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notesMasterIdLst>
    <p:notesMasterId r:id="rId15"/>
  </p:notesMasterIdLst>
  <p:handoutMasterIdLst>
    <p:handoutMasterId r:id="rId16"/>
  </p:handoutMasterIdLst>
  <p:sldIdLst>
    <p:sldId id="273" r:id="rId2"/>
    <p:sldId id="286" r:id="rId3"/>
    <p:sldId id="274" r:id="rId4"/>
    <p:sldId id="275" r:id="rId5"/>
    <p:sldId id="285" r:id="rId6"/>
    <p:sldId id="276" r:id="rId7"/>
    <p:sldId id="277" r:id="rId8"/>
    <p:sldId id="278" r:id="rId9"/>
    <p:sldId id="279" r:id="rId10"/>
    <p:sldId id="280" r:id="rId11"/>
    <p:sldId id="281" r:id="rId12"/>
    <p:sldId id="283" r:id="rId13"/>
    <p:sldId id="284" r:id="rId1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0160" autoAdjust="0"/>
  </p:normalViewPr>
  <p:slideViewPr>
    <p:cSldViewPr>
      <p:cViewPr varScale="1">
        <p:scale>
          <a:sx n="50" d="100"/>
          <a:sy n="50" d="100"/>
        </p:scale>
        <p:origin x="1956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DF069A-B00B-41E3-A3C1-0B43EDB0DD34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39E918-88F5-4DC3-ADC2-D63BF93AA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119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cy-GB" altLang="cy-GB" dirty="0"/>
              <a:t>Notes</a:t>
            </a:r>
            <a:r>
              <a:rPr lang="cy-GB" altLang="cy-GB" baseline="0" dirty="0"/>
              <a:t> for Module Team:</a:t>
            </a:r>
          </a:p>
          <a:p>
            <a:endParaRPr lang="cy-GB" altLang="cy-GB" baseline="0" dirty="0"/>
          </a:p>
          <a:p>
            <a:r>
              <a:rPr lang="cy-GB" altLang="cy-GB" baseline="0" dirty="0"/>
              <a:t>This is a short PP which provides students with an overview of the module.</a:t>
            </a:r>
          </a:p>
          <a:p>
            <a:r>
              <a:rPr lang="cy-GB" altLang="cy-GB" baseline="0" dirty="0"/>
              <a:t>You can open the module handbook on the whiteboard and go over details, such as:</a:t>
            </a:r>
          </a:p>
          <a:p>
            <a:endParaRPr lang="cy-GB" altLang="cy-GB" baseline="0" dirty="0"/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cy-GB" baseline="0" dirty="0"/>
              <a:t>Staff details – explain that they have to e-mail their lecturer if absent</a:t>
            </a:r>
            <a:endParaRPr lang="cy-GB" altLang="cy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cy-GB" baseline="0" dirty="0"/>
              <a:t>Learning outcomes (from the module overview)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cy-GB" baseline="0" dirty="0"/>
              <a:t>A brief look at the content (from the module overview)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cy-GB" baseline="0" dirty="0"/>
              <a:t>Both assessments – Panopto guidance can either be watched in their own time or in lectures (sometimes it helps to listen to the guidance together)</a:t>
            </a:r>
          </a:p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9791807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can discuss the</a:t>
            </a:r>
            <a:r>
              <a:rPr lang="en-GB" baseline="0" dirty="0"/>
              <a:t> benefits of doing a degree and </a:t>
            </a:r>
            <a:r>
              <a:rPr lang="en-GB" dirty="0"/>
              <a:t>share</a:t>
            </a:r>
            <a:r>
              <a:rPr lang="en-GB" baseline="0" dirty="0"/>
              <a:t> why they are doing this degree.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2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3204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9378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9131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6342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4316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7126625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06228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cy-GB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470555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9351413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0950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463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56542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7093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44256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349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36270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03830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28763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550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3802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376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1052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11/08/2021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49241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0666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67544" y="1052736"/>
            <a:ext cx="3886200" cy="4351338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ECGE4003PC </a:t>
            </a:r>
            <a:r>
              <a:rPr 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Sgiliau Astudio Academaidd i Fyfyrwyr 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Cyflwyniad i’r modwl</a:t>
            </a:r>
          </a:p>
          <a:p>
            <a:pPr>
              <a:buFontTx/>
              <a:buNone/>
            </a:pPr>
            <a:endParaRPr lang="cy-GB" altLang="cy-GB" sz="2800" dirty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Lucida Sans" pitchFamily="34" charset="0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543497" y="980728"/>
            <a:ext cx="3886200" cy="4351338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ECGE4003P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Academic Study Skills for Students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Introduction to module</a:t>
            </a:r>
            <a:endParaRPr lang="cy-GB" kern="0" dirty="0">
              <a:solidFill>
                <a:srgbClr val="0000FF"/>
              </a:solidFill>
              <a:latin typeface="Arial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dirty="0"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3560642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018245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200" dirty="0">
                <a:latin typeface="Lucida Sans" panose="020B0602030504020204" pitchFamily="34" charset="0"/>
              </a:rPr>
              <a:t>Pam </a:t>
            </a:r>
            <a:r>
              <a:rPr lang="en-GB" sz="3200" dirty="0" err="1">
                <a:latin typeface="Lucida Sans" panose="020B0602030504020204" pitchFamily="34" charset="0"/>
              </a:rPr>
              <a:t>ydyn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ni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yma</a:t>
            </a:r>
            <a:r>
              <a:rPr lang="en-GB" sz="3200" dirty="0">
                <a:latin typeface="Lucida Sans" panose="020B0602030504020204" pitchFamily="34" charset="0"/>
              </a:rPr>
              <a:t>?</a:t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00FF"/>
                </a:solidFill>
                <a:latin typeface="Lucida Sans" panose="020B0602030504020204" pitchFamily="34" charset="0"/>
              </a:rPr>
              <a:t>Why are we here?</a:t>
            </a:r>
          </a:p>
        </p:txBody>
      </p:sp>
      <p:pic>
        <p:nvPicPr>
          <p:cNvPr id="4099" name="Content Placeholder 4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915816" y="1772816"/>
            <a:ext cx="5599534" cy="3672407"/>
          </a:xfrm>
        </p:spPr>
      </p:pic>
      <p:sp>
        <p:nvSpPr>
          <p:cNvPr id="410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3CA7F424-C976-47CD-AE53-DBEDA61CD342}" type="slidenum">
              <a:rPr lang="en-GB" altLang="en-US" smtClean="0"/>
              <a:pPr/>
              <a:t>2</a:t>
            </a:fld>
            <a:endParaRPr lang="en-GB" altLang="en-US"/>
          </a:p>
        </p:txBody>
      </p:sp>
      <p:sp>
        <p:nvSpPr>
          <p:cNvPr id="4101" name="TextBox 5"/>
          <p:cNvSpPr txBox="1">
            <a:spLocks noChangeArrowheads="1"/>
          </p:cNvSpPr>
          <p:nvPr/>
        </p:nvSpPr>
        <p:spPr bwMode="auto">
          <a:xfrm>
            <a:off x="395536" y="1383370"/>
            <a:ext cx="2376264" cy="3970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 dirty="0">
              <a:latin typeface="Lucida Sans" panose="020B0602030504020204" pitchFamily="34" charset="0"/>
            </a:endParaRPr>
          </a:p>
          <a:p>
            <a:r>
              <a:rPr lang="en-GB" altLang="en-US" dirty="0">
                <a:latin typeface="Lucida Sans" panose="020B0602030504020204" pitchFamily="34" charset="0"/>
              </a:rPr>
              <a:t>Beth </a:t>
            </a:r>
            <a:r>
              <a:rPr lang="en-GB" altLang="en-US" dirty="0" err="1">
                <a:latin typeface="Lucida Sans" panose="020B0602030504020204" pitchFamily="34" charset="0"/>
              </a:rPr>
              <a:t>yw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ystyr</a:t>
            </a:r>
            <a:r>
              <a:rPr lang="en-GB" altLang="en-US" dirty="0">
                <a:latin typeface="Lucida Sans" panose="020B0602030504020204" pitchFamily="34" charset="0"/>
              </a:rPr>
              <a:t> ‘</a:t>
            </a:r>
            <a:r>
              <a:rPr lang="en-GB" altLang="en-US" dirty="0" err="1">
                <a:latin typeface="Lucida Sans" panose="020B0602030504020204" pitchFamily="34" charset="0"/>
              </a:rPr>
              <a:t>cael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gradd</a:t>
            </a:r>
            <a:r>
              <a:rPr lang="en-GB" altLang="en-US" dirty="0">
                <a:latin typeface="Lucida Sans" panose="020B0602030504020204" pitchFamily="34" charset="0"/>
              </a:rPr>
              <a:t>’?</a:t>
            </a:r>
          </a:p>
          <a:p>
            <a:endParaRPr lang="en-GB" altLang="en-US" dirty="0">
              <a:latin typeface="Lucida Sans" panose="020B0602030504020204" pitchFamily="34" charset="0"/>
            </a:endParaRPr>
          </a:p>
          <a:p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What does ‘having a degree’ stand for?</a:t>
            </a:r>
          </a:p>
          <a:p>
            <a:endParaRPr lang="en-GB" altLang="en-US" dirty="0">
              <a:latin typeface="Lucida Sans" panose="020B0602030504020204" pitchFamily="34" charset="0"/>
            </a:endParaRPr>
          </a:p>
          <a:p>
            <a:endParaRPr lang="en-GB" altLang="en-US" dirty="0">
              <a:latin typeface="Lucida Sans" panose="020B0602030504020204" pitchFamily="34" charset="0"/>
            </a:endParaRPr>
          </a:p>
          <a:p>
            <a:r>
              <a:rPr lang="en-GB" altLang="en-US" dirty="0">
                <a:latin typeface="Lucida Sans" panose="020B0602030504020204" pitchFamily="34" charset="0"/>
              </a:rPr>
              <a:t>Beth </a:t>
            </a:r>
            <a:r>
              <a:rPr lang="en-GB" altLang="en-US" dirty="0" err="1">
                <a:latin typeface="Lucida Sans" panose="020B0602030504020204" pitchFamily="34" charset="0"/>
              </a:rPr>
              <a:t>mae’n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ei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olygu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i</a:t>
            </a:r>
            <a:r>
              <a:rPr lang="en-GB" altLang="en-US" dirty="0">
                <a:latin typeface="Lucida Sans" panose="020B0602030504020204" pitchFamily="34" charset="0"/>
              </a:rPr>
              <a:t> chi?</a:t>
            </a:r>
          </a:p>
          <a:p>
            <a:endParaRPr lang="en-GB" altLang="en-US" dirty="0">
              <a:latin typeface="Lucida Sans" panose="020B0602030504020204" pitchFamily="34" charset="0"/>
            </a:endParaRPr>
          </a:p>
          <a:p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What does it mean to you?</a:t>
            </a:r>
          </a:p>
        </p:txBody>
      </p:sp>
    </p:spTree>
    <p:extLst>
      <p:ext uri="{BB962C8B-B14F-4D97-AF65-F5344CB8AC3E}">
        <p14:creationId xmlns:p14="http://schemas.microsoft.com/office/powerpoint/2010/main" val="994260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Cynnwys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Contents</a:t>
            </a:r>
            <a:endParaRPr lang="en-GB" altLang="cy-GB" sz="3200" dirty="0"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755650" y="1772816"/>
            <a:ext cx="3810000" cy="3970758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Cyflwyniad i’r modwl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Trosolwg y modwl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Rheoli amser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Tasg 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Cwestiynau</a:t>
            </a:r>
          </a:p>
          <a:p>
            <a:endParaRPr lang="cy-GB" altLang="cy-GB" sz="2000" dirty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700807"/>
            <a:ext cx="3810000" cy="4042767"/>
          </a:xfrm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Introduction to module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Overview of module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Time management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Task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Questions</a:t>
            </a:r>
            <a:endParaRPr lang="cy-GB" altLang="cy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75154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 err="1">
                <a:latin typeface="Lucida Sans" panose="020B0602030504020204" pitchFamily="34" charset="0"/>
              </a:rPr>
              <a:t>Sgiliau</a:t>
            </a:r>
            <a:r>
              <a:rPr lang="en-GB" sz="3600" dirty="0">
                <a:latin typeface="Lucida Sans" panose="020B0602030504020204" pitchFamily="34" charset="0"/>
              </a:rPr>
              <a:t> </a:t>
            </a:r>
            <a:r>
              <a:rPr lang="en-GB" sz="3600" dirty="0" err="1">
                <a:latin typeface="Lucida Sans" panose="020B0602030504020204" pitchFamily="34" charset="0"/>
              </a:rPr>
              <a:t>Cyflogadwyedd</a:t>
            </a:r>
            <a:r>
              <a:rPr lang="en-GB" sz="3600" dirty="0">
                <a:latin typeface="Lucida Sans" panose="020B0602030504020204" pitchFamily="34" charset="0"/>
              </a:rPr>
              <a:t>/</a:t>
            </a:r>
            <a:r>
              <a:rPr lang="en-GB" sz="3600" dirty="0" err="1">
                <a:latin typeface="Lucida Sans" panose="020B0602030504020204" pitchFamily="34" charset="0"/>
              </a:rPr>
              <a:t>Trosglwyddadwy</a:t>
            </a:r>
            <a:br>
              <a:rPr lang="en-GB" dirty="0">
                <a:latin typeface="Lucida Sans" panose="020B0602030504020204" pitchFamily="34" charset="0"/>
              </a:rPr>
            </a:br>
            <a:r>
              <a:rPr lang="en-GB" sz="3600" dirty="0">
                <a:solidFill>
                  <a:srgbClr val="0000FF"/>
                </a:solidFill>
                <a:latin typeface="Lucida Sans" panose="020B0602030504020204" pitchFamily="34" charset="0"/>
              </a:rPr>
              <a:t>Employability/Transferable Skills</a:t>
            </a:r>
            <a:endParaRPr lang="en-US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Lucida Sans" panose="020B0602030504020204" pitchFamily="34" charset="0"/>
              </a:rPr>
              <a:t>Trefniadaeth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Cynllunio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Rheoli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amser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Organisation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Planning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Time management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55265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latin typeface="Lucida Sans" panose="020B0602030504020204" pitchFamily="34" charset="0"/>
              </a:rPr>
              <a:t>Adnoddau</a:t>
            </a:r>
            <a:br>
              <a:rPr lang="en-GB" dirty="0">
                <a:latin typeface="Lucida Sans" panose="020B0602030504020204" pitchFamily="34" charset="0"/>
              </a:rPr>
            </a:br>
            <a:r>
              <a:rPr lang="en-GB" sz="3600" dirty="0">
                <a:solidFill>
                  <a:srgbClr val="0000FF"/>
                </a:solidFill>
                <a:latin typeface="Lucida Sans" panose="020B0602030504020204" pitchFamily="34" charset="0"/>
              </a:rPr>
              <a:t>Resources</a:t>
            </a:r>
            <a:endParaRPr lang="en-US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Lucida Sans" panose="020B0602030504020204" pitchFamily="34" charset="0"/>
              </a:rPr>
              <a:t>Cyflwyniad</a:t>
            </a:r>
            <a:r>
              <a:rPr lang="en-GB" dirty="0">
                <a:latin typeface="Lucida Sans" panose="020B0602030504020204" pitchFamily="34" charset="0"/>
              </a:rPr>
              <a:t> PP</a:t>
            </a:r>
          </a:p>
          <a:p>
            <a:r>
              <a:rPr lang="en-GB" dirty="0" err="1">
                <a:latin typeface="Lucida Sans" panose="020B0602030504020204" pitchFamily="34" charset="0"/>
              </a:rPr>
              <a:t>Gwefannau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Gweithgaredd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rheoli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amser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PP Presentation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Websites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Time </a:t>
            </a:r>
            <a:r>
              <a:rPr lang="en-GB">
                <a:solidFill>
                  <a:srgbClr val="0000FF"/>
                </a:solidFill>
                <a:latin typeface="Lucida Sans" panose="020B0602030504020204" pitchFamily="34" charset="0"/>
              </a:rPr>
              <a:t>management activity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09581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365126"/>
            <a:ext cx="8496944" cy="1325563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Rhaglen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b="1" dirty="0" err="1">
                <a:latin typeface="Lucida Sans" panose="020B0602030504020204" pitchFamily="34" charset="0"/>
              </a:rPr>
              <a:t>Statws</a:t>
            </a:r>
            <a:r>
              <a:rPr lang="en-GB" sz="3200" b="1" dirty="0">
                <a:latin typeface="Lucida Sans" panose="020B0602030504020204" pitchFamily="34" charset="0"/>
              </a:rPr>
              <a:t> </a:t>
            </a:r>
            <a:r>
              <a:rPr lang="en-GB" sz="3200" b="1" dirty="0" err="1">
                <a:latin typeface="Lucida Sans" panose="020B0602030504020204" pitchFamily="34" charset="0"/>
              </a:rPr>
              <a:t>Ymarferydd</a:t>
            </a:r>
            <a:r>
              <a:rPr lang="en-GB" sz="3200" b="1" dirty="0">
                <a:latin typeface="Lucida Sans" panose="020B0602030504020204" pitchFamily="34" charset="0"/>
              </a:rPr>
              <a:t> </a:t>
            </a:r>
            <a:r>
              <a:rPr lang="en-GB" sz="3200" b="1" dirty="0" err="1">
                <a:latin typeface="Lucida Sans" panose="020B0602030504020204" pitchFamily="34" charset="0"/>
              </a:rPr>
              <a:t>Blynyddoedd</a:t>
            </a:r>
            <a:r>
              <a:rPr lang="en-GB" sz="3200" b="1" dirty="0">
                <a:latin typeface="Lucida Sans" panose="020B0602030504020204" pitchFamily="34" charset="0"/>
              </a:rPr>
              <a:t> </a:t>
            </a:r>
            <a:r>
              <a:rPr lang="en-GB" sz="3200" b="1" dirty="0" err="1">
                <a:latin typeface="Lucida Sans" panose="020B0602030504020204" pitchFamily="34" charset="0"/>
              </a:rPr>
              <a:t>Cynnar</a:t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b="1" dirty="0">
                <a:solidFill>
                  <a:srgbClr val="0000FF"/>
                </a:solidFill>
                <a:latin typeface="Lucida Sans" panose="020B0602030504020204" pitchFamily="34" charset="0"/>
              </a:rPr>
              <a:t>Early Years Practitioner Status </a:t>
            </a:r>
            <a:r>
              <a:rPr lang="en-GB" sz="3200" dirty="0">
                <a:solidFill>
                  <a:srgbClr val="0000FF"/>
                </a:solidFill>
                <a:latin typeface="Lucida Sans" panose="020B0602030504020204" pitchFamily="34" charset="0"/>
              </a:rPr>
              <a:t>programme</a:t>
            </a:r>
            <a:endParaRPr 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Lucida Sans" panose="020B0602030504020204" pitchFamily="34" charset="0"/>
              </a:rPr>
              <a:t>Meini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prawf</a:t>
            </a:r>
            <a:r>
              <a:rPr lang="en-GB" dirty="0">
                <a:latin typeface="Lucida Sans" panose="020B0602030504020204" pitchFamily="34" charset="0"/>
              </a:rPr>
              <a:t> y NOS a </a:t>
            </a:r>
            <a:r>
              <a:rPr lang="en-GB" dirty="0" err="1">
                <a:latin typeface="Lucida Sans" panose="020B0602030504020204" pitchFamily="34" charset="0"/>
              </a:rPr>
              <a:t>gyflawnwyd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yn</a:t>
            </a:r>
            <a:r>
              <a:rPr lang="en-GB" dirty="0">
                <a:latin typeface="Lucida Sans" panose="020B0602030504020204" pitchFamily="34" charset="0"/>
              </a:rPr>
              <a:t> y </a:t>
            </a:r>
            <a:r>
              <a:rPr lang="en-GB" dirty="0" err="1">
                <a:latin typeface="Lucida Sans" panose="020B0602030504020204" pitchFamily="34" charset="0"/>
              </a:rPr>
              <a:t>ddarlith</a:t>
            </a:r>
            <a:r>
              <a:rPr lang="en-GB" dirty="0">
                <a:latin typeface="Lucida Sans" panose="020B0602030504020204" pitchFamily="34" charset="0"/>
              </a:rPr>
              <a:t> hon:</a:t>
            </a:r>
          </a:p>
          <a:p>
            <a:pPr marL="0" indent="0">
              <a:buNone/>
            </a:pPr>
            <a:r>
              <a:rPr lang="en-GB" dirty="0" err="1">
                <a:latin typeface="Lucida Sans" panose="020B0602030504020204" pitchFamily="34" charset="0"/>
              </a:rPr>
              <a:t>Craidd</a:t>
            </a:r>
            <a:r>
              <a:rPr lang="en-GB" dirty="0">
                <a:latin typeface="Lucida Sans" panose="020B0602030504020204" pitchFamily="34" charset="0"/>
              </a:rPr>
              <a:t> – K28</a:t>
            </a:r>
          </a:p>
          <a:p>
            <a:pPr marL="0" indent="0">
              <a:buNone/>
            </a:pPr>
            <a:r>
              <a:rPr lang="en-GB" dirty="0">
                <a:latin typeface="Lucida Sans" panose="020B0602030504020204" pitchFamily="34" charset="0"/>
              </a:rPr>
              <a:t>SCH32 – K1, K2, K3, K4, K5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The NOS criteria met in this lecture: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Core – K28</a:t>
            </a: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SCH32 – K1, K2, K3, K4, K5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89366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611560" y="22768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 </a:t>
            </a:r>
            <a:r>
              <a:rPr lang="cy-GB" altLang="en-US" dirty="0">
                <a:latin typeface="Lucida Sans" panose="020B0602040502020204" pitchFamily="34" charset="0"/>
              </a:rPr>
              <a:t>Beth yw sgiliau astudio?</a:t>
            </a:r>
            <a:br>
              <a:rPr lang="en-GB" altLang="en-US" dirty="0">
                <a:latin typeface="Lucida Sans" panose="020B0602040502020204" pitchFamily="34" charset="0"/>
              </a:rPr>
            </a:br>
            <a:r>
              <a:rPr lang="en-GB" altLang="en-US" dirty="0">
                <a:solidFill>
                  <a:srgbClr val="0000FF"/>
                </a:solidFill>
                <a:latin typeface="Lucida Sans" panose="020B0602040502020204" pitchFamily="34" charset="0"/>
              </a:rPr>
              <a:t>What are study skills?</a:t>
            </a:r>
          </a:p>
        </p:txBody>
      </p:sp>
    </p:spTree>
    <p:extLst>
      <p:ext uri="{BB962C8B-B14F-4D97-AF65-F5344CB8AC3E}">
        <p14:creationId xmlns:p14="http://schemas.microsoft.com/office/powerpoint/2010/main" val="41134257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Rheoli amser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Time management</a:t>
            </a:r>
            <a:endParaRPr lang="en-GB" altLang="cy-GB" sz="4000" dirty="0">
              <a:solidFill>
                <a:schemeClr val="tx1"/>
              </a:solidFill>
              <a:latin typeface="Lucida Sans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Byddwch yn realistig!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Gweithio’n annibynnol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Cadwch dyddiadur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Dyddiadau cau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Trefn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Gwrthdyniadau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Bywyd cytbwys</a:t>
            </a:r>
          </a:p>
          <a:p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Be realistic!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Work independently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Keep a diary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Deadlines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Organisation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Distractions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Life balance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1496772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759618"/>
          </a:xfrm>
        </p:spPr>
        <p:txBody>
          <a:bodyPr>
            <a:normAutofit fontScale="90000"/>
          </a:bodyPr>
          <a:lstStyle/>
          <a:p>
            <a:r>
              <a:rPr lang="cy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10 cam at rheoli amser da  </a:t>
            </a:r>
            <a:r>
              <a:rPr lang="cy-GB" altLang="cy-GB" sz="1800" kern="0" dirty="0">
                <a:solidFill>
                  <a:srgbClr val="FF0000"/>
                </a:solidFill>
                <a:latin typeface="Lucida Sans" pitchFamily="34" charset="0"/>
                <a:ea typeface="ＭＳ Ｐゴシック" charset="-128"/>
              </a:rPr>
              <a:t>(</a:t>
            </a:r>
            <a:r>
              <a:rPr lang="cy-GB" altLang="cy-GB" sz="1800" kern="0" dirty="0" err="1">
                <a:solidFill>
                  <a:srgbClr val="FF0000"/>
                </a:solidFill>
                <a:latin typeface="Lucida Sans" pitchFamily="34" charset="0"/>
                <a:ea typeface="ＭＳ Ｐゴシック" charset="-128"/>
              </a:rPr>
              <a:t>Cottrell</a:t>
            </a:r>
            <a:r>
              <a:rPr lang="cy-GB" altLang="cy-GB" sz="1800" kern="0" dirty="0">
                <a:solidFill>
                  <a:srgbClr val="FF0000"/>
                </a:solidFill>
                <a:latin typeface="Lucida Sans" pitchFamily="34" charset="0"/>
                <a:ea typeface="ＭＳ Ｐゴシック" charset="-128"/>
              </a:rPr>
              <a:t>, 2013: 125)</a:t>
            </a:r>
            <a:b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28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10 steps to good time management </a:t>
            </a:r>
            <a:endParaRPr lang="en-GB" altLang="cy-GB" sz="4000" dirty="0">
              <a:latin typeface="Lucida Sans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28650" y="1268760"/>
            <a:ext cx="3886200" cy="4908203"/>
          </a:xfrm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Byddwch yn drefnus wrth reoli eich amser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Beth yw’r gofynion ar eich amser?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Eglurwch sut rydych yn defnyddio eich amser ar hyn o bryd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Penderfynwch sut i dreulio eich amser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Blaenoriaethwch beth sydd fwyaf pwysig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Cynlluniwch beth fyddwch </a:t>
            </a:r>
            <a:r>
              <a:rPr lang="cy-GB" altLang="cy-GB" sz="1500" kern="0" dirty="0" err="1">
                <a:solidFill>
                  <a:srgbClr val="000000"/>
                </a:solidFill>
                <a:latin typeface="Arial"/>
                <a:ea typeface="ＭＳ Ｐゴシック" charset="-128"/>
              </a:rPr>
              <a:t>chi’n</a:t>
            </a: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 ei wneud a phryd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Gwnewch, gan gadw at eich cynllun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Defnyddiwch dechnegau rheoli amser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Rheolwch gwrthdyniadau ac oedi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Monitrwch, gan wirio bod eich cynllun yn gweithio</a:t>
            </a:r>
          </a:p>
          <a:p>
            <a:endParaRPr lang="cy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196752"/>
            <a:ext cx="3886200" cy="4980211"/>
          </a:xfrm>
        </p:spPr>
        <p:txBody>
          <a:bodyPr/>
          <a:lstStyle/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Be systematic in your time management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Find out your time requirements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Clarify how to use your time currently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Decide how you want to spend your time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Prioritise what is most important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Plan what you will do when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Do it, keeping to your plan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Apply time management techniques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Manage distractions and procrastination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Monitor, keep checking it is all working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8682539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Amserlen gweithgareddau</a:t>
            </a:r>
            <a:b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Activity timetable  </a:t>
            </a:r>
            <a:r>
              <a:rPr lang="en-GB" altLang="cy-GB" sz="1800" kern="0" dirty="0">
                <a:solidFill>
                  <a:srgbClr val="FF0000"/>
                </a:solidFill>
                <a:latin typeface="Lucida Sans" pitchFamily="34" charset="0"/>
                <a:ea typeface="ＭＳ Ｐゴシック" charset="-128"/>
              </a:rPr>
              <a:t>(www.timethoughts.com)</a:t>
            </a:r>
            <a:endParaRPr lang="cy-GB" altLang="cy-GB" sz="4000" dirty="0">
              <a:latin typeface="Lucida Sans" pitchFamily="34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 dirty="0"/>
          </a:p>
        </p:txBody>
      </p:sp>
      <p:pic>
        <p:nvPicPr>
          <p:cNvPr id="17" name="Content Placeholder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3041" y="1412776"/>
            <a:ext cx="8699439" cy="4683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36775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Adnoddau defnyddiol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Useful resources</a:t>
            </a:r>
            <a:endParaRPr lang="cy-GB" altLang="cy-GB" dirty="0"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3403575"/>
          </a:xfrm>
        </p:spPr>
        <p:txBody>
          <a:bodyPr>
            <a:normAutofit fontScale="77500" lnSpcReduction="200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Books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E-books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Articles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Journals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Documentation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Legislation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Websites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Documentaries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Conferences/Courses</a:t>
            </a:r>
          </a:p>
          <a:p>
            <a:pPr marL="0" indent="0">
              <a:buNone/>
            </a:pP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Llyfrau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E-lyfrau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Erthyglau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Cyfnodolion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Dogfennaeth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Deddfwriaeth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Gwefannau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Rhaglenni ddogfen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Cynadleddau/Cyrsiau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9274292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Cyfeiriadau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References</a:t>
            </a:r>
            <a:endParaRPr lang="cy-GB" altLang="cy-GB" dirty="0"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Cottrell, S. (2013) </a:t>
            </a:r>
            <a:r>
              <a:rPr lang="en-GB" altLang="cy-GB" i="1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The Study Skills Handbook. </a:t>
            </a: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(4</a:t>
            </a:r>
            <a:r>
              <a:rPr lang="en-GB" altLang="cy-GB" kern="0" baseline="30000" dirty="0">
                <a:solidFill>
                  <a:srgbClr val="000000"/>
                </a:solidFill>
                <a:latin typeface="Arial"/>
                <a:ea typeface="ＭＳ Ｐゴシック" charset="-128"/>
              </a:rPr>
              <a:t>th</a:t>
            </a: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Arial"/>
                <a:ea typeface="ＭＳ Ｐゴシック" charset="-128"/>
              </a:rPr>
              <a:t>ed</a:t>
            </a: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). Hampshire: Palgrave Macmillan.</a:t>
            </a:r>
            <a:endParaRPr lang="cy-GB" alt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422537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>
                <a:latin typeface="Lucida Sans" panose="020B0602040502020204" pitchFamily="34" charset="0"/>
              </a:rPr>
              <a:t>Cwestiynau?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00FF"/>
                </a:solidFill>
                <a:latin typeface="Lucida Sans" panose="020B0602040502020204" pitchFamily="34" charset="0"/>
              </a:rPr>
              <a:t>Questions?</a:t>
            </a:r>
            <a:endParaRPr lang="cy-GB" dirty="0">
              <a:solidFill>
                <a:srgbClr val="0000FF"/>
              </a:solidFill>
              <a:latin typeface="Lucida Sans" panose="020B06020405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61337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416</TotalTime>
  <Words>558</Words>
  <Application>Microsoft Office PowerPoint</Application>
  <PresentationFormat>On-screen Show (4:3)</PresentationFormat>
  <Paragraphs>132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Myriad Pro</vt:lpstr>
      <vt:lpstr>Arial</vt:lpstr>
      <vt:lpstr>Calibri</vt:lpstr>
      <vt:lpstr>Calibri Light</vt:lpstr>
      <vt:lpstr>Lucida Sans</vt:lpstr>
      <vt:lpstr>Times</vt:lpstr>
      <vt:lpstr>Verdana</vt:lpstr>
      <vt:lpstr>Office Theme</vt:lpstr>
      <vt:lpstr>PowerPoint Presentation</vt:lpstr>
      <vt:lpstr>Pam ydyn ni yma? Why are we here?</vt:lpstr>
      <vt:lpstr>Cynnwys Contents</vt:lpstr>
      <vt:lpstr>Sgiliau Cyflogadwyedd/Trosglwyddadwy Employability/Transferable Skills</vt:lpstr>
      <vt:lpstr>Adnoddau Resources</vt:lpstr>
      <vt:lpstr>Rhaglen Statws Ymarferydd Blynyddoedd Cynnar Early Years Practitioner Status programme</vt:lpstr>
      <vt:lpstr> Beth yw sgiliau astudio? What are study skills?</vt:lpstr>
      <vt:lpstr>Rheoli amser Time management</vt:lpstr>
      <vt:lpstr>10 cam at rheoli amser da  (Cottrell, 2013: 125) 10 steps to good time management </vt:lpstr>
      <vt:lpstr>Amserlen gweithgareddau Activity timetable  (www.timethoughts.com)</vt:lpstr>
      <vt:lpstr>Adnoddau defnyddiol Useful resources</vt:lpstr>
      <vt:lpstr>Cyfeiriadau 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Glenda Tinney</cp:lastModifiedBy>
  <cp:revision>26</cp:revision>
  <dcterms:created xsi:type="dcterms:W3CDTF">2015-04-14T15:21:28Z</dcterms:created>
  <dcterms:modified xsi:type="dcterms:W3CDTF">2021-08-11T12:20:44Z</dcterms:modified>
</cp:coreProperties>
</file>