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257" r:id="rId4"/>
    <p:sldId id="259" r:id="rId5"/>
    <p:sldId id="307" r:id="rId6"/>
    <p:sldId id="308" r:id="rId7"/>
    <p:sldId id="309" r:id="rId8"/>
    <p:sldId id="300" r:id="rId9"/>
    <p:sldId id="301" r:id="rId10"/>
    <p:sldId id="302" r:id="rId11"/>
    <p:sldId id="303" r:id="rId12"/>
    <p:sldId id="304" r:id="rId13"/>
    <p:sldId id="305" r:id="rId14"/>
    <p:sldId id="30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067" autoAdjust="0"/>
    <p:restoredTop sz="94660"/>
  </p:normalViewPr>
  <p:slideViewPr>
    <p:cSldViewPr>
      <p:cViewPr varScale="1">
        <p:scale>
          <a:sx n="215" d="100"/>
          <a:sy n="215" d="100"/>
        </p:scale>
        <p:origin x="200" y="6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06D2D-23AC-4F5D-821E-0B8335FBEE70}" type="datetimeFigureOut">
              <a:rPr lang="en-GB" smtClean="0"/>
              <a:t>06/05/2023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41011B-8DFD-447A-913E-7BB0BD5069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13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250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537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7517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8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2406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681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088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0145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371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987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14682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094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E6AD2-A165-154D-859F-37BFDDF08862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574BC-8868-F546-8739-341B66FB8E88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DE84-16F8-124D-8A7E-36E83425032B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B5B7A-42FB-464E-9C60-5E38548FECA2}" type="datetime1">
              <a:rPr lang="de-DE" smtClean="0"/>
              <a:t>06.05.23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F7-5A7E-0049-B9C3-D54044452783}" type="datetime1">
              <a:rPr lang="de-DE" smtClean="0"/>
              <a:t>06.05.23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956FE-5C5B-DF43-88EE-98A394D53605}" type="datetime1">
              <a:rPr lang="de-DE" smtClean="0"/>
              <a:t>06.05.23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17E59-4A00-B94F-8794-DF683A208191}" type="datetime1">
              <a:rPr lang="de-DE" smtClean="0"/>
              <a:t>06.05.23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4CD1F-459C-C944-851F-FA82EBC6C0E7}" type="datetime1">
              <a:rPr lang="de-DE" smtClean="0"/>
              <a:t>06.05.23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BBDF-7DE5-0843-A73D-D81284C62CD8}" type="datetime1">
              <a:rPr lang="de-DE" smtClean="0"/>
              <a:t>06.05.23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CB173-7C59-5845-9681-A68B684F903A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0BDEF-4744-AE4F-9456-32D195EB962C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C03E2-89C1-3B4C-93A3-F6881B799CC2}" type="datetime1">
              <a:rPr lang="de-DE" smtClean="0"/>
              <a:t>06.05.23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A5B2-E824-C74F-B2A4-F5319E9EA27F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C6D2D-0E6A-1C43-941B-790B35B6FED9}" type="datetime1">
              <a:rPr lang="de-DE" smtClean="0"/>
              <a:t>06.05.23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CC6FA-1807-BC4A-8BF1-3BCB2C93B9FE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59D52-9491-284E-9080-EBA824D063F2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C9164-8F13-A041-B523-E635CA41FA71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goal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7" y="332656"/>
            <a:ext cx="2586705" cy="201622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084168" y="332656"/>
            <a:ext cx="1512168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059832" y="332656"/>
            <a:ext cx="43204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2492896"/>
            <a:ext cx="223224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2492896"/>
            <a:ext cx="3134438" cy="20882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55976" y="1916832"/>
            <a:ext cx="2016224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41479" y="1124744"/>
            <a:ext cx="1154218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059832" y="1844824"/>
            <a:ext cx="116761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497002"/>
            <a:ext cx="2016224" cy="10841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ECGE7003Q: Sustainable Communities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5254" y="5342621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Assessment 2: Pollution in Bogota – A Critical Reflection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82646B-6A85-3B06-34CF-CFDFCCD57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697" y="2056842"/>
            <a:ext cx="1816782" cy="1160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4AB8FF-F381-2295-2D73-B0C086DDF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41" y="400447"/>
            <a:ext cx="2428875" cy="18764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9A2E10-C96F-6C1D-7187-05FB6E7ED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618" y="2636664"/>
            <a:ext cx="1939460" cy="1830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B4E79C-7DF3-B7E8-0299-41A777B0F8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624" y="2636664"/>
            <a:ext cx="2864599" cy="177906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476867-3BC3-7CF8-8E2E-A8091748ABE1}"/>
              </a:ext>
            </a:extLst>
          </p:cNvPr>
          <p:cNvSpPr/>
          <p:nvPr/>
        </p:nvSpPr>
        <p:spPr>
          <a:xfrm>
            <a:off x="323527" y="2492896"/>
            <a:ext cx="62036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D192674-8FF3-BE99-FD76-983E1925BA42}"/>
              </a:ext>
            </a:extLst>
          </p:cNvPr>
          <p:cNvSpPr/>
          <p:nvPr/>
        </p:nvSpPr>
        <p:spPr>
          <a:xfrm>
            <a:off x="6588224" y="1844824"/>
            <a:ext cx="2232248" cy="56426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B95A7A-C03F-F94F-7060-403C05691C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5115" y="459612"/>
            <a:ext cx="1256987" cy="118624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1E4FDA-8468-4434-28FA-B469F74C7A99}"/>
              </a:ext>
            </a:extLst>
          </p:cNvPr>
          <p:cNvSpPr/>
          <p:nvPr/>
        </p:nvSpPr>
        <p:spPr>
          <a:xfrm>
            <a:off x="4932040" y="332656"/>
            <a:ext cx="100789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94F91E-FA9F-AB6D-88B5-B034987FA59C}"/>
              </a:ext>
            </a:extLst>
          </p:cNvPr>
          <p:cNvSpPr/>
          <p:nvPr/>
        </p:nvSpPr>
        <p:spPr>
          <a:xfrm>
            <a:off x="7668344" y="332656"/>
            <a:ext cx="1083854" cy="13980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041983-11B4-D703-D57D-0CAEBF06AD8A}"/>
              </a:ext>
            </a:extLst>
          </p:cNvPr>
          <p:cNvSpPr txBox="1"/>
          <p:nvPr/>
        </p:nvSpPr>
        <p:spPr>
          <a:xfrm>
            <a:off x="2640644" y="6075222"/>
            <a:ext cx="6249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Markus </a:t>
            </a:r>
            <a:r>
              <a:rPr lang="en-GB" b="1" dirty="0" err="1"/>
              <a:t>Schlotbohm</a:t>
            </a:r>
            <a:r>
              <a:rPr lang="en-GB" b="1" dirty="0"/>
              <a:t>,  Student-Nr 1603888, 1603888@student.uwtsd.ac.uk , 07</a:t>
            </a:r>
            <a:r>
              <a:rPr lang="en-GB" b="1" baseline="30000" dirty="0"/>
              <a:t>th</a:t>
            </a:r>
            <a:r>
              <a:rPr lang="en-GB" b="1" dirty="0"/>
              <a:t> of May 2023.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09C5F1-9727-D4E3-974B-ECF98F95ED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1797" y="3497002"/>
            <a:ext cx="1335082" cy="108412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4EFD39F-D4D7-2D29-E975-337C5181BD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76984" y="4908215"/>
            <a:ext cx="1043488" cy="753033"/>
          </a:xfrm>
          <a:prstGeom prst="rect">
            <a:avLst/>
          </a:prstGeom>
        </p:spPr>
      </p:pic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C24BF89A-2F12-B581-B8C2-746A73240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AGENDA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Introduction </a:t>
            </a:r>
          </a:p>
          <a:p>
            <a:pPr eaLnBrk="1" hangingPunct="1"/>
            <a:r>
              <a:rPr lang="en-GB" altLang="en-US" dirty="0"/>
              <a:t>Policies</a:t>
            </a:r>
          </a:p>
          <a:p>
            <a:pPr eaLnBrk="1" hangingPunct="1"/>
            <a:r>
              <a:rPr lang="en-GB" altLang="en-US" dirty="0"/>
              <a:t>Implications</a:t>
            </a:r>
          </a:p>
          <a:p>
            <a:pPr eaLnBrk="1" hangingPunct="1"/>
            <a:r>
              <a:rPr lang="en-GB" altLang="en-US" dirty="0"/>
              <a:t>Solutions</a:t>
            </a:r>
          </a:p>
          <a:p>
            <a:pPr eaLnBrk="1" hangingPunct="1"/>
            <a:r>
              <a:rPr lang="en-GB" altLang="en-US" dirty="0"/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DC008-401E-479E-9DAE-0E6C10AA3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40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Introduction - Pollution Bogota (Colombia)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b="1" dirty="0"/>
              <a:t>Situation, Geographic peculiarity </a:t>
            </a:r>
            <a:r>
              <a:rPr lang="en-DE" sz="2000" b="1" dirty="0"/>
              <a:t>(ULA 2010)</a:t>
            </a:r>
          </a:p>
          <a:p>
            <a:r>
              <a:rPr lang="en-DE" dirty="0"/>
              <a:t>Development over the last decade </a:t>
            </a:r>
            <a:r>
              <a:rPr lang="en-DE" sz="2000" dirty="0"/>
              <a:t>(BOG 2018)</a:t>
            </a:r>
          </a:p>
          <a:p>
            <a:r>
              <a:rPr lang="en-DE" dirty="0"/>
              <a:t>Today </a:t>
            </a:r>
          </a:p>
          <a:p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DA4C11-ABDF-B7C4-6754-F263BC332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95"/>
          <a:stretch/>
        </p:blipFill>
        <p:spPr>
          <a:xfrm>
            <a:off x="3368884" y="3284984"/>
            <a:ext cx="4465694" cy="2437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3296876" y="5670258"/>
            <a:ext cx="48755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https://www.drgdiaz.com/eco/salud/contaminacionenbogota.shtml</a:t>
            </a:r>
          </a:p>
          <a:p>
            <a:r>
              <a:rPr lang="en-GB" sz="900" dirty="0"/>
              <a:t>[Accessed: 24.04.2023].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879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b="1" dirty="0"/>
              <a:t>Introduction - Bogota (Colombia)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2536464" y="5731310"/>
            <a:ext cx="6150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</a:t>
            </a:r>
            <a:r>
              <a:rPr lang="en-GB" sz="900" dirty="0" err="1"/>
              <a:t>www.google.com</a:t>
            </a:r>
            <a:r>
              <a:rPr lang="en-GB" sz="900" dirty="0"/>
              <a:t>/maps/place/Colombia [Accessed: 20.04.2023].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6DF0D3-9F69-C6CD-428C-93B023B647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93" y="1337401"/>
            <a:ext cx="4084975" cy="44130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918895-984B-2BFD-801C-614EA59E5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1337401"/>
            <a:ext cx="4517023" cy="441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177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Introduction - Pollution Bogota (Colombia)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dirty="0"/>
              <a:t>Situation, Geographic peculiarity </a:t>
            </a:r>
            <a:r>
              <a:rPr lang="en-DE" sz="2000" dirty="0"/>
              <a:t>(ULA 2010)</a:t>
            </a:r>
          </a:p>
          <a:p>
            <a:r>
              <a:rPr lang="en-DE" b="1" dirty="0"/>
              <a:t>Development over the last decade </a:t>
            </a:r>
            <a:r>
              <a:rPr lang="en-DE" sz="2000" b="1" dirty="0"/>
              <a:t>(BOG 2018)</a:t>
            </a:r>
          </a:p>
          <a:p>
            <a:r>
              <a:rPr lang="en-DE" dirty="0"/>
              <a:t>Today </a:t>
            </a:r>
          </a:p>
          <a:p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DA4C11-ABDF-B7C4-6754-F263BC332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95"/>
          <a:stretch/>
        </p:blipFill>
        <p:spPr>
          <a:xfrm>
            <a:off x="3512900" y="3284984"/>
            <a:ext cx="4465694" cy="2437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3440892" y="5670258"/>
            <a:ext cx="48755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https://www.drgdiaz.com/eco/salud/contaminacionenbogota.shtml</a:t>
            </a:r>
          </a:p>
          <a:p>
            <a:r>
              <a:rPr lang="en-GB" sz="900" dirty="0"/>
              <a:t>[Accessed: 24.04.2023].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623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Introduction - Pollution Bogota (Colombia)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dirty="0"/>
              <a:t>Situation, Geographic peculiarity </a:t>
            </a:r>
            <a:r>
              <a:rPr lang="en-DE" sz="2000" dirty="0"/>
              <a:t>(ULA 2010)</a:t>
            </a:r>
          </a:p>
          <a:p>
            <a:r>
              <a:rPr lang="en-DE" dirty="0"/>
              <a:t>Development over the last decade </a:t>
            </a:r>
            <a:r>
              <a:rPr lang="en-DE" sz="2000" dirty="0"/>
              <a:t>(BOG 2018)</a:t>
            </a:r>
          </a:p>
          <a:p>
            <a:r>
              <a:rPr lang="en-DE" b="1" dirty="0"/>
              <a:t>Today</a:t>
            </a:r>
            <a:r>
              <a:rPr lang="en-DE" dirty="0"/>
              <a:t> </a:t>
            </a:r>
          </a:p>
          <a:p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DA4C11-ABDF-B7C4-6754-F263BC332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95"/>
          <a:stretch/>
        </p:blipFill>
        <p:spPr>
          <a:xfrm>
            <a:off x="3368884" y="3284984"/>
            <a:ext cx="4465694" cy="2437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3296876" y="5670258"/>
            <a:ext cx="48755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https://www.drgdiaz.com/eco/salud/contaminacionenbogota.shtml</a:t>
            </a:r>
          </a:p>
          <a:p>
            <a:r>
              <a:rPr lang="en-GB" sz="900" dirty="0"/>
              <a:t>[Accessed: 24.04.2023].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732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POLICIES - APPLICATION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EBED3E0-1C9B-41B7-1775-361EA57B8708}"/>
              </a:ext>
            </a:extLst>
          </p:cNvPr>
          <p:cNvGrpSpPr/>
          <p:nvPr/>
        </p:nvGrpSpPr>
        <p:grpSpPr>
          <a:xfrm>
            <a:off x="2453140" y="1406481"/>
            <a:ext cx="3126970" cy="1955014"/>
            <a:chOff x="2453140" y="1406481"/>
            <a:chExt cx="3126970" cy="1955014"/>
          </a:xfrm>
        </p:grpSpPr>
        <p:pic>
          <p:nvPicPr>
            <p:cNvPr id="2" name="Content Placeholder 6" descr="The tobacco industry and the UN Sustainable Development Goals">
              <a:hlinkClick r:id="rId3"/>
              <a:extLst>
                <a:ext uri="{FF2B5EF4-FFF2-40B4-BE49-F238E27FC236}">
                  <a16:creationId xmlns:a16="http://schemas.microsoft.com/office/drawing/2014/main" id="{B0620AC0-E47E-86EE-6BAA-AC16A29B4F8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270" t="4566" r="51049" b="66876"/>
            <a:stretch/>
          </p:blipFill>
          <p:spPr>
            <a:xfrm>
              <a:off x="4572000" y="1406481"/>
              <a:ext cx="1008110" cy="931243"/>
            </a:xfrm>
            <a:prstGeom prst="rect">
              <a:avLst/>
            </a:prstGeom>
          </p:spPr>
        </p:pic>
        <p:pic>
          <p:nvPicPr>
            <p:cNvPr id="4" name="Content Placeholder 6" descr="The tobacco industry and the UN Sustainable Development Goals">
              <a:hlinkClick r:id="rId3"/>
              <a:extLst>
                <a:ext uri="{FF2B5EF4-FFF2-40B4-BE49-F238E27FC236}">
                  <a16:creationId xmlns:a16="http://schemas.microsoft.com/office/drawing/2014/main" id="{8A8A3D24-C6DD-DE64-58E4-9D73783107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6448" t="35053" r="17821" b="35679"/>
            <a:stretch/>
          </p:blipFill>
          <p:spPr>
            <a:xfrm>
              <a:off x="4572000" y="2407132"/>
              <a:ext cx="1008110" cy="954363"/>
            </a:xfrm>
            <a:prstGeom prst="rect">
              <a:avLst/>
            </a:prstGeom>
          </p:spPr>
        </p:pic>
        <p:pic>
          <p:nvPicPr>
            <p:cNvPr id="5" name="Content Placeholder 6" descr="The tobacco industry and the UN Sustainable Development Goals">
              <a:hlinkClick r:id="rId3"/>
              <a:extLst>
                <a:ext uri="{FF2B5EF4-FFF2-40B4-BE49-F238E27FC236}">
                  <a16:creationId xmlns:a16="http://schemas.microsoft.com/office/drawing/2014/main" id="{7B744DB2-BFB4-6931-6674-55674BC0329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179" t="66250"/>
            <a:stretch/>
          </p:blipFill>
          <p:spPr>
            <a:xfrm>
              <a:off x="2453140" y="1783828"/>
              <a:ext cx="1142108" cy="1100485"/>
            </a:xfrm>
            <a:prstGeom prst="rect">
              <a:avLst/>
            </a:prstGeom>
          </p:spPr>
        </p:pic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9E34DA-C030-D539-703B-39CC348C7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8" y="3511111"/>
            <a:ext cx="8229601" cy="4525963"/>
          </a:xfrm>
        </p:spPr>
        <p:txBody>
          <a:bodyPr/>
          <a:lstStyle/>
          <a:p>
            <a:r>
              <a:rPr lang="en-GB" sz="2500" b="1" dirty="0"/>
              <a:t>Technocentric approaches (bike/car share, e-bus, etc.)            -&gt; Improving PEOPLE </a:t>
            </a:r>
            <a:r>
              <a:rPr lang="en-GB" sz="2000" b="1" dirty="0"/>
              <a:t>(TECH 2018)</a:t>
            </a:r>
          </a:p>
          <a:p>
            <a:r>
              <a:rPr lang="en-GB" sz="2500" b="1" dirty="0"/>
              <a:t>Environmentalism (no car days, pico-</a:t>
            </a:r>
            <a:r>
              <a:rPr lang="en-GB" sz="2500" b="1" dirty="0" err="1"/>
              <a:t>placa</a:t>
            </a:r>
            <a:r>
              <a:rPr lang="en-GB" sz="2500" b="1" dirty="0"/>
              <a:t>, etc.)                                -&gt; Improving PLANET </a:t>
            </a:r>
            <a:r>
              <a:rPr lang="en-GB" sz="2000" b="1" dirty="0"/>
              <a:t>(ENV 2020)</a:t>
            </a:r>
          </a:p>
          <a:p>
            <a:r>
              <a:rPr lang="en-GB" sz="2500" b="1" dirty="0"/>
              <a:t>Weak sustainability (replacing trees with new ones)               -&gt; Improving PLANET </a:t>
            </a:r>
            <a:r>
              <a:rPr lang="en-GB" sz="2000" b="1" dirty="0"/>
              <a:t>(UN 2015)</a:t>
            </a:r>
          </a:p>
          <a:p>
            <a:endParaRPr lang="en-DE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401CDE-5461-47CC-1E7E-17D89EDCD616}"/>
              </a:ext>
            </a:extLst>
          </p:cNvPr>
          <p:cNvCxnSpPr>
            <a:cxnSpLocks/>
            <a:stCxn id="5" idx="3"/>
            <a:endCxn id="2" idx="1"/>
          </p:cNvCxnSpPr>
          <p:nvPr/>
        </p:nvCxnSpPr>
        <p:spPr>
          <a:xfrm flipV="1">
            <a:off x="3595248" y="1872103"/>
            <a:ext cx="976752" cy="46196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964041-F7AA-7F26-44CF-7F412194B44E}"/>
              </a:ext>
            </a:extLst>
          </p:cNvPr>
          <p:cNvCxnSpPr>
            <a:stCxn id="5" idx="3"/>
            <a:endCxn id="4" idx="1"/>
          </p:cNvCxnSpPr>
          <p:nvPr/>
        </p:nvCxnSpPr>
        <p:spPr>
          <a:xfrm>
            <a:off x="3595248" y="2334071"/>
            <a:ext cx="976752" cy="55024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ECD16C-685D-13DA-7737-C0C44CC91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B69F4C-F5E7-35F4-1A91-EE6FEA4D0813}"/>
              </a:ext>
            </a:extLst>
          </p:cNvPr>
          <p:cNvSpPr txBox="1"/>
          <p:nvPr/>
        </p:nvSpPr>
        <p:spPr>
          <a:xfrm>
            <a:off x="5580110" y="1567254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dirty="0"/>
              <a:t>(UN-SDG-03,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12EA72-6DEB-38E5-D411-A9F8EFAEDB25}"/>
              </a:ext>
            </a:extLst>
          </p:cNvPr>
          <p:cNvSpPr txBox="1"/>
          <p:nvPr/>
        </p:nvSpPr>
        <p:spPr>
          <a:xfrm>
            <a:off x="5580110" y="2643714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dirty="0"/>
              <a:t>(UN-SDG-11, 2022)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888CAA7-DE19-4692-BD77-65F4EC854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4" y="1915703"/>
            <a:ext cx="1358900" cy="71622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D6F1A24-7DD9-61C3-17EE-3BBCEE7DEB6C}"/>
              </a:ext>
            </a:extLst>
          </p:cNvPr>
          <p:cNvSpPr txBox="1"/>
          <p:nvPr/>
        </p:nvSpPr>
        <p:spPr>
          <a:xfrm>
            <a:off x="583349" y="2638605"/>
            <a:ext cx="1400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dirty="0"/>
              <a:t>(WHO, 2022)</a:t>
            </a:r>
          </a:p>
        </p:txBody>
      </p:sp>
    </p:spTree>
    <p:extLst>
      <p:ext uri="{BB962C8B-B14F-4D97-AF65-F5344CB8AC3E}">
        <p14:creationId xmlns:p14="http://schemas.microsoft.com/office/powerpoint/2010/main" val="3586775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PRACTICAL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dirty="0"/>
              <a:t>FINANCING (non-developed environment)</a:t>
            </a:r>
          </a:p>
          <a:p>
            <a:r>
              <a:rPr lang="en-DE" dirty="0"/>
              <a:t>CULTURE (Macho, egoistic)                  	          </a:t>
            </a:r>
            <a:r>
              <a:rPr lang="en-DE" sz="2000" dirty="0"/>
              <a:t>(USA 2020)</a:t>
            </a:r>
          </a:p>
          <a:p>
            <a:pPr marL="0" indent="0">
              <a:buNone/>
            </a:pPr>
            <a:endParaRPr lang="en-DE" sz="2000" dirty="0"/>
          </a:p>
          <a:p>
            <a:r>
              <a:rPr lang="en-DE" dirty="0"/>
              <a:t>POLITICS (Bus system private, corruption)      </a:t>
            </a:r>
            <a:r>
              <a:rPr lang="en-DE" sz="2000" dirty="0"/>
              <a:t>(TRA 2022)</a:t>
            </a:r>
          </a:p>
          <a:p>
            <a:pPr marL="0" indent="0">
              <a:buNone/>
            </a:pPr>
            <a:endParaRPr lang="en-DE" sz="2000" dirty="0"/>
          </a:p>
          <a:p>
            <a:r>
              <a:rPr lang="en-DE" dirty="0"/>
              <a:t>INFRASTRUCTURE IMPACT (multi-year)         </a:t>
            </a:r>
            <a:r>
              <a:rPr lang="en-DE" sz="2000" dirty="0"/>
              <a:t>(DAV 2022)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978D395-3775-7B2F-157C-1A4936EC1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8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6BB3F0-792C-397B-57BB-444853FD77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0352" y="3573016"/>
            <a:ext cx="946448" cy="9083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E51127-039A-21EB-DFAB-E26F2CE5C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4088" y="2348880"/>
            <a:ext cx="946447" cy="9361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4AC51F-3E14-60A0-14D2-90D481317E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500" y="4797152"/>
            <a:ext cx="13843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969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DE" dirty="0"/>
              <a:t>NUDGE THEORY APPROACH (CULTURE)                                  </a:t>
            </a:r>
            <a:r>
              <a:rPr lang="en-DE" sz="2400" dirty="0"/>
              <a:t>(IMP 2022)</a:t>
            </a:r>
          </a:p>
          <a:p>
            <a:pPr>
              <a:lnSpc>
                <a:spcPct val="120000"/>
              </a:lnSpc>
            </a:pPr>
            <a:r>
              <a:rPr lang="en-DE" dirty="0"/>
              <a:t>IMF SUPPORT (FINANCE)                                                           </a:t>
            </a:r>
            <a:r>
              <a:rPr lang="en-DE" sz="2200" dirty="0"/>
              <a:t>(IMF 2023)</a:t>
            </a:r>
          </a:p>
          <a:p>
            <a:pPr>
              <a:lnSpc>
                <a:spcPct val="120000"/>
              </a:lnSpc>
            </a:pPr>
            <a:r>
              <a:rPr lang="en-DE" dirty="0"/>
              <a:t>TAX THE WEALTHY (FINANCE)                                                </a:t>
            </a:r>
            <a:r>
              <a:rPr lang="en-DE" sz="2200" dirty="0"/>
              <a:t>(INQ 2022)</a:t>
            </a:r>
          </a:p>
          <a:p>
            <a:pPr>
              <a:lnSpc>
                <a:spcPct val="120000"/>
              </a:lnSpc>
            </a:pPr>
            <a:r>
              <a:rPr lang="en-DE" dirty="0"/>
              <a:t>BUILD GREEN LATAM CITY NETWORK (LEARN)                   </a:t>
            </a:r>
            <a:r>
              <a:rPr lang="en-DE" sz="2200" dirty="0"/>
              <a:t>(REG 2021)</a:t>
            </a:r>
          </a:p>
          <a:p>
            <a:pPr>
              <a:lnSpc>
                <a:spcPct val="120000"/>
              </a:lnSpc>
            </a:pPr>
            <a:r>
              <a:rPr lang="en-DE" dirty="0"/>
              <a:t>PUBLIC CAMPAIGNS                                                                 </a:t>
            </a:r>
            <a:r>
              <a:rPr lang="en-DE" sz="2200" dirty="0"/>
              <a:t>(GRE 2023)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7880CA4-B922-BFAC-DBDE-3C3957F13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9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0C9D73-5B84-E65F-7656-44AE7B3D61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4038" y="4149080"/>
            <a:ext cx="723900" cy="533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972A56-00DB-A00A-E244-0CF0DCF2C4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8024" y="2311410"/>
            <a:ext cx="723900" cy="6490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C9AE8E-D1E0-3D4D-2EDB-40F3D8B770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0344" y="5102448"/>
            <a:ext cx="7239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92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423" y="1243200"/>
            <a:ext cx="8229600" cy="4525963"/>
          </a:xfrm>
        </p:spPr>
        <p:txBody>
          <a:bodyPr/>
          <a:lstStyle/>
          <a:p>
            <a:r>
              <a:rPr lang="en-DE" sz="3000" dirty="0"/>
              <a:t>COMPLEX TOPIC</a:t>
            </a:r>
          </a:p>
          <a:p>
            <a:r>
              <a:rPr lang="en-DE" sz="3000" dirty="0"/>
              <a:t>NO ONE FIT ALL SOLUTION</a:t>
            </a:r>
          </a:p>
          <a:p>
            <a:r>
              <a:rPr lang="en-DE" sz="3000" dirty="0"/>
              <a:t>MULTI-DIMENSIONAL APPROACH</a:t>
            </a:r>
          </a:p>
          <a:p>
            <a:r>
              <a:rPr lang="en-DE" sz="3000" dirty="0"/>
              <a:t>REGIONAL SUPPORT NEEDED</a:t>
            </a:r>
          </a:p>
          <a:p>
            <a:r>
              <a:rPr lang="en-DE" sz="3000" dirty="0"/>
              <a:t>LONG TIME DURATION</a:t>
            </a:r>
          </a:p>
          <a:p>
            <a:r>
              <a:rPr lang="en-DE" sz="3000" dirty="0"/>
              <a:t>NETWORK CAN SUPPORT</a:t>
            </a:r>
          </a:p>
          <a:p>
            <a:endParaRPr lang="en-DE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9348FC-6DDB-D9C8-A5DE-96C939009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840" y="4591407"/>
            <a:ext cx="3600400" cy="19856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F314B3-68B8-09B9-2700-4AE3B1C77037}"/>
              </a:ext>
            </a:extLst>
          </p:cNvPr>
          <p:cNvSpPr txBox="1"/>
          <p:nvPr/>
        </p:nvSpPr>
        <p:spPr>
          <a:xfrm>
            <a:off x="3059832" y="6577074"/>
            <a:ext cx="452239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sz="900" dirty="0"/>
              <a:t>SOURCE: </a:t>
            </a:r>
            <a:r>
              <a:rPr lang="en-GB" sz="900" dirty="0"/>
              <a:t>https://</a:t>
            </a:r>
            <a:r>
              <a:rPr lang="en-GB" sz="900" dirty="0" err="1"/>
              <a:t>twitter.com</a:t>
            </a:r>
            <a:r>
              <a:rPr lang="en-GB" sz="900" dirty="0"/>
              <a:t>/</a:t>
            </a:r>
            <a:r>
              <a:rPr lang="en-GB" sz="900" dirty="0" err="1"/>
              <a:t>BYCS_org</a:t>
            </a:r>
            <a:r>
              <a:rPr lang="en-GB" sz="900" dirty="0"/>
              <a:t>/status/1240184122292740096/ [Accessed 25.4.2023]</a:t>
            </a:r>
            <a:endParaRPr lang="en-DE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42766-D126-78A9-63EB-9F76C79A8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9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52472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BOG 2018. Bogota 2030. </a:t>
            </a:r>
            <a:r>
              <a:rPr lang="en-GB" sz="1200" dirty="0" err="1"/>
              <a:t>Revista</a:t>
            </a:r>
            <a:r>
              <a:rPr lang="en-GB" sz="1200" dirty="0"/>
              <a:t> Especial. 2018. Available at: https://</a:t>
            </a:r>
            <a:r>
              <a:rPr lang="en-GB" sz="1200" dirty="0" err="1"/>
              <a:t>bogota.gov.co</a:t>
            </a:r>
            <a:r>
              <a:rPr lang="en-GB" sz="1200" dirty="0"/>
              <a:t>/sites/default/files/pdf/Especial-Bogota-2030-english.pdf/ [Accessed 15.3.2023].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DAV 2022. Maria Claudia Davila. Bogota: plagued by setbacks. March 2022. Available at: https://</a:t>
            </a:r>
            <a:r>
              <a:rPr lang="en-GB" sz="1200" dirty="0" err="1"/>
              <a:t>dialogochino.net</a:t>
            </a:r>
            <a:r>
              <a:rPr lang="en-GB" sz="1200" dirty="0"/>
              <a:t>/</a:t>
            </a:r>
            <a:r>
              <a:rPr lang="en-GB" sz="1200" dirty="0" err="1"/>
              <a:t>en</a:t>
            </a:r>
            <a:r>
              <a:rPr lang="en-GB" sz="1200" dirty="0"/>
              <a:t>/infrastructure/</a:t>
            </a:r>
            <a:r>
              <a:rPr lang="en-GB" sz="1200" dirty="0" err="1"/>
              <a:t>bogota</a:t>
            </a:r>
            <a:r>
              <a:rPr lang="en-GB" sz="1200" dirty="0"/>
              <a:t>-metro-setbacks-urban-mobility-overhaul-begins/ [Accessed 14.3.2023].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ENV 2020. Environmentalism. 2020. Available at: https://</a:t>
            </a:r>
            <a:r>
              <a:rPr lang="en-GB" sz="1200" dirty="0" err="1"/>
              <a:t>www.sciencedirect.com</a:t>
            </a:r>
            <a:r>
              <a:rPr lang="en-GB" sz="1200" dirty="0"/>
              <a:t>/topics/social-sciences/environmentalism/                    [Accessed 01.04.2023].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GRE 2023. Net Zero &amp; ESG Leadership Forum Colombia 2023. Available at: https://</a:t>
            </a:r>
            <a:r>
              <a:rPr lang="en-GB" sz="1200" dirty="0" err="1"/>
              <a:t>latam-green.com</a:t>
            </a:r>
            <a:r>
              <a:rPr lang="en-GB" sz="1200" dirty="0"/>
              <a:t>/</a:t>
            </a:r>
            <a:r>
              <a:rPr lang="en-GB" sz="1200" dirty="0" err="1"/>
              <a:t>producto</a:t>
            </a:r>
            <a:r>
              <a:rPr lang="en-GB" sz="1200" dirty="0"/>
              <a:t>/</a:t>
            </a:r>
            <a:r>
              <a:rPr lang="en-GB" sz="1200" dirty="0" err="1"/>
              <a:t>latam</a:t>
            </a:r>
            <a:r>
              <a:rPr lang="en-GB" sz="1200" dirty="0"/>
              <a:t>-mobility-net-zero-day-Colombia/ [Accessed 29.03.2023].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IMF 2023. What is the IMF ?. International Monetary Fund. 2023. Available at: https://</a:t>
            </a:r>
            <a:r>
              <a:rPr lang="en-GB" sz="1200" dirty="0" err="1"/>
              <a:t>www.imf.org</a:t>
            </a:r>
            <a:r>
              <a:rPr lang="en-GB" sz="1200" dirty="0"/>
              <a:t>/</a:t>
            </a:r>
            <a:r>
              <a:rPr lang="en-GB" sz="1200" dirty="0" err="1"/>
              <a:t>en</a:t>
            </a:r>
            <a:r>
              <a:rPr lang="en-GB" sz="1200" dirty="0"/>
              <a:t>/About/Factsheets/IMF-at-a-Glance/ [Accessed 28.03.2023].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IMP 2022. What is Nudge Theory ? Imperial College London. 2022. Available at: https://</a:t>
            </a:r>
            <a:r>
              <a:rPr lang="en-GB" sz="1200" dirty="0" err="1"/>
              <a:t>www.imperial.ac.uk</a:t>
            </a:r>
            <a:r>
              <a:rPr lang="en-GB" sz="1200" dirty="0"/>
              <a:t>/</a:t>
            </a:r>
            <a:r>
              <a:rPr lang="en-GB" sz="1200" dirty="0" err="1"/>
              <a:t>nudgeomics</a:t>
            </a:r>
            <a:r>
              <a:rPr lang="en-GB" sz="1200" dirty="0"/>
              <a:t>/about/what-is-nudge-theory/ [Accessed 02.04.2023].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INQ 2022. How Colombia will tax the wealthy. December 2022. Available at: https://</a:t>
            </a:r>
            <a:r>
              <a:rPr lang="en-GB" sz="1200" dirty="0" err="1"/>
              <a:t>inequality.org</a:t>
            </a:r>
            <a:r>
              <a:rPr lang="en-GB" sz="1200" dirty="0"/>
              <a:t>/great-divide/</a:t>
            </a:r>
            <a:r>
              <a:rPr lang="en-GB" sz="1200" dirty="0" err="1"/>
              <a:t>colombia</a:t>
            </a:r>
            <a:r>
              <a:rPr lang="en-GB" sz="1200" dirty="0"/>
              <a:t>-wealth-tax-</a:t>
            </a:r>
            <a:r>
              <a:rPr lang="en-GB" sz="1200" dirty="0" err="1"/>
              <a:t>petro</a:t>
            </a:r>
            <a:r>
              <a:rPr lang="en-GB" sz="1200" dirty="0"/>
              <a:t>/ [Accessed 14.04.2023].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4BE786-C8AF-600F-0111-9810B51D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085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9294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REG 2021. Regional City Networks Launch in Latin America. World Economic Forum. April 2021. Available at: https://</a:t>
            </a:r>
            <a:r>
              <a:rPr lang="en-GB" sz="1200" dirty="0" err="1"/>
              <a:t>www.weforum.org</a:t>
            </a:r>
            <a:r>
              <a:rPr lang="en-GB" sz="1200" dirty="0"/>
              <a:t>/press/2021/04/regional-city-networks-launch-in-latin-america-and-south-asia-bringing-the-fourth-industrial-revolution-to-small-and-medium-sized-cities/ [Accessed 12.04.2023].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TECH 2018. </a:t>
            </a:r>
            <a:r>
              <a:rPr lang="en-GB" sz="1200" dirty="0" err="1"/>
              <a:t>Technocentrics</a:t>
            </a:r>
            <a:r>
              <a:rPr lang="en-GB" sz="1200" dirty="0"/>
              <a:t> and </a:t>
            </a:r>
            <a:r>
              <a:rPr lang="en-GB" sz="1200" dirty="0" err="1"/>
              <a:t>Ecocentrics</a:t>
            </a:r>
            <a:r>
              <a:rPr lang="en-GB" sz="1200" dirty="0"/>
              <a:t>. June 2018. Available at: https://sustainable-</a:t>
            </a:r>
            <a:r>
              <a:rPr lang="en-GB" sz="1200" dirty="0" err="1"/>
              <a:t>environment.org.uk</a:t>
            </a:r>
            <a:r>
              <a:rPr lang="en-GB" sz="1200" dirty="0"/>
              <a:t>/Earth/</a:t>
            </a:r>
            <a:r>
              <a:rPr lang="en-GB" sz="1200" dirty="0" err="1"/>
              <a:t>Ecocentrism_and_Technocentrism.php</a:t>
            </a:r>
            <a:r>
              <a:rPr lang="en-GB" sz="1200" dirty="0"/>
              <a:t>/ [Accessed 01.04.2023].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TRA 2022. </a:t>
            </a:r>
            <a:r>
              <a:rPr lang="en-GB" sz="1200" dirty="0" err="1"/>
              <a:t>Transparencia</a:t>
            </a:r>
            <a:r>
              <a:rPr lang="en-GB" sz="1200" dirty="0"/>
              <a:t> </a:t>
            </a:r>
            <a:r>
              <a:rPr lang="en-GB" sz="1200" dirty="0" err="1"/>
              <a:t>por</a:t>
            </a:r>
            <a:r>
              <a:rPr lang="en-GB" sz="1200" dirty="0"/>
              <a:t> Colombia. 2022. Available at: https://</a:t>
            </a:r>
            <a:r>
              <a:rPr lang="en-GB" sz="1200" dirty="0" err="1"/>
              <a:t>www.transparency.org</a:t>
            </a:r>
            <a:r>
              <a:rPr lang="en-GB" sz="1200" dirty="0"/>
              <a:t>/</a:t>
            </a:r>
            <a:r>
              <a:rPr lang="en-GB" sz="1200" dirty="0" err="1"/>
              <a:t>en</a:t>
            </a:r>
            <a:r>
              <a:rPr lang="en-GB" sz="1200" dirty="0"/>
              <a:t>/countries/</a:t>
            </a:r>
            <a:r>
              <a:rPr lang="en-GB" sz="1200" dirty="0" err="1"/>
              <a:t>colombia</a:t>
            </a:r>
            <a:r>
              <a:rPr lang="en-GB" sz="1200" dirty="0"/>
              <a:t>/               [Accessed 25.03.2023].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ULA 2020, The case of Bogota D.C., Colombia, Universidad de Los Andes, 2010. Available at: https://</a:t>
            </a:r>
            <a:r>
              <a:rPr lang="en-GB" sz="1200" dirty="0" err="1"/>
              <a:t>www.ucl.ac.uk</a:t>
            </a:r>
            <a:r>
              <a:rPr lang="en-GB" sz="1200" dirty="0"/>
              <a:t>/</a:t>
            </a:r>
            <a:r>
              <a:rPr lang="en-GB" sz="1200" dirty="0" err="1"/>
              <a:t>dpu</a:t>
            </a:r>
            <a:r>
              <a:rPr lang="en-GB" sz="1200" dirty="0"/>
              <a:t>-projects/</a:t>
            </a:r>
            <a:r>
              <a:rPr lang="en-GB" sz="1200" dirty="0" err="1"/>
              <a:t>Global_Report</a:t>
            </a:r>
            <a:r>
              <a:rPr lang="en-GB" sz="1200" dirty="0"/>
              <a:t>/pdfs/</a:t>
            </a:r>
            <a:r>
              <a:rPr lang="en-GB" sz="1200" dirty="0" err="1"/>
              <a:t>Bogota.pdf</a:t>
            </a:r>
            <a:r>
              <a:rPr lang="en-GB" sz="1200" dirty="0"/>
              <a:t>/ [Accessed 28.03.2023].</a:t>
            </a:r>
            <a:endParaRPr lang="en-DE" sz="1200" dirty="0"/>
          </a:p>
          <a:p>
            <a:pPr>
              <a:lnSpc>
                <a:spcPct val="150000"/>
              </a:lnSpc>
            </a:pPr>
            <a:r>
              <a:rPr lang="en-DE" sz="1200" dirty="0"/>
              <a:t>UN-2015. Weak Sustainability versus Strong Sustainability. 2015. Available at: </a:t>
            </a:r>
            <a:r>
              <a:rPr lang="en-GB" sz="1200" dirty="0"/>
              <a:t>https://</a:t>
            </a:r>
            <a:r>
              <a:rPr lang="en-GB" sz="1200" dirty="0" err="1"/>
              <a:t>sustainabledevelopment.un.org</a:t>
            </a:r>
            <a:r>
              <a:rPr lang="en-GB" sz="1200" dirty="0"/>
              <a:t>/content/documents/6569122-Pelenc-Weak%20Sustainability%20versus%20Strong%20Sustainability.pdf/ [Accessed 30.03.2023].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UN-SDG-03 2022. United Nations Sustainable Development Goal 3. 2022. Available at: https://</a:t>
            </a:r>
            <a:r>
              <a:rPr lang="en-GB" sz="1200" dirty="0" err="1"/>
              <a:t>sdgs.un.org</a:t>
            </a:r>
            <a:r>
              <a:rPr lang="en-GB" sz="1200" dirty="0"/>
              <a:t>/goals/goal3/            [Accessed 16.03.2023].</a:t>
            </a:r>
            <a:endParaRPr lang="en-DE" sz="1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4BE786-C8AF-600F-0111-9810B51D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458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9294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UN-SDG-11 2022. United Nations Sustainable Development Goal 11. 2022. Available at: https://</a:t>
            </a:r>
            <a:r>
              <a:rPr lang="en-GB" sz="1200" dirty="0" err="1"/>
              <a:t>sdgs.un.org</a:t>
            </a:r>
            <a:r>
              <a:rPr lang="en-GB" sz="1200" dirty="0"/>
              <a:t>/goals/goal11/       [Accessed 17.03.2023].</a:t>
            </a:r>
          </a:p>
          <a:p>
            <a:pPr>
              <a:lnSpc>
                <a:spcPct val="150000"/>
              </a:lnSpc>
            </a:pPr>
            <a:r>
              <a:rPr lang="en-DE" sz="1200" dirty="0"/>
              <a:t>USA 2020. </a:t>
            </a:r>
            <a:r>
              <a:rPr lang="en-GB" sz="1200" dirty="0" err="1">
                <a:effectLst/>
              </a:rPr>
              <a:t>Delitos</a:t>
            </a:r>
            <a:r>
              <a:rPr lang="en-GB" sz="1200" dirty="0">
                <a:effectLst/>
              </a:rPr>
              <a:t> de </a:t>
            </a:r>
            <a:r>
              <a:rPr lang="en-GB" sz="1200" dirty="0" err="1">
                <a:effectLst/>
              </a:rPr>
              <a:t>corrupción</a:t>
            </a:r>
            <a:r>
              <a:rPr lang="en-GB" sz="1200" dirty="0">
                <a:effectLst/>
              </a:rPr>
              <a:t> </a:t>
            </a:r>
            <a:r>
              <a:rPr lang="en-GB" sz="1200" dirty="0" err="1">
                <a:effectLst/>
              </a:rPr>
              <a:t>en</a:t>
            </a:r>
            <a:r>
              <a:rPr lang="en-GB" sz="1200" dirty="0">
                <a:effectLst/>
              </a:rPr>
              <a:t> Colombia: variables </a:t>
            </a:r>
            <a:r>
              <a:rPr lang="en-GB" sz="1200" dirty="0" err="1">
                <a:effectLst/>
              </a:rPr>
              <a:t>socioculturales</a:t>
            </a:r>
            <a:r>
              <a:rPr lang="en-GB" sz="1200" dirty="0">
                <a:effectLst/>
              </a:rPr>
              <a:t>, </a:t>
            </a:r>
            <a:r>
              <a:rPr lang="en-GB" sz="1200" dirty="0" err="1">
                <a:effectLst/>
              </a:rPr>
              <a:t>institucionales</a:t>
            </a:r>
            <a:r>
              <a:rPr lang="en-GB" sz="1200" dirty="0">
                <a:effectLst/>
              </a:rPr>
              <a:t> y </a:t>
            </a:r>
            <a:r>
              <a:rPr lang="en-GB" sz="1200" dirty="0" err="1">
                <a:effectLst/>
              </a:rPr>
              <a:t>criminológicas</a:t>
            </a:r>
            <a:r>
              <a:rPr lang="en-GB" sz="1200" dirty="0">
                <a:effectLst/>
              </a:rPr>
              <a:t>. June 2020, pp 181-199. Universidad Santo Tomas. Available at: https://</a:t>
            </a:r>
            <a:r>
              <a:rPr lang="en-GB" sz="1200" dirty="0" err="1">
                <a:effectLst/>
              </a:rPr>
              <a:t>revistas.usantotomas.edu.co</a:t>
            </a:r>
            <a:r>
              <a:rPr lang="en-GB" sz="1200" dirty="0">
                <a:effectLst/>
              </a:rPr>
              <a:t>/</a:t>
            </a:r>
            <a:r>
              <a:rPr lang="en-GB" sz="1200" dirty="0" err="1">
                <a:effectLst/>
              </a:rPr>
              <a:t>index.php</a:t>
            </a:r>
            <a:r>
              <a:rPr lang="en-GB" sz="1200" dirty="0">
                <a:effectLst/>
              </a:rPr>
              <a:t>/</a:t>
            </a:r>
            <a:r>
              <a:rPr lang="en-GB" sz="1200" dirty="0" err="1">
                <a:effectLst/>
              </a:rPr>
              <a:t>diversitas</a:t>
            </a:r>
            <a:r>
              <a:rPr lang="en-GB" sz="1200" dirty="0">
                <a:effectLst/>
              </a:rPr>
              <a:t>/article/view/5550/5467</a:t>
            </a:r>
            <a:r>
              <a:rPr lang="en-GB" sz="1200" dirty="0"/>
              <a:t>/ [Accessed 19.04.2023].</a:t>
            </a:r>
            <a:r>
              <a:rPr lang="en-GB" sz="1200" dirty="0">
                <a:effectLst/>
              </a:rPr>
              <a:t> 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</a:rPr>
              <a:t>WHO 2022. Sustainable development goals &amp; air pollution. World Health Organisation. 2022. Available at: https://</a:t>
            </a:r>
            <a:r>
              <a:rPr lang="en-GB" sz="1200" dirty="0" err="1">
                <a:effectLst/>
              </a:rPr>
              <a:t>www.who.int</a:t>
            </a:r>
            <a:r>
              <a:rPr lang="en-GB" sz="1200" dirty="0">
                <a:effectLst/>
              </a:rPr>
              <a:t>/teams/environment-climate-change-and-health/air-quality-and-health/policy-progress/sustainable-development-goals-air pollution#:~:text=Targets%20of%20particular%20relevance%20to,and%20illnesses%20from%20air%20pollution/</a:t>
            </a:r>
            <a:r>
              <a:rPr lang="en-GB" sz="1200" dirty="0"/>
              <a:t>                    [Accessed 22.03.2023].</a:t>
            </a:r>
            <a:r>
              <a:rPr lang="en-GB" sz="1200" dirty="0">
                <a:effectLst/>
              </a:rPr>
              <a:t> </a:t>
            </a:r>
          </a:p>
          <a:p>
            <a:pPr marL="0" indent="0">
              <a:buNone/>
            </a:pPr>
            <a:endParaRPr lang="en-DE" sz="1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4BE786-C8AF-600F-0111-9810B51D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2298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2184</TotalTime>
  <Words>1032</Words>
  <Application>Microsoft Macintosh PowerPoint</Application>
  <PresentationFormat>On-screen Show (4:3)</PresentationFormat>
  <Paragraphs>89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UWTSD blue background</vt:lpstr>
      <vt:lpstr>UWTSD PPT Template (lectures)</vt:lpstr>
      <vt:lpstr>PowerPoint Presentation</vt:lpstr>
      <vt:lpstr>AGENDA</vt:lpstr>
      <vt:lpstr>Introduction - Pollution Bogota (Colombia)</vt:lpstr>
      <vt:lpstr>Introduction - Bogota (Colombia)</vt:lpstr>
      <vt:lpstr>Introduction - Pollution Bogota (Colombia)</vt:lpstr>
      <vt:lpstr>Introduction - Pollution Bogota (Colombia)</vt:lpstr>
      <vt:lpstr>POLICIES - APPLICATION</vt:lpstr>
      <vt:lpstr>PRACTICAL IMPLICATIONS</vt:lpstr>
      <vt:lpstr>POSSIBLE SOLUTIONS</vt:lpstr>
      <vt:lpstr>CONCLUSION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Markus Schlotbohm (1603888)</cp:lastModifiedBy>
  <cp:revision>65</cp:revision>
  <dcterms:created xsi:type="dcterms:W3CDTF">2021-02-09T14:04:40Z</dcterms:created>
  <dcterms:modified xsi:type="dcterms:W3CDTF">2023-05-07T22:13:46Z</dcterms:modified>
</cp:coreProperties>
</file>