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7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 varScale="1">
        <p:scale>
          <a:sx n="70" d="100"/>
          <a:sy n="70" d="100"/>
        </p:scale>
        <p:origin x="536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95450C9-30E0-4ACF-BDD1-092463FFFB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ABAD-DFC6-41BB-AF76-77EBFA4568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9BF0D-A27E-4949-BA05-26DFC7FA342E}" type="datetimeFigureOut">
              <a:rPr lang="en-US" smtClean="0"/>
              <a:t>6/14/2026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7E56-E390-43F2-A87A-4A200501E4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FB9EB-179C-4409-A4AF-09861B235A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62803-C07A-499E-9504-8ED8734DAF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469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4AA30-155C-4903-9267-E3BBFB95FF41}" type="datetimeFigureOut">
              <a:rPr lang="en-US" smtClean="0"/>
              <a:t>6/14/2026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3F336-7DD2-47CF-A0F3-D1163B2A9C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30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600444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666350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58870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957823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57269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180744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235988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9400981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7261552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18686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57527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1480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76292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69177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CFDE121-67A1-407B-A6E2-D5B255A4F712}"/>
              </a:ext>
            </a:extLst>
          </p:cNvPr>
          <p:cNvSpPr/>
          <p:nvPr userDrawn="1"/>
        </p:nvSpPr>
        <p:spPr>
          <a:xfrm>
            <a:off x="1282168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C2B05-C32D-4F66-8BDA-0F4824844C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575672" y="4121035"/>
            <a:ext cx="3337712" cy="63919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AE0851-B0C9-475B-8AD9-7C6A141FDDE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414645" y="758825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254E01-FD47-43F3-A74C-720A0EA4C24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4645" y="138820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B911B77-02F4-42D2-8639-A3F7EAFB71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14645" y="1767713"/>
            <a:ext cx="3281555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0FBF118A-5599-4A55-9939-8075D74851A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414645" y="3251858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66BB17E-99F0-43A3-99AA-F928695311F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14645" y="3866925"/>
            <a:ext cx="3281555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34F74CA-3E2F-4F3A-BE25-F8D9572179A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14645" y="4248925"/>
            <a:ext cx="3281555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B5A383D6-9A09-46E4-8DD5-684C3B04E15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077157" y="773142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76D712C8-D0F1-407A-AAC4-D86C1FDDCDC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72244" y="1388209"/>
            <a:ext cx="328155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1C731A4-58E7-4726-BFC7-23260BCD6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72244" y="1767713"/>
            <a:ext cx="3281556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533CF28F-2EF0-4DE6-AD35-043AAA87EEC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072244" y="3237794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98ABB59-CA95-470C-A29D-627B16E69E8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72244" y="3866925"/>
            <a:ext cx="3281556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571488-55CE-40DF-84B6-A5166E2BEF9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72244" y="4248925"/>
            <a:ext cx="3281556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5CF3-8EFD-40BC-B749-25F401BC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DB08D-5054-4577-AA1B-BA9D87CF8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F9931-2A77-46BF-822E-D503CEAF6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616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367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0A3F71-78A0-4742-B701-4A1489F5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69108"/>
            <a:ext cx="4243755" cy="20771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CB7E97A-4B46-429D-80E3-5A2E689EFA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000375" y="466724"/>
            <a:ext cx="9191625" cy="6391275"/>
          </a:xfrm>
          <a:custGeom>
            <a:avLst/>
            <a:gdLst>
              <a:gd name="connsiteX0" fmla="*/ 0 w 9191625"/>
              <a:gd name="connsiteY0" fmla="*/ 0 h 6391275"/>
              <a:gd name="connsiteX1" fmla="*/ 9191625 w 9191625"/>
              <a:gd name="connsiteY1" fmla="*/ 0 h 6391275"/>
              <a:gd name="connsiteX2" fmla="*/ 9191625 w 9191625"/>
              <a:gd name="connsiteY2" fmla="*/ 6391275 h 6391275"/>
              <a:gd name="connsiteX3" fmla="*/ 0 w 9191625"/>
              <a:gd name="connsiteY3" fmla="*/ 6391275 h 6391275"/>
              <a:gd name="connsiteX4" fmla="*/ 0 w 9191625"/>
              <a:gd name="connsiteY4" fmla="*/ 4779506 h 6391275"/>
              <a:gd name="connsiteX5" fmla="*/ 1243380 w 9191625"/>
              <a:gd name="connsiteY5" fmla="*/ 4779506 h 6391275"/>
              <a:gd name="connsiteX6" fmla="*/ 1243380 w 9191625"/>
              <a:gd name="connsiteY6" fmla="*/ 2702384 h 6391275"/>
              <a:gd name="connsiteX7" fmla="*/ 0 w 9191625"/>
              <a:gd name="connsiteY7" fmla="*/ 2702384 h 639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91625" h="6391275">
                <a:moveTo>
                  <a:pt x="0" y="0"/>
                </a:moveTo>
                <a:lnTo>
                  <a:pt x="9191625" y="0"/>
                </a:lnTo>
                <a:lnTo>
                  <a:pt x="9191625" y="6391275"/>
                </a:lnTo>
                <a:lnTo>
                  <a:pt x="0" y="6391275"/>
                </a:lnTo>
                <a:lnTo>
                  <a:pt x="0" y="4779506"/>
                </a:lnTo>
                <a:lnTo>
                  <a:pt x="1243380" y="4779506"/>
                </a:lnTo>
                <a:lnTo>
                  <a:pt x="1243380" y="2702384"/>
                </a:lnTo>
                <a:lnTo>
                  <a:pt x="0" y="270238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9D5F7-4F29-467D-8261-4E075BB20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6787-293A-4CC2-A2D2-E2881CC6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1C36F-4448-4279-8552-28C42ECE4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CB8AC8A-361C-4A01-AEB1-112BEAC4873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2133" y="3384898"/>
            <a:ext cx="3519487" cy="1588392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47092-EAA4-4108-A528-108AD1F96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0518" y="2211168"/>
            <a:ext cx="5829300" cy="66209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670006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FABFC7-4108-49F4-A75A-5AB472AA2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47139"/>
            <a:ext cx="12192000" cy="1163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62CB3A-11BC-4C5C-B53D-B965CFA2B68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3544135 h 5924550"/>
              <a:gd name="connsiteX1" fmla="*/ 11258550 w 11258550"/>
              <a:gd name="connsiteY1" fmla="*/ 3544135 h 5924550"/>
              <a:gd name="connsiteX2" fmla="*/ 11258550 w 11258550"/>
              <a:gd name="connsiteY2" fmla="*/ 5924550 h 5924550"/>
              <a:gd name="connsiteX3" fmla="*/ 0 w 11258550"/>
              <a:gd name="connsiteY3" fmla="*/ 5924550 h 5924550"/>
              <a:gd name="connsiteX4" fmla="*/ 0 w 11258550"/>
              <a:gd name="connsiteY4" fmla="*/ 0 h 5924550"/>
              <a:gd name="connsiteX5" fmla="*/ 11258550 w 11258550"/>
              <a:gd name="connsiteY5" fmla="*/ 0 h 5924550"/>
              <a:gd name="connsiteX6" fmla="*/ 11258550 w 11258550"/>
              <a:gd name="connsiteY6" fmla="*/ 2380414 h 5924550"/>
              <a:gd name="connsiteX7" fmla="*/ 0 w 11258550"/>
              <a:gd name="connsiteY7" fmla="*/ 2380414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3544135"/>
                </a:moveTo>
                <a:lnTo>
                  <a:pt x="11258550" y="3544135"/>
                </a:lnTo>
                <a:lnTo>
                  <a:pt x="11258550" y="5924550"/>
                </a:lnTo>
                <a:lnTo>
                  <a:pt x="0" y="5924550"/>
                </a:lnTo>
                <a:close/>
                <a:moveTo>
                  <a:pt x="0" y="0"/>
                </a:moveTo>
                <a:lnTo>
                  <a:pt x="11258550" y="0"/>
                </a:lnTo>
                <a:lnTo>
                  <a:pt x="11258550" y="2380414"/>
                </a:lnTo>
                <a:lnTo>
                  <a:pt x="0" y="238041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BBDF-3A3F-40FD-9752-1D92BFAD19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9738" y="3001020"/>
            <a:ext cx="8412524" cy="938559"/>
          </a:xfrm>
        </p:spPr>
        <p:txBody>
          <a:bodyPr/>
          <a:lstStyle>
            <a:lvl1pPr algn="ctr">
              <a:defRPr sz="5000" spc="100" baseline="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623297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0568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566-AB0F-4A84-A379-5B7A132A1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B01EE-E344-461A-85A0-3AA7F83A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9A25E-2DC1-49B1-A962-EFCDB81F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48D9ED-15C8-4EA0-B95F-CFD1BAF0A54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75743"/>
            <a:ext cx="6475268" cy="5915532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EF9385-3B06-4216-9420-A91190C6B7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91419" y="1125633"/>
            <a:ext cx="2937452" cy="11926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01ADD07-F155-4B1F-B204-2284F6999B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91419" y="74612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29012F5-57FB-4F6F-8FF8-DBA65EC1EF0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1419" y="4716842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F8E7E45-85D4-40EE-836F-76055F0F8E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91419" y="4337338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315DB3C-D2E4-4310-8A18-71457CBD7A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91419" y="2964253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8DBA9F3-328C-4BAE-A2E1-0FBFE3A476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1419" y="258474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7365-7137-471F-BFE9-2F6C36293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914546" y="3092260"/>
            <a:ext cx="5719734" cy="682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739205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D0226-3AB8-4591-90BD-C0E6D9A30301}"/>
              </a:ext>
            </a:extLst>
          </p:cNvPr>
          <p:cNvSpPr/>
          <p:nvPr userDrawn="1"/>
        </p:nvSpPr>
        <p:spPr>
          <a:xfrm>
            <a:off x="1780309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12CA40-DF7D-4358-831F-BC9B8960CBDB}"/>
              </a:ext>
            </a:extLst>
          </p:cNvPr>
          <p:cNvSpPr/>
          <p:nvPr userDrawn="1"/>
        </p:nvSpPr>
        <p:spPr>
          <a:xfrm>
            <a:off x="4979555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A6E6-C76B-400D-9A19-F1B09AD38A3E}"/>
              </a:ext>
            </a:extLst>
          </p:cNvPr>
          <p:cNvSpPr/>
          <p:nvPr userDrawn="1"/>
        </p:nvSpPr>
        <p:spPr>
          <a:xfrm>
            <a:off x="8153400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67140AA-40F5-4101-B5AA-DDCDA4906E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53428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966AA58-3FAC-4126-8C63-16F104203B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07899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B430FA7-46C5-4651-8ED7-21284AF0121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2674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C698088-82D8-4D90-AE73-66B661DFC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7145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3FF934E-D2F5-409F-B4EB-CD316340BF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51920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E006825-EBAA-451B-AD52-683B7109D50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0990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044D0E17-B284-4856-BBDB-FFF2EBAB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515753"/>
            <a:ext cx="2743200" cy="205722"/>
          </a:xfrm>
        </p:spPr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6B7B285-9E5D-48DB-B740-3FDA433F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753"/>
            <a:ext cx="4114800" cy="205722"/>
          </a:xfrm>
        </p:spPr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73D1A241-8F30-495A-8B68-B8A5CAA1F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931C97-3E53-4030-A6E5-50E4DF9A1C34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F8C40A-9F2A-4E97-956E-E8A1BFB94E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71808"/>
            <a:ext cx="6408851" cy="639192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24192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1A5FC-3F83-4927-88B5-5BCBA3EA68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33386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E9FB-42C5-4A09-A4FE-4DDE8CF9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08DFF-BE58-419E-A8E1-FD942815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4A919-F912-4129-B930-D8A078A8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CEA9B97-0004-4411-ABB4-A27F463B897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045" y="2387634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D60F60-B501-479A-A75A-8FD1F9796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7045" y="1804968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170FD0E-EBE1-4417-BC9D-4CD5F92BFD3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45452" y="2385650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7738676-CB36-4BE1-A9C9-0215DEEECB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5452" y="1802984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38544-38E0-4456-B973-6058B99619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8"/>
            <a:ext cx="6041907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008680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F3F335-C36A-4214-BC97-BB4C9721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BA95-53AF-4D84-851A-583238623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8AEEC-9F28-4200-B5D7-453E32B3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D9967FE-B330-4703-9D6E-CC40B84B1030}"/>
              </a:ext>
            </a:extLst>
          </p:cNvPr>
          <p:cNvCxnSpPr>
            <a:cxnSpLocks/>
          </p:cNvCxnSpPr>
          <p:nvPr userDrawn="1"/>
        </p:nvCxnSpPr>
        <p:spPr>
          <a:xfrm>
            <a:off x="6150567" y="2200739"/>
            <a:ext cx="0" cy="346992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BC0FBFA-8000-40C6-8EF3-D30A0A48CBC5}"/>
              </a:ext>
            </a:extLst>
          </p:cNvPr>
          <p:cNvCxnSpPr>
            <a:cxnSpLocks/>
          </p:cNvCxnSpPr>
          <p:nvPr userDrawn="1"/>
        </p:nvCxnSpPr>
        <p:spPr>
          <a:xfrm flipH="1">
            <a:off x="2545167" y="3935702"/>
            <a:ext cx="7101667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DCC767D-316F-42DA-9712-29C185B762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78036" y="1767731"/>
            <a:ext cx="170696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DC3AF654-39ED-4B70-9A85-34D9DC793D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78035" y="5683895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3E0B0DF9-E558-439A-9B7D-4C600008B0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6BB9DF13-A501-4465-8844-F8ADFE8BEDA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46834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23EF573-9496-4229-ABB9-B58C441687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85000" y="2740969"/>
            <a:ext cx="1929792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6C96D231-4BEB-47C0-BC89-3D69A5E0DD1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9358" y="4263233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18B3BFCC-5202-4CF7-8748-EA116529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45805" y="500105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0F78A8C0-E488-4B82-A881-BAF70EF5261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28224" y="4328700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9CBF7863-921B-428D-857E-AC4D195E887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464942" y="4956195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3818CA49-6F16-4527-9CE5-335D522ECAA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96547" y="287027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8460B-1230-475A-839A-BB0365A3D5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7"/>
            <a:ext cx="10629597" cy="64580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74389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3D11A1-D567-4DE9-AFD4-7A6BC7C300C1}"/>
              </a:ext>
            </a:extLst>
          </p:cNvPr>
          <p:cNvSpPr/>
          <p:nvPr userDrawn="1"/>
        </p:nvSpPr>
        <p:spPr>
          <a:xfrm>
            <a:off x="4483944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398470-6F00-41F0-B63E-42C03BC992F8}"/>
              </a:ext>
            </a:extLst>
          </p:cNvPr>
          <p:cNvSpPr/>
          <p:nvPr userDrawn="1"/>
        </p:nvSpPr>
        <p:spPr>
          <a:xfrm>
            <a:off x="4489659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06A024-E68E-4F1C-887D-415804C89479}"/>
              </a:ext>
            </a:extLst>
          </p:cNvPr>
          <p:cNvSpPr/>
          <p:nvPr userDrawn="1"/>
        </p:nvSpPr>
        <p:spPr>
          <a:xfrm>
            <a:off x="828484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C2448-350F-482F-92C0-4F1495265933}"/>
              </a:ext>
            </a:extLst>
          </p:cNvPr>
          <p:cNvSpPr/>
          <p:nvPr userDrawn="1"/>
        </p:nvSpPr>
        <p:spPr>
          <a:xfrm>
            <a:off x="829055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BFB613-F647-4C24-8072-6BA560C2CF35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2D8BE-09E0-4B54-871E-627BA36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58535-C39C-4032-BC07-CC7DA7456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8FD9-7569-4F67-9902-EA32B7F93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36849D09-65B8-4E5C-986A-AB5E3748D4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181350" y="1221488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AC480B-19BB-48E2-8BEF-4AA0680D32DE}"/>
              </a:ext>
            </a:extLst>
          </p:cNvPr>
          <p:cNvSpPr/>
          <p:nvPr userDrawn="1"/>
        </p:nvSpPr>
        <p:spPr>
          <a:xfrm>
            <a:off x="69151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C09E39-FAAE-43BC-8BD6-08DC89C45F5B}"/>
              </a:ext>
            </a:extLst>
          </p:cNvPr>
          <p:cNvSpPr/>
          <p:nvPr userDrawn="1"/>
        </p:nvSpPr>
        <p:spPr>
          <a:xfrm>
            <a:off x="69722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07156FBE-72BD-4A64-99F7-1ABAA272A0F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3928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0AEE629F-FF1D-44AE-B728-8EA70D72A3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50644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C4D74F9-C022-4D89-9C64-1A0A5FD3A6E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51543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06BD1-5247-47AE-87C4-5720ED5AC7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3928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D3684C2-E9CD-4A2A-993D-ABF39BD30C2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50644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960BEA5-C2B5-456D-8982-4C8A8E7EE68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51543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CDC00CA-B925-48D9-91B3-A79A59C280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1350" y="671807"/>
            <a:ext cx="5829300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97463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36D74-17F7-4684-B610-18AB1682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FBB6F-A08B-41AD-8AD2-DC5AE674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4285-BB73-4E13-BBDF-3F14D2AD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F28238E-356F-43CD-AA8F-3BC1FA26B6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7900" y="1172060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50BF9B7-44D3-43B3-8650-0E38FB9F802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85497" y="2172381"/>
            <a:ext cx="4487220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0A34C87-263B-4C39-95B1-6A3E78FC480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172381"/>
            <a:ext cx="5007023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8FDE5E1-CA4F-47D6-B408-560DFA59D301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906463" y="2752724"/>
            <a:ext cx="5007022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3" name="Content Placeholder 9">
            <a:extLst>
              <a:ext uri="{FF2B5EF4-FFF2-40B4-BE49-F238E27FC236}">
                <a16:creationId xmlns:a16="http://schemas.microsoft.com/office/drawing/2014/main" id="{E8933B94-68E9-4F8A-95B3-C8A867B06FF5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6785497" y="2747768"/>
            <a:ext cx="4500041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997C22C-C02E-4D5D-866A-A163E2B47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900" y="671808"/>
            <a:ext cx="5829300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678594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9A6EC546-1FDF-48B1-BB0F-4069A4AF6B46}"/>
              </a:ext>
            </a:extLst>
          </p:cNvPr>
          <p:cNvSpPr/>
          <p:nvPr userDrawn="1"/>
        </p:nvSpPr>
        <p:spPr>
          <a:xfrm rot="5400000">
            <a:off x="1338026" y="-868210"/>
            <a:ext cx="972645" cy="36476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787A3-6FE4-43A8-B38B-0F6A2EF1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0A1E-0F1E-4FFE-B209-3D9679190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99867-6933-40F9-BEA0-F30FA6975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0E72126-EBC8-4AA7-AA53-38A15FDEC6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44CA5E4-4215-49A0-86F5-2C4847D87E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735C1917-DDF3-4A5B-AEB9-E0FBD98EC5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0FF36A3-BF35-4A36-ADAB-547CA8CAE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3BE85149-0E6D-4CDC-82B6-EF6894D9C90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66E8B6B5-41D1-4EC9-84EF-1989A504B7D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F13F401-A13F-4EF3-88FC-D517D7F7BA5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4639D5D-D529-4EF5-9EF8-8C9B3715A28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5E22B01-C64B-4A03-9118-68BCAECC32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04BA50FF-5CC3-4F90-9AA6-5942DF634BA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B3EEE7C-67C5-49ED-A602-F8E162B21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EE91B34F-5506-49A1-8594-9259C64066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A7D7592-A438-4BE7-82A5-188EF3B7021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70F1DE9A-9607-4D77-B1CA-EA7A15A4C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FE726AB2-7D79-4CF4-ACA3-327A065CAA1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7991841-3C5D-4E23-ACEF-AC0C7BA2866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E827F407-DC92-4E39-85F3-56B3405B23A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ADBEC4B1-A92B-4923-B3C2-44570B971C8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32CD6E05-4E76-4ADF-9FC8-4321B2B9600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40BE94-38F8-48B0-9A42-DA1A4197504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CFECD0B-5901-4EBC-92AA-3DE8CD1132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B173BBB1-992E-4C62-B6EF-38E5859DA79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3639117-6091-4743-897D-3E5F4468CCA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7A64542-4E5B-4701-845E-5101F87E110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0F74B4EA-4966-4ABC-8DFD-01157881B81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20679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D7536456-E749-466F-8EFA-F33D8281227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18755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A6C85040-3D7A-4FD1-B96E-3ED738367662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66941C8-0858-4060-8F85-A63D40D0587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B66D6339-390D-45A7-BBF7-ADB8D6A0168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89C25EC2-6755-441D-BD59-204C60EFD6A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5AA552AB-DFEE-4CE4-9596-F63F557FD47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8AA79F31-661A-42DB-97E9-B3633BF6622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1E1E5-ACAD-4ED5-AAF2-539AF0733F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71808"/>
            <a:ext cx="10515600" cy="66192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8358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FB87B-D4AD-42B4-8993-D5BD0311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DA0E7-08C2-442E-A8B3-F1218B69F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842E0-2E48-4C5C-9EC5-429BF2DA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3808EC-BC22-46D4-895E-0A67F6EE1907}"/>
              </a:ext>
            </a:extLst>
          </p:cNvPr>
          <p:cNvSpPr/>
          <p:nvPr userDrawn="1"/>
        </p:nvSpPr>
        <p:spPr>
          <a:xfrm>
            <a:off x="9393543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3E2FE-F5EA-4C43-BC5B-23330B11D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5400000">
            <a:off x="8333552" y="3930709"/>
            <a:ext cx="3975244" cy="99655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5785927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0F7723-F5B1-4A97-921F-93E42B12D62B}"/>
              </a:ext>
            </a:extLst>
          </p:cNvPr>
          <p:cNvSpPr/>
          <p:nvPr userDrawn="1"/>
        </p:nvSpPr>
        <p:spPr>
          <a:xfrm>
            <a:off x="4659086" y="0"/>
            <a:ext cx="7532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70FDF-6533-4E3F-94A4-2548DA2F9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B69DE-3108-4A10-8EDD-EC2EF3F52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B337B-1B07-4B9D-9563-C5E433F8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FA44B00A-A50E-49C2-AE8C-E243734442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31913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0A1A7F-BD7F-4CB8-A8BD-C7DDCD62C9A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94627" y="2426760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253CF9-87EA-4162-8CBD-63E10EBEB6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94627" y="2801755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F099E8E6-E766-4B5B-8E98-7D92E8F91A9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038065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3AC6007-1F43-4D93-842F-2E1F01D19B2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779" y="2426197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5EC4308-1195-47F4-A415-8637701ADF8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779" y="2801192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8E583185-DBE3-45E6-B367-B88C50A91CEA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31913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0B472BE4-F051-416A-AFCF-53E847C3E54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4627" y="5249132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F4A7512-D4D0-4D2E-A300-C5EE0AC2EC8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794627" y="5624127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7CBE80F1-F6E2-416E-9F4A-EBE15E0F94A5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038065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B9A76D07-863C-4818-9D9C-99B8F83B8F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00779" y="5248569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2CAEC7-C513-41B6-9F77-3D5481F849E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00779" y="5623564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03895-E987-4148-AB13-798D65CB7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2238083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89745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A64182B-9BBA-4B44-BC53-045107E9371D}"/>
              </a:ext>
            </a:extLst>
          </p:cNvPr>
          <p:cNvSpPr/>
          <p:nvPr userDrawn="1"/>
        </p:nvSpPr>
        <p:spPr>
          <a:xfrm>
            <a:off x="2754086" y="0"/>
            <a:ext cx="9437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DA1795-FD62-4E99-989E-A14C0571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5EE35-717E-4E9F-A75B-366341B39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606A6-DC50-4DDF-8621-3D530D52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9DE112EE-5EA4-49AF-8AF9-754D30C1448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5845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63210BF0-55FD-4D41-9458-4492BAD292A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7495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739369F-4EDD-4B19-8395-084759667B6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7495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A72E3657-9D29-484E-819B-67EA4ADC474B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5879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3E59867B-1A93-4A9B-9C2E-AE7B5FCF510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529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90192BD-CD3C-44D3-9A9A-8782B80F76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57529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E378BE-4D71-48F2-BA16-CCF8158EF7E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95913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80F28DC9-C26A-4D42-8BFA-540BB696E0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67563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642AD6D-085C-424D-B340-7731A4F95D4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7563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9CD02B3D-3B05-4CE4-98EF-4772E813751D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0059471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58AF150-35C5-4E99-97F8-798A80E52A7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775977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02EB253-A55A-4EC6-A5A8-ABACCF75D01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775977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6" name="Picture Placeholder 9">
            <a:extLst>
              <a:ext uri="{FF2B5EF4-FFF2-40B4-BE49-F238E27FC236}">
                <a16:creationId xmlns:a16="http://schemas.microsoft.com/office/drawing/2014/main" id="{1A02BB49-28DB-48E5-8959-D36C9840302C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75845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3C6BE33-794C-464D-886A-DB31DC137B0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7495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1088B84-C9AE-4E0F-BE0B-7691872F789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7495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EC807298-9742-4D0C-86D4-A25C5ED3069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585879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B94081A-B2B7-439C-B7CA-91A63FB88D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529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75898E2-098E-4BDE-8BA8-C1D0755D7E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7529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B78526-379C-43C5-ABE7-2F184FC309A1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95913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FAA9378E-4336-4D84-9033-052E57D5470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563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4AF0D6AA-392E-489E-8457-370F653057E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563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515D701A-667D-41D8-B25B-72B088C7E9E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10059471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D0AB2C67-89B8-459B-BB18-3655BA5AB35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75977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88DB254D-C387-4A49-A475-DA300A71317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75977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3C00339E-E516-47A3-98FD-7904488645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332219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101103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16B3E-BF5D-4CBE-AA15-FEAD2B0B9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6F15C-2031-4B28-91FF-8532EFEE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847681-AA55-4F94-8741-812FB362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B5880F-F841-4DE6-B266-C373510AF249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88B7164-58B7-4BB5-998B-0E7F664D929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 rot="16200000">
            <a:off x="562550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CB6F5B2-F117-4AD5-9C54-96006D152F1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 rot="16200000">
            <a:off x="3226739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60636773-D205-448C-8DD8-8BBC3AFC256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 rot="16200000">
            <a:off x="5857430" y="3063181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CD4F0A7-B003-44EA-AD28-A4B13CCE892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 rot="16200000">
            <a:off x="8520742" y="3063180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EEA233-6913-4525-8B47-39C2814EEF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18C63E6-2425-4D8D-99C9-99B35F978A8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EB3CF35-C4EC-42DA-B265-89015DF0350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3606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1B05A3F-5647-4FA8-AAB1-0438B6F6DD1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3606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67059F7A-88D8-4E2F-A6F4-6CF5F194D54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1190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B25228C-31FC-4E25-80B1-8FAD0909BE7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21190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E3BCA350-B685-4ADC-9FC8-23180729767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04516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75319BC-EF3B-4B55-9663-E04ED5DBC8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04516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FE10C144-C9A1-43BD-9C8A-183A065E24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694" y="658420"/>
            <a:ext cx="347273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60223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02A0C2-BC21-4E10-B50C-353B8CBD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4985" y="1057275"/>
            <a:ext cx="6015990" cy="3457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548780-9B3B-47BB-AA7B-928FA50A6A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057275"/>
            <a:ext cx="12191999" cy="5295900"/>
          </a:xfrm>
          <a:custGeom>
            <a:avLst/>
            <a:gdLst>
              <a:gd name="connsiteX0" fmla="*/ 0 w 12191999"/>
              <a:gd name="connsiteY0" fmla="*/ 0 h 5295900"/>
              <a:gd name="connsiteX1" fmla="*/ 514985 w 12191999"/>
              <a:gd name="connsiteY1" fmla="*/ 0 h 5295900"/>
              <a:gd name="connsiteX2" fmla="*/ 514985 w 12191999"/>
              <a:gd name="connsiteY2" fmla="*/ 3457576 h 5295900"/>
              <a:gd name="connsiteX3" fmla="*/ 6530975 w 12191999"/>
              <a:gd name="connsiteY3" fmla="*/ 3457576 h 5295900"/>
              <a:gd name="connsiteX4" fmla="*/ 6530975 w 12191999"/>
              <a:gd name="connsiteY4" fmla="*/ 0 h 5295900"/>
              <a:gd name="connsiteX5" fmla="*/ 12191999 w 12191999"/>
              <a:gd name="connsiteY5" fmla="*/ 0 h 5295900"/>
              <a:gd name="connsiteX6" fmla="*/ 12191999 w 12191999"/>
              <a:gd name="connsiteY6" fmla="*/ 5295900 h 5295900"/>
              <a:gd name="connsiteX7" fmla="*/ 0 w 12191999"/>
              <a:gd name="connsiteY7" fmla="*/ 5295900 h 529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5295900">
                <a:moveTo>
                  <a:pt x="0" y="0"/>
                </a:moveTo>
                <a:lnTo>
                  <a:pt x="514985" y="0"/>
                </a:lnTo>
                <a:lnTo>
                  <a:pt x="514985" y="3457576"/>
                </a:lnTo>
                <a:lnTo>
                  <a:pt x="6530975" y="3457576"/>
                </a:lnTo>
                <a:lnTo>
                  <a:pt x="6530975" y="0"/>
                </a:lnTo>
                <a:lnTo>
                  <a:pt x="12191999" y="0"/>
                </a:lnTo>
                <a:lnTo>
                  <a:pt x="12191999" y="5295900"/>
                </a:lnTo>
                <a:lnTo>
                  <a:pt x="0" y="52959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958E2-130A-401C-B53D-DCC76962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78FE4-D7D1-40CE-9190-C68702FE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C4996-95A4-4EC0-BF6E-7C2FACB7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6332CD16-89CC-43FA-B7BF-06786B4648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6354" y="1547271"/>
            <a:ext cx="5172932" cy="258127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7734DB-D9FF-4945-91EF-DB146D8348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82250" y="762308"/>
            <a:ext cx="5783657" cy="66596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969904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FB6A2A-F24A-4E64-A207-404C8CC7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132410"/>
            <a:ext cx="3581400" cy="2316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E19EA-E986-4004-8C5B-712009E78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12B16-8A8E-4099-ACE3-946220C6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AF2A-C932-41B3-957E-9888020CD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D0C286-3FF6-4839-AE38-6F404BF056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66725"/>
            <a:ext cx="7834312" cy="5924550"/>
          </a:xfrm>
          <a:custGeom>
            <a:avLst/>
            <a:gdLst>
              <a:gd name="connsiteX0" fmla="*/ 7834312 w 7834312"/>
              <a:gd name="connsiteY0" fmla="*/ 0 h 5924550"/>
              <a:gd name="connsiteX1" fmla="*/ 0 w 7834312"/>
              <a:gd name="connsiteY1" fmla="*/ 0 h 5924550"/>
              <a:gd name="connsiteX2" fmla="*/ 0 w 7834312"/>
              <a:gd name="connsiteY2" fmla="*/ 1665685 h 5924550"/>
              <a:gd name="connsiteX3" fmla="*/ 1033462 w 7834312"/>
              <a:gd name="connsiteY3" fmla="*/ 1665685 h 5924550"/>
              <a:gd name="connsiteX4" fmla="*/ 1033462 w 7834312"/>
              <a:gd name="connsiteY4" fmla="*/ 3982640 h 5924550"/>
              <a:gd name="connsiteX5" fmla="*/ 0 w 7834312"/>
              <a:gd name="connsiteY5" fmla="*/ 3982640 h 5924550"/>
              <a:gd name="connsiteX6" fmla="*/ 0 w 7834312"/>
              <a:gd name="connsiteY6" fmla="*/ 5924550 h 5924550"/>
              <a:gd name="connsiteX7" fmla="*/ 7834312 w 7834312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34312" h="5924550">
                <a:moveTo>
                  <a:pt x="7834312" y="0"/>
                </a:moveTo>
                <a:lnTo>
                  <a:pt x="0" y="0"/>
                </a:lnTo>
                <a:lnTo>
                  <a:pt x="0" y="1665685"/>
                </a:lnTo>
                <a:lnTo>
                  <a:pt x="1033462" y="1665685"/>
                </a:lnTo>
                <a:lnTo>
                  <a:pt x="1033462" y="3982640"/>
                </a:lnTo>
                <a:lnTo>
                  <a:pt x="0" y="3982640"/>
                </a:lnTo>
                <a:lnTo>
                  <a:pt x="0" y="5924550"/>
                </a:lnTo>
                <a:lnTo>
                  <a:pt x="7834312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038514-112A-4AE2-BA52-286C38492F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10675" y="2579352"/>
            <a:ext cx="2381250" cy="142306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C27393D-ACFC-4AC9-93A3-FE24F0D12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129259" y="3009387"/>
            <a:ext cx="4138612" cy="56299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1634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1.jp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013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650" r:id="rId13"/>
    <p:sldLayoutId id="2147483651" r:id="rId14"/>
    <p:sldLayoutId id="2147483652" r:id="rId15"/>
    <p:sldLayoutId id="2147483653" r:id="rId16"/>
    <p:sldLayoutId id="2147483654" r:id="rId17"/>
    <p:sldLayoutId id="2147483655" r:id="rId18"/>
    <p:sldLayoutId id="2147483656" r:id="rId19"/>
    <p:sldLayoutId id="2147483657" r:id="rId20"/>
    <p:sldLayoutId id="2147483658" r:id="rId21"/>
    <p:sldLayoutId id="2147483659" r:id="rId22"/>
    <p:sldLayoutId id="2147483660" r:id="rId23"/>
    <p:sldLayoutId id="2147483661" r:id="rId24"/>
    <p:sldLayoutId id="2147483662" r:id="rId25"/>
    <p:sldLayoutId id="2147483663" r:id="rId26"/>
    <p:sldLayoutId id="2147483664" r:id="rId27"/>
    <p:sldLayoutId id="2147483665" r:id="rId28"/>
    <p:sldLayoutId id="2147483666" r:id="rId29"/>
    <p:sldLayoutId id="2147483667" r:id="rId30"/>
    <p:sldLayoutId id="2147483668" r:id="rId31"/>
    <p:sldLayoutId id="2147483669" r:id="rId3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 up of two people holding hands">
            <a:extLst>
              <a:ext uri="{FF2B5EF4-FFF2-40B4-BE49-F238E27FC236}">
                <a16:creationId xmlns:a16="http://schemas.microsoft.com/office/drawing/2014/main" id="{E41FFEB7-5147-4211-9DEE-48A580FDD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" b="42"/>
          <a:stretch/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1A5B04-2A0C-49EF-AC0E-822E3C090B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20440" y="5875434"/>
            <a:ext cx="5074919" cy="982566"/>
          </a:xfrm>
        </p:spPr>
        <p:txBody>
          <a:bodyPr>
            <a:normAutofit/>
          </a:bodyPr>
          <a:lstStyle/>
          <a:p>
            <a:r>
              <a:rPr lang="en-GB" dirty="0"/>
              <a:t>Shazia Rani</a:t>
            </a:r>
          </a:p>
          <a:p>
            <a:r>
              <a:rPr lang="en-GB" dirty="0"/>
              <a:t>2532629</a:t>
            </a:r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49020275-58F0-4491-8E8A-0A2AD5ED9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0921" y="5126600"/>
            <a:ext cx="4270248" cy="640080"/>
          </a:xfrm>
        </p:spPr>
        <p:txBody>
          <a:bodyPr>
            <a:noAutofit/>
          </a:bodyPr>
          <a:lstStyle/>
          <a:p>
            <a:r>
              <a:rPr lang="en-GB" sz="2000" dirty="0"/>
              <a:t>Writing care-related documents/Care documentation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60D4-1068-3426-CC02-CD55931D0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C493-D731-FBC0-773F-E77D7E6C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835" y="2068474"/>
            <a:ext cx="9603275" cy="3450613"/>
          </a:xfrm>
        </p:spPr>
        <p:txBody>
          <a:bodyPr>
            <a:normAutofit/>
          </a:bodyPr>
          <a:lstStyle/>
          <a:p>
            <a:r>
              <a:rPr lang="en-US" dirty="0"/>
              <a:t>Riverdale Nursing Home provides care for older adults who require daily personal care, medication support, and health monitoring.</a:t>
            </a:r>
          </a:p>
          <a:p>
            <a:r>
              <a:rPr lang="en-GB" dirty="0"/>
              <a:t>Employees of a nursing home consist of nurses, senior caregivers, and administrative personnel. </a:t>
            </a:r>
          </a:p>
          <a:p>
            <a:r>
              <a:rPr lang="en-GB" dirty="0"/>
              <a:t>To guarantee that residents receive safe, person-</a:t>
            </a:r>
            <a:r>
              <a:rPr lang="en-GB" dirty="0" err="1"/>
              <a:t>centered</a:t>
            </a:r>
            <a:r>
              <a:rPr lang="en-GB" dirty="0"/>
              <a:t>, and excellent care, accurate care documentation is crucial.</a:t>
            </a:r>
          </a:p>
          <a:p>
            <a:r>
              <a:rPr lang="en-GB" dirty="0"/>
              <a:t>This presentation describes how Microsoft Word may help nurses with care documentation.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9BB86-BA02-6C2D-928D-9CDBFDBEC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71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36AC7-2AA6-55DA-AD0D-175E0B21E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525" y="484970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Workplace Task: Writing Care Documentation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30406-5CAD-7E5B-074E-067D5E6E0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77" y="1975104"/>
            <a:ext cx="11088624" cy="40839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Important details concerning residents are recorded in care documentation, such as:</a:t>
            </a:r>
          </a:p>
          <a:p>
            <a:r>
              <a:rPr lang="en-GB" dirty="0"/>
              <a:t>Plans for care</a:t>
            </a:r>
          </a:p>
          <a:p>
            <a:r>
              <a:rPr lang="en-GB" dirty="0"/>
              <a:t>Notes on daily care</a:t>
            </a:r>
          </a:p>
          <a:p>
            <a:r>
              <a:rPr lang="en-GB" dirty="0"/>
              <a:t>Risk evaluations</a:t>
            </a:r>
          </a:p>
          <a:p>
            <a:r>
              <a:rPr lang="en-GB" dirty="0"/>
              <a:t>Reports on incidents</a:t>
            </a:r>
          </a:p>
          <a:p>
            <a:r>
              <a:rPr lang="en-GB" dirty="0"/>
              <a:t>Records of medications</a:t>
            </a:r>
          </a:p>
          <a:p>
            <a:pPr marL="0" indent="0">
              <a:buNone/>
            </a:pPr>
            <a:r>
              <a:rPr lang="en-GB" dirty="0"/>
              <a:t>Inadequate documentation may result in:</a:t>
            </a:r>
          </a:p>
          <a:p>
            <a:r>
              <a:rPr lang="en-GB" dirty="0"/>
              <a:t>False information</a:t>
            </a:r>
          </a:p>
          <a:p>
            <a:r>
              <a:rPr lang="en-GB" dirty="0"/>
              <a:t>Errors in communication  and possible threats to safety. </a:t>
            </a:r>
            <a:r>
              <a:rPr lang="en-US" dirty="0"/>
              <a:t>(Mohammed and AL-Jaberi,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13301-906B-8BAF-17C7-767BC0E58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150D0-C799-B2E4-D905-0978204E5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682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85CB-8F5B-95A8-3D1D-6DCCDF43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079" y="342420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Selected Microsoft 365 Tool: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79DA-7CD9-3CAF-D4D5-D8BBE90A2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Word has been chosen as the Microsoft 365 tool for this activity.</a:t>
            </a:r>
          </a:p>
          <a:p>
            <a:pPr marL="0" indent="0">
              <a:buNone/>
            </a:pPr>
            <a:r>
              <a:rPr lang="en-GB"/>
              <a:t>The Microsoft word </a:t>
            </a:r>
            <a:r>
              <a:rPr lang="en-GB" dirty="0"/>
              <a:t>is frequently used for:</a:t>
            </a:r>
          </a:p>
          <a:p>
            <a:r>
              <a:rPr lang="en-GB" dirty="0"/>
              <a:t>Making documents</a:t>
            </a:r>
          </a:p>
          <a:p>
            <a:r>
              <a:rPr lang="en-GB" dirty="0"/>
              <a:t>Information recording</a:t>
            </a:r>
          </a:p>
          <a:p>
            <a:r>
              <a:rPr lang="en-GB" dirty="0"/>
              <a:t>Creating reports and keeping written documents. </a:t>
            </a:r>
          </a:p>
          <a:p>
            <a:r>
              <a:rPr lang="en-GB" dirty="0"/>
              <a:t>It enables employees to produce well-organized, professional care-related papers that are simple to edit and distribute. </a:t>
            </a:r>
            <a:r>
              <a:rPr lang="en-US" dirty="0"/>
              <a:t>(Layton, 2023.)</a:t>
            </a:r>
            <a:endParaRPr lang="en-GB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23F2B-8EB0-B094-6C45-E1B1E5291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460645"/>
            <a:ext cx="811019" cy="503578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496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5B200-1849-267A-603A-6E858B7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Why Microsoft Word is Suitable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63F5-58AF-5B1A-73EE-B1F02F224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42580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Microsoft Word is appropriate since it benefits employees:</a:t>
            </a:r>
          </a:p>
          <a:p>
            <a:r>
              <a:rPr lang="en-GB" dirty="0"/>
              <a:t>Make professional, lucid care records.</a:t>
            </a:r>
          </a:p>
          <a:p>
            <a:r>
              <a:rPr lang="en-GB" dirty="0"/>
              <a:t>Update resident data as soon as possible.</a:t>
            </a:r>
          </a:p>
          <a:p>
            <a:r>
              <a:rPr lang="en-GB" dirty="0"/>
              <a:t>To maintain uniformity and efficiently arrange documentation, use templates. </a:t>
            </a:r>
          </a:p>
          <a:p>
            <a:r>
              <a:rPr lang="en-GB" dirty="0"/>
              <a:t>This aids in keeping accurate records in both care homes.</a:t>
            </a:r>
            <a:r>
              <a:rPr lang="en-US" dirty="0"/>
              <a:t>  (Mohammed and AL-Jaberi, 2021)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92220-454E-15BF-9B43-34E925A9A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697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7DF1C-8C00-228F-EFBC-3232D90E2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Benefits of Using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3729A-FCFC-F555-71B7-6E4B1BF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Microsoft Word has the following benefits:</a:t>
            </a:r>
          </a:p>
          <a:p>
            <a:r>
              <a:rPr lang="en-GB" dirty="0"/>
              <a:t>Expert formatting for documents</a:t>
            </a:r>
          </a:p>
          <a:p>
            <a:r>
              <a:rPr lang="en-GB" dirty="0"/>
              <a:t>Simple updating and editing</a:t>
            </a:r>
          </a:p>
          <a:p>
            <a:r>
              <a:rPr lang="en-GB" dirty="0"/>
              <a:t>Using templates to maintain consistent records</a:t>
            </a:r>
          </a:p>
          <a:p>
            <a:r>
              <a:rPr lang="en-GB" dirty="0"/>
              <a:t>Increased information accuracy and simpler document exchange.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35C25-67FF-D1F7-8D33-C204B3B0F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5B52B-F11E-1A0A-10EE-790817D84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73B1F-3E60-737D-AB19-2FC4A9252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938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6FF7D-0CFC-1546-DB1E-3D921369F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Limitations of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634C2-0C24-9801-407E-2BD59ABA6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2129363"/>
            <a:ext cx="10515600" cy="4398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Microsoft Word has certain drawbacks despite its usefulness:</a:t>
            </a:r>
          </a:p>
          <a:p>
            <a:pPr marL="0" indent="0">
              <a:buNone/>
            </a:pPr>
            <a:r>
              <a:rPr lang="en-GB" dirty="0"/>
              <a:t>Employees might need training, and improperly stored documents could be lost.</a:t>
            </a:r>
          </a:p>
          <a:p>
            <a:pPr marL="0" indent="0">
              <a:buNone/>
            </a:pPr>
            <a:r>
              <a:rPr lang="en-GB" dirty="0"/>
              <a:t>If there are multiple copies and computer access is required, version control can become challenging. </a:t>
            </a:r>
            <a:r>
              <a:rPr lang="en-US" dirty="0"/>
              <a:t>(Layton, 2023.)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7C8C8-4B5D-6A68-DBFE-639D5052C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963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DF25C-559C-BB65-1167-731101B59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8677-A47D-AB28-02D2-91BCFA9AD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1079" y="2125460"/>
            <a:ext cx="9603275" cy="34506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In conclusion, </a:t>
            </a:r>
            <a:r>
              <a:rPr lang="en-GB" dirty="0"/>
              <a:t>Microsoft Word is a useful tool for creating care-related papers at Riverdale Nursing Home.</a:t>
            </a:r>
          </a:p>
          <a:p>
            <a:pPr marL="0" indent="0">
              <a:buNone/>
            </a:pPr>
            <a:r>
              <a:rPr lang="en-GB" dirty="0"/>
              <a:t>It can assist in enhancing:</a:t>
            </a:r>
          </a:p>
          <a:p>
            <a:r>
              <a:rPr lang="en-GB" dirty="0"/>
              <a:t>Accuracy of medical records</a:t>
            </a:r>
          </a:p>
          <a:p>
            <a:r>
              <a:rPr lang="en-GB" dirty="0"/>
              <a:t>Arrangement of data</a:t>
            </a:r>
          </a:p>
          <a:p>
            <a:r>
              <a:rPr lang="en-GB" dirty="0"/>
              <a:t>Staff communication and the general standard of care. </a:t>
            </a:r>
          </a:p>
          <a:p>
            <a:r>
              <a:rPr lang="en-GB" dirty="0"/>
              <a:t>Safer, more effective, and person-</a:t>
            </a:r>
            <a:r>
              <a:rPr lang="en-GB" dirty="0" err="1"/>
              <a:t>centered</a:t>
            </a:r>
            <a:r>
              <a:rPr lang="en-GB" dirty="0"/>
              <a:t> care for residents is supported by the use of suitable digital technologies for care documentation.</a:t>
            </a:r>
            <a:r>
              <a:rPr lang="en-US" dirty="0"/>
              <a:t> (Seun Omowonuola Afolayan et al, 2025)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7D919-172F-1528-3330-D5E4C33D3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417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144B7-F3CB-B6A7-2C1F-705EBB510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AC661-F2E1-5F6E-0BEF-145AA93B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Layton, B. (n.d.). </a:t>
            </a:r>
            <a:r>
              <a:rPr lang="en-US" i="1" dirty="0"/>
              <a:t>A Surprisingly Gratifying Guide to Expert Witness Report Formatting with Microsoft Word on a Microsoft Windows Computer</a:t>
            </a:r>
            <a:r>
              <a:rPr lang="en-US" dirty="0"/>
              <a:t>. [online] Available at: https://humanpoweredfuture.com/wp-content/uploads/Report-Formatting-230411.pdf.</a:t>
            </a:r>
          </a:p>
          <a:p>
            <a:r>
              <a:rPr lang="en-US" dirty="0"/>
              <a:t>Mohammed, M.A.S. and AL-Jaberi, M.A. (2021). Google Docs or Microsoft Word? Master’s students’ engagement with instructor written feedback on academic writing in a cross-cultural setting. </a:t>
            </a:r>
            <a:r>
              <a:rPr lang="en-US" i="1" dirty="0"/>
              <a:t>Computers and Composition</a:t>
            </a:r>
            <a:r>
              <a:rPr lang="en-US" dirty="0"/>
              <a:t>, 62, p.102672. </a:t>
            </a:r>
            <a:r>
              <a:rPr lang="en-US" dirty="0" err="1"/>
              <a:t>doi:https</a:t>
            </a:r>
            <a:r>
              <a:rPr lang="en-US" dirty="0"/>
              <a:t>://doi.org/10.1016/j.compcom.2021.102672.</a:t>
            </a:r>
          </a:p>
          <a:p>
            <a:r>
              <a:rPr lang="en-US" dirty="0"/>
              <a:t>Microsoft (2024) </a:t>
            </a:r>
            <a:r>
              <a:rPr lang="en-US" i="1" dirty="0"/>
              <a:t>Microsoft Word Features and Benefits</a:t>
            </a:r>
            <a:r>
              <a:rPr lang="en-US" dirty="0"/>
              <a:t>. </a:t>
            </a:r>
          </a:p>
          <a:p>
            <a:r>
              <a:rPr lang="en-US" dirty="0"/>
              <a:t>‌Seun Omowonuola Afolayan and Ibukun </a:t>
            </a:r>
            <a:r>
              <a:rPr lang="en-US" dirty="0" err="1"/>
              <a:t>Olowolaju</a:t>
            </a:r>
            <a:r>
              <a:rPr lang="en-US" dirty="0"/>
              <a:t> (2025). Legal and Societal Perspectives on Record Keeping in the Health Care Sector: A Comparative Appraisal of Nigeria and the United Kingdom. </a:t>
            </a:r>
            <a:r>
              <a:rPr lang="en-US" i="1" dirty="0"/>
              <a:t>Tanzanian Journal of Multidisciplinary Studies</a:t>
            </a:r>
            <a:r>
              <a:rPr lang="en-US" dirty="0"/>
              <a:t>, [online] 1(1). Available at: https://journal.kiut.ac.tz/index.php/tzjms/article/view/106.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C7C82-F87F-9404-A33A-0816F2FCF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3267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984FD82-9185-4244-A7C8-36B2990083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7064F8B-46A2-4F22-9203-449568FB58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F4F0A7-9599-4FE3-A548-853A09CF024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104</TotalTime>
  <Words>625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Seaford</vt:lpstr>
      <vt:lpstr>Gallery</vt:lpstr>
      <vt:lpstr>Writing care-related documents/Care documentation </vt:lpstr>
      <vt:lpstr>Introduction</vt:lpstr>
      <vt:lpstr>Workplace Task: Writing Care Documentation </vt:lpstr>
      <vt:lpstr>Selected Microsoft 365 Tool: Microsoft Word </vt:lpstr>
      <vt:lpstr>Why Microsoft Word is Suitable </vt:lpstr>
      <vt:lpstr>Benefits of Using Microsoft Word </vt:lpstr>
      <vt:lpstr>Limitations of Microsoft Word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Waqas Zeb</dc:creator>
  <cp:lastModifiedBy>Waqas Zeb</cp:lastModifiedBy>
  <cp:revision>10</cp:revision>
  <dcterms:created xsi:type="dcterms:W3CDTF">2026-06-02T21:52:18Z</dcterms:created>
  <dcterms:modified xsi:type="dcterms:W3CDTF">2026-06-14T20:05:28Z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