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5" r:id="rId6"/>
    <p:sldId id="261" r:id="rId7"/>
    <p:sldId id="262" r:id="rId8"/>
    <p:sldId id="266" r:id="rId9"/>
    <p:sldId id="267"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3942" autoAdjust="0"/>
  </p:normalViewPr>
  <p:slideViewPr>
    <p:cSldViewPr snapToGrid="0">
      <p:cViewPr>
        <p:scale>
          <a:sx n="52" d="100"/>
          <a:sy n="52" d="100"/>
        </p:scale>
        <p:origin x="-1872" y="-552"/>
      </p:cViewPr>
      <p:guideLst>
        <p:guide orient="horz" pos="2160"/>
        <p:guide pos="3840"/>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BC4BB6-593A-4F47-B5D9-BA0E113C63FE}" type="datetimeFigureOut">
              <a:rPr lang="en-US" smtClean="0"/>
              <a:t>4/12/2021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9858D0-772D-4A7A-95F4-6F30685E7682}" type="slidenum">
              <a:rPr lang="en-US" smtClean="0"/>
              <a:t>‹#›</a:t>
            </a:fld>
            <a:endParaRPr lang="en-US"/>
          </a:p>
        </p:txBody>
      </p:sp>
    </p:spTree>
    <p:extLst>
      <p:ext uri="{BB962C8B-B14F-4D97-AF65-F5344CB8AC3E}">
        <p14:creationId xmlns:p14="http://schemas.microsoft.com/office/powerpoint/2010/main" val="2067369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Arial" panose="020B0604020202020204" pitchFamily="34" charset="0"/>
                <a:ea typeface="+mn-ea"/>
                <a:cs typeface="Arial" panose="020B0604020202020204" pitchFamily="34" charset="0"/>
              </a:rPr>
              <a:t>Introduction </a:t>
            </a:r>
            <a:endParaRPr lang="en-US" sz="1200" b="1" kern="1200" dirty="0" smtClean="0">
              <a:solidFill>
                <a:schemeClr val="tx1"/>
              </a:solidFill>
              <a:effectLst/>
              <a:latin typeface="Arial" panose="020B0604020202020204" pitchFamily="34" charset="0"/>
              <a:ea typeface="+mn-ea"/>
              <a:cs typeface="Arial" panose="020B0604020202020204" pitchFamily="34" charset="0"/>
            </a:endParaRPr>
          </a:p>
          <a:p>
            <a:r>
              <a:rPr lang="en-GB" sz="1200" kern="1200" dirty="0" smtClean="0">
                <a:solidFill>
                  <a:schemeClr val="tx1"/>
                </a:solidFill>
                <a:effectLst/>
                <a:latin typeface="Arial" panose="020B0604020202020204" pitchFamily="34" charset="0"/>
                <a:ea typeface="+mn-ea"/>
                <a:cs typeface="Arial" panose="020B0604020202020204" pitchFamily="34" charset="0"/>
              </a:rPr>
              <a:t>Becoming an entrepreneur is comfortable profession than that of others. After completing my graduation, I want to launch a restaurant business. Running a business is a free profession. The firm has the possibility of earning profit in tourist spots and historical places. Customers want to have healthy foods and warm services in restaurants. I have to ensure the food and service quality of the services. To become successful in the business, I need to have some required skills and knowledge. For example, leadership, time management, communication, critical thinking, and problem-solving are essential skills (</a:t>
            </a:r>
            <a:r>
              <a:rPr lang="en-GB" sz="1200" kern="1200" dirty="0" err="1" smtClean="0">
                <a:solidFill>
                  <a:schemeClr val="tx1"/>
                </a:solidFill>
                <a:effectLst/>
                <a:latin typeface="Arial" panose="020B0604020202020204" pitchFamily="34" charset="0"/>
                <a:ea typeface="+mn-ea"/>
                <a:cs typeface="Arial" panose="020B0604020202020204" pitchFamily="34" charset="0"/>
              </a:rPr>
              <a:t>Borisova</a:t>
            </a:r>
            <a:r>
              <a:rPr lang="en-GB" sz="1200" kern="1200" dirty="0" smtClean="0">
                <a:solidFill>
                  <a:schemeClr val="tx1"/>
                </a:solidFill>
                <a:effectLst/>
                <a:latin typeface="Arial" panose="020B0604020202020204" pitchFamily="34" charset="0"/>
                <a:ea typeface="+mn-ea"/>
                <a:cs typeface="Arial" panose="020B0604020202020204" pitchFamily="34" charset="0"/>
              </a:rPr>
              <a:t>, 2017). Then, I have to analyse my strength and weakness in the skills. Finally, I need to find out how to improve my lacking points. Thereby, I will succeed in the business. </a:t>
            </a:r>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F89858D0-772D-4A7A-95F4-6F30685E7682}" type="slidenum">
              <a:rPr lang="en-US" smtClean="0"/>
              <a:t>2</a:t>
            </a:fld>
            <a:endParaRPr lang="en-US"/>
          </a:p>
        </p:txBody>
      </p:sp>
    </p:spTree>
    <p:extLst>
      <p:ext uri="{BB962C8B-B14F-4D97-AF65-F5344CB8AC3E}">
        <p14:creationId xmlns:p14="http://schemas.microsoft.com/office/powerpoint/2010/main" val="4290055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smtClean="0">
                <a:solidFill>
                  <a:schemeClr val="tx1"/>
                </a:solidFill>
                <a:effectLst/>
                <a:latin typeface="Arial" panose="020B0604020202020204" pitchFamily="34" charset="0"/>
                <a:ea typeface="+mn-ea"/>
                <a:cs typeface="Arial" panose="020B0604020202020204" pitchFamily="34" charset="0"/>
              </a:rPr>
              <a:t>The required skills for a restaurant business</a:t>
            </a:r>
            <a:endParaRPr lang="en-US" sz="1200" b="1"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b="1" kern="1200" dirty="0" smtClean="0">
                <a:solidFill>
                  <a:schemeClr val="tx1"/>
                </a:solidFill>
                <a:effectLst/>
                <a:latin typeface="Arial" panose="020B0604020202020204" pitchFamily="34" charset="0"/>
                <a:ea typeface="+mn-ea"/>
                <a:cs typeface="Arial" panose="020B0604020202020204" pitchFamily="34" charset="0"/>
              </a:rPr>
              <a:t>Leadership skills: </a:t>
            </a:r>
            <a:r>
              <a:rPr lang="en-GB" sz="1200" kern="1200" dirty="0" smtClean="0">
                <a:solidFill>
                  <a:schemeClr val="tx1"/>
                </a:solidFill>
                <a:effectLst/>
                <a:latin typeface="Arial" panose="020B0604020202020204" pitchFamily="34" charset="0"/>
                <a:ea typeface="+mn-ea"/>
                <a:cs typeface="Arial" panose="020B0604020202020204" pitchFamily="34" charset="0"/>
              </a:rPr>
              <a:t>The restaurant owner works as a manager in the organisation. The restaurant manager has to influence staff and workers. I have to motivate them to utilise their productivity.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b="1" kern="1200" dirty="0" smtClean="0">
                <a:solidFill>
                  <a:schemeClr val="tx1"/>
                </a:solidFill>
                <a:effectLst/>
                <a:latin typeface="Arial" panose="020B0604020202020204" pitchFamily="34" charset="0"/>
                <a:ea typeface="+mn-ea"/>
                <a:cs typeface="Arial" panose="020B0604020202020204" pitchFamily="34" charset="0"/>
              </a:rPr>
              <a:t>Communication skills: </a:t>
            </a:r>
            <a:r>
              <a:rPr lang="en-GB" sz="1200" kern="1200" dirty="0" smtClean="0">
                <a:solidFill>
                  <a:schemeClr val="tx1"/>
                </a:solidFill>
                <a:effectLst/>
                <a:latin typeface="Arial" panose="020B0604020202020204" pitchFamily="34" charset="0"/>
                <a:ea typeface="+mn-ea"/>
                <a:cs typeface="Arial" panose="020B0604020202020204" pitchFamily="34" charset="0"/>
              </a:rPr>
              <a:t>The restaurant manager has to communicate with many stakeholders. As an owner of the business, I have to communicate with customers, employees, creditors, debtors, government regulatory authorities, and et al. Effective communication makes it easy to satisfy these stakeholders.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b="1" kern="1200" dirty="0" smtClean="0">
                <a:solidFill>
                  <a:schemeClr val="tx1"/>
                </a:solidFill>
                <a:effectLst/>
                <a:latin typeface="Arial" panose="020B0604020202020204" pitchFamily="34" charset="0"/>
                <a:ea typeface="+mn-ea"/>
                <a:cs typeface="Arial" panose="020B0604020202020204" pitchFamily="34" charset="0"/>
              </a:rPr>
              <a:t>Problem-solving skills</a:t>
            </a:r>
            <a:r>
              <a:rPr lang="en-GB" sz="1200" kern="1200" dirty="0" smtClean="0">
                <a:solidFill>
                  <a:schemeClr val="tx1"/>
                </a:solidFill>
                <a:effectLst/>
                <a:latin typeface="Arial" panose="020B0604020202020204" pitchFamily="34" charset="0"/>
                <a:ea typeface="+mn-ea"/>
                <a:cs typeface="Arial" panose="020B0604020202020204" pitchFamily="34" charset="0"/>
              </a:rPr>
              <a:t>: The owner of the organisation has to confront diverse problems. Sometimes, employees may engage themselves in the conflict in the organisation. The owner effectively handles the complexities. The owner faces new government regulations, competitors, and others.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b="1" kern="1200" dirty="0" smtClean="0">
                <a:solidFill>
                  <a:schemeClr val="tx1"/>
                </a:solidFill>
                <a:effectLst/>
                <a:latin typeface="Arial" panose="020B0604020202020204" pitchFamily="34" charset="0"/>
                <a:ea typeface="+mn-ea"/>
                <a:cs typeface="Arial" panose="020B0604020202020204" pitchFamily="34" charset="0"/>
              </a:rPr>
              <a:t>Critical thinking; </a:t>
            </a:r>
            <a:r>
              <a:rPr lang="en-GB" sz="1200" kern="1200" dirty="0" smtClean="0">
                <a:solidFill>
                  <a:schemeClr val="tx1"/>
                </a:solidFill>
                <a:effectLst/>
                <a:latin typeface="Arial" panose="020B0604020202020204" pitchFamily="34" charset="0"/>
                <a:ea typeface="+mn-ea"/>
                <a:cs typeface="Arial" panose="020B0604020202020204" pitchFamily="34" charset="0"/>
              </a:rPr>
              <a:t>The owner sets the vision and mission statement of the organisation. He or she makes long-term and short-term goals. Before selecting a place for running the business, the owner analyses feasibility and future effect.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b="1" kern="1200" dirty="0" smtClean="0">
                <a:solidFill>
                  <a:schemeClr val="tx1"/>
                </a:solidFill>
                <a:effectLst/>
                <a:latin typeface="Arial" panose="020B0604020202020204" pitchFamily="34" charset="0"/>
                <a:ea typeface="+mn-ea"/>
                <a:cs typeface="Arial" panose="020B0604020202020204" pitchFamily="34" charset="0"/>
              </a:rPr>
              <a:t>Organising skills: </a:t>
            </a:r>
            <a:r>
              <a:rPr lang="en-GB" sz="1200" kern="1200" dirty="0" smtClean="0">
                <a:solidFill>
                  <a:schemeClr val="tx1"/>
                </a:solidFill>
                <a:effectLst/>
                <a:latin typeface="Arial" panose="020B0604020202020204" pitchFamily="34" charset="0"/>
                <a:ea typeface="+mn-ea"/>
                <a:cs typeface="Arial" panose="020B0604020202020204" pitchFamily="34" charset="0"/>
              </a:rPr>
              <a:t>An well-organised firm can effectively utilise resources. The manager, having organising skills, manages organisational layout. He or she evaluates the vision and mission. Then, the entrepreneur organises human and non-human resources.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b="1" kern="1200" dirty="0" smtClean="0">
                <a:solidFill>
                  <a:schemeClr val="tx1"/>
                </a:solidFill>
                <a:effectLst/>
                <a:latin typeface="Arial" panose="020B0604020202020204" pitchFamily="34" charset="0"/>
                <a:ea typeface="+mn-ea"/>
                <a:cs typeface="Arial" panose="020B0604020202020204" pitchFamily="34" charset="0"/>
              </a:rPr>
              <a:t>Time management skills: </a:t>
            </a:r>
            <a:r>
              <a:rPr lang="en-GB" sz="1200" kern="1200" dirty="0" smtClean="0">
                <a:solidFill>
                  <a:schemeClr val="tx1"/>
                </a:solidFill>
                <a:effectLst/>
                <a:latin typeface="Arial" panose="020B0604020202020204" pitchFamily="34" charset="0"/>
                <a:ea typeface="+mn-ea"/>
                <a:cs typeface="Arial" panose="020B0604020202020204" pitchFamily="34" charset="0"/>
              </a:rPr>
              <a:t>The owner has to manage time effectively while financing and capital budgeting. He or she maintains effectively while running the organisation. The owner of the business works organisational function on time.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89858D0-772D-4A7A-95F4-6F30685E7682}" type="slidenum">
              <a:rPr lang="en-US" smtClean="0"/>
              <a:t>3</a:t>
            </a:fld>
            <a:endParaRPr lang="en-US"/>
          </a:p>
        </p:txBody>
      </p:sp>
    </p:spTree>
    <p:extLst>
      <p:ext uri="{BB962C8B-B14F-4D97-AF65-F5344CB8AC3E}">
        <p14:creationId xmlns:p14="http://schemas.microsoft.com/office/powerpoint/2010/main" val="1335650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smtClean="0">
                <a:solidFill>
                  <a:schemeClr val="tx1"/>
                </a:solidFill>
                <a:effectLst/>
                <a:latin typeface="Arial" panose="020B0604020202020204" pitchFamily="34" charset="0"/>
                <a:ea typeface="+mn-ea"/>
                <a:cs typeface="Arial" panose="020B0604020202020204" pitchFamily="34" charset="0"/>
              </a:rPr>
              <a:t>Personal SWOT analysis</a:t>
            </a:r>
            <a:endParaRPr lang="en-US" sz="1200" b="1"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smtClean="0">
                <a:solidFill>
                  <a:schemeClr val="tx1"/>
                </a:solidFill>
                <a:effectLst/>
                <a:latin typeface="Arial" panose="020B0604020202020204" pitchFamily="34" charset="0"/>
                <a:ea typeface="+mn-ea"/>
                <a:cs typeface="Arial" panose="020B0604020202020204" pitchFamily="34" charset="0"/>
              </a:rPr>
              <a:t>The analysis helps me identify my strength and weakness for launching the business. The internal and external factors are dictated here.</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b="1" kern="1200" dirty="0" smtClean="0">
                <a:solidFill>
                  <a:schemeClr val="tx1"/>
                </a:solidFill>
                <a:effectLst/>
                <a:latin typeface="Arial" panose="020B0604020202020204" pitchFamily="34" charset="0"/>
                <a:ea typeface="+mn-ea"/>
                <a:cs typeface="Arial" panose="020B0604020202020204" pitchFamily="34" charset="0"/>
              </a:rPr>
              <a:t>Strength:</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I effectively manage time in my academic life. I ensure SMART targets for handling time. I prepare specific and measurable goals. The goal is also attainable and reliable. The final attribute is time-bounded. I complete my tasks one time. I prepare the schedule for daily routine for effectively managing time. So, I can run the firm productively.</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I have analysing ability. I can study critical issues. I enjoy solving problems given by the course teacher. Therefore, I can solve issues occurring within the organisation.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I fruitfully communicate with my course teacher, instructors, classmates, groupmates, and others. The skills help me achieve my objectives.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b="1" kern="1200" dirty="0" smtClean="0">
                <a:solidFill>
                  <a:schemeClr val="tx1"/>
                </a:solidFill>
                <a:effectLst/>
                <a:latin typeface="Arial" panose="020B0604020202020204" pitchFamily="34" charset="0"/>
                <a:ea typeface="+mn-ea"/>
                <a:cs typeface="Arial" panose="020B0604020202020204" pitchFamily="34" charset="0"/>
              </a:rPr>
              <a:t>Weakness:</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I did not work in the past. I did not work practically or run such a firm. Therefore, I have a few experiences in the market.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I have not adequate money for launching the firm. I can start the business, but I may face complexities due to a shortage of proper funds.</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I am a newcomer in the market, as I will enter the market newly. The existing and large firms already have their brand value. Hence, I have to face intense competition in the sector.</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lgn="just">
              <a:lnSpc>
                <a:spcPct val="150000"/>
              </a:lnSpc>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89858D0-772D-4A7A-95F4-6F30685E7682}" type="slidenum">
              <a:rPr lang="en-US" smtClean="0"/>
              <a:t>4</a:t>
            </a:fld>
            <a:endParaRPr lang="en-US"/>
          </a:p>
        </p:txBody>
      </p:sp>
    </p:spTree>
    <p:extLst>
      <p:ext uri="{BB962C8B-B14F-4D97-AF65-F5344CB8AC3E}">
        <p14:creationId xmlns:p14="http://schemas.microsoft.com/office/powerpoint/2010/main" val="540051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89858D0-772D-4A7A-95F4-6F30685E7682}" type="slidenum">
              <a:rPr lang="en-US" smtClean="0"/>
              <a:t>5</a:t>
            </a:fld>
            <a:endParaRPr lang="en-US"/>
          </a:p>
        </p:txBody>
      </p:sp>
    </p:spTree>
    <p:extLst>
      <p:ext uri="{BB962C8B-B14F-4D97-AF65-F5344CB8AC3E}">
        <p14:creationId xmlns:p14="http://schemas.microsoft.com/office/powerpoint/2010/main" val="219342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smtClean="0">
                <a:solidFill>
                  <a:schemeClr val="tx1"/>
                </a:solidFill>
                <a:effectLst/>
                <a:latin typeface="Arial" panose="020B0604020202020204" pitchFamily="34" charset="0"/>
                <a:ea typeface="+mn-ea"/>
                <a:cs typeface="Arial" panose="020B0604020202020204" pitchFamily="34" charset="0"/>
              </a:rPr>
              <a:t>Time management tools and techniques</a:t>
            </a:r>
            <a:endParaRPr lang="en-US" sz="1200" b="1"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b="1" kern="1200" dirty="0" smtClean="0">
                <a:solidFill>
                  <a:schemeClr val="tx1"/>
                </a:solidFill>
                <a:effectLst/>
                <a:latin typeface="Arial" panose="020B0604020202020204" pitchFamily="34" charset="0"/>
                <a:ea typeface="+mn-ea"/>
                <a:cs typeface="Arial" panose="020B0604020202020204" pitchFamily="34" charset="0"/>
              </a:rPr>
              <a:t>A time planner and a master list:</a:t>
            </a:r>
            <a:r>
              <a:rPr lang="en-GB" sz="1200" kern="1200" dirty="0" smtClean="0">
                <a:solidFill>
                  <a:schemeClr val="tx1"/>
                </a:solidFill>
                <a:effectLst/>
                <a:latin typeface="Arial" panose="020B0604020202020204" pitchFamily="34" charset="0"/>
                <a:ea typeface="+mn-ea"/>
                <a:cs typeface="Arial" panose="020B0604020202020204" pitchFamily="34" charset="0"/>
              </a:rPr>
              <a:t> One uses a time planner to manage time effectively. Two forms of time planner are loose-leaf binders and electric version. These forms are used to enrolling everything according to the user's intention. I use an electric version time planner that is easy and comfortable. I use the time planner to plan my daily, weekly, quarterly, monthly, and yearly activities, goals, and target. The productive time planner helps form a master list where I can record all my general and essential activities.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b="1" kern="1200" dirty="0" smtClean="0">
                <a:solidFill>
                  <a:schemeClr val="tx1"/>
                </a:solidFill>
                <a:effectLst/>
                <a:latin typeface="Arial" panose="020B0604020202020204" pitchFamily="34" charset="0"/>
                <a:ea typeface="+mn-ea"/>
                <a:cs typeface="Arial" panose="020B0604020202020204" pitchFamily="34" charset="0"/>
              </a:rPr>
              <a:t>Working from the master list:</a:t>
            </a:r>
            <a:r>
              <a:rPr lang="en-GB" sz="1200" kern="1200" dirty="0" smtClean="0">
                <a:solidFill>
                  <a:schemeClr val="tx1"/>
                </a:solidFill>
                <a:effectLst/>
                <a:latin typeface="Arial" panose="020B0604020202020204" pitchFamily="34" charset="0"/>
                <a:ea typeface="+mn-ea"/>
                <a:cs typeface="Arial" panose="020B0604020202020204" pitchFamily="34" charset="0"/>
              </a:rPr>
              <a:t> To become successful in my career, I will work from the master list. The master list is produced to ensure the SMART target of the organisation.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b="1" kern="1200" dirty="0" smtClean="0">
                <a:solidFill>
                  <a:schemeClr val="tx1"/>
                </a:solidFill>
                <a:effectLst/>
                <a:latin typeface="Arial" panose="020B0604020202020204" pitchFamily="34" charset="0"/>
                <a:ea typeface="+mn-ea"/>
                <a:cs typeface="Arial" panose="020B0604020202020204" pitchFamily="34" charset="0"/>
              </a:rPr>
              <a:t>Organising by priority:</a:t>
            </a:r>
            <a:r>
              <a:rPr lang="en-GB" sz="1200" kern="1200" dirty="0" smtClean="0">
                <a:solidFill>
                  <a:schemeClr val="tx1"/>
                </a:solidFill>
                <a:effectLst/>
                <a:latin typeface="Arial" panose="020B0604020202020204" pitchFamily="34" charset="0"/>
                <a:ea typeface="+mn-ea"/>
                <a:cs typeface="Arial" panose="020B0604020202020204" pitchFamily="34" charset="0"/>
              </a:rPr>
              <a:t> After creating the master list, I prioritise the activities. Then, I select the daily tasks and perform these tasks fruitfully. I come to know the required tasks from the morning to evening.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b="1" kern="1200" dirty="0" smtClean="0">
                <a:solidFill>
                  <a:schemeClr val="tx1"/>
                </a:solidFill>
                <a:effectLst/>
                <a:latin typeface="Arial" panose="020B0604020202020204" pitchFamily="34" charset="0"/>
                <a:ea typeface="+mn-ea"/>
                <a:cs typeface="Arial" panose="020B0604020202020204" pitchFamily="34" charset="0"/>
              </a:rPr>
              <a:t>Time management tools and system:</a:t>
            </a:r>
            <a:r>
              <a:rPr lang="en-GB" sz="1200" kern="1200" dirty="0" smtClean="0">
                <a:solidFill>
                  <a:schemeClr val="tx1"/>
                </a:solidFill>
                <a:effectLst/>
                <a:latin typeface="Arial" panose="020B0604020202020204" pitchFamily="34" charset="0"/>
                <a:ea typeface="+mn-ea"/>
                <a:cs typeface="Arial" panose="020B0604020202020204" pitchFamily="34" charset="0"/>
              </a:rPr>
              <a:t> Various time management tools are used. For example, </a:t>
            </a:r>
            <a:r>
              <a:rPr lang="en-GB" sz="1200" kern="1200" dirty="0" err="1" smtClean="0">
                <a:solidFill>
                  <a:schemeClr val="tx1"/>
                </a:solidFill>
                <a:effectLst/>
                <a:latin typeface="Arial" panose="020B0604020202020204" pitchFamily="34" charset="0"/>
                <a:ea typeface="+mn-ea"/>
                <a:cs typeface="Arial" panose="020B0604020202020204" pitchFamily="34" charset="0"/>
              </a:rPr>
              <a:t>Agiled</a:t>
            </a:r>
            <a:r>
              <a:rPr lang="en-GB" sz="1200" kern="1200" dirty="0" smtClean="0">
                <a:solidFill>
                  <a:schemeClr val="tx1"/>
                </a:solidFill>
                <a:effectLst/>
                <a:latin typeface="Arial" panose="020B0604020202020204" pitchFamily="34" charset="0"/>
                <a:ea typeface="+mn-ea"/>
                <a:cs typeface="Arial" panose="020B0604020202020204" pitchFamily="34" charset="0"/>
              </a:rPr>
              <a:t>, </a:t>
            </a:r>
            <a:r>
              <a:rPr lang="en-GB" sz="1200" kern="1200" dirty="0" err="1" smtClean="0">
                <a:solidFill>
                  <a:schemeClr val="tx1"/>
                </a:solidFill>
                <a:effectLst/>
                <a:latin typeface="Arial" panose="020B0604020202020204" pitchFamily="34" charset="0"/>
                <a:ea typeface="+mn-ea"/>
                <a:cs typeface="Arial" panose="020B0604020202020204" pitchFamily="34" charset="0"/>
              </a:rPr>
              <a:t>Ora</a:t>
            </a:r>
            <a:r>
              <a:rPr lang="en-GB" sz="1200" kern="1200" dirty="0" smtClean="0">
                <a:solidFill>
                  <a:schemeClr val="tx1"/>
                </a:solidFill>
                <a:effectLst/>
                <a:latin typeface="Arial" panose="020B0604020202020204" pitchFamily="34" charset="0"/>
                <a:ea typeface="+mn-ea"/>
                <a:cs typeface="Arial" panose="020B0604020202020204" pitchFamily="34" charset="0"/>
              </a:rPr>
              <a:t>, Toggl, Zoom shifts, Timing, Timely, </a:t>
            </a:r>
            <a:r>
              <a:rPr lang="en-GB" sz="1200" kern="1200" dirty="0" err="1" smtClean="0">
                <a:solidFill>
                  <a:schemeClr val="tx1"/>
                </a:solidFill>
                <a:effectLst/>
                <a:latin typeface="Arial" panose="020B0604020202020204" pitchFamily="34" charset="0"/>
                <a:ea typeface="+mn-ea"/>
                <a:cs typeface="Arial" panose="020B0604020202020204" pitchFamily="34" charset="0"/>
              </a:rPr>
              <a:t>HourStack</a:t>
            </a:r>
            <a:r>
              <a:rPr lang="en-GB" sz="1200" kern="1200" dirty="0" smtClean="0">
                <a:solidFill>
                  <a:schemeClr val="tx1"/>
                </a:solidFill>
                <a:effectLst/>
                <a:latin typeface="Arial" panose="020B0604020202020204" pitchFamily="34" charset="0"/>
                <a:ea typeface="+mn-ea"/>
                <a:cs typeface="Arial" panose="020B0604020202020204" pitchFamily="34" charset="0"/>
              </a:rPr>
              <a:t>, and et al. I will use </a:t>
            </a:r>
            <a:r>
              <a:rPr lang="en-GB" sz="1200" kern="1200" dirty="0" err="1" smtClean="0">
                <a:solidFill>
                  <a:schemeClr val="tx1"/>
                </a:solidFill>
                <a:effectLst/>
                <a:latin typeface="Arial" panose="020B0604020202020204" pitchFamily="34" charset="0"/>
                <a:ea typeface="+mn-ea"/>
                <a:cs typeface="Arial" panose="020B0604020202020204" pitchFamily="34" charset="0"/>
              </a:rPr>
              <a:t>HourStack</a:t>
            </a:r>
            <a:r>
              <a:rPr lang="en-GB" sz="1200" kern="1200" dirty="0" smtClean="0">
                <a:solidFill>
                  <a:schemeClr val="tx1"/>
                </a:solidFill>
                <a:effectLst/>
                <a:latin typeface="Arial" panose="020B0604020202020204" pitchFamily="34" charset="0"/>
                <a:ea typeface="+mn-ea"/>
                <a:cs typeface="Arial" panose="020B0604020202020204" pitchFamily="34" charset="0"/>
              </a:rPr>
              <a:t>. It is a calendar oriented software. I will use it for project scheduling, collaborative planning, resource management, and others.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b="1" kern="1200" dirty="0" smtClean="0">
                <a:solidFill>
                  <a:schemeClr val="tx1"/>
                </a:solidFill>
                <a:effectLst/>
                <a:latin typeface="Arial" panose="020B0604020202020204" pitchFamily="34" charset="0"/>
                <a:ea typeface="+mn-ea"/>
                <a:cs typeface="Arial" panose="020B0604020202020204" pitchFamily="34" charset="0"/>
              </a:rPr>
              <a:t>Organising time:</a:t>
            </a:r>
            <a:r>
              <a:rPr lang="en-GB" sz="1200" kern="1200" dirty="0" smtClean="0">
                <a:solidFill>
                  <a:schemeClr val="tx1"/>
                </a:solidFill>
                <a:effectLst/>
                <a:latin typeface="Arial" panose="020B0604020202020204" pitchFamily="34" charset="0"/>
                <a:ea typeface="+mn-ea"/>
                <a:cs typeface="Arial" panose="020B0604020202020204" pitchFamily="34" charset="0"/>
              </a:rPr>
              <a:t> I use the 24-file system for organising my time. It is used for managing two years effectively (</a:t>
            </a:r>
            <a:r>
              <a:rPr lang="en-GB" sz="1200" kern="1200" dirty="0" err="1" smtClean="0">
                <a:solidFill>
                  <a:schemeClr val="tx1"/>
                </a:solidFill>
                <a:effectLst/>
                <a:latin typeface="Arial" panose="020B0604020202020204" pitchFamily="34" charset="0"/>
                <a:ea typeface="+mn-ea"/>
                <a:cs typeface="Arial" panose="020B0604020202020204" pitchFamily="34" charset="0"/>
              </a:rPr>
              <a:t>Boryshkevych</a:t>
            </a:r>
            <a:r>
              <a:rPr lang="en-GB" sz="1200" kern="1200" dirty="0" smtClean="0">
                <a:solidFill>
                  <a:schemeClr val="tx1"/>
                </a:solidFill>
                <a:effectLst/>
                <a:latin typeface="Arial" panose="020B0604020202020204" pitchFamily="34" charset="0"/>
                <a:ea typeface="+mn-ea"/>
                <a:cs typeface="Arial" panose="020B0604020202020204" pitchFamily="34" charset="0"/>
              </a:rPr>
              <a:t>, </a:t>
            </a:r>
            <a:r>
              <a:rPr lang="en-GB" sz="1200" kern="1200" dirty="0" err="1" smtClean="0">
                <a:solidFill>
                  <a:schemeClr val="tx1"/>
                </a:solidFill>
                <a:effectLst/>
                <a:latin typeface="Arial" panose="020B0604020202020204" pitchFamily="34" charset="0"/>
                <a:ea typeface="+mn-ea"/>
                <a:cs typeface="Arial" panose="020B0604020202020204" pitchFamily="34" charset="0"/>
              </a:rPr>
              <a:t>Zhuk</a:t>
            </a:r>
            <a:r>
              <a:rPr lang="en-GB" sz="1200" kern="1200" dirty="0" smtClean="0">
                <a:solidFill>
                  <a:schemeClr val="tx1"/>
                </a:solidFill>
                <a:effectLst/>
                <a:latin typeface="Arial" panose="020B0604020202020204" pitchFamily="34" charset="0"/>
                <a:ea typeface="+mn-ea"/>
                <a:cs typeface="Arial" panose="020B0604020202020204" pitchFamily="34" charset="0"/>
              </a:rPr>
              <a:t> and </a:t>
            </a:r>
            <a:r>
              <a:rPr lang="en-GB" sz="1200" kern="1200" dirty="0" err="1" smtClean="0">
                <a:solidFill>
                  <a:schemeClr val="tx1"/>
                </a:solidFill>
                <a:effectLst/>
                <a:latin typeface="Arial" panose="020B0604020202020204" pitchFamily="34" charset="0"/>
                <a:ea typeface="+mn-ea"/>
                <a:cs typeface="Arial" panose="020B0604020202020204" pitchFamily="34" charset="0"/>
              </a:rPr>
              <a:t>Piatnychuk</a:t>
            </a:r>
            <a:r>
              <a:rPr lang="en-GB" sz="1200" kern="1200" dirty="0" smtClean="0">
                <a:solidFill>
                  <a:schemeClr val="tx1"/>
                </a:solidFill>
                <a:effectLst/>
                <a:latin typeface="Arial" panose="020B0604020202020204" pitchFamily="34" charset="0"/>
                <a:ea typeface="+mn-ea"/>
                <a:cs typeface="Arial" panose="020B0604020202020204" pitchFamily="34" charset="0"/>
              </a:rPr>
              <a:t>, 2020). Thereby, I use time management tools and techniques to achieve my intended career.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89858D0-772D-4A7A-95F4-6F30685E7682}" type="slidenum">
              <a:rPr lang="en-US" smtClean="0"/>
              <a:t>6</a:t>
            </a:fld>
            <a:endParaRPr lang="en-US"/>
          </a:p>
        </p:txBody>
      </p:sp>
    </p:spTree>
    <p:extLst>
      <p:ext uri="{BB962C8B-B14F-4D97-AF65-F5344CB8AC3E}">
        <p14:creationId xmlns:p14="http://schemas.microsoft.com/office/powerpoint/2010/main" val="1485259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smtClean="0">
                <a:solidFill>
                  <a:schemeClr val="tx1"/>
                </a:solidFill>
                <a:effectLst/>
                <a:latin typeface="Arial" panose="020B0604020202020204" pitchFamily="34" charset="0"/>
                <a:ea typeface="+mn-ea"/>
                <a:cs typeface="Arial" panose="020B0604020202020204" pitchFamily="34" charset="0"/>
              </a:rPr>
              <a:t>The ways to improve my skills to achieve my desired career</a:t>
            </a:r>
            <a:endParaRPr lang="en-US" sz="1200" b="1"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I will complete my internship programme in the hospitality industry. Working in the restaurant business, I will attain skills and get experience in the restaurant business.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I have to enhance my adaptability skills. To reduce my weakness, I need to cope with all situations and work closely to overcome the unfavourable moments.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I complete online training programmes based on the hospitality industry. It will increase my skills. </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lgn="just">
              <a:lnSpc>
                <a:spcPct val="150000"/>
              </a:lnSpc>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I need to become a positive-minded person.</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marL="171450" indent="-171450" algn="just">
              <a:lnSpc>
                <a:spcPct val="150000"/>
              </a:lnSpc>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I have to attain broad knowledge of the hospitality industry and financing</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89858D0-772D-4A7A-95F4-6F30685E7682}" type="slidenum">
              <a:rPr lang="en-US" smtClean="0"/>
              <a:t>7</a:t>
            </a:fld>
            <a:endParaRPr lang="en-US"/>
          </a:p>
        </p:txBody>
      </p:sp>
    </p:spTree>
    <p:extLst>
      <p:ext uri="{BB962C8B-B14F-4D97-AF65-F5344CB8AC3E}">
        <p14:creationId xmlns:p14="http://schemas.microsoft.com/office/powerpoint/2010/main" val="74783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smtClean="0">
                <a:solidFill>
                  <a:schemeClr val="tx1"/>
                </a:solidFill>
                <a:effectLst/>
                <a:latin typeface="Arial" panose="020B0604020202020204" pitchFamily="34" charset="0"/>
                <a:ea typeface="+mn-ea"/>
                <a:cs typeface="Arial" panose="020B0604020202020204" pitchFamily="34" charset="0"/>
              </a:rPr>
              <a:t>Conclusion</a:t>
            </a:r>
            <a:endParaRPr lang="en-US" sz="1200" b="1"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smtClean="0">
                <a:solidFill>
                  <a:schemeClr val="tx1"/>
                </a:solidFill>
                <a:effectLst/>
                <a:latin typeface="Arial" panose="020B0604020202020204" pitchFamily="34" charset="0"/>
                <a:ea typeface="+mn-ea"/>
                <a:cs typeface="Arial" panose="020B0604020202020204" pitchFamily="34" charset="0"/>
              </a:rPr>
              <a:t>Every graduate learner has to possess employability skills. The employability skills help job seekers and entrepreneurs become to succeed in their careers. They have to keep the essential skills and knowledge. One may use the SWOT analysis technique to analyse the strong points and weak points (Valle </a:t>
            </a:r>
            <a:r>
              <a:rPr lang="en-GB" sz="1200" kern="1200" dirty="0" err="1" smtClean="0">
                <a:solidFill>
                  <a:schemeClr val="tx1"/>
                </a:solidFill>
                <a:effectLst/>
                <a:latin typeface="Arial" panose="020B0604020202020204" pitchFamily="34" charset="0"/>
                <a:ea typeface="+mn-ea"/>
                <a:cs typeface="Arial" panose="020B0604020202020204" pitchFamily="34" charset="0"/>
              </a:rPr>
              <a:t>Díaz</a:t>
            </a:r>
            <a:r>
              <a:rPr lang="en-GB" sz="1200" kern="1200" dirty="0" smtClean="0">
                <a:solidFill>
                  <a:schemeClr val="tx1"/>
                </a:solidFill>
                <a:effectLst/>
                <a:latin typeface="Arial" panose="020B0604020202020204" pitchFamily="34" charset="0"/>
                <a:ea typeface="+mn-ea"/>
                <a:cs typeface="Arial" panose="020B0604020202020204" pitchFamily="34" charset="0"/>
              </a:rPr>
              <a:t>, 2020). To ensure productivity, one has to concentrate on time management skills. </a:t>
            </a:r>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F89858D0-772D-4A7A-95F4-6F30685E7682}" type="slidenum">
              <a:rPr lang="en-US" smtClean="0"/>
              <a:t>10</a:t>
            </a:fld>
            <a:endParaRPr lang="en-US"/>
          </a:p>
        </p:txBody>
      </p:sp>
    </p:spTree>
    <p:extLst>
      <p:ext uri="{BB962C8B-B14F-4D97-AF65-F5344CB8AC3E}">
        <p14:creationId xmlns:p14="http://schemas.microsoft.com/office/powerpoint/2010/main" val="1717094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smtClean="0">
                <a:solidFill>
                  <a:schemeClr val="tx1"/>
                </a:solidFill>
                <a:effectLst/>
                <a:latin typeface="Arial" panose="020B0604020202020204" pitchFamily="34" charset="0"/>
                <a:ea typeface="+mn-ea"/>
                <a:cs typeface="Arial" panose="020B0604020202020204" pitchFamily="34" charset="0"/>
              </a:rPr>
              <a:t>References</a:t>
            </a:r>
            <a:endParaRPr lang="en-US" sz="1200" b="1"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err="1" smtClean="0">
                <a:solidFill>
                  <a:schemeClr val="tx1"/>
                </a:solidFill>
                <a:effectLst/>
                <a:latin typeface="Arial" panose="020B0604020202020204" pitchFamily="34" charset="0"/>
                <a:ea typeface="+mn-ea"/>
                <a:cs typeface="Arial" panose="020B0604020202020204" pitchFamily="34" charset="0"/>
              </a:rPr>
              <a:t>Borisova</a:t>
            </a:r>
            <a:r>
              <a:rPr lang="en-GB" sz="1200" kern="1200" dirty="0" smtClean="0">
                <a:solidFill>
                  <a:schemeClr val="tx1"/>
                </a:solidFill>
                <a:effectLst/>
                <a:latin typeface="Arial" panose="020B0604020202020204" pitchFamily="34" charset="0"/>
                <a:ea typeface="+mn-ea"/>
                <a:cs typeface="Arial" panose="020B0604020202020204" pitchFamily="34" charset="0"/>
              </a:rPr>
              <a:t>, A., 2017. Ways to Improve the Personnel Policy of the Restaurant Business. </a:t>
            </a:r>
            <a:r>
              <a:rPr lang="en-GB" sz="1200" i="1" kern="1200" dirty="0" smtClean="0">
                <a:solidFill>
                  <a:schemeClr val="tx1"/>
                </a:solidFill>
                <a:effectLst/>
                <a:latin typeface="Arial" panose="020B0604020202020204" pitchFamily="34" charset="0"/>
                <a:ea typeface="+mn-ea"/>
                <a:cs typeface="Arial" panose="020B0604020202020204" pitchFamily="34" charset="0"/>
              </a:rPr>
              <a:t>Path of Science</a:t>
            </a:r>
            <a:r>
              <a:rPr lang="en-GB" sz="1200" kern="1200" dirty="0" smtClean="0">
                <a:solidFill>
                  <a:schemeClr val="tx1"/>
                </a:solidFill>
                <a:effectLst/>
                <a:latin typeface="Arial" panose="020B0604020202020204" pitchFamily="34" charset="0"/>
                <a:ea typeface="+mn-ea"/>
                <a:cs typeface="Arial" panose="020B0604020202020204" pitchFamily="34" charset="0"/>
              </a:rPr>
              <a:t>, 3(6), pp.1.15-1.19.</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err="1" smtClean="0">
                <a:solidFill>
                  <a:schemeClr val="tx1"/>
                </a:solidFill>
                <a:effectLst/>
                <a:latin typeface="Arial" panose="020B0604020202020204" pitchFamily="34" charset="0"/>
                <a:ea typeface="+mn-ea"/>
                <a:cs typeface="Arial" panose="020B0604020202020204" pitchFamily="34" charset="0"/>
              </a:rPr>
              <a:t>Boryshkevych</a:t>
            </a:r>
            <a:r>
              <a:rPr lang="en-GB" sz="1200" kern="1200" dirty="0" smtClean="0">
                <a:solidFill>
                  <a:schemeClr val="tx1"/>
                </a:solidFill>
                <a:effectLst/>
                <a:latin typeface="Arial" panose="020B0604020202020204" pitchFamily="34" charset="0"/>
                <a:ea typeface="+mn-ea"/>
                <a:cs typeface="Arial" panose="020B0604020202020204" pitchFamily="34" charset="0"/>
              </a:rPr>
              <a:t>, I., </a:t>
            </a:r>
            <a:r>
              <a:rPr lang="en-GB" sz="1200" kern="1200" dirty="0" err="1" smtClean="0">
                <a:solidFill>
                  <a:schemeClr val="tx1"/>
                </a:solidFill>
                <a:effectLst/>
                <a:latin typeface="Arial" panose="020B0604020202020204" pitchFamily="34" charset="0"/>
                <a:ea typeface="+mn-ea"/>
                <a:cs typeface="Arial" panose="020B0604020202020204" pitchFamily="34" charset="0"/>
              </a:rPr>
              <a:t>Zhuk</a:t>
            </a:r>
            <a:r>
              <a:rPr lang="en-GB" sz="1200" kern="1200" dirty="0" smtClean="0">
                <a:solidFill>
                  <a:schemeClr val="tx1"/>
                </a:solidFill>
                <a:effectLst/>
                <a:latin typeface="Arial" panose="020B0604020202020204" pitchFamily="34" charset="0"/>
                <a:ea typeface="+mn-ea"/>
                <a:cs typeface="Arial" panose="020B0604020202020204" pitchFamily="34" charset="0"/>
              </a:rPr>
              <a:t>, O. and </a:t>
            </a:r>
            <a:r>
              <a:rPr lang="en-GB" sz="1200" kern="1200" dirty="0" err="1" smtClean="0">
                <a:solidFill>
                  <a:schemeClr val="tx1"/>
                </a:solidFill>
                <a:effectLst/>
                <a:latin typeface="Arial" panose="020B0604020202020204" pitchFamily="34" charset="0"/>
                <a:ea typeface="+mn-ea"/>
                <a:cs typeface="Arial" panose="020B0604020202020204" pitchFamily="34" charset="0"/>
              </a:rPr>
              <a:t>Piatnychuk</a:t>
            </a:r>
            <a:r>
              <a:rPr lang="en-GB" sz="1200" kern="1200" dirty="0" smtClean="0">
                <a:solidFill>
                  <a:schemeClr val="tx1"/>
                </a:solidFill>
                <a:effectLst/>
                <a:latin typeface="Arial" panose="020B0604020202020204" pitchFamily="34" charset="0"/>
                <a:ea typeface="+mn-ea"/>
                <a:cs typeface="Arial" panose="020B0604020202020204" pitchFamily="34" charset="0"/>
              </a:rPr>
              <a:t>, I., 2020. USING BASIC TIME MANAGEMENT TOOLS TO INCREASE PERSONAL EFFICIENCY. </a:t>
            </a:r>
            <a:r>
              <a:rPr lang="en-GB" sz="1200" i="1" kern="1200" dirty="0" err="1" smtClean="0">
                <a:solidFill>
                  <a:schemeClr val="tx1"/>
                </a:solidFill>
                <a:effectLst/>
                <a:latin typeface="Arial" panose="020B0604020202020204" pitchFamily="34" charset="0"/>
                <a:ea typeface="+mn-ea"/>
                <a:cs typeface="Arial" panose="020B0604020202020204" pitchFamily="34" charset="0"/>
              </a:rPr>
              <a:t>Efektyvna</a:t>
            </a:r>
            <a:r>
              <a:rPr lang="en-GB" sz="1200" i="1" kern="1200" dirty="0" smtClean="0">
                <a:solidFill>
                  <a:schemeClr val="tx1"/>
                </a:solidFill>
                <a:effectLst/>
                <a:latin typeface="Arial" panose="020B0604020202020204" pitchFamily="34" charset="0"/>
                <a:ea typeface="+mn-ea"/>
                <a:cs typeface="Arial" panose="020B0604020202020204" pitchFamily="34" charset="0"/>
              </a:rPr>
              <a:t> </a:t>
            </a:r>
            <a:r>
              <a:rPr lang="en-GB" sz="1200" i="1" kern="1200" dirty="0" err="1" smtClean="0">
                <a:solidFill>
                  <a:schemeClr val="tx1"/>
                </a:solidFill>
                <a:effectLst/>
                <a:latin typeface="Arial" panose="020B0604020202020204" pitchFamily="34" charset="0"/>
                <a:ea typeface="+mn-ea"/>
                <a:cs typeface="Arial" panose="020B0604020202020204" pitchFamily="34" charset="0"/>
              </a:rPr>
              <a:t>ekonomika</a:t>
            </a:r>
            <a:r>
              <a:rPr lang="en-GB" sz="1200" kern="1200" dirty="0" smtClean="0">
                <a:solidFill>
                  <a:schemeClr val="tx1"/>
                </a:solidFill>
                <a:effectLst/>
                <a:latin typeface="Arial" panose="020B0604020202020204" pitchFamily="34" charset="0"/>
                <a:ea typeface="+mn-ea"/>
                <a:cs typeface="Arial" panose="020B0604020202020204" pitchFamily="34" charset="0"/>
              </a:rPr>
              <a:t>, (5).</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smtClean="0">
                <a:solidFill>
                  <a:schemeClr val="tx1"/>
                </a:solidFill>
                <a:effectLst/>
                <a:latin typeface="Arial" panose="020B0604020202020204" pitchFamily="34" charset="0"/>
                <a:ea typeface="+mn-ea"/>
                <a:cs typeface="Arial" panose="020B0604020202020204" pitchFamily="34" charset="0"/>
              </a:rPr>
              <a:t>Lee, J., Lee, S. and Jung, K., 2020. Balanced SWOT: Revisiting SWOT Analysis through Failure Management and Success Management. </a:t>
            </a:r>
            <a:r>
              <a:rPr lang="en-GB" sz="1200" i="1" kern="1200" dirty="0" smtClean="0">
                <a:solidFill>
                  <a:schemeClr val="tx1"/>
                </a:solidFill>
                <a:effectLst/>
                <a:latin typeface="Arial" panose="020B0604020202020204" pitchFamily="34" charset="0"/>
                <a:ea typeface="+mn-ea"/>
                <a:cs typeface="Arial" panose="020B0604020202020204" pitchFamily="34" charset="0"/>
              </a:rPr>
              <a:t>SSRN Electronic Journal</a:t>
            </a:r>
            <a:r>
              <a:rPr lang="en-GB" sz="1200" kern="1200" dirty="0" smtClean="0">
                <a:solidFill>
                  <a:schemeClr val="tx1"/>
                </a:solidFill>
                <a:effectLst/>
                <a:latin typeface="Arial" panose="020B0604020202020204" pitchFamily="34" charset="0"/>
                <a:ea typeface="+mn-ea"/>
                <a:cs typeface="Arial" panose="020B0604020202020204" pitchFamily="34" charset="0"/>
              </a:rPr>
              <a:t>,.</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smtClean="0">
                <a:solidFill>
                  <a:schemeClr val="tx1"/>
                </a:solidFill>
                <a:effectLst/>
                <a:latin typeface="Arial" panose="020B0604020202020204" pitchFamily="34" charset="0"/>
                <a:ea typeface="+mn-ea"/>
                <a:cs typeface="Arial" panose="020B0604020202020204" pitchFamily="34" charset="0"/>
              </a:rPr>
              <a:t>Romanov, E., </a:t>
            </a:r>
            <a:r>
              <a:rPr lang="en-GB" sz="1200" kern="1200" dirty="0" err="1" smtClean="0">
                <a:solidFill>
                  <a:schemeClr val="tx1"/>
                </a:solidFill>
                <a:effectLst/>
                <a:latin typeface="Arial" panose="020B0604020202020204" pitchFamily="34" charset="0"/>
                <a:ea typeface="+mn-ea"/>
                <a:cs typeface="Arial" panose="020B0604020202020204" pitchFamily="34" charset="0"/>
              </a:rPr>
              <a:t>Drozdova</a:t>
            </a:r>
            <a:r>
              <a:rPr lang="en-GB" sz="1200" kern="1200" dirty="0" smtClean="0">
                <a:solidFill>
                  <a:schemeClr val="tx1"/>
                </a:solidFill>
                <a:effectLst/>
                <a:latin typeface="Arial" panose="020B0604020202020204" pitchFamily="34" charset="0"/>
                <a:ea typeface="+mn-ea"/>
                <a:cs typeface="Arial" panose="020B0604020202020204" pitchFamily="34" charset="0"/>
              </a:rPr>
              <a:t>, T. and Romanova, E., 2018. SWOT-analysis: strategy of the organization to the strategy of personal growth. </a:t>
            </a:r>
            <a:r>
              <a:rPr lang="en-GB" sz="1200" i="1" kern="1200" dirty="0" smtClean="0">
                <a:solidFill>
                  <a:schemeClr val="tx1"/>
                </a:solidFill>
                <a:effectLst/>
                <a:latin typeface="Arial" panose="020B0604020202020204" pitchFamily="34" charset="0"/>
                <a:ea typeface="+mn-ea"/>
                <a:cs typeface="Arial" panose="020B0604020202020204" pitchFamily="34" charset="0"/>
              </a:rPr>
              <a:t>Perspectives of science and education</a:t>
            </a:r>
            <a:r>
              <a:rPr lang="en-GB" sz="1200" kern="1200" dirty="0" smtClean="0">
                <a:solidFill>
                  <a:schemeClr val="tx1"/>
                </a:solidFill>
                <a:effectLst/>
                <a:latin typeface="Arial" panose="020B0604020202020204" pitchFamily="34" charset="0"/>
                <a:ea typeface="+mn-ea"/>
                <a:cs typeface="Arial" panose="020B0604020202020204" pitchFamily="34" charset="0"/>
              </a:rPr>
              <a:t>, 36(6), pp.246-253.</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smtClean="0">
                <a:solidFill>
                  <a:schemeClr val="tx1"/>
                </a:solidFill>
                <a:effectLst/>
                <a:latin typeface="Arial" panose="020B0604020202020204" pitchFamily="34" charset="0"/>
                <a:ea typeface="+mn-ea"/>
                <a:cs typeface="Arial" panose="020B0604020202020204" pitchFamily="34" charset="0"/>
              </a:rPr>
              <a:t>Valle </a:t>
            </a:r>
            <a:r>
              <a:rPr lang="en-GB" sz="1200" kern="1200" dirty="0" err="1" smtClean="0">
                <a:solidFill>
                  <a:schemeClr val="tx1"/>
                </a:solidFill>
                <a:effectLst/>
                <a:latin typeface="Arial" panose="020B0604020202020204" pitchFamily="34" charset="0"/>
                <a:ea typeface="+mn-ea"/>
                <a:cs typeface="Arial" panose="020B0604020202020204" pitchFamily="34" charset="0"/>
              </a:rPr>
              <a:t>Díaz</a:t>
            </a:r>
            <a:r>
              <a:rPr lang="en-GB" sz="1200" kern="1200" dirty="0" smtClean="0">
                <a:solidFill>
                  <a:schemeClr val="tx1"/>
                </a:solidFill>
                <a:effectLst/>
                <a:latin typeface="Arial" panose="020B0604020202020204" pitchFamily="34" charset="0"/>
                <a:ea typeface="+mn-ea"/>
                <a:cs typeface="Arial" panose="020B0604020202020204" pitchFamily="34" charset="0"/>
              </a:rPr>
              <a:t>, F., 2020. Abilities and Skills Required by The </a:t>
            </a:r>
            <a:r>
              <a:rPr lang="en-GB" sz="1200" kern="1200" dirty="0" err="1" smtClean="0">
                <a:solidFill>
                  <a:schemeClr val="tx1"/>
                </a:solidFill>
                <a:effectLst/>
                <a:latin typeface="Arial" panose="020B0604020202020204" pitchFamily="34" charset="0"/>
                <a:ea typeface="+mn-ea"/>
                <a:cs typeface="Arial" panose="020B0604020202020204" pitchFamily="34" charset="0"/>
              </a:rPr>
              <a:t>Labor</a:t>
            </a:r>
            <a:r>
              <a:rPr lang="en-GB" sz="1200" kern="1200" dirty="0" smtClean="0">
                <a:solidFill>
                  <a:schemeClr val="tx1"/>
                </a:solidFill>
                <a:effectLst/>
                <a:latin typeface="Arial" panose="020B0604020202020204" pitchFamily="34" charset="0"/>
                <a:ea typeface="+mn-ea"/>
                <a:cs typeface="Arial" panose="020B0604020202020204" pitchFamily="34" charset="0"/>
              </a:rPr>
              <a:t> Graduates in Business Administration, Province of </a:t>
            </a:r>
            <a:r>
              <a:rPr lang="en-GB" sz="1200" kern="1200" dirty="0" err="1" smtClean="0">
                <a:solidFill>
                  <a:schemeClr val="tx1"/>
                </a:solidFill>
                <a:effectLst/>
                <a:latin typeface="Arial" panose="020B0604020202020204" pitchFamily="34" charset="0"/>
                <a:ea typeface="+mn-ea"/>
                <a:cs typeface="Arial" panose="020B0604020202020204" pitchFamily="34" charset="0"/>
              </a:rPr>
              <a:t>Andahuaylas</a:t>
            </a:r>
            <a:r>
              <a:rPr lang="en-GB" sz="1200" kern="1200" dirty="0" smtClean="0">
                <a:solidFill>
                  <a:schemeClr val="tx1"/>
                </a:solidFill>
                <a:effectLst/>
                <a:latin typeface="Arial" panose="020B0604020202020204" pitchFamily="34" charset="0"/>
                <a:ea typeface="+mn-ea"/>
                <a:cs typeface="Arial" panose="020B0604020202020204" pitchFamily="34" charset="0"/>
              </a:rPr>
              <a:t>, Peru-2019. </a:t>
            </a:r>
            <a:r>
              <a:rPr lang="en-GB" sz="1200" i="1" kern="1200" dirty="0" smtClean="0">
                <a:solidFill>
                  <a:schemeClr val="tx1"/>
                </a:solidFill>
                <a:effectLst/>
                <a:latin typeface="Arial" panose="020B0604020202020204" pitchFamily="34" charset="0"/>
                <a:ea typeface="+mn-ea"/>
                <a:cs typeface="Arial" panose="020B0604020202020204" pitchFamily="34" charset="0"/>
              </a:rPr>
              <a:t>International Journal of Contemporary Research and Review</a:t>
            </a:r>
            <a:r>
              <a:rPr lang="en-GB" sz="1200" kern="1200" dirty="0" smtClean="0">
                <a:solidFill>
                  <a:schemeClr val="tx1"/>
                </a:solidFill>
                <a:effectLst/>
                <a:latin typeface="Arial" panose="020B0604020202020204" pitchFamily="34" charset="0"/>
                <a:ea typeface="+mn-ea"/>
                <a:cs typeface="Arial" panose="020B0604020202020204" pitchFamily="34" charset="0"/>
              </a:rPr>
              <a:t>, 11(09).</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err="1" smtClean="0">
                <a:solidFill>
                  <a:schemeClr val="tx1"/>
                </a:solidFill>
                <a:effectLst/>
                <a:latin typeface="Arial" panose="020B0604020202020204" pitchFamily="34" charset="0"/>
                <a:ea typeface="+mn-ea"/>
                <a:cs typeface="Arial" panose="020B0604020202020204" pitchFamily="34" charset="0"/>
              </a:rPr>
              <a:t>zety</a:t>
            </a:r>
            <a:r>
              <a:rPr lang="en-GB" sz="1200" kern="1200" dirty="0" smtClean="0">
                <a:solidFill>
                  <a:schemeClr val="tx1"/>
                </a:solidFill>
                <a:effectLst/>
                <a:latin typeface="Arial" panose="020B0604020202020204" pitchFamily="34" charset="0"/>
                <a:ea typeface="+mn-ea"/>
                <a:cs typeface="Arial" panose="020B0604020202020204" pitchFamily="34" charset="0"/>
              </a:rPr>
              <a:t>. 2021. </a:t>
            </a:r>
            <a:r>
              <a:rPr lang="en-GB" sz="1200" i="1" kern="1200" dirty="0" smtClean="0">
                <a:solidFill>
                  <a:schemeClr val="tx1"/>
                </a:solidFill>
                <a:effectLst/>
                <a:latin typeface="Arial" panose="020B0604020202020204" pitchFamily="34" charset="0"/>
                <a:ea typeface="+mn-ea"/>
                <a:cs typeface="Arial" panose="020B0604020202020204" pitchFamily="34" charset="0"/>
              </a:rPr>
              <a:t>Top 10 Employability Skills: Definition &amp; List of Examples</a:t>
            </a:r>
            <a:r>
              <a:rPr lang="en-GB" sz="1200" kern="1200" dirty="0" smtClean="0">
                <a:solidFill>
                  <a:schemeClr val="tx1"/>
                </a:solidFill>
                <a:effectLst/>
                <a:latin typeface="Arial" panose="020B0604020202020204" pitchFamily="34" charset="0"/>
                <a:ea typeface="+mn-ea"/>
                <a:cs typeface="Arial" panose="020B0604020202020204" pitchFamily="34" charset="0"/>
              </a:rPr>
              <a:t>. [online] Available at: &lt;https://zety.com/blog/employability-skills&gt; [Accessed 10 April 2021].</a:t>
            </a:r>
            <a:endParaRPr lang="en-US" sz="1200" kern="1200" dirty="0" smtClean="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89858D0-772D-4A7A-95F4-6F30685E7682}" type="slidenum">
              <a:rPr lang="en-US" smtClean="0"/>
              <a:t>11</a:t>
            </a:fld>
            <a:endParaRPr lang="en-US"/>
          </a:p>
        </p:txBody>
      </p:sp>
    </p:spTree>
    <p:extLst>
      <p:ext uri="{BB962C8B-B14F-4D97-AF65-F5344CB8AC3E}">
        <p14:creationId xmlns:p14="http://schemas.microsoft.com/office/powerpoint/2010/main" val="2658206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4/12/2021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4/12/2021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4/12/2021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4/12/2021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4/12/2021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4/12/2021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4/12/2021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4/12/2021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4/12/2021</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32248" y="1292066"/>
            <a:ext cx="8361229" cy="2098226"/>
          </a:xfrm>
        </p:spPr>
        <p:txBody>
          <a:bodyPr/>
          <a:lstStyle/>
          <a:p>
            <a:r>
              <a:rPr lang="en-US" sz="5400" cap="none" dirty="0" smtClean="0">
                <a:latin typeface="Arial" panose="020B0604020202020204" pitchFamily="34" charset="0"/>
                <a:cs typeface="Arial" panose="020B0604020202020204" pitchFamily="34" charset="0"/>
              </a:rPr>
              <a:t>Welcome to </a:t>
            </a:r>
            <a:r>
              <a:rPr lang="en-US" sz="5400" cap="none" dirty="0">
                <a:latin typeface="Arial" panose="020B0604020202020204" pitchFamily="34" charset="0"/>
                <a:cs typeface="Arial" panose="020B0604020202020204" pitchFamily="34" charset="0"/>
              </a:rPr>
              <a:t>t</a:t>
            </a:r>
            <a:r>
              <a:rPr lang="en-US" sz="5400" cap="none" dirty="0" smtClean="0">
                <a:latin typeface="Arial" panose="020B0604020202020204" pitchFamily="34" charset="0"/>
                <a:cs typeface="Arial" panose="020B0604020202020204" pitchFamily="34" charset="0"/>
              </a:rPr>
              <a:t>he Presentation </a:t>
            </a:r>
            <a:endParaRPr lang="en-US" sz="5400" cap="none"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r>
              <a:rPr lang="en-US" dirty="0" smtClean="0">
                <a:latin typeface="Arial" panose="020B0604020202020204" pitchFamily="34" charset="0"/>
                <a:cs typeface="Arial" panose="020B0604020202020204" pitchFamily="34" charset="0"/>
              </a:rPr>
              <a:t>Student </a:t>
            </a:r>
            <a:r>
              <a:rPr lang="en-US" dirty="0" smtClean="0">
                <a:latin typeface="Arial" panose="020B0604020202020204" pitchFamily="34" charset="0"/>
                <a:cs typeface="Arial" panose="020B0604020202020204" pitchFamily="34" charset="0"/>
              </a:rPr>
              <a:t>Name: Alison J </a:t>
            </a:r>
            <a:r>
              <a:rPr lang="en-US" dirty="0" err="1" smtClean="0">
                <a:latin typeface="Arial" panose="020B0604020202020204" pitchFamily="34" charset="0"/>
                <a:cs typeface="Arial" panose="020B0604020202020204" pitchFamily="34" charset="0"/>
              </a:rPr>
              <a:t>Sames</a:t>
            </a:r>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Student </a:t>
            </a:r>
            <a:r>
              <a:rPr lang="en-US" dirty="0" smtClean="0">
                <a:latin typeface="Arial" panose="020B0604020202020204" pitchFamily="34" charset="0"/>
                <a:cs typeface="Arial" panose="020B0604020202020204" pitchFamily="34" charset="0"/>
              </a:rPr>
              <a:t>ID:2020135</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604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9200" y="540328"/>
            <a:ext cx="10529455" cy="4385816"/>
          </a:xfrm>
          <a:prstGeom prst="rect">
            <a:avLst/>
          </a:prstGeom>
          <a:noFill/>
        </p:spPr>
        <p:txBody>
          <a:bodyPr wrap="square" rtlCol="0">
            <a:spAutoFit/>
          </a:bodyPr>
          <a:lstStyle/>
          <a:p>
            <a:pPr algn="just">
              <a:lnSpc>
                <a:spcPct val="150000"/>
              </a:lnSpc>
            </a:pPr>
            <a:r>
              <a:rPr lang="en-GB" sz="2400" b="1" dirty="0">
                <a:latin typeface="Arial" panose="020B0604020202020204" pitchFamily="34" charset="0"/>
                <a:cs typeface="Arial" panose="020B0604020202020204" pitchFamily="34" charset="0"/>
              </a:rPr>
              <a:t>Introduction</a:t>
            </a:r>
            <a:r>
              <a:rPr lang="en-GB" b="1" dirty="0">
                <a:latin typeface="Arial" panose="020B0604020202020204" pitchFamily="34" charset="0"/>
                <a:cs typeface="Arial" panose="020B0604020202020204" pitchFamily="34" charset="0"/>
              </a:rPr>
              <a:t> </a:t>
            </a:r>
            <a:endParaRPr lang="en-US" b="1"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Becoming an entrepreneur is comfortable profession than that of others. After completing my graduation, I want to launch a restaurant business. Running a business is a free profession. The firm has the possibility of earning profit in tourist spots and historical places. Customers want to have healthy foods and warm services in restaurants. I have to ensure the food and service quality of the services. To become successful in the business, I need to have some required skills and knowledge. For example, leadership, time management, communication, critical thinking, and problem-solving are essential skills (</a:t>
            </a:r>
            <a:r>
              <a:rPr lang="en-GB" dirty="0" err="1">
                <a:latin typeface="Arial" panose="020B0604020202020204" pitchFamily="34" charset="0"/>
                <a:cs typeface="Arial" panose="020B0604020202020204" pitchFamily="34" charset="0"/>
              </a:rPr>
              <a:t>Borisova</a:t>
            </a:r>
            <a:r>
              <a:rPr lang="en-GB" dirty="0">
                <a:latin typeface="Arial" panose="020B0604020202020204" pitchFamily="34" charset="0"/>
                <a:cs typeface="Arial" panose="020B0604020202020204" pitchFamily="34" charset="0"/>
              </a:rPr>
              <a:t>, 2017). Then, I have to analyse my strength and weakness in the skills. Finally, I need to find out how to improve my lacking points. Thereby, I will succeed in the business. </a:t>
            </a:r>
            <a:endParaRPr lang="en-US" dirty="0">
              <a:latin typeface="Arial" panose="020B0604020202020204" pitchFamily="34" charset="0"/>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7884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67104" y="693683"/>
            <a:ext cx="10074165" cy="3139321"/>
          </a:xfrm>
          <a:prstGeom prst="rect">
            <a:avLst/>
          </a:prstGeom>
          <a:noFill/>
        </p:spPr>
        <p:txBody>
          <a:bodyPr wrap="square" rtlCol="0">
            <a:spAutoFit/>
          </a:bodyPr>
          <a:lstStyle/>
          <a:p>
            <a:pPr algn="just">
              <a:lnSpc>
                <a:spcPct val="150000"/>
              </a:lnSpc>
            </a:pPr>
            <a:r>
              <a:rPr lang="en-GB" sz="2400" b="1" dirty="0">
                <a:latin typeface="Arial" panose="020B0604020202020204" pitchFamily="34" charset="0"/>
                <a:cs typeface="Arial" panose="020B0604020202020204" pitchFamily="34" charset="0"/>
              </a:rPr>
              <a:t>The required skills for a restaurant business</a:t>
            </a:r>
            <a:endParaRPr lang="en-US" b="1"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Leadership </a:t>
            </a:r>
            <a:r>
              <a:rPr lang="en-GB" dirty="0" smtClean="0">
                <a:latin typeface="Arial" panose="020B0604020202020204" pitchFamily="34" charset="0"/>
                <a:cs typeface="Arial" panose="020B0604020202020204" pitchFamily="34" charset="0"/>
              </a:rPr>
              <a:t>skills</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Communication </a:t>
            </a:r>
            <a:r>
              <a:rPr lang="en-GB" dirty="0" smtClean="0">
                <a:latin typeface="Arial" panose="020B0604020202020204" pitchFamily="34" charset="0"/>
                <a:cs typeface="Arial" panose="020B0604020202020204" pitchFamily="34" charset="0"/>
              </a:rPr>
              <a:t>skills</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Problem-solving </a:t>
            </a:r>
            <a:r>
              <a:rPr lang="en-GB" dirty="0" smtClean="0">
                <a:latin typeface="Arial" panose="020B0604020202020204" pitchFamily="34" charset="0"/>
                <a:cs typeface="Arial" panose="020B0604020202020204" pitchFamily="34" charset="0"/>
              </a:rPr>
              <a:t>skills</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Critical </a:t>
            </a:r>
            <a:r>
              <a:rPr lang="en-GB" dirty="0" smtClean="0">
                <a:latin typeface="Arial" panose="020B0604020202020204" pitchFamily="34" charset="0"/>
                <a:cs typeface="Arial" panose="020B0604020202020204" pitchFamily="34" charset="0"/>
              </a:rPr>
              <a:t>thinking</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Organising </a:t>
            </a:r>
            <a:r>
              <a:rPr lang="en-GB" dirty="0" smtClean="0">
                <a:latin typeface="Arial" panose="020B0604020202020204" pitchFamily="34" charset="0"/>
                <a:cs typeface="Arial" panose="020B0604020202020204" pitchFamily="34" charset="0"/>
              </a:rPr>
              <a:t>skills</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Time management skills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2862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814621947"/>
              </p:ext>
            </p:extLst>
          </p:nvPr>
        </p:nvGraphicFramePr>
        <p:xfrm>
          <a:off x="3498091" y="1594053"/>
          <a:ext cx="7045218" cy="4252566"/>
        </p:xfrm>
        <a:graphic>
          <a:graphicData uri="http://schemas.openxmlformats.org/drawingml/2006/table">
            <a:tbl>
              <a:tblPr firstRow="1" firstCol="1" lastRow="1" lastCol="1" bandRow="1" bandCol="1">
                <a:tableStyleId>{5C22544A-7EE6-4342-B048-85BDC9FD1C3A}</a:tableStyleId>
              </a:tblPr>
              <a:tblGrid>
                <a:gridCol w="3403599">
                  <a:extLst>
                    <a:ext uri="{9D8B030D-6E8A-4147-A177-3AD203B41FA5}">
                      <a16:colId xmlns:a16="http://schemas.microsoft.com/office/drawing/2014/main" xmlns="" val="2093865018"/>
                    </a:ext>
                  </a:extLst>
                </a:gridCol>
                <a:gridCol w="3641619">
                  <a:extLst>
                    <a:ext uri="{9D8B030D-6E8A-4147-A177-3AD203B41FA5}">
                      <a16:colId xmlns:a16="http://schemas.microsoft.com/office/drawing/2014/main" xmlns="" val="3435197743"/>
                    </a:ext>
                  </a:extLst>
                </a:gridCol>
              </a:tblGrid>
              <a:tr h="2285781">
                <a:tc>
                  <a:txBody>
                    <a:bodyPr/>
                    <a:lstStyle/>
                    <a:p>
                      <a:pPr marL="0" marR="0" algn="ctr">
                        <a:lnSpc>
                          <a:spcPct val="107000"/>
                        </a:lnSpc>
                        <a:spcBef>
                          <a:spcPts val="1200"/>
                        </a:spcBef>
                        <a:spcAft>
                          <a:spcPts val="300"/>
                        </a:spcAft>
                      </a:pPr>
                      <a:r>
                        <a:rPr lang="en-GB" sz="1100" u="sng">
                          <a:effectLst/>
                        </a:rPr>
                        <a:t>Strengths:</a:t>
                      </a:r>
                      <a:endParaRPr lang="en-US" sz="11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a:effectLst/>
                        </a:rPr>
                        <a:t>managing time</a:t>
                      </a:r>
                      <a:endParaRPr lang="en-US" sz="11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a:effectLst/>
                        </a:rPr>
                        <a:t>analysing ability</a:t>
                      </a:r>
                      <a:endParaRPr lang="en-US" sz="1100">
                        <a:effectLst/>
                      </a:endParaRPr>
                    </a:p>
                    <a:p>
                      <a:pPr marL="342900" marR="0" lvl="0" indent="-342900" algn="just">
                        <a:lnSpc>
                          <a:spcPct val="150000"/>
                        </a:lnSpc>
                        <a:spcBef>
                          <a:spcPts val="0"/>
                        </a:spcBef>
                        <a:spcAft>
                          <a:spcPts val="800"/>
                        </a:spcAft>
                        <a:buFont typeface="Symbol" panose="05050102010706020507" pitchFamily="18" charset="2"/>
                        <a:buChar char=""/>
                      </a:pPr>
                      <a:r>
                        <a:rPr lang="en-GB" sz="1100">
                          <a:effectLst/>
                        </a:rPr>
                        <a:t>Communication ability</a:t>
                      </a:r>
                      <a:endParaRPr lang="en-US" sz="1100">
                        <a:effectLst/>
                        <a:latin typeface="Arial" panose="020B0604020202020204" pitchFamily="34" charset="0"/>
                        <a:ea typeface="Calibri" panose="020F0502020204030204" pitchFamily="34" charset="0"/>
                        <a:cs typeface="Times New Roman" panose="02020603050405020304" pitchFamily="18" charset="0"/>
                      </a:endParaRPr>
                    </a:p>
                  </a:txBody>
                  <a:tcPr marL="67953" marR="67953" marT="0" marB="0"/>
                </a:tc>
                <a:tc>
                  <a:txBody>
                    <a:bodyPr/>
                    <a:lstStyle/>
                    <a:p>
                      <a:pPr marL="0" marR="0" algn="ctr">
                        <a:lnSpc>
                          <a:spcPct val="107000"/>
                        </a:lnSpc>
                        <a:spcBef>
                          <a:spcPts val="1200"/>
                        </a:spcBef>
                        <a:spcAft>
                          <a:spcPts val="300"/>
                        </a:spcAft>
                      </a:pPr>
                      <a:r>
                        <a:rPr lang="en-GB" sz="1100" u="sng" dirty="0">
                          <a:effectLst/>
                        </a:rPr>
                        <a:t>Weaknesses:</a:t>
                      </a:r>
                      <a:endParaRPr lang="en-US"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Lacking of experiences</a:t>
                      </a:r>
                      <a:endParaRPr lang="en-US"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Lacking of flexibility</a:t>
                      </a:r>
                      <a:endParaRPr lang="en-US" sz="1100" dirty="0">
                        <a:effectLst/>
                      </a:endParaRPr>
                    </a:p>
                    <a:p>
                      <a:pPr marL="342900" marR="0" lvl="0" indent="-342900" algn="just">
                        <a:lnSpc>
                          <a:spcPct val="150000"/>
                        </a:lnSpc>
                        <a:spcBef>
                          <a:spcPts val="0"/>
                        </a:spcBef>
                        <a:spcAft>
                          <a:spcPts val="800"/>
                        </a:spcAft>
                        <a:buFont typeface="Symbol" panose="05050102010706020507" pitchFamily="18" charset="2"/>
                        <a:buChar char=""/>
                      </a:pPr>
                      <a:r>
                        <a:rPr lang="en-GB" sz="1100" dirty="0">
                          <a:effectLst/>
                        </a:rPr>
                        <a:t>Inappropriate knowledge of</a:t>
                      </a:r>
                      <a:r>
                        <a:rPr lang="en-GB" sz="900" dirty="0">
                          <a:effectLst/>
                        </a:rPr>
                        <a:t> </a:t>
                      </a:r>
                      <a:r>
                        <a:rPr lang="en-GB" sz="1100" dirty="0">
                          <a:effectLst/>
                        </a:rPr>
                        <a:t>organising</a:t>
                      </a:r>
                      <a:endParaRPr lang="en-US" sz="1100" dirty="0">
                        <a:effectLst/>
                        <a:latin typeface="Arial" panose="020B0604020202020204" pitchFamily="34" charset="0"/>
                        <a:ea typeface="Calibri" panose="020F0502020204030204" pitchFamily="34" charset="0"/>
                        <a:cs typeface="Times New Roman" panose="02020603050405020304" pitchFamily="18" charset="0"/>
                      </a:endParaRPr>
                    </a:p>
                  </a:txBody>
                  <a:tcPr marL="67953" marR="67953" marT="0" marB="0"/>
                </a:tc>
                <a:extLst>
                  <a:ext uri="{0D108BD9-81ED-4DB2-BD59-A6C34878D82A}">
                    <a16:rowId xmlns:a16="http://schemas.microsoft.com/office/drawing/2014/main" xmlns="" val="3518626726"/>
                  </a:ext>
                </a:extLst>
              </a:tr>
              <a:tr h="1966785">
                <a:tc>
                  <a:txBody>
                    <a:bodyPr/>
                    <a:lstStyle/>
                    <a:p>
                      <a:pPr marL="0" marR="0" algn="ctr">
                        <a:lnSpc>
                          <a:spcPct val="107000"/>
                        </a:lnSpc>
                        <a:spcBef>
                          <a:spcPts val="1200"/>
                        </a:spcBef>
                        <a:spcAft>
                          <a:spcPts val="300"/>
                        </a:spcAft>
                      </a:pPr>
                      <a:r>
                        <a:rPr lang="en-AU" sz="1100" u="sng">
                          <a:effectLst/>
                        </a:rPr>
                        <a:t>Opportunities:</a:t>
                      </a:r>
                      <a:endParaRPr lang="en-US" sz="1100">
                        <a:effectLst/>
                      </a:endParaRPr>
                    </a:p>
                    <a:p>
                      <a:pPr marL="342900" marR="0" lvl="0" indent="-342900" algn="just">
                        <a:lnSpc>
                          <a:spcPct val="150000"/>
                        </a:lnSpc>
                        <a:spcBef>
                          <a:spcPts val="0"/>
                        </a:spcBef>
                        <a:spcAft>
                          <a:spcPts val="800"/>
                        </a:spcAft>
                        <a:buFont typeface="Arial" panose="020B0604020202020204" pitchFamily="34" charset="0"/>
                        <a:buChar char="•"/>
                        <a:tabLst>
                          <a:tab pos="457200" algn="l"/>
                        </a:tabLst>
                      </a:pPr>
                      <a:r>
                        <a:rPr lang="en-GB" sz="1100">
                          <a:effectLst/>
                        </a:rPr>
                        <a:t>Academic knowledge</a:t>
                      </a:r>
                      <a:endParaRPr lang="en-US" sz="1100">
                        <a:effectLst/>
                      </a:endParaRPr>
                    </a:p>
                    <a:p>
                      <a:pPr marL="342900" marR="0" lvl="0" indent="-342900" algn="just">
                        <a:lnSpc>
                          <a:spcPct val="150000"/>
                        </a:lnSpc>
                        <a:spcBef>
                          <a:spcPts val="0"/>
                        </a:spcBef>
                        <a:spcAft>
                          <a:spcPts val="800"/>
                        </a:spcAft>
                        <a:buFont typeface="Arial" panose="020B0604020202020204" pitchFamily="34" charset="0"/>
                        <a:buChar char="•"/>
                        <a:tabLst>
                          <a:tab pos="457200" algn="l"/>
                        </a:tabLst>
                      </a:pPr>
                      <a:r>
                        <a:rPr lang="en-GB" sz="1100">
                          <a:effectLst/>
                        </a:rPr>
                        <a:t>Location</a:t>
                      </a:r>
                      <a:endParaRPr lang="en-US" sz="1100">
                        <a:effectLst/>
                      </a:endParaRPr>
                    </a:p>
                    <a:p>
                      <a:pPr marL="342900" marR="0" lvl="0" indent="-342900" algn="just">
                        <a:lnSpc>
                          <a:spcPct val="150000"/>
                        </a:lnSpc>
                        <a:spcBef>
                          <a:spcPts val="0"/>
                        </a:spcBef>
                        <a:spcAft>
                          <a:spcPts val="800"/>
                        </a:spcAft>
                        <a:buFont typeface="Arial" panose="020B0604020202020204" pitchFamily="34" charset="0"/>
                        <a:buChar char="•"/>
                        <a:tabLst>
                          <a:tab pos="457200" algn="l"/>
                        </a:tabLst>
                      </a:pPr>
                      <a:r>
                        <a:rPr lang="en-GB" sz="1100">
                          <a:effectLst/>
                        </a:rPr>
                        <a:t>Government agency</a:t>
                      </a:r>
                      <a:endParaRPr lang="en-US" sz="1100">
                        <a:effectLst/>
                      </a:endParaRPr>
                    </a:p>
                    <a:p>
                      <a:pPr marL="457200" marR="0" algn="just">
                        <a:lnSpc>
                          <a:spcPct val="150000"/>
                        </a:lnSpc>
                        <a:spcBef>
                          <a:spcPts val="0"/>
                        </a:spcBef>
                        <a:spcAft>
                          <a:spcPts val="800"/>
                        </a:spcAft>
                      </a:pPr>
                      <a:r>
                        <a:rPr lang="en-GB" sz="1100">
                          <a:effectLst/>
                        </a:rPr>
                        <a:t> </a:t>
                      </a:r>
                      <a:endParaRPr lang="en-US" sz="1100">
                        <a:effectLst/>
                        <a:latin typeface="Arial" panose="020B0604020202020204" pitchFamily="34" charset="0"/>
                        <a:ea typeface="Calibri" panose="020F0502020204030204" pitchFamily="34" charset="0"/>
                        <a:cs typeface="Times New Roman" panose="02020603050405020304" pitchFamily="18" charset="0"/>
                      </a:endParaRPr>
                    </a:p>
                  </a:txBody>
                  <a:tcPr marL="67953" marR="67953" marT="0" marB="0"/>
                </a:tc>
                <a:tc>
                  <a:txBody>
                    <a:bodyPr/>
                    <a:lstStyle/>
                    <a:p>
                      <a:pPr marL="0" marR="0" algn="ctr">
                        <a:lnSpc>
                          <a:spcPct val="107000"/>
                        </a:lnSpc>
                        <a:spcBef>
                          <a:spcPts val="1200"/>
                        </a:spcBef>
                        <a:spcAft>
                          <a:spcPts val="300"/>
                        </a:spcAft>
                      </a:pPr>
                      <a:r>
                        <a:rPr lang="en-GB" sz="1100" u="sng" dirty="0">
                          <a:effectLst/>
                        </a:rPr>
                        <a:t>Threats:</a:t>
                      </a:r>
                      <a:endParaRPr lang="en-US" sz="1100" dirty="0">
                        <a:effectLst/>
                      </a:endParaRPr>
                    </a:p>
                    <a:p>
                      <a:pPr marL="342900" marR="0" lvl="0" indent="-342900" algn="just">
                        <a:lnSpc>
                          <a:spcPct val="150000"/>
                        </a:lnSpc>
                        <a:spcBef>
                          <a:spcPts val="0"/>
                        </a:spcBef>
                        <a:spcAft>
                          <a:spcPts val="800"/>
                        </a:spcAft>
                        <a:buFont typeface="Arial" panose="020B0604020202020204" pitchFamily="34" charset="0"/>
                        <a:buChar char="•"/>
                        <a:tabLst>
                          <a:tab pos="457200" algn="l"/>
                        </a:tabLst>
                      </a:pPr>
                      <a:r>
                        <a:rPr lang="en-GB" sz="1100" dirty="0">
                          <a:effectLst/>
                        </a:rPr>
                        <a:t>Chain firms</a:t>
                      </a:r>
                      <a:endParaRPr lang="en-US" sz="1100" dirty="0">
                        <a:effectLst/>
                      </a:endParaRPr>
                    </a:p>
                    <a:p>
                      <a:pPr marL="342900" marR="0" lvl="0" indent="-342900" algn="just">
                        <a:lnSpc>
                          <a:spcPct val="150000"/>
                        </a:lnSpc>
                        <a:spcBef>
                          <a:spcPts val="0"/>
                        </a:spcBef>
                        <a:spcAft>
                          <a:spcPts val="800"/>
                        </a:spcAft>
                        <a:buFont typeface="Arial" panose="020B0604020202020204" pitchFamily="34" charset="0"/>
                        <a:buChar char="•"/>
                        <a:tabLst>
                          <a:tab pos="457200" algn="l"/>
                        </a:tabLst>
                      </a:pPr>
                      <a:r>
                        <a:rPr lang="en-GB" sz="1100" dirty="0">
                          <a:effectLst/>
                        </a:rPr>
                        <a:t>Cost of production and maintenance</a:t>
                      </a:r>
                      <a:endParaRPr lang="en-US" sz="1100" dirty="0">
                        <a:effectLst/>
                      </a:endParaRPr>
                    </a:p>
                    <a:p>
                      <a:pPr marL="0" marR="0" algn="just">
                        <a:lnSpc>
                          <a:spcPct val="150000"/>
                        </a:lnSpc>
                        <a:spcBef>
                          <a:spcPts val="0"/>
                        </a:spcBef>
                        <a:spcAft>
                          <a:spcPts val="800"/>
                        </a:spcAft>
                      </a:pPr>
                      <a:r>
                        <a:rPr lang="en-GB" sz="1100" dirty="0">
                          <a:effectLst/>
                        </a:rPr>
                        <a:t> </a:t>
                      </a:r>
                      <a:endParaRPr lang="en-US" sz="1100" dirty="0">
                        <a:effectLst/>
                      </a:endParaRPr>
                    </a:p>
                    <a:p>
                      <a:pPr marL="457200" marR="0" algn="just">
                        <a:lnSpc>
                          <a:spcPct val="150000"/>
                        </a:lnSpc>
                        <a:spcBef>
                          <a:spcPts val="0"/>
                        </a:spcBef>
                        <a:spcAft>
                          <a:spcPts val="800"/>
                        </a:spcAft>
                      </a:pPr>
                      <a:r>
                        <a:rPr lang="en-GB" sz="1100" dirty="0">
                          <a:effectLst/>
                        </a:rPr>
                        <a:t> </a:t>
                      </a:r>
                      <a:endParaRPr lang="en-US" sz="1100" dirty="0">
                        <a:effectLst/>
                        <a:latin typeface="Arial" panose="020B0604020202020204" pitchFamily="34" charset="0"/>
                        <a:ea typeface="Calibri" panose="020F0502020204030204" pitchFamily="34" charset="0"/>
                        <a:cs typeface="Times New Roman" panose="02020603050405020304" pitchFamily="18" charset="0"/>
                      </a:endParaRPr>
                    </a:p>
                  </a:txBody>
                  <a:tcPr marL="67953" marR="67953" marT="0" marB="0"/>
                </a:tc>
                <a:extLst>
                  <a:ext uri="{0D108BD9-81ED-4DB2-BD59-A6C34878D82A}">
                    <a16:rowId xmlns:a16="http://schemas.microsoft.com/office/drawing/2014/main" xmlns="" val="2532452387"/>
                  </a:ext>
                </a:extLst>
              </a:tr>
            </a:tbl>
          </a:graphicData>
        </a:graphic>
      </p:graphicFrame>
      <p:sp>
        <p:nvSpPr>
          <p:cNvPr id="4" name="Rectangle 1"/>
          <p:cNvSpPr>
            <a:spLocks noChangeArrowheads="1"/>
          </p:cNvSpPr>
          <p:nvPr/>
        </p:nvSpPr>
        <p:spPr bwMode="auto">
          <a:xfrm>
            <a:off x="1094509" y="157275"/>
            <a:ext cx="7148945" cy="13618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38088" numCol="1" anchor="ctr" anchorCtr="0" compatLnSpc="1">
            <a:prstTxWarp prst="textNoShape">
              <a:avLst/>
            </a:prstTxWarp>
            <a:spAutoFit/>
          </a:bodyPr>
          <a:lstStyle>
            <a:lvl1pPr eaLnBrk="0" fontAlgn="base" hangingPunct="0">
              <a:spcBef>
                <a:spcPct val="0"/>
              </a:spcBef>
              <a:spcAft>
                <a:spcPct val="0"/>
              </a:spcAft>
              <a:tabLst>
                <a:tab pos="4572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GB" altLang="en-US" sz="1600" b="1" i="0" u="sng"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SWOT Analysis (Personal)</a:t>
            </a:r>
            <a:endParaRPr kumimoji="0" lang="en-AU" altLang="en-US" b="1"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GB" altLang="en-US" sz="1600" b="1"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Name……………………………………………………….....................	Student ID………………………………………</a:t>
            </a:r>
            <a:endParaRPr kumimoji="0" lang="en-AU" altLang="en-US" b="1"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endParaRPr kumimoji="0" lang="en-AU" altLang="en-US" sz="2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75182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00545" y="249382"/>
            <a:ext cx="9857943" cy="923330"/>
          </a:xfrm>
          <a:prstGeom prst="rect">
            <a:avLst/>
          </a:prstGeom>
          <a:noFill/>
        </p:spPr>
        <p:txBody>
          <a:bodyPr wrap="square" rtlCol="0">
            <a:spAutoFit/>
          </a:bodyPr>
          <a:lstStyle/>
          <a:p>
            <a:r>
              <a:rPr lang="en-US" b="1" dirty="0"/>
              <a:t>Time Management:  The Eisenhower Method</a:t>
            </a:r>
            <a:endParaRPr lang="en-US" dirty="0"/>
          </a:p>
          <a:p>
            <a:r>
              <a:rPr lang="en-US" dirty="0"/>
              <a:t>Name(s): ___Alison__________________</a:t>
            </a:r>
          </a:p>
          <a:p>
            <a:endParaRPr lang="en-US" dirty="0"/>
          </a:p>
        </p:txBody>
      </p:sp>
      <p:sp>
        <p:nvSpPr>
          <p:cNvPr id="6" name="Rectangle 2"/>
          <p:cNvSpPr>
            <a:spLocks noChangeArrowheads="1"/>
          </p:cNvSpPr>
          <p:nvPr/>
        </p:nvSpPr>
        <p:spPr bwMode="auto">
          <a:xfrm>
            <a:off x="5062538" y="1687514"/>
            <a:ext cx="20451534" cy="32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graphicFrame>
        <p:nvGraphicFramePr>
          <p:cNvPr id="7" name="Table 6"/>
          <p:cNvGraphicFramePr>
            <a:graphicFrameLocks noGrp="1"/>
          </p:cNvGraphicFramePr>
          <p:nvPr>
            <p:extLst>
              <p:ext uri="{D42A27DB-BD31-4B8C-83A1-F6EECF244321}">
                <p14:modId xmlns:p14="http://schemas.microsoft.com/office/powerpoint/2010/main" val="2977288045"/>
              </p:ext>
            </p:extLst>
          </p:nvPr>
        </p:nvGraphicFramePr>
        <p:xfrm>
          <a:off x="1543051" y="1172712"/>
          <a:ext cx="10429874" cy="5442401"/>
        </p:xfrm>
        <a:graphic>
          <a:graphicData uri="http://schemas.openxmlformats.org/drawingml/2006/table">
            <a:tbl>
              <a:tblPr firstRow="1" firstCol="1" bandRow="1">
                <a:tableStyleId>{5C22544A-7EE6-4342-B048-85BDC9FD1C3A}</a:tableStyleId>
              </a:tblPr>
              <a:tblGrid>
                <a:gridCol w="1600735">
                  <a:extLst>
                    <a:ext uri="{9D8B030D-6E8A-4147-A177-3AD203B41FA5}">
                      <a16:colId xmlns:a16="http://schemas.microsoft.com/office/drawing/2014/main" xmlns="" val="1100464987"/>
                    </a:ext>
                  </a:extLst>
                </a:gridCol>
                <a:gridCol w="5352143">
                  <a:extLst>
                    <a:ext uri="{9D8B030D-6E8A-4147-A177-3AD203B41FA5}">
                      <a16:colId xmlns:a16="http://schemas.microsoft.com/office/drawing/2014/main" xmlns="" val="2164355590"/>
                    </a:ext>
                  </a:extLst>
                </a:gridCol>
                <a:gridCol w="3476996">
                  <a:extLst>
                    <a:ext uri="{9D8B030D-6E8A-4147-A177-3AD203B41FA5}">
                      <a16:colId xmlns:a16="http://schemas.microsoft.com/office/drawing/2014/main" xmlns="" val="2484598250"/>
                    </a:ext>
                  </a:extLst>
                </a:gridCol>
              </a:tblGrid>
              <a:tr h="455788">
                <a:tc>
                  <a:txBody>
                    <a:bodyPr/>
                    <a:lstStyle/>
                    <a:p>
                      <a:pPr marL="0" marR="0" algn="just">
                        <a:lnSpc>
                          <a:spcPct val="150000"/>
                        </a:lnSpc>
                        <a:spcBef>
                          <a:spcPts val="0"/>
                        </a:spcBef>
                        <a:spcAft>
                          <a:spcPts val="0"/>
                        </a:spcAft>
                      </a:pPr>
                      <a:r>
                        <a:rPr lang="en-GB" sz="1600">
                          <a:effectLst/>
                          <a:latin typeface="Arial" panose="020B0604020202020204" pitchFamily="34" charset="0"/>
                          <a:cs typeface="Arial" panose="020B0604020202020204" pitchFamily="34" charset="0"/>
                        </a:rPr>
                        <a:t> </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600">
                          <a:effectLst/>
                          <a:latin typeface="Arial" panose="020B0604020202020204" pitchFamily="34" charset="0"/>
                          <a:cs typeface="Arial" panose="020B0604020202020204" pitchFamily="34" charset="0"/>
                        </a:rPr>
                        <a:t>URGENT</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50000"/>
                        </a:lnSpc>
                        <a:spcBef>
                          <a:spcPts val="0"/>
                        </a:spcBef>
                        <a:spcAft>
                          <a:spcPts val="0"/>
                        </a:spcAft>
                      </a:pPr>
                      <a:r>
                        <a:rPr lang="en-US" sz="1600">
                          <a:effectLst/>
                          <a:latin typeface="Arial" panose="020B0604020202020204" pitchFamily="34" charset="0"/>
                          <a:cs typeface="Arial" panose="020B0604020202020204" pitchFamily="34" charset="0"/>
                        </a:rPr>
                        <a:t>NOT URGENT</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xmlns="" val="366502290"/>
                  </a:ext>
                </a:extLst>
              </a:tr>
              <a:tr h="3188787">
                <a:tc>
                  <a:txBody>
                    <a:bodyPr/>
                    <a:lstStyle/>
                    <a:p>
                      <a:pPr marL="0" marR="0" algn="just">
                        <a:lnSpc>
                          <a:spcPct val="150000"/>
                        </a:lnSpc>
                        <a:spcBef>
                          <a:spcPts val="0"/>
                        </a:spcBef>
                        <a:spcAft>
                          <a:spcPts val="0"/>
                        </a:spcAft>
                      </a:pPr>
                      <a:r>
                        <a:rPr lang="en-GB" sz="1600">
                          <a:effectLst/>
                          <a:latin typeface="Arial" panose="020B0604020202020204" pitchFamily="34" charset="0"/>
                          <a:cs typeface="Arial" panose="020B0604020202020204" pitchFamily="34" charset="0"/>
                        </a:rPr>
                        <a:t>Important </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Arial" panose="020B0604020202020204" pitchFamily="34" charset="0"/>
                          <a:cs typeface="Arial" panose="020B0604020202020204" pitchFamily="34" charset="0"/>
                        </a:rPr>
                        <a:t>Completing daily academic tasks</a:t>
                      </a: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Arial" panose="020B0604020202020204" pitchFamily="34" charset="0"/>
                          <a:cs typeface="Arial" panose="020B0604020202020204" pitchFamily="34" charset="0"/>
                        </a:rPr>
                        <a:t> Increasing reading and writing ability</a:t>
                      </a: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Arial" panose="020B0604020202020204" pitchFamily="34" charset="0"/>
                          <a:cs typeface="Arial" panose="020B0604020202020204" pitchFamily="34" charset="0"/>
                        </a:rPr>
                        <a:t>Problem solving tasks.</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a:effectLst/>
                          <a:latin typeface="Arial" panose="020B0604020202020204" pitchFamily="34" charset="0"/>
                          <a:cs typeface="Arial" panose="020B0604020202020204" pitchFamily="34" charset="0"/>
                        </a:rPr>
                        <a:t>Engaging group tasks</a:t>
                      </a:r>
                    </a:p>
                    <a:p>
                      <a:pPr marL="342900" marR="0" lvl="0" indent="-342900" algn="just">
                        <a:lnSpc>
                          <a:spcPct val="150000"/>
                        </a:lnSpc>
                        <a:spcBef>
                          <a:spcPts val="0"/>
                        </a:spcBef>
                        <a:spcAft>
                          <a:spcPts val="0"/>
                        </a:spcAft>
                        <a:buFont typeface="Symbol" panose="05050102010706020507" pitchFamily="18" charset="2"/>
                        <a:buChar char=""/>
                      </a:pPr>
                      <a:r>
                        <a:rPr lang="en-US" sz="1600">
                          <a:effectLst/>
                          <a:latin typeface="Arial" panose="020B0604020202020204" pitchFamily="34" charset="0"/>
                          <a:cs typeface="Arial" panose="020B0604020202020204" pitchFamily="34" charset="0"/>
                        </a:rPr>
                        <a:t>Researching on the course</a:t>
                      </a:r>
                    </a:p>
                    <a:p>
                      <a:pPr marL="342900" marR="0" lvl="0" indent="-342900" algn="just">
                        <a:lnSpc>
                          <a:spcPct val="150000"/>
                        </a:lnSpc>
                        <a:spcBef>
                          <a:spcPts val="0"/>
                        </a:spcBef>
                        <a:spcAft>
                          <a:spcPts val="0"/>
                        </a:spcAft>
                        <a:buFont typeface="Symbol" panose="05050102010706020507" pitchFamily="18" charset="2"/>
                        <a:buChar char=""/>
                      </a:pPr>
                      <a:r>
                        <a:rPr lang="en-US" sz="1600">
                          <a:effectLst/>
                          <a:latin typeface="Arial" panose="020B0604020202020204" pitchFamily="34" charset="0"/>
                          <a:cs typeface="Arial" panose="020B0604020202020204" pitchFamily="34" charset="0"/>
                        </a:rPr>
                        <a:t>Completing the course effectively</a:t>
                      </a:r>
                    </a:p>
                    <a:p>
                      <a:pPr marL="342900" marR="0" lvl="0" indent="-342900" algn="just">
                        <a:lnSpc>
                          <a:spcPct val="150000"/>
                        </a:lnSpc>
                        <a:spcBef>
                          <a:spcPts val="0"/>
                        </a:spcBef>
                        <a:spcAft>
                          <a:spcPts val="0"/>
                        </a:spcAft>
                        <a:buFont typeface="Symbol" panose="05050102010706020507" pitchFamily="18" charset="2"/>
                        <a:buChar char=""/>
                      </a:pPr>
                      <a:r>
                        <a:rPr lang="en-US" sz="1600">
                          <a:effectLst/>
                          <a:latin typeface="Arial" panose="020B0604020202020204" pitchFamily="34" charset="0"/>
                          <a:cs typeface="Arial" panose="020B0604020202020204" pitchFamily="34" charset="0"/>
                        </a:rPr>
                        <a:t>Preparing project on the course</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xmlns="" val="2493446525"/>
                  </a:ext>
                </a:extLst>
              </a:tr>
              <a:tr h="1797826">
                <a:tc>
                  <a:txBody>
                    <a:bodyPr/>
                    <a:lstStyle/>
                    <a:p>
                      <a:pPr marL="0" marR="0" algn="just">
                        <a:lnSpc>
                          <a:spcPct val="150000"/>
                        </a:lnSpc>
                        <a:spcBef>
                          <a:spcPts val="0"/>
                        </a:spcBef>
                        <a:spcAft>
                          <a:spcPts val="0"/>
                        </a:spcAft>
                      </a:pPr>
                      <a:r>
                        <a:rPr lang="en-GB" sz="1600">
                          <a:effectLst/>
                          <a:latin typeface="Arial" panose="020B0604020202020204" pitchFamily="34" charset="0"/>
                          <a:cs typeface="Arial" panose="020B0604020202020204" pitchFamily="34" charset="0"/>
                        </a:rPr>
                        <a:t>Not important </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a:effectLst/>
                          <a:latin typeface="Arial" panose="020B0604020202020204" pitchFamily="34" charset="0"/>
                          <a:cs typeface="Arial" panose="020B0604020202020204" pitchFamily="34" charset="0"/>
                        </a:rPr>
                        <a:t>Responding in the classes</a:t>
                      </a:r>
                    </a:p>
                    <a:p>
                      <a:pPr marL="342900" marR="0" lvl="0" indent="-342900" algn="just">
                        <a:lnSpc>
                          <a:spcPct val="150000"/>
                        </a:lnSpc>
                        <a:spcBef>
                          <a:spcPts val="0"/>
                        </a:spcBef>
                        <a:spcAft>
                          <a:spcPts val="0"/>
                        </a:spcAft>
                        <a:buFont typeface="Symbol" panose="05050102010706020507" pitchFamily="18" charset="2"/>
                        <a:buChar char=""/>
                      </a:pPr>
                      <a:r>
                        <a:rPr lang="en-US" sz="1600">
                          <a:effectLst/>
                          <a:latin typeface="Arial" panose="020B0604020202020204" pitchFamily="34" charset="0"/>
                          <a:cs typeface="Arial" panose="020B0604020202020204" pitchFamily="34" charset="0"/>
                        </a:rPr>
                        <a:t>Providing feedback to understand the classes</a:t>
                      </a:r>
                    </a:p>
                    <a:p>
                      <a:pPr marL="342900" marR="0" lvl="0" indent="-342900" algn="just">
                        <a:lnSpc>
                          <a:spcPct val="150000"/>
                        </a:lnSpc>
                        <a:spcBef>
                          <a:spcPts val="0"/>
                        </a:spcBef>
                        <a:spcAft>
                          <a:spcPts val="0"/>
                        </a:spcAft>
                        <a:buFont typeface="Symbol" panose="05050102010706020507" pitchFamily="18" charset="2"/>
                        <a:buChar char=""/>
                      </a:pPr>
                      <a:r>
                        <a:rPr lang="en-US" sz="1600">
                          <a:effectLst/>
                          <a:latin typeface="Arial" panose="020B0604020202020204" pitchFamily="34" charset="0"/>
                          <a:cs typeface="Arial" panose="020B0604020202020204" pitchFamily="34" charset="0"/>
                        </a:rPr>
                        <a:t>Refreshment </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Arial" panose="020B0604020202020204" pitchFamily="34" charset="0"/>
                          <a:cs typeface="Arial" panose="020B0604020202020204" pitchFamily="34" charset="0"/>
                        </a:rPr>
                        <a:t>Leisure time </a:t>
                      </a: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Arial" panose="020B0604020202020204" pitchFamily="34" charset="0"/>
                          <a:cs typeface="Arial" panose="020B0604020202020204" pitchFamily="34" charset="0"/>
                        </a:rPr>
                        <a:t>Watching TV</a:t>
                      </a:r>
                    </a:p>
                    <a:p>
                      <a:pPr marL="0" marR="0" algn="just">
                        <a:lnSpc>
                          <a:spcPct val="150000"/>
                        </a:lnSpc>
                        <a:spcBef>
                          <a:spcPts val="0"/>
                        </a:spcBef>
                        <a:spcAft>
                          <a:spcPts val="0"/>
                        </a:spcAft>
                      </a:pPr>
                      <a:r>
                        <a:rPr lang="en-US" sz="1600" dirty="0">
                          <a:effectLst/>
                          <a:latin typeface="Arial" panose="020B0604020202020204" pitchFamily="34" charset="0"/>
                          <a:cs typeface="Arial" panose="020B0604020202020204" pitchFamily="34" charset="0"/>
                        </a:rPr>
                        <a:t>Spending time on social media</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xmlns="" val="1530339729"/>
                  </a:ext>
                </a:extLst>
              </a:tr>
            </a:tbl>
          </a:graphicData>
        </a:graphic>
      </p:graphicFrame>
    </p:spTree>
    <p:extLst>
      <p:ext uri="{BB962C8B-B14F-4D97-AF65-F5344CB8AC3E}">
        <p14:creationId xmlns:p14="http://schemas.microsoft.com/office/powerpoint/2010/main" val="881337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62594" y="731519"/>
            <a:ext cx="10058400" cy="2723823"/>
          </a:xfrm>
          <a:prstGeom prst="rect">
            <a:avLst/>
          </a:prstGeom>
          <a:noFill/>
        </p:spPr>
        <p:txBody>
          <a:bodyPr wrap="square" rtlCol="0">
            <a:spAutoFit/>
          </a:bodyPr>
          <a:lstStyle/>
          <a:p>
            <a:pPr algn="just">
              <a:lnSpc>
                <a:spcPct val="150000"/>
              </a:lnSpc>
            </a:pPr>
            <a:r>
              <a:rPr lang="en-GB" sz="2400" b="1" dirty="0">
                <a:latin typeface="Arial" panose="020B0604020202020204" pitchFamily="34" charset="0"/>
                <a:cs typeface="Arial" panose="020B0604020202020204" pitchFamily="34" charset="0"/>
              </a:rPr>
              <a:t>Time management </a:t>
            </a:r>
            <a:r>
              <a:rPr lang="en-GB" sz="2400" b="1" dirty="0" smtClean="0">
                <a:latin typeface="Arial" panose="020B0604020202020204" pitchFamily="34" charset="0"/>
                <a:cs typeface="Arial" panose="020B0604020202020204" pitchFamily="34" charset="0"/>
              </a:rPr>
              <a:t>tools and </a:t>
            </a:r>
            <a:r>
              <a:rPr lang="en-GB" sz="2400" b="1" dirty="0">
                <a:latin typeface="Arial" panose="020B0604020202020204" pitchFamily="34" charset="0"/>
                <a:cs typeface="Arial" panose="020B0604020202020204" pitchFamily="34" charset="0"/>
              </a:rPr>
              <a:t>techniques</a:t>
            </a:r>
            <a:endParaRPr lang="en-US" sz="2400" b="1"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 time planner and a master </a:t>
            </a:r>
            <a:r>
              <a:rPr lang="en-GB" dirty="0" smtClean="0">
                <a:latin typeface="Arial" panose="020B0604020202020204" pitchFamily="34" charset="0"/>
                <a:cs typeface="Arial" panose="020B0604020202020204" pitchFamily="34" charset="0"/>
              </a:rPr>
              <a:t>list</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Working from the master </a:t>
            </a:r>
            <a:r>
              <a:rPr lang="en-GB" dirty="0" smtClean="0">
                <a:latin typeface="Arial" panose="020B0604020202020204" pitchFamily="34" charset="0"/>
                <a:cs typeface="Arial" panose="020B0604020202020204" pitchFamily="34" charset="0"/>
              </a:rPr>
              <a:t>list</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Organising by </a:t>
            </a:r>
            <a:r>
              <a:rPr lang="en-GB" dirty="0" smtClean="0">
                <a:latin typeface="Arial" panose="020B0604020202020204" pitchFamily="34" charset="0"/>
                <a:cs typeface="Arial" panose="020B0604020202020204" pitchFamily="34" charset="0"/>
              </a:rPr>
              <a:t>priority</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Time management tools and </a:t>
            </a:r>
            <a:r>
              <a:rPr lang="en-GB" dirty="0" smtClean="0">
                <a:latin typeface="Arial" panose="020B0604020202020204" pitchFamily="34" charset="0"/>
                <a:cs typeface="Arial" panose="020B0604020202020204" pitchFamily="34" charset="0"/>
              </a:rPr>
              <a:t>system</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Organising time: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6565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27265" y="1014153"/>
            <a:ext cx="10075026" cy="2539157"/>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The ways to improve my skills to achieve my desired career</a:t>
            </a:r>
            <a:endParaRPr lang="en-US" sz="2400" b="1"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nternship programme</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a:t>
            </a:r>
            <a:r>
              <a:rPr lang="en-GB" dirty="0" smtClean="0">
                <a:latin typeface="Arial" panose="020B0604020202020204" pitchFamily="34" charset="0"/>
                <a:cs typeface="Arial" panose="020B0604020202020204" pitchFamily="34" charset="0"/>
              </a:rPr>
              <a:t>daptability skills</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O</a:t>
            </a:r>
            <a:r>
              <a:rPr lang="en-GB" dirty="0" smtClean="0">
                <a:latin typeface="Arial" panose="020B0604020202020204" pitchFamily="34" charset="0"/>
                <a:cs typeface="Arial" panose="020B0604020202020204" pitchFamily="34" charset="0"/>
              </a:rPr>
              <a:t>nline </a:t>
            </a:r>
            <a:r>
              <a:rPr lang="en-GB" dirty="0">
                <a:latin typeface="Arial" panose="020B0604020202020204" pitchFamily="34" charset="0"/>
                <a:cs typeface="Arial" panose="020B0604020202020204" pitchFamily="34" charset="0"/>
              </a:rPr>
              <a:t>training </a:t>
            </a:r>
            <a:r>
              <a:rPr lang="en-GB" dirty="0" smtClean="0">
                <a:latin typeface="Arial" panose="020B0604020202020204" pitchFamily="34" charset="0"/>
                <a:cs typeface="Arial" panose="020B0604020202020204" pitchFamily="34" charset="0"/>
              </a:rPr>
              <a:t>programme</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positive-minded </a:t>
            </a:r>
            <a:r>
              <a:rPr lang="en-GB" dirty="0" smtClean="0">
                <a:latin typeface="Arial" panose="020B0604020202020204" pitchFamily="34" charset="0"/>
                <a:cs typeface="Arial" panose="020B0604020202020204" pitchFamily="34" charset="0"/>
              </a:rPr>
              <a:t>person</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knowledge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8189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681847444"/>
              </p:ext>
            </p:extLst>
          </p:nvPr>
        </p:nvGraphicFramePr>
        <p:xfrm>
          <a:off x="938941" y="723229"/>
          <a:ext cx="11118077" cy="5612256"/>
        </p:xfrm>
        <a:graphic>
          <a:graphicData uri="http://schemas.openxmlformats.org/drawingml/2006/table">
            <a:tbl>
              <a:tblPr firstRow="1" firstCol="1" bandRow="1">
                <a:tableStyleId>{5C22544A-7EE6-4342-B048-85BDC9FD1C3A}</a:tableStyleId>
              </a:tblPr>
              <a:tblGrid>
                <a:gridCol w="2055442">
                  <a:extLst>
                    <a:ext uri="{9D8B030D-6E8A-4147-A177-3AD203B41FA5}">
                      <a16:colId xmlns:a16="http://schemas.microsoft.com/office/drawing/2014/main" xmlns="" val="3689447447"/>
                    </a:ext>
                  </a:extLst>
                </a:gridCol>
                <a:gridCol w="3642699">
                  <a:extLst>
                    <a:ext uri="{9D8B030D-6E8A-4147-A177-3AD203B41FA5}">
                      <a16:colId xmlns:a16="http://schemas.microsoft.com/office/drawing/2014/main" xmlns="" val="3488043262"/>
                    </a:ext>
                  </a:extLst>
                </a:gridCol>
                <a:gridCol w="2427085">
                  <a:extLst>
                    <a:ext uri="{9D8B030D-6E8A-4147-A177-3AD203B41FA5}">
                      <a16:colId xmlns:a16="http://schemas.microsoft.com/office/drawing/2014/main" xmlns="" val="85001510"/>
                    </a:ext>
                  </a:extLst>
                </a:gridCol>
                <a:gridCol w="2992851">
                  <a:extLst>
                    <a:ext uri="{9D8B030D-6E8A-4147-A177-3AD203B41FA5}">
                      <a16:colId xmlns:a16="http://schemas.microsoft.com/office/drawing/2014/main" xmlns="" val="985733062"/>
                    </a:ext>
                  </a:extLst>
                </a:gridCol>
              </a:tblGrid>
              <a:tr h="1115352">
                <a:tc>
                  <a:txBody>
                    <a:bodyPr/>
                    <a:lstStyle/>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 </a:t>
                      </a:r>
                      <a:endParaRPr lang="en-US" sz="12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Short term time frame</a:t>
                      </a:r>
                      <a:endParaRPr lang="en-US" sz="1200">
                        <a:effectLst/>
                        <a:latin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What do I want to accomplish in the next three to six months?</a:t>
                      </a:r>
                      <a:endParaRPr lang="en-US" sz="12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Mid-term time frame</a:t>
                      </a:r>
                      <a:endParaRPr lang="en-US" sz="1200">
                        <a:effectLst/>
                        <a:latin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What do I want to accomplish in the next six months to two years? </a:t>
                      </a:r>
                      <a:endParaRPr lang="en-US" sz="12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Long term time frame</a:t>
                      </a:r>
                      <a:endParaRPr lang="en-US" sz="1200">
                        <a:effectLst/>
                        <a:latin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What do I want to accomplish in the next two to three years? </a:t>
                      </a:r>
                      <a:endParaRPr lang="en-US" sz="12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extLst>
                  <a:ext uri="{0D108BD9-81ED-4DB2-BD59-A6C34878D82A}">
                    <a16:rowId xmlns:a16="http://schemas.microsoft.com/office/drawing/2014/main" xmlns="" val="1755884130"/>
                  </a:ext>
                </a:extLst>
              </a:tr>
              <a:tr h="1115352">
                <a:tc>
                  <a:txBody>
                    <a:bodyPr/>
                    <a:lstStyle/>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Section 1: My goal</a:t>
                      </a:r>
                      <a:endParaRPr lang="en-US" sz="1200">
                        <a:effectLst/>
                        <a:latin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I would like to become an entrepreneur (Restaurant business owner).</a:t>
                      </a:r>
                      <a:endParaRPr lang="en-US" sz="12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dirty="0">
                          <a:effectLst/>
                          <a:latin typeface="Arial" panose="020B0604020202020204" pitchFamily="34" charset="0"/>
                          <a:cs typeface="Arial" panose="020B0604020202020204" pitchFamily="34" charset="0"/>
                        </a:rPr>
                        <a:t>I need to attain knowledge for improving my skills to become an entrepreneur on hospitality industry.</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I have to complete the business administration course.</a:t>
                      </a:r>
                      <a:endParaRPr lang="en-US" sz="12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I have to enhance my skills and knowledge to become a successful business person. I have to attain full academic and professional skills.</a:t>
                      </a:r>
                      <a:endParaRPr lang="en-US" sz="12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extLst>
                  <a:ext uri="{0D108BD9-81ED-4DB2-BD59-A6C34878D82A}">
                    <a16:rowId xmlns:a16="http://schemas.microsoft.com/office/drawing/2014/main" xmlns="" val="1431970859"/>
                  </a:ext>
                </a:extLst>
              </a:tr>
              <a:tr h="2553913">
                <a:tc>
                  <a:txBody>
                    <a:bodyPr/>
                    <a:lstStyle/>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Section 2: Skills and knowledge to be learned</a:t>
                      </a:r>
                      <a:endParaRPr lang="en-US" sz="1200">
                        <a:effectLst/>
                        <a:latin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To become an entrepreneur, I have to attain leadership, communication, time management skills and others.</a:t>
                      </a:r>
                      <a:endParaRPr lang="en-US" sz="1200">
                        <a:effectLst/>
                        <a:latin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 </a:t>
                      </a:r>
                      <a:endParaRPr lang="en-US" sz="12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dirty="0">
                          <a:effectLst/>
                          <a:latin typeface="Arial" panose="020B0604020202020204" pitchFamily="34" charset="0"/>
                          <a:cs typeface="Arial" panose="020B0604020202020204" pitchFamily="34" charset="0"/>
                        </a:rPr>
                        <a:t>To become a restaurant owner, I have to attain time management skills and communication skills.</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dirty="0">
                          <a:effectLst/>
                          <a:latin typeface="Arial" panose="020B0604020202020204" pitchFamily="34" charset="0"/>
                          <a:cs typeface="Arial" panose="020B0604020202020204" pitchFamily="34" charset="0"/>
                        </a:rPr>
                        <a:t>After attain those skills, I have to attain organising skills, adaptability skills, knowledge on the hospitality industry, and business.</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 </a:t>
                      </a:r>
                      <a:endParaRPr lang="en-US" sz="12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extLst>
                  <a:ext uri="{0D108BD9-81ED-4DB2-BD59-A6C34878D82A}">
                    <a16:rowId xmlns:a16="http://schemas.microsoft.com/office/drawing/2014/main" xmlns="" val="4294424793"/>
                  </a:ext>
                </a:extLst>
              </a:tr>
              <a:tr h="827639">
                <a:tc>
                  <a:txBody>
                    <a:bodyPr/>
                    <a:lstStyle/>
                    <a:p>
                      <a:pPr marL="0" marR="0" algn="just">
                        <a:lnSpc>
                          <a:spcPct val="150000"/>
                        </a:lnSpc>
                        <a:spcBef>
                          <a:spcPts val="0"/>
                        </a:spcBef>
                        <a:spcAft>
                          <a:spcPts val="0"/>
                        </a:spcAft>
                      </a:pPr>
                      <a:r>
                        <a:rPr lang="en-GB" sz="1200" dirty="0">
                          <a:effectLst/>
                          <a:latin typeface="Arial" panose="020B0604020202020204" pitchFamily="34" charset="0"/>
                          <a:cs typeface="Arial" panose="020B0604020202020204" pitchFamily="34" charset="0"/>
                        </a:rPr>
                        <a:t>Section 3: Next steps</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dirty="0">
                          <a:effectLst/>
                          <a:latin typeface="Arial" panose="020B0604020202020204" pitchFamily="34" charset="0"/>
                          <a:cs typeface="Arial" panose="020B0604020202020204" pitchFamily="34" charset="0"/>
                        </a:rPr>
                        <a:t>For improving my skills and knowledge beyond academic class, I will read online journal, articles. I will enrol online course and training programme. </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a:effectLst/>
                          <a:latin typeface="Arial" panose="020B0604020202020204" pitchFamily="34" charset="0"/>
                          <a:cs typeface="Arial" panose="020B0604020202020204" pitchFamily="34" charset="0"/>
                        </a:rPr>
                        <a:t>I will complete my internship programme in a restaurant chain business firm. </a:t>
                      </a:r>
                      <a:endParaRPr lang="en-US" sz="12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200" dirty="0">
                          <a:effectLst/>
                          <a:latin typeface="Arial" panose="020B0604020202020204" pitchFamily="34" charset="0"/>
                          <a:cs typeface="Arial" panose="020B0604020202020204" pitchFamily="34" charset="0"/>
                        </a:rPr>
                        <a:t> </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extLst>
                  <a:ext uri="{0D108BD9-81ED-4DB2-BD59-A6C34878D82A}">
                    <a16:rowId xmlns:a16="http://schemas.microsoft.com/office/drawing/2014/main" xmlns="" val="3458456928"/>
                  </a:ext>
                </a:extLst>
              </a:tr>
            </a:tbl>
          </a:graphicData>
        </a:graphic>
      </p:graphicFrame>
      <p:sp>
        <p:nvSpPr>
          <p:cNvPr id="3" name="Rectangle 1"/>
          <p:cNvSpPr>
            <a:spLocks noChangeArrowheads="1"/>
          </p:cNvSpPr>
          <p:nvPr/>
        </p:nvSpPr>
        <p:spPr bwMode="auto">
          <a:xfrm>
            <a:off x="2578678" y="46171"/>
            <a:ext cx="3351068" cy="6770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sng" strike="noStrike" cap="none" normalizeH="0" baseline="0" dirty="0" smtClean="0">
                <a:ln>
                  <a:noFill/>
                </a:ln>
                <a:solidFill>
                  <a:srgbClr val="1F3864"/>
                </a:solidFill>
                <a:effectLst/>
                <a:latin typeface="Arial" panose="020B0604020202020204" pitchFamily="34" charset="0"/>
                <a:ea typeface="Times New Roman" panose="02020603050405020304" pitchFamily="18" charset="0"/>
                <a:cs typeface="Times New Roman" panose="02020603050405020304" pitchFamily="18" charset="0"/>
              </a:rPr>
              <a:t>Personal development planning</a:t>
            </a:r>
            <a:endParaRPr kumimoji="0" lang="en-US" altLang="en-US" sz="1600" b="1" i="0" u="none" strike="noStrike" cap="none" normalizeH="0" baseline="0" dirty="0" smtClean="0">
              <a:ln>
                <a:noFill/>
              </a:ln>
              <a:solidFill>
                <a:srgbClr val="1F3864"/>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59209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802536863"/>
              </p:ext>
            </p:extLst>
          </p:nvPr>
        </p:nvGraphicFramePr>
        <p:xfrm>
          <a:off x="770710" y="1737360"/>
          <a:ext cx="11421292" cy="4432663"/>
        </p:xfrm>
        <a:graphic>
          <a:graphicData uri="http://schemas.openxmlformats.org/drawingml/2006/table">
            <a:tbl>
              <a:tblPr firstRow="1" firstCol="1" bandRow="1">
                <a:tableStyleId>{5C22544A-7EE6-4342-B048-85BDC9FD1C3A}</a:tableStyleId>
              </a:tblPr>
              <a:tblGrid>
                <a:gridCol w="2111499">
                  <a:extLst>
                    <a:ext uri="{9D8B030D-6E8A-4147-A177-3AD203B41FA5}">
                      <a16:colId xmlns:a16="http://schemas.microsoft.com/office/drawing/2014/main" xmlns="" val="15218014"/>
                    </a:ext>
                  </a:extLst>
                </a:gridCol>
                <a:gridCol w="3742043">
                  <a:extLst>
                    <a:ext uri="{9D8B030D-6E8A-4147-A177-3AD203B41FA5}">
                      <a16:colId xmlns:a16="http://schemas.microsoft.com/office/drawing/2014/main" xmlns="" val="3739194372"/>
                    </a:ext>
                  </a:extLst>
                </a:gridCol>
                <a:gridCol w="2493277">
                  <a:extLst>
                    <a:ext uri="{9D8B030D-6E8A-4147-A177-3AD203B41FA5}">
                      <a16:colId xmlns:a16="http://schemas.microsoft.com/office/drawing/2014/main" xmlns="" val="3410117154"/>
                    </a:ext>
                  </a:extLst>
                </a:gridCol>
                <a:gridCol w="3074473">
                  <a:extLst>
                    <a:ext uri="{9D8B030D-6E8A-4147-A177-3AD203B41FA5}">
                      <a16:colId xmlns:a16="http://schemas.microsoft.com/office/drawing/2014/main" xmlns="" val="2126761329"/>
                    </a:ext>
                  </a:extLst>
                </a:gridCol>
              </a:tblGrid>
              <a:tr h="748937">
                <a:tc>
                  <a:txBody>
                    <a:bodyPr/>
                    <a:lstStyle/>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Section 4: Resources</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Online books, website, articles, </a:t>
                      </a:r>
                      <a:r>
                        <a:rPr lang="en-GB" sz="1600" dirty="0" err="1">
                          <a:effectLst/>
                          <a:latin typeface="Arial" panose="020B0604020202020204" pitchFamily="34" charset="0"/>
                          <a:cs typeface="Arial" panose="020B0604020202020204" pitchFamily="34" charset="0"/>
                        </a:rPr>
                        <a:t>coursera</a:t>
                      </a:r>
                      <a:r>
                        <a:rPr lang="en-GB" sz="1600" dirty="0">
                          <a:effectLst/>
                          <a:latin typeface="Arial" panose="020B0604020202020204" pitchFamily="34" charset="0"/>
                          <a:cs typeface="Arial" panose="020B0604020202020204" pitchFamily="34" charset="0"/>
                        </a:rPr>
                        <a:t>, and others. </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a:effectLst/>
                          <a:latin typeface="Arial" panose="020B0604020202020204" pitchFamily="34" charset="0"/>
                          <a:cs typeface="Arial" panose="020B0604020202020204" pitchFamily="34" charset="0"/>
                        </a:rPr>
                        <a:t>Free timing, online training, and internship programme. </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a:effectLst/>
                          <a:latin typeface="Arial" panose="020B0604020202020204" pitchFamily="34" charset="0"/>
                          <a:cs typeface="Arial" panose="020B0604020202020204" pitchFamily="34" charset="0"/>
                        </a:rPr>
                        <a:t> </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extLst>
                  <a:ext uri="{0D108BD9-81ED-4DB2-BD59-A6C34878D82A}">
                    <a16:rowId xmlns:a16="http://schemas.microsoft.com/office/drawing/2014/main" xmlns="" val="3960637683"/>
                  </a:ext>
                </a:extLst>
              </a:tr>
              <a:tr h="748937">
                <a:tc>
                  <a:txBody>
                    <a:bodyPr/>
                    <a:lstStyle/>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Section 5: Time schedule </a:t>
                      </a:r>
                      <a:endParaRPr lang="en-US" sz="1600" dirty="0">
                        <a:effectLst/>
                        <a:latin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What is my time schedule?</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 </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a:effectLst/>
                          <a:latin typeface="Arial" panose="020B0604020202020204" pitchFamily="34" charset="0"/>
                          <a:cs typeface="Arial" panose="020B0604020202020204" pitchFamily="34" charset="0"/>
                        </a:rPr>
                        <a:t> </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a:effectLst/>
                          <a:latin typeface="Arial" panose="020B0604020202020204" pitchFamily="34" charset="0"/>
                          <a:cs typeface="Arial" panose="020B0604020202020204" pitchFamily="34" charset="0"/>
                        </a:rPr>
                        <a:t> </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extLst>
                  <a:ext uri="{0D108BD9-81ED-4DB2-BD59-A6C34878D82A}">
                    <a16:rowId xmlns:a16="http://schemas.microsoft.com/office/drawing/2014/main" xmlns="" val="185434391"/>
                  </a:ext>
                </a:extLst>
              </a:tr>
              <a:tr h="1123406">
                <a:tc>
                  <a:txBody>
                    <a:bodyPr/>
                    <a:lstStyle/>
                    <a:p>
                      <a:pPr marL="0" marR="0" algn="just">
                        <a:lnSpc>
                          <a:spcPct val="150000"/>
                        </a:lnSpc>
                        <a:spcBef>
                          <a:spcPts val="0"/>
                        </a:spcBef>
                        <a:spcAft>
                          <a:spcPts val="0"/>
                        </a:spcAft>
                      </a:pPr>
                      <a:r>
                        <a:rPr lang="en-GB" sz="1600">
                          <a:effectLst/>
                          <a:latin typeface="Arial" panose="020B0604020202020204" pitchFamily="34" charset="0"/>
                          <a:cs typeface="Arial" panose="020B0604020202020204" pitchFamily="34" charset="0"/>
                        </a:rPr>
                        <a:t>When I will start?</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Time management skills- 28-04-2021</a:t>
                      </a:r>
                      <a:endParaRPr lang="en-US" sz="1600" dirty="0">
                        <a:effectLst/>
                        <a:latin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Communication skills- 18-04-2021</a:t>
                      </a:r>
                      <a:endParaRPr lang="en-US" sz="1600" dirty="0">
                        <a:effectLst/>
                        <a:latin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 </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Internship20-08-2021</a:t>
                      </a:r>
                      <a:endParaRPr lang="en-US" sz="1600" dirty="0">
                        <a:effectLst/>
                        <a:latin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 </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 </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extLst>
                  <a:ext uri="{0D108BD9-81ED-4DB2-BD59-A6C34878D82A}">
                    <a16:rowId xmlns:a16="http://schemas.microsoft.com/office/drawing/2014/main" xmlns="" val="3897147567"/>
                  </a:ext>
                </a:extLst>
              </a:tr>
              <a:tr h="748937">
                <a:tc>
                  <a:txBody>
                    <a:bodyPr/>
                    <a:lstStyle/>
                    <a:p>
                      <a:pPr marL="0" marR="0" algn="just">
                        <a:lnSpc>
                          <a:spcPct val="150000"/>
                        </a:lnSpc>
                        <a:spcBef>
                          <a:spcPts val="0"/>
                        </a:spcBef>
                        <a:spcAft>
                          <a:spcPts val="0"/>
                        </a:spcAft>
                      </a:pPr>
                      <a:r>
                        <a:rPr lang="en-GB" sz="1600">
                          <a:effectLst/>
                          <a:latin typeface="Arial" panose="020B0604020202020204" pitchFamily="34" charset="0"/>
                          <a:cs typeface="Arial" panose="020B0604020202020204" pitchFamily="34" charset="0"/>
                        </a:rPr>
                        <a:t>When I expect to finish?</a:t>
                      </a:r>
                      <a:endParaRPr lang="en-US" sz="160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Time management skills- 30-09-2021</a:t>
                      </a:r>
                      <a:endParaRPr lang="en-US" sz="1600" dirty="0">
                        <a:effectLst/>
                        <a:latin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Communication skills- 20-09-2021</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Internship – 30- 08-2022</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tc>
                  <a:txBody>
                    <a:bodyPr/>
                    <a:lstStyle/>
                    <a:p>
                      <a:pPr marL="0" marR="0" algn="just">
                        <a:lnSpc>
                          <a:spcPct val="150000"/>
                        </a:lnSpc>
                        <a:spcBef>
                          <a:spcPts val="0"/>
                        </a:spcBef>
                        <a:spcAft>
                          <a:spcPts val="0"/>
                        </a:spcAft>
                      </a:pPr>
                      <a:r>
                        <a:rPr lang="en-GB" sz="1600" dirty="0">
                          <a:effectLst/>
                          <a:latin typeface="Arial" panose="020B0604020202020204" pitchFamily="34" charset="0"/>
                          <a:cs typeface="Arial" panose="020B0604020202020204" pitchFamily="34" charset="0"/>
                        </a:rPr>
                        <a:t> </a:t>
                      </a:r>
                      <a:endParaRPr lang="en-US" sz="1600" dirty="0">
                        <a:effectLst/>
                        <a:latin typeface="Arial" panose="020B0604020202020204" pitchFamily="34" charset="0"/>
                        <a:ea typeface="Calibri" panose="020F0502020204030204" pitchFamily="34" charset="0"/>
                        <a:cs typeface="Arial" panose="020B0604020202020204" pitchFamily="34" charset="0"/>
                      </a:endParaRPr>
                    </a:p>
                  </a:txBody>
                  <a:tcPr marL="21705" marR="21705" marT="0" marB="0"/>
                </a:tc>
                <a:extLst>
                  <a:ext uri="{0D108BD9-81ED-4DB2-BD59-A6C34878D82A}">
                    <a16:rowId xmlns:a16="http://schemas.microsoft.com/office/drawing/2014/main" xmlns="" val="521126202"/>
                  </a:ext>
                </a:extLst>
              </a:tr>
            </a:tbl>
          </a:graphicData>
        </a:graphic>
      </p:graphicFrame>
    </p:spTree>
    <p:extLst>
      <p:ext uri="{BB962C8B-B14F-4D97-AF65-F5344CB8AC3E}">
        <p14:creationId xmlns:p14="http://schemas.microsoft.com/office/powerpoint/2010/main" val="3035838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8133" y="254000"/>
            <a:ext cx="11040534" cy="2723823"/>
          </a:xfrm>
          <a:prstGeom prst="rect">
            <a:avLst/>
          </a:prstGeom>
          <a:noFill/>
        </p:spPr>
        <p:txBody>
          <a:bodyPr wrap="square" rtlCol="0">
            <a:spAutoFit/>
          </a:bodyPr>
          <a:lstStyle/>
          <a:p>
            <a:pPr algn="just">
              <a:lnSpc>
                <a:spcPct val="150000"/>
              </a:lnSpc>
            </a:pPr>
            <a:r>
              <a:rPr lang="en-GB" sz="2400" b="1" dirty="0">
                <a:latin typeface="Arial" panose="020B0604020202020204" pitchFamily="34" charset="0"/>
                <a:cs typeface="Arial" panose="020B0604020202020204" pitchFamily="34" charset="0"/>
              </a:rPr>
              <a:t>Conclusion</a:t>
            </a:r>
            <a:endParaRPr lang="en-US" sz="2400" b="1"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Every graduate learner has to possess employability skills. The employability skills help job seekers and entrepreneurs become to succeed in their careers. They have to keep the essential skills and knowledge. One may use the SWOT analysis technique to analyse the strong points and weak points (Valle </a:t>
            </a:r>
            <a:r>
              <a:rPr lang="en-GB" dirty="0" err="1">
                <a:latin typeface="Arial" panose="020B0604020202020204" pitchFamily="34" charset="0"/>
                <a:cs typeface="Arial" panose="020B0604020202020204" pitchFamily="34" charset="0"/>
              </a:rPr>
              <a:t>Díaz</a:t>
            </a:r>
            <a:r>
              <a:rPr lang="en-GB" dirty="0">
                <a:latin typeface="Arial" panose="020B0604020202020204" pitchFamily="34" charset="0"/>
                <a:cs typeface="Arial" panose="020B0604020202020204" pitchFamily="34" charset="0"/>
              </a:rPr>
              <a:t>, 2020). To ensure productivity, one has to concentrate on time management skills. </a:t>
            </a:r>
            <a:endParaRPr lang="en-US" dirty="0">
              <a:latin typeface="Arial" panose="020B0604020202020204" pitchFamily="34" charset="0"/>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1825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95867" y="237067"/>
            <a:ext cx="11209866" cy="5858014"/>
          </a:xfrm>
          <a:prstGeom prst="rect">
            <a:avLst/>
          </a:prstGeom>
          <a:noFill/>
        </p:spPr>
        <p:txBody>
          <a:bodyPr wrap="square" rtlCol="0">
            <a:spAutoFit/>
          </a:bodyPr>
          <a:lstStyle/>
          <a:p>
            <a:pPr algn="just">
              <a:lnSpc>
                <a:spcPct val="150000"/>
              </a:lnSpc>
            </a:pPr>
            <a:r>
              <a:rPr lang="en-GB" b="1" dirty="0">
                <a:latin typeface="Arial" panose="020B0604020202020204" pitchFamily="34" charset="0"/>
                <a:cs typeface="Arial" panose="020B0604020202020204" pitchFamily="34" charset="0"/>
              </a:rPr>
              <a:t>References</a:t>
            </a:r>
            <a:endParaRPr lang="en-US" b="1" dirty="0">
              <a:latin typeface="Arial" panose="020B0604020202020204" pitchFamily="34" charset="0"/>
              <a:cs typeface="Arial" panose="020B0604020202020204" pitchFamily="34" charset="0"/>
            </a:endParaRPr>
          </a:p>
          <a:p>
            <a:pPr algn="just">
              <a:lnSpc>
                <a:spcPct val="150000"/>
              </a:lnSpc>
            </a:pPr>
            <a:r>
              <a:rPr lang="en-GB" dirty="0" err="1">
                <a:latin typeface="Arial" panose="020B0604020202020204" pitchFamily="34" charset="0"/>
                <a:cs typeface="Arial" panose="020B0604020202020204" pitchFamily="34" charset="0"/>
              </a:rPr>
              <a:t>Borisova</a:t>
            </a:r>
            <a:r>
              <a:rPr lang="en-GB" dirty="0">
                <a:latin typeface="Arial" panose="020B0604020202020204" pitchFamily="34" charset="0"/>
                <a:cs typeface="Arial" panose="020B0604020202020204" pitchFamily="34" charset="0"/>
              </a:rPr>
              <a:t>, A., 2017. Ways to Improve the Personnel Policy of the Restaurant Business. </a:t>
            </a:r>
            <a:r>
              <a:rPr lang="en-GB" i="1" dirty="0">
                <a:latin typeface="Arial" panose="020B0604020202020204" pitchFamily="34" charset="0"/>
                <a:cs typeface="Arial" panose="020B0604020202020204" pitchFamily="34" charset="0"/>
              </a:rPr>
              <a:t>Path of Science</a:t>
            </a:r>
            <a:r>
              <a:rPr lang="en-GB" dirty="0">
                <a:latin typeface="Arial" panose="020B0604020202020204" pitchFamily="34" charset="0"/>
                <a:cs typeface="Arial" panose="020B0604020202020204" pitchFamily="34" charset="0"/>
              </a:rPr>
              <a:t>, 3(6), pp.1.15-1.19.</a:t>
            </a:r>
            <a:endParaRPr lang="en-US" dirty="0">
              <a:latin typeface="Arial" panose="020B0604020202020204" pitchFamily="34" charset="0"/>
              <a:cs typeface="Arial" panose="020B0604020202020204" pitchFamily="34" charset="0"/>
            </a:endParaRPr>
          </a:p>
          <a:p>
            <a:pPr algn="just">
              <a:lnSpc>
                <a:spcPct val="150000"/>
              </a:lnSpc>
            </a:pPr>
            <a:r>
              <a:rPr lang="en-GB" dirty="0" err="1">
                <a:latin typeface="Arial" panose="020B0604020202020204" pitchFamily="34" charset="0"/>
                <a:cs typeface="Arial" panose="020B0604020202020204" pitchFamily="34" charset="0"/>
              </a:rPr>
              <a:t>Boryshkevych</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Zhuk</a:t>
            </a:r>
            <a:r>
              <a:rPr lang="en-GB" dirty="0">
                <a:latin typeface="Arial" panose="020B0604020202020204" pitchFamily="34" charset="0"/>
                <a:cs typeface="Arial" panose="020B0604020202020204" pitchFamily="34" charset="0"/>
              </a:rPr>
              <a:t>, O. and </a:t>
            </a:r>
            <a:r>
              <a:rPr lang="en-GB" dirty="0" err="1">
                <a:latin typeface="Arial" panose="020B0604020202020204" pitchFamily="34" charset="0"/>
                <a:cs typeface="Arial" panose="020B0604020202020204" pitchFamily="34" charset="0"/>
              </a:rPr>
              <a:t>Piatnychuk</a:t>
            </a:r>
            <a:r>
              <a:rPr lang="en-GB" dirty="0">
                <a:latin typeface="Arial" panose="020B0604020202020204" pitchFamily="34" charset="0"/>
                <a:cs typeface="Arial" panose="020B0604020202020204" pitchFamily="34" charset="0"/>
              </a:rPr>
              <a:t>, I., 2020. USING BASIC TIME MANAGEMENT TOOLS TO INCREASE PERSONAL EFFICIENCY. </a:t>
            </a:r>
            <a:r>
              <a:rPr lang="en-GB" i="1" dirty="0" err="1">
                <a:latin typeface="Arial" panose="020B0604020202020204" pitchFamily="34" charset="0"/>
                <a:cs typeface="Arial" panose="020B0604020202020204" pitchFamily="34" charset="0"/>
              </a:rPr>
              <a:t>Efektyvna</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ekonomika</a:t>
            </a:r>
            <a:r>
              <a:rPr lang="en-GB" dirty="0">
                <a:latin typeface="Arial" panose="020B0604020202020204" pitchFamily="34" charset="0"/>
                <a:cs typeface="Arial" panose="020B0604020202020204" pitchFamily="34" charset="0"/>
              </a:rPr>
              <a:t>, (5).</a:t>
            </a:r>
            <a:endParaRPr lang="en-US"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Lee, J., Lee, S. and Jung, K., 2020. Balanced SWOT: Revisiting SWOT Analysis through Failure Management and Success Management. </a:t>
            </a:r>
            <a:r>
              <a:rPr lang="en-GB" i="1" dirty="0">
                <a:latin typeface="Arial" panose="020B0604020202020204" pitchFamily="34" charset="0"/>
                <a:cs typeface="Arial" panose="020B0604020202020204" pitchFamily="34" charset="0"/>
              </a:rPr>
              <a:t>SSRN Electronic Journal</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Romanov, E., </a:t>
            </a:r>
            <a:r>
              <a:rPr lang="en-GB" dirty="0" err="1">
                <a:latin typeface="Arial" panose="020B0604020202020204" pitchFamily="34" charset="0"/>
                <a:cs typeface="Arial" panose="020B0604020202020204" pitchFamily="34" charset="0"/>
              </a:rPr>
              <a:t>Drozdova</a:t>
            </a:r>
            <a:r>
              <a:rPr lang="en-GB" dirty="0">
                <a:latin typeface="Arial" panose="020B0604020202020204" pitchFamily="34" charset="0"/>
                <a:cs typeface="Arial" panose="020B0604020202020204" pitchFamily="34" charset="0"/>
              </a:rPr>
              <a:t>, T. and Romanova, E., 2018. SWOT-analysis: strategy of the organization to the strategy of personal growth. </a:t>
            </a:r>
            <a:r>
              <a:rPr lang="en-GB" i="1" dirty="0">
                <a:latin typeface="Arial" panose="020B0604020202020204" pitchFamily="34" charset="0"/>
                <a:cs typeface="Arial" panose="020B0604020202020204" pitchFamily="34" charset="0"/>
              </a:rPr>
              <a:t>Perspectives of science and education</a:t>
            </a:r>
            <a:r>
              <a:rPr lang="en-GB" dirty="0">
                <a:latin typeface="Arial" panose="020B0604020202020204" pitchFamily="34" charset="0"/>
                <a:cs typeface="Arial" panose="020B0604020202020204" pitchFamily="34" charset="0"/>
              </a:rPr>
              <a:t>, 36(6), pp.246-253.</a:t>
            </a:r>
            <a:endParaRPr lang="en-US"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Valle </a:t>
            </a:r>
            <a:r>
              <a:rPr lang="en-GB" dirty="0" err="1">
                <a:latin typeface="Arial" panose="020B0604020202020204" pitchFamily="34" charset="0"/>
                <a:cs typeface="Arial" panose="020B0604020202020204" pitchFamily="34" charset="0"/>
              </a:rPr>
              <a:t>Díaz</a:t>
            </a:r>
            <a:r>
              <a:rPr lang="en-GB" dirty="0">
                <a:latin typeface="Arial" panose="020B0604020202020204" pitchFamily="34" charset="0"/>
                <a:cs typeface="Arial" panose="020B0604020202020204" pitchFamily="34" charset="0"/>
              </a:rPr>
              <a:t>, F., 2020. Abilities and Skills Required by The </a:t>
            </a:r>
            <a:r>
              <a:rPr lang="en-GB" dirty="0" err="1">
                <a:latin typeface="Arial" panose="020B0604020202020204" pitchFamily="34" charset="0"/>
                <a:cs typeface="Arial" panose="020B0604020202020204" pitchFamily="34" charset="0"/>
              </a:rPr>
              <a:t>Labor</a:t>
            </a:r>
            <a:r>
              <a:rPr lang="en-GB" dirty="0">
                <a:latin typeface="Arial" panose="020B0604020202020204" pitchFamily="34" charset="0"/>
                <a:cs typeface="Arial" panose="020B0604020202020204" pitchFamily="34" charset="0"/>
              </a:rPr>
              <a:t> Graduates in Business Administration, Province of </a:t>
            </a:r>
            <a:r>
              <a:rPr lang="en-GB" dirty="0" err="1">
                <a:latin typeface="Arial" panose="020B0604020202020204" pitchFamily="34" charset="0"/>
                <a:cs typeface="Arial" panose="020B0604020202020204" pitchFamily="34" charset="0"/>
              </a:rPr>
              <a:t>Andahuaylas</a:t>
            </a:r>
            <a:r>
              <a:rPr lang="en-GB" dirty="0">
                <a:latin typeface="Arial" panose="020B0604020202020204" pitchFamily="34" charset="0"/>
                <a:cs typeface="Arial" panose="020B0604020202020204" pitchFamily="34" charset="0"/>
              </a:rPr>
              <a:t>, Peru-2019. </a:t>
            </a:r>
            <a:r>
              <a:rPr lang="en-GB" i="1" dirty="0">
                <a:latin typeface="Arial" panose="020B0604020202020204" pitchFamily="34" charset="0"/>
                <a:cs typeface="Arial" panose="020B0604020202020204" pitchFamily="34" charset="0"/>
              </a:rPr>
              <a:t>International Journal of Contemporary Research and Review</a:t>
            </a:r>
            <a:r>
              <a:rPr lang="en-GB" dirty="0">
                <a:latin typeface="Arial" panose="020B0604020202020204" pitchFamily="34" charset="0"/>
                <a:cs typeface="Arial" panose="020B0604020202020204" pitchFamily="34" charset="0"/>
              </a:rPr>
              <a:t>, 11(09).</a:t>
            </a:r>
            <a:endParaRPr lang="en-US" dirty="0">
              <a:latin typeface="Arial" panose="020B0604020202020204" pitchFamily="34" charset="0"/>
              <a:cs typeface="Arial" panose="020B0604020202020204" pitchFamily="34" charset="0"/>
            </a:endParaRPr>
          </a:p>
          <a:p>
            <a:pPr algn="just">
              <a:lnSpc>
                <a:spcPct val="150000"/>
              </a:lnSpc>
            </a:pPr>
            <a:r>
              <a:rPr lang="en-GB" dirty="0" err="1">
                <a:latin typeface="Arial" panose="020B0604020202020204" pitchFamily="34" charset="0"/>
                <a:cs typeface="Arial" panose="020B0604020202020204" pitchFamily="34" charset="0"/>
              </a:rPr>
              <a:t>zety</a:t>
            </a:r>
            <a:r>
              <a:rPr lang="en-GB" dirty="0">
                <a:latin typeface="Arial" panose="020B0604020202020204" pitchFamily="34" charset="0"/>
                <a:cs typeface="Arial" panose="020B0604020202020204" pitchFamily="34" charset="0"/>
              </a:rPr>
              <a:t>. 2021. </a:t>
            </a:r>
            <a:r>
              <a:rPr lang="en-GB" i="1" dirty="0">
                <a:latin typeface="Arial" panose="020B0604020202020204" pitchFamily="34" charset="0"/>
                <a:cs typeface="Arial" panose="020B0604020202020204" pitchFamily="34" charset="0"/>
              </a:rPr>
              <a:t>Top 10 Employability Skills: Definition &amp; List of Examples</a:t>
            </a:r>
            <a:r>
              <a:rPr lang="en-GB" dirty="0">
                <a:latin typeface="Arial" panose="020B0604020202020204" pitchFamily="34" charset="0"/>
                <a:cs typeface="Arial" panose="020B0604020202020204" pitchFamily="34" charset="0"/>
              </a:rPr>
              <a:t>. [online] Available at: &lt;https://zety.com/blog/employability-skills&gt; [Accessed 10 April 2021].</a:t>
            </a:r>
            <a:endParaRPr lang="en-US" dirty="0">
              <a:latin typeface="Arial" panose="020B0604020202020204" pitchFamily="34" charset="0"/>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863682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Crop" id="{EC9488ED-E761-4D60-9AC4-764D1FE2C171}" vid="{17F9D331-421E-442F-B033-AF5B21A448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215</TotalTime>
  <Words>1885</Words>
  <Application>Microsoft Office PowerPoint</Application>
  <PresentationFormat>Custom</PresentationFormat>
  <Paragraphs>165</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Crop</vt:lpstr>
      <vt:lpstr>Welcome to the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dc:creator>Windows User</dc:creator>
  <cp:lastModifiedBy>kamal</cp:lastModifiedBy>
  <cp:revision>6</cp:revision>
  <dcterms:created xsi:type="dcterms:W3CDTF">2021-04-10T13:37:12Z</dcterms:created>
  <dcterms:modified xsi:type="dcterms:W3CDTF">2021-04-12T09:00:03Z</dcterms:modified>
</cp:coreProperties>
</file>