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1"/>
  </p:sldMasterIdLst>
  <p:notesMasterIdLst>
    <p:notesMasterId r:id="rId21"/>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915"/>
  </p:normalViewPr>
  <p:slideViewPr>
    <p:cSldViewPr snapToGrid="0" snapToObjects="1">
      <p:cViewPr varScale="1">
        <p:scale>
          <a:sx n="114" d="100"/>
          <a:sy n="114"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ralucamicula\Desktop\TEME%20UNIVERSITATE\Wednesday%20Grit%20survey.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RO"/>
        </a:p>
      </c:txPr>
    </c:title>
    <c:autoTitleDeleted val="0"/>
    <c:plotArea>
      <c:layout/>
      <c:scatterChart>
        <c:scatterStyle val="lineMarker"/>
        <c:varyColors val="0"/>
        <c:ser>
          <c:idx val="0"/>
          <c:order val="0"/>
          <c:tx>
            <c:strRef>
              <c:f>Sheet1!$F$26</c:f>
              <c:strCache>
                <c:ptCount val="1"/>
                <c:pt idx="0">
                  <c:v>Avarage Grit Score</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Sheet1!$E$27:$E$31</c:f>
              <c:numCache>
                <c:formatCode>General</c:formatCode>
                <c:ptCount val="5"/>
                <c:pt idx="1">
                  <c:v>1</c:v>
                </c:pt>
                <c:pt idx="2">
                  <c:v>2</c:v>
                </c:pt>
                <c:pt idx="3">
                  <c:v>3</c:v>
                </c:pt>
                <c:pt idx="4">
                  <c:v>4</c:v>
                </c:pt>
              </c:numCache>
            </c:numRef>
          </c:xVal>
          <c:yVal>
            <c:numRef>
              <c:f>Sheet1!$F$27:$F$31</c:f>
              <c:numCache>
                <c:formatCode>General</c:formatCode>
                <c:ptCount val="5"/>
                <c:pt idx="1">
                  <c:v>4.4000000000000004</c:v>
                </c:pt>
                <c:pt idx="2">
                  <c:v>3.7666666666666671</c:v>
                </c:pt>
                <c:pt idx="3">
                  <c:v>4.01</c:v>
                </c:pt>
                <c:pt idx="4">
                  <c:v>3.4</c:v>
                </c:pt>
              </c:numCache>
            </c:numRef>
          </c:yVal>
          <c:smooth val="0"/>
          <c:extLst>
            <c:ext xmlns:c16="http://schemas.microsoft.com/office/drawing/2014/chart" uri="{C3380CC4-5D6E-409C-BE32-E72D297353CC}">
              <c16:uniqueId val="{00000000-B41F-4041-988D-B9B37D4601B8}"/>
            </c:ext>
          </c:extLst>
        </c:ser>
        <c:dLbls>
          <c:showLegendKey val="0"/>
          <c:showVal val="0"/>
          <c:showCatName val="0"/>
          <c:showSerName val="0"/>
          <c:showPercent val="0"/>
          <c:showBubbleSize val="0"/>
        </c:dLbls>
        <c:axId val="294219327"/>
        <c:axId val="294220975"/>
      </c:scatterChart>
      <c:valAx>
        <c:axId val="29421932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O"/>
          </a:p>
        </c:txPr>
        <c:crossAx val="294220975"/>
        <c:crosses val="autoZero"/>
        <c:crossBetween val="midCat"/>
      </c:valAx>
      <c:valAx>
        <c:axId val="29422097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O"/>
          </a:p>
        </c:txPr>
        <c:crossAx val="294219327"/>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RO"/>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32D1C8-8309-AB40-9005-449037211D3E}" type="datetimeFigureOut">
              <a:rPr lang="en-RO" smtClean="0"/>
              <a:t>30/11/2021</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CDC29-7088-6F4A-B844-72918DCF31FB}" type="slidenum">
              <a:rPr lang="en-RO" smtClean="0"/>
              <a:t>‹#›</a:t>
            </a:fld>
            <a:endParaRPr lang="en-RO"/>
          </a:p>
        </p:txBody>
      </p:sp>
    </p:spTree>
    <p:extLst>
      <p:ext uri="{BB962C8B-B14F-4D97-AF65-F5344CB8AC3E}">
        <p14:creationId xmlns:p14="http://schemas.microsoft.com/office/powerpoint/2010/main" val="1521815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9A9D-C70A-3143-9153-3F398F28D4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RO"/>
          </a:p>
        </p:txBody>
      </p:sp>
      <p:sp>
        <p:nvSpPr>
          <p:cNvPr id="3" name="Subtitle 2">
            <a:extLst>
              <a:ext uri="{FF2B5EF4-FFF2-40B4-BE49-F238E27FC236}">
                <a16:creationId xmlns:a16="http://schemas.microsoft.com/office/drawing/2014/main" id="{62853E87-1645-4C47-848D-B9B444DD17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RO"/>
          </a:p>
        </p:txBody>
      </p:sp>
      <p:sp>
        <p:nvSpPr>
          <p:cNvPr id="4" name="Date Placeholder 3">
            <a:extLst>
              <a:ext uri="{FF2B5EF4-FFF2-40B4-BE49-F238E27FC236}">
                <a16:creationId xmlns:a16="http://schemas.microsoft.com/office/drawing/2014/main" id="{6F2C30CB-2B59-D14B-A6A9-F4A63169CF05}"/>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5" name="Footer Placeholder 4">
            <a:extLst>
              <a:ext uri="{FF2B5EF4-FFF2-40B4-BE49-F238E27FC236}">
                <a16:creationId xmlns:a16="http://schemas.microsoft.com/office/drawing/2014/main" id="{C8E92E9D-6A34-A345-A190-755FE78092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6CE2D8-4E34-B149-840A-534A03D9FEAD}"/>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44714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8A94C-67AA-9C45-98E7-B704C82739F3}"/>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6F7BC82D-9491-C44F-BC54-61F0F0B5ED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FEE7B326-20C5-064A-9569-3F5F4D424017}"/>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5" name="Footer Placeholder 4">
            <a:extLst>
              <a:ext uri="{FF2B5EF4-FFF2-40B4-BE49-F238E27FC236}">
                <a16:creationId xmlns:a16="http://schemas.microsoft.com/office/drawing/2014/main" id="{A87DC8C7-6B6C-AA4F-90EA-8099F6EB50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F36EB5-6B8F-BD48-AE59-D34F602B547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4228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C75CB-E426-9C4B-A135-7E108D64A8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RO"/>
          </a:p>
        </p:txBody>
      </p:sp>
      <p:sp>
        <p:nvSpPr>
          <p:cNvPr id="3" name="Text Placeholder 2">
            <a:extLst>
              <a:ext uri="{FF2B5EF4-FFF2-40B4-BE49-F238E27FC236}">
                <a16:creationId xmlns:a16="http://schemas.microsoft.com/office/drawing/2014/main" id="{A4322636-B590-CF46-BC83-8A88901B60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68D5150-E653-2740-8985-9DFF6A8A6BA2}"/>
              </a:ext>
            </a:extLst>
          </p:cNvPr>
          <p:cNvSpPr>
            <a:spLocks noGrp="1"/>
          </p:cNvSpPr>
          <p:nvPr>
            <p:ph type="dt" sz="half" idx="10"/>
          </p:nvPr>
        </p:nvSpPr>
        <p:spPr/>
        <p:txBody>
          <a:bodyPr/>
          <a:lstStyle/>
          <a:p>
            <a:fld id="{4EC743F4-8769-40B4-85DF-6CB8DE9F66AA}" type="datetimeFigureOut">
              <a:rPr lang="en-US" smtClean="0"/>
              <a:t>11/30/21</a:t>
            </a:fld>
            <a:endParaRPr lang="en-US" dirty="0"/>
          </a:p>
        </p:txBody>
      </p:sp>
      <p:sp>
        <p:nvSpPr>
          <p:cNvPr id="5" name="Footer Placeholder 4">
            <a:extLst>
              <a:ext uri="{FF2B5EF4-FFF2-40B4-BE49-F238E27FC236}">
                <a16:creationId xmlns:a16="http://schemas.microsoft.com/office/drawing/2014/main" id="{3429588E-7F84-1742-8102-F2EC810730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F4221A-811C-514D-B724-E0E98876E00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8482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0082-62ED-3543-93F4-BBAE023C3153}"/>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9E3BAE3D-0A4E-6641-9DBF-934F81E8621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Content Placeholder 3">
            <a:extLst>
              <a:ext uri="{FF2B5EF4-FFF2-40B4-BE49-F238E27FC236}">
                <a16:creationId xmlns:a16="http://schemas.microsoft.com/office/drawing/2014/main" id="{ABDDD41B-DF4F-494E-9A7D-4687E6C55F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Date Placeholder 4">
            <a:extLst>
              <a:ext uri="{FF2B5EF4-FFF2-40B4-BE49-F238E27FC236}">
                <a16:creationId xmlns:a16="http://schemas.microsoft.com/office/drawing/2014/main" id="{D4DB0865-3BFB-104C-ABDD-E8418E79B285}"/>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6" name="Footer Placeholder 5">
            <a:extLst>
              <a:ext uri="{FF2B5EF4-FFF2-40B4-BE49-F238E27FC236}">
                <a16:creationId xmlns:a16="http://schemas.microsoft.com/office/drawing/2014/main" id="{9A6E1534-0426-AA47-AC68-C93B55D75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0BC0E7-29C1-D641-8E94-44F1DD9431AF}"/>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9418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009DD-C5B9-824E-8FD4-4A28C6B75AAB}"/>
              </a:ext>
            </a:extLst>
          </p:cNvPr>
          <p:cNvSpPr>
            <a:spLocks noGrp="1"/>
          </p:cNvSpPr>
          <p:nvPr>
            <p:ph type="title"/>
          </p:nvPr>
        </p:nvSpPr>
        <p:spPr>
          <a:xfrm>
            <a:off x="839788" y="365125"/>
            <a:ext cx="10515600" cy="1325563"/>
          </a:xfrm>
        </p:spPr>
        <p:txBody>
          <a:bodyPr/>
          <a:lstStyle/>
          <a:p>
            <a:r>
              <a:rPr lang="en-GB"/>
              <a:t>Click to edit Master title style</a:t>
            </a:r>
            <a:endParaRPr lang="en-RO"/>
          </a:p>
        </p:txBody>
      </p:sp>
      <p:sp>
        <p:nvSpPr>
          <p:cNvPr id="3" name="Text Placeholder 2">
            <a:extLst>
              <a:ext uri="{FF2B5EF4-FFF2-40B4-BE49-F238E27FC236}">
                <a16:creationId xmlns:a16="http://schemas.microsoft.com/office/drawing/2014/main" id="{B7816939-F98B-4D4D-A275-433F633F54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29744C-1E84-7E4F-84AF-B7EF6B39AE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Text Placeholder 4">
            <a:extLst>
              <a:ext uri="{FF2B5EF4-FFF2-40B4-BE49-F238E27FC236}">
                <a16:creationId xmlns:a16="http://schemas.microsoft.com/office/drawing/2014/main" id="{DEB82F16-B767-D740-A77F-9F9032AFCA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511ADC-2F14-A645-B2B8-F9EAD8C87E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7" name="Date Placeholder 6">
            <a:extLst>
              <a:ext uri="{FF2B5EF4-FFF2-40B4-BE49-F238E27FC236}">
                <a16:creationId xmlns:a16="http://schemas.microsoft.com/office/drawing/2014/main" id="{47C38E26-A3E5-984B-B812-8266A58C9319}"/>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8" name="Footer Placeholder 7">
            <a:extLst>
              <a:ext uri="{FF2B5EF4-FFF2-40B4-BE49-F238E27FC236}">
                <a16:creationId xmlns:a16="http://schemas.microsoft.com/office/drawing/2014/main" id="{91F3ADE1-E82C-D044-89ED-AF5FC77FBE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4A5F04-9520-654F-B1F8-2637F3A24FF7}"/>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3572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2D229-A0E6-EB44-B099-8E87CE46F5E3}"/>
              </a:ext>
            </a:extLst>
          </p:cNvPr>
          <p:cNvSpPr>
            <a:spLocks noGrp="1"/>
          </p:cNvSpPr>
          <p:nvPr>
            <p:ph type="title"/>
          </p:nvPr>
        </p:nvSpPr>
        <p:spPr/>
        <p:txBody>
          <a:bodyPr/>
          <a:lstStyle/>
          <a:p>
            <a:r>
              <a:rPr lang="en-GB"/>
              <a:t>Click to edit Master title style</a:t>
            </a:r>
            <a:endParaRPr lang="en-RO"/>
          </a:p>
        </p:txBody>
      </p:sp>
      <p:sp>
        <p:nvSpPr>
          <p:cNvPr id="3" name="Date Placeholder 2">
            <a:extLst>
              <a:ext uri="{FF2B5EF4-FFF2-40B4-BE49-F238E27FC236}">
                <a16:creationId xmlns:a16="http://schemas.microsoft.com/office/drawing/2014/main" id="{DAB91989-21DC-5349-A676-8AFBA62BA86D}"/>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4" name="Footer Placeholder 3">
            <a:extLst>
              <a:ext uri="{FF2B5EF4-FFF2-40B4-BE49-F238E27FC236}">
                <a16:creationId xmlns:a16="http://schemas.microsoft.com/office/drawing/2014/main" id="{2DEA6C1B-9BDC-0A40-A874-120E03CAF5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5D58ED-AD61-8048-A4FE-5186AC1DF299}"/>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40128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904133-8774-4F49-B3EC-CDEEFB2DA0C7}"/>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3" name="Footer Placeholder 2">
            <a:extLst>
              <a:ext uri="{FF2B5EF4-FFF2-40B4-BE49-F238E27FC236}">
                <a16:creationId xmlns:a16="http://schemas.microsoft.com/office/drawing/2014/main" id="{557483DC-1892-AE43-9484-05B19F0EFB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C4582B8-817A-654E-8F37-CAE0F157BC7D}"/>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54900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15982-239B-DC49-A13B-DDC07197C7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Content Placeholder 2">
            <a:extLst>
              <a:ext uri="{FF2B5EF4-FFF2-40B4-BE49-F238E27FC236}">
                <a16:creationId xmlns:a16="http://schemas.microsoft.com/office/drawing/2014/main" id="{4AFAE660-EDF0-D949-B69E-E13CC5470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Text Placeholder 3">
            <a:extLst>
              <a:ext uri="{FF2B5EF4-FFF2-40B4-BE49-F238E27FC236}">
                <a16:creationId xmlns:a16="http://schemas.microsoft.com/office/drawing/2014/main" id="{E9C33732-9478-A145-8F29-55BBD5920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72E5A3-A7AE-684E-AA90-20268A0FDC63}"/>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6" name="Footer Placeholder 5">
            <a:extLst>
              <a:ext uri="{FF2B5EF4-FFF2-40B4-BE49-F238E27FC236}">
                <a16:creationId xmlns:a16="http://schemas.microsoft.com/office/drawing/2014/main" id="{D32B4412-1A73-404F-8EE6-E176A5A30B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65F5BD-B0C7-3148-9B4F-6B630EDA042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52770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3623-AA12-C043-973D-3C19F20E34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Picture Placeholder 2">
            <a:extLst>
              <a:ext uri="{FF2B5EF4-FFF2-40B4-BE49-F238E27FC236}">
                <a16:creationId xmlns:a16="http://schemas.microsoft.com/office/drawing/2014/main" id="{D63B2B96-B9E1-F047-B31D-331E60FCC5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8FA564C0-1DA1-BF4B-9803-E9856AABE4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8001F8-4BF4-B44D-9B8F-A78A3ABFAF9B}"/>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6" name="Footer Placeholder 5">
            <a:extLst>
              <a:ext uri="{FF2B5EF4-FFF2-40B4-BE49-F238E27FC236}">
                <a16:creationId xmlns:a16="http://schemas.microsoft.com/office/drawing/2014/main" id="{BCB08D86-F8B9-DD40-9CD5-0880C92FDE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99F4EF-3FE4-8149-9A6C-783A47CCEE3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788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A5B53-42C1-764B-96D5-57743A50DB64}"/>
              </a:ext>
            </a:extLst>
          </p:cNvPr>
          <p:cNvSpPr>
            <a:spLocks noGrp="1"/>
          </p:cNvSpPr>
          <p:nvPr>
            <p:ph type="title"/>
          </p:nvPr>
        </p:nvSpPr>
        <p:spPr/>
        <p:txBody>
          <a:bodyPr/>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6317214F-9F6D-6D4D-8804-1DFAC2B8E2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88D7F4B5-367B-FD46-821F-45242EED0656}"/>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5" name="Footer Placeholder 4">
            <a:extLst>
              <a:ext uri="{FF2B5EF4-FFF2-40B4-BE49-F238E27FC236}">
                <a16:creationId xmlns:a16="http://schemas.microsoft.com/office/drawing/2014/main" id="{32C8B389-CE2A-5645-80A0-D2CD7A14A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7FA4DA-64C2-6D4F-AAB0-059F24D0C3F3}"/>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13999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59C87C-CD53-3D47-84C5-D3F6EC45EFE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CE858CEA-8AA5-3341-8115-7F58C5B048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F7C71358-FF2A-5440-8135-94A67FFB7D4C}"/>
              </a:ext>
            </a:extLst>
          </p:cNvPr>
          <p:cNvSpPr>
            <a:spLocks noGrp="1"/>
          </p:cNvSpPr>
          <p:nvPr>
            <p:ph type="dt" sz="half" idx="10"/>
          </p:nvPr>
        </p:nvSpPr>
        <p:spPr/>
        <p:txBody>
          <a:bodyPr/>
          <a:lstStyle/>
          <a:p>
            <a:fld id="{4EC743F4-8769-40B4-85DF-6CB8DE9F66AA}" type="datetimeFigureOut">
              <a:rPr lang="en-US" smtClean="0"/>
              <a:t>11/30/21</a:t>
            </a:fld>
            <a:endParaRPr lang="en-US"/>
          </a:p>
        </p:txBody>
      </p:sp>
      <p:sp>
        <p:nvSpPr>
          <p:cNvPr id="5" name="Footer Placeholder 4">
            <a:extLst>
              <a:ext uri="{FF2B5EF4-FFF2-40B4-BE49-F238E27FC236}">
                <a16:creationId xmlns:a16="http://schemas.microsoft.com/office/drawing/2014/main" id="{CFD93F59-A075-4446-B786-636E400D46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20B33F-615B-DF42-9394-D1CCBC4FC44A}"/>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34053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9B058F-BBEE-B541-8DFE-EBFCE859A7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RO"/>
          </a:p>
        </p:txBody>
      </p:sp>
      <p:sp>
        <p:nvSpPr>
          <p:cNvPr id="3" name="Text Placeholder 2">
            <a:extLst>
              <a:ext uri="{FF2B5EF4-FFF2-40B4-BE49-F238E27FC236}">
                <a16:creationId xmlns:a16="http://schemas.microsoft.com/office/drawing/2014/main" id="{D8762DDB-6B62-134B-91FF-AB6533A5A3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9072034A-BE65-8C40-A3D3-4C17F79D25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C743F4-8769-40B4-85DF-6CB8DE9F66AA}" type="datetimeFigureOut">
              <a:rPr lang="en-US" smtClean="0"/>
              <a:pPr/>
              <a:t>11/30/21</a:t>
            </a:fld>
            <a:endParaRPr lang="en-US" dirty="0"/>
          </a:p>
        </p:txBody>
      </p:sp>
      <p:sp>
        <p:nvSpPr>
          <p:cNvPr id="5" name="Footer Placeholder 4">
            <a:extLst>
              <a:ext uri="{FF2B5EF4-FFF2-40B4-BE49-F238E27FC236}">
                <a16:creationId xmlns:a16="http://schemas.microsoft.com/office/drawing/2014/main" id="{C1455DE4-22A6-7F4C-9CE2-CAB9699AC9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849E4C9-81D2-4143-A185-03928EE48C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046041201"/>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Black paper stacked">
            <a:extLst>
              <a:ext uri="{FF2B5EF4-FFF2-40B4-BE49-F238E27FC236}">
                <a16:creationId xmlns:a16="http://schemas.microsoft.com/office/drawing/2014/main" id="{B0A15838-1EDD-40D7-96B5-EA9A47298DFD}"/>
              </a:ext>
            </a:extLst>
          </p:cNvPr>
          <p:cNvPicPr>
            <a:picLocks noChangeAspect="1"/>
          </p:cNvPicPr>
          <p:nvPr/>
        </p:nvPicPr>
        <p:blipFill rotWithShape="1">
          <a:blip r:embed="rId2"/>
          <a:srcRect t="21875" b="28792"/>
          <a:stretch/>
        </p:blipFill>
        <p:spPr>
          <a:xfrm>
            <a:off x="853626" y="56764"/>
            <a:ext cx="10785475" cy="3497263"/>
          </a:xfrm>
          <a:prstGeom prst="rect">
            <a:avLst/>
          </a:prstGeom>
        </p:spPr>
      </p:pic>
      <p:pic>
        <p:nvPicPr>
          <p:cNvPr id="6" name="Picture 5" descr="Text&#10;&#10;Description automatically generated with low confidence">
            <a:extLst>
              <a:ext uri="{FF2B5EF4-FFF2-40B4-BE49-F238E27FC236}">
                <a16:creationId xmlns:a16="http://schemas.microsoft.com/office/drawing/2014/main" id="{FA60734E-36FE-4F40-BF82-10851D5B8ED5}"/>
              </a:ext>
            </a:extLst>
          </p:cNvPr>
          <p:cNvPicPr>
            <a:picLocks noChangeAspect="1"/>
          </p:cNvPicPr>
          <p:nvPr/>
        </p:nvPicPr>
        <p:blipFill>
          <a:blip r:embed="rId3"/>
          <a:stretch>
            <a:fillRect/>
          </a:stretch>
        </p:blipFill>
        <p:spPr>
          <a:xfrm>
            <a:off x="735013" y="3771900"/>
            <a:ext cx="10785475" cy="2098675"/>
          </a:xfrm>
          <a:prstGeom prst="rect">
            <a:avLst/>
          </a:prstGeom>
        </p:spPr>
      </p:pic>
      <p:sp>
        <p:nvSpPr>
          <p:cNvPr id="2" name="Title 1">
            <a:extLst>
              <a:ext uri="{FF2B5EF4-FFF2-40B4-BE49-F238E27FC236}">
                <a16:creationId xmlns:a16="http://schemas.microsoft.com/office/drawing/2014/main" id="{5EAF4DFA-CC11-ED4E-ADF3-12956F4BFBCD}"/>
              </a:ext>
            </a:extLst>
          </p:cNvPr>
          <p:cNvSpPr>
            <a:spLocks noGrp="1"/>
          </p:cNvSpPr>
          <p:nvPr>
            <p:ph type="ctrTitle"/>
          </p:nvPr>
        </p:nvSpPr>
        <p:spPr>
          <a:xfrm>
            <a:off x="2618173" y="630936"/>
            <a:ext cx="7315200" cy="1263151"/>
          </a:xfrm>
          <a:noFill/>
        </p:spPr>
        <p:txBody>
          <a:bodyPr anchor="b">
            <a:normAutofit/>
          </a:bodyPr>
          <a:lstStyle/>
          <a:p>
            <a:r>
              <a:rPr lang="en-RO" sz="4800" b="1" u="sng" dirty="0">
                <a:solidFill>
                  <a:schemeClr val="bg1"/>
                </a:solidFill>
                <a:latin typeface="+mn-lt"/>
              </a:rPr>
              <a:t>GRIT IN OUR LIFE </a:t>
            </a:r>
          </a:p>
        </p:txBody>
      </p:sp>
      <p:sp>
        <p:nvSpPr>
          <p:cNvPr id="3" name="Subtitle 2">
            <a:extLst>
              <a:ext uri="{FF2B5EF4-FFF2-40B4-BE49-F238E27FC236}">
                <a16:creationId xmlns:a16="http://schemas.microsoft.com/office/drawing/2014/main" id="{DA4DEB7B-4049-434A-A251-54E99C134C35}"/>
              </a:ext>
            </a:extLst>
          </p:cNvPr>
          <p:cNvSpPr>
            <a:spLocks noGrp="1"/>
          </p:cNvSpPr>
          <p:nvPr>
            <p:ph type="subTitle" idx="1"/>
          </p:nvPr>
        </p:nvSpPr>
        <p:spPr>
          <a:xfrm>
            <a:off x="2618174" y="2118715"/>
            <a:ext cx="7315200" cy="1002396"/>
          </a:xfrm>
          <a:noFill/>
        </p:spPr>
        <p:txBody>
          <a:bodyPr anchor="t">
            <a:normAutofit/>
          </a:bodyPr>
          <a:lstStyle/>
          <a:p>
            <a:r>
              <a:rPr lang="en-RO" b="1" u="sng" dirty="0">
                <a:solidFill>
                  <a:schemeClr val="bg1"/>
                </a:solidFill>
              </a:rPr>
              <a:t>GRIT IN STUDENTS LIFE </a:t>
            </a:r>
          </a:p>
        </p:txBody>
      </p:sp>
    </p:spTree>
    <p:extLst>
      <p:ext uri="{BB962C8B-B14F-4D97-AF65-F5344CB8AC3E}">
        <p14:creationId xmlns:p14="http://schemas.microsoft.com/office/powerpoint/2010/main" val="253811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75080-6EC6-1141-827A-ED7315AF566A}"/>
              </a:ext>
            </a:extLst>
          </p:cNvPr>
          <p:cNvSpPr>
            <a:spLocks noGrp="1"/>
          </p:cNvSpPr>
          <p:nvPr>
            <p:ph type="title"/>
          </p:nvPr>
        </p:nvSpPr>
        <p:spPr>
          <a:xfrm>
            <a:off x="2391408" y="1590734"/>
            <a:ext cx="7405874" cy="2520012"/>
          </a:xfrm>
          <a:solidFill>
            <a:schemeClr val="bg2"/>
          </a:solidFill>
        </p:spPr>
        <p:txBody>
          <a:bodyPr vert="horz" lIns="91440" tIns="45720" rIns="91440" bIns="0" rtlCol="0" anchor="ctr">
            <a:normAutofit/>
          </a:bodyPr>
          <a:lstStyle/>
          <a:p>
            <a:pPr algn="ctr"/>
            <a:r>
              <a:rPr lang="en-US" sz="6000" dirty="0">
                <a:solidFill>
                  <a:schemeClr val="tx2"/>
                </a:solidFill>
              </a:rPr>
              <a:t>                                 INTRODUCTION. </a:t>
            </a:r>
          </a:p>
        </p:txBody>
      </p:sp>
    </p:spTree>
    <p:extLst>
      <p:ext uri="{BB962C8B-B14F-4D97-AF65-F5344CB8AC3E}">
        <p14:creationId xmlns:p14="http://schemas.microsoft.com/office/powerpoint/2010/main" val="3567943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2C6E-628C-2444-A5D6-537B68E32033}"/>
              </a:ext>
            </a:extLst>
          </p:cNvPr>
          <p:cNvSpPr>
            <a:spLocks noGrp="1"/>
          </p:cNvSpPr>
          <p:nvPr>
            <p:ph type="title"/>
          </p:nvPr>
        </p:nvSpPr>
        <p:spPr>
          <a:xfrm>
            <a:off x="1776424" y="4460798"/>
            <a:ext cx="8637073" cy="558063"/>
          </a:xfrm>
        </p:spPr>
        <p:txBody>
          <a:bodyPr vert="horz" lIns="91440" tIns="45720" rIns="91440" bIns="0" rtlCol="0" anchor="b">
            <a:normAutofit/>
          </a:bodyPr>
          <a:lstStyle/>
          <a:p>
            <a:r>
              <a:rPr lang="en-US" sz="3600"/>
              <a:t>IS THIS LEARNING  PYRAMID? </a:t>
            </a:r>
          </a:p>
        </p:txBody>
      </p:sp>
      <p:pic>
        <p:nvPicPr>
          <p:cNvPr id="6" name="Picture 5" descr="Diagram&#10;&#10;Description automatically generated">
            <a:extLst>
              <a:ext uri="{FF2B5EF4-FFF2-40B4-BE49-F238E27FC236}">
                <a16:creationId xmlns:a16="http://schemas.microsoft.com/office/drawing/2014/main" id="{CF8F8DBB-080C-A648-B994-AF1CFE59AA4B}"/>
              </a:ext>
            </a:extLst>
          </p:cNvPr>
          <p:cNvPicPr>
            <a:picLocks noChangeAspect="1"/>
          </p:cNvPicPr>
          <p:nvPr/>
        </p:nvPicPr>
        <p:blipFill>
          <a:blip r:embed="rId2"/>
          <a:stretch>
            <a:fillRect/>
          </a:stretch>
        </p:blipFill>
        <p:spPr>
          <a:xfrm>
            <a:off x="1771137" y="699840"/>
            <a:ext cx="4242437" cy="3383343"/>
          </a:xfrm>
          <a:prstGeom prst="rect">
            <a:avLst/>
          </a:prstGeom>
        </p:spPr>
      </p:pic>
      <p:pic>
        <p:nvPicPr>
          <p:cNvPr id="5" name="Picture 4" descr="View of the Great Pyramid Complex of Giza in Egypt">
            <a:extLst>
              <a:ext uri="{FF2B5EF4-FFF2-40B4-BE49-F238E27FC236}">
                <a16:creationId xmlns:a16="http://schemas.microsoft.com/office/drawing/2014/main" id="{9D8AC4BD-644D-42D2-9905-2EF45B880547}"/>
              </a:ext>
            </a:extLst>
          </p:cNvPr>
          <p:cNvPicPr>
            <a:picLocks noChangeAspect="1"/>
          </p:cNvPicPr>
          <p:nvPr/>
        </p:nvPicPr>
        <p:blipFill rotWithShape="1">
          <a:blip r:embed="rId3"/>
          <a:srcRect t="15728" r="-1" b="-1"/>
          <a:stretch/>
        </p:blipFill>
        <p:spPr>
          <a:xfrm>
            <a:off x="6171060" y="1198291"/>
            <a:ext cx="4242437" cy="2386441"/>
          </a:xfrm>
          <a:prstGeom prst="rect">
            <a:avLst/>
          </a:prstGeom>
        </p:spPr>
      </p:pic>
    </p:spTree>
    <p:extLst>
      <p:ext uri="{BB962C8B-B14F-4D97-AF65-F5344CB8AC3E}">
        <p14:creationId xmlns:p14="http://schemas.microsoft.com/office/powerpoint/2010/main" val="3880047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F44996A7-7B7F-4CD5-A2B7-33787ACF7990}"/>
              </a:ext>
            </a:extLst>
          </p:cNvPr>
          <p:cNvPicPr>
            <a:picLocks noChangeAspect="1"/>
          </p:cNvPicPr>
          <p:nvPr/>
        </p:nvPicPr>
        <p:blipFill rotWithShape="1">
          <a:blip r:embed="rId2">
            <a:alphaModFix amt="50000"/>
          </a:blip>
          <a:srcRect t="7733" r="-1" b="17265"/>
          <a:stretch/>
        </p:blipFill>
        <p:spPr>
          <a:xfrm>
            <a:off x="0" y="10"/>
            <a:ext cx="12191695" cy="6857990"/>
          </a:xfrm>
          <a:prstGeom prst="rect">
            <a:avLst/>
          </a:prstGeom>
        </p:spPr>
      </p:pic>
      <p:sp>
        <p:nvSpPr>
          <p:cNvPr id="3" name="Content Placeholder 2">
            <a:extLst>
              <a:ext uri="{FF2B5EF4-FFF2-40B4-BE49-F238E27FC236}">
                <a16:creationId xmlns:a16="http://schemas.microsoft.com/office/drawing/2014/main" id="{CFCBD02D-DA8A-6D40-AB59-119F2D694242}"/>
              </a:ext>
            </a:extLst>
          </p:cNvPr>
          <p:cNvSpPr>
            <a:spLocks noGrp="1"/>
          </p:cNvSpPr>
          <p:nvPr>
            <p:ph idx="1"/>
          </p:nvPr>
        </p:nvSpPr>
        <p:spPr>
          <a:xfrm>
            <a:off x="4976636" y="1193800"/>
            <a:ext cx="6085091" cy="4699000"/>
          </a:xfrm>
        </p:spPr>
        <p:txBody>
          <a:bodyPr anchor="ctr">
            <a:normAutofit/>
          </a:bodyPr>
          <a:lstStyle/>
          <a:p>
            <a:pPr>
              <a:lnSpc>
                <a:spcPct val="110000"/>
              </a:lnSpc>
            </a:pPr>
            <a:r>
              <a:rPr lang="en-RO" sz="1700" dirty="0"/>
              <a:t>Why do some individuals accomplish more than others? Is intelligence the sole predictor of success? Why do some high IQ individuals quit on the way to accomplishing their goals? Can it be that grit is one way to explain commitment to overcoming obstacles? Can individuals change their ‘grit quotient’? Grit is defined as the passion and perseverance essential for achievement of long-term goals; it can involve working through challenges, over a period of years, against tremendous odds, and despite periods of plateaued progress (Duckworth, et al, 2007). Grit provides the individual with the ability to see a goal through to the end even though that may take years and entail experiencing disappointments and setbacks. Grit has been found to be a contributor to individual success in a variety of settings, as well as throughout an individual’s life span. </a:t>
            </a:r>
          </a:p>
        </p:txBody>
      </p:sp>
      <p:sp>
        <p:nvSpPr>
          <p:cNvPr id="12" name="Title 1">
            <a:extLst>
              <a:ext uri="{FF2B5EF4-FFF2-40B4-BE49-F238E27FC236}">
                <a16:creationId xmlns:a16="http://schemas.microsoft.com/office/drawing/2014/main" id="{F8900F41-8803-E543-993F-9545FF561C4C}"/>
              </a:ext>
            </a:extLst>
          </p:cNvPr>
          <p:cNvSpPr txBox="1">
            <a:spLocks/>
          </p:cNvSpPr>
          <p:nvPr/>
        </p:nvSpPr>
        <p:spPr>
          <a:xfrm>
            <a:off x="1643063" y="1391032"/>
            <a:ext cx="2850063" cy="438746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RO" dirty="0"/>
          </a:p>
        </p:txBody>
      </p:sp>
      <p:pic>
        <p:nvPicPr>
          <p:cNvPr id="6" name="Picture 5" descr="A group of people sitting at a table looking at papers&#10;&#10;Description automatically generated with low confidence">
            <a:extLst>
              <a:ext uri="{FF2B5EF4-FFF2-40B4-BE49-F238E27FC236}">
                <a16:creationId xmlns:a16="http://schemas.microsoft.com/office/drawing/2014/main" id="{77E7293E-4E06-BA4F-B818-A2776B601436}"/>
              </a:ext>
            </a:extLst>
          </p:cNvPr>
          <p:cNvPicPr>
            <a:picLocks noChangeAspect="1"/>
          </p:cNvPicPr>
          <p:nvPr/>
        </p:nvPicPr>
        <p:blipFill>
          <a:blip r:embed="rId3"/>
          <a:stretch>
            <a:fillRect/>
          </a:stretch>
        </p:blipFill>
        <p:spPr>
          <a:xfrm>
            <a:off x="599989" y="1391033"/>
            <a:ext cx="3893137" cy="4075935"/>
          </a:xfrm>
          <a:prstGeom prst="rect">
            <a:avLst/>
          </a:prstGeom>
          <a:ln>
            <a:noFill/>
          </a:ln>
          <a:effectLst>
            <a:softEdge rad="112500"/>
          </a:effectLst>
        </p:spPr>
      </p:pic>
    </p:spTree>
    <p:extLst>
      <p:ext uri="{BB962C8B-B14F-4D97-AF65-F5344CB8AC3E}">
        <p14:creationId xmlns:p14="http://schemas.microsoft.com/office/powerpoint/2010/main" val="235485964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087ADE-96CA-BB40-BCFC-31D3B89394D1}"/>
              </a:ext>
            </a:extLst>
          </p:cNvPr>
          <p:cNvSpPr>
            <a:spLocks noGrp="1"/>
          </p:cNvSpPr>
          <p:nvPr>
            <p:ph idx="1"/>
          </p:nvPr>
        </p:nvSpPr>
        <p:spPr>
          <a:xfrm>
            <a:off x="5358384" y="640081"/>
            <a:ext cx="6024654" cy="5257800"/>
          </a:xfrm>
        </p:spPr>
        <p:txBody>
          <a:bodyPr anchor="ctr">
            <a:normAutofit fontScale="92500" lnSpcReduction="10000"/>
          </a:bodyPr>
          <a:lstStyle/>
          <a:p>
            <a:r>
              <a:rPr lang="en-RO" sz="2400" dirty="0">
                <a:latin typeface="Comic Sans MS" panose="030F0902030302020204" pitchFamily="66" charset="0"/>
              </a:rPr>
              <a:t>Grit can be developed and is distinct from behaviors such as agency. Grit is often perceived as an aspect of one’s character or personality. This paper explores grit as a component of student’s personal and professional life. Specifically, </a:t>
            </a:r>
            <a:r>
              <a:rPr lang="en-US" sz="2400" dirty="0" err="1">
                <a:latin typeface="Comic Sans MS" panose="030F0902030302020204" pitchFamily="66" charset="0"/>
              </a:rPr>
              <a:t>i</a:t>
            </a:r>
            <a:r>
              <a:rPr lang="en-RO" sz="2400" dirty="0">
                <a:latin typeface="Comic Sans MS" panose="030F0902030302020204" pitchFamily="66" charset="0"/>
              </a:rPr>
              <a:t> consider grit as a valuable component of workforce development, but also as a predictor of achievement and success. </a:t>
            </a:r>
            <a:r>
              <a:rPr lang="en-US" sz="2400" dirty="0">
                <a:latin typeface="Comic Sans MS" panose="030F0902030302020204" pitchFamily="66" charset="0"/>
              </a:rPr>
              <a:t>I</a:t>
            </a:r>
            <a:r>
              <a:rPr lang="en-RO" sz="2400" dirty="0">
                <a:latin typeface="Comic Sans MS" panose="030F0902030302020204" pitchFamily="66" charset="0"/>
              </a:rPr>
              <a:t> cite examples of unlikely heroes and discuss whether grit can intentionally be developed in individuals. </a:t>
            </a:r>
            <a:r>
              <a:rPr lang="en-US" sz="2400" dirty="0">
                <a:latin typeface="Comic Sans MS" panose="030F0902030302020204" pitchFamily="66" charset="0"/>
              </a:rPr>
              <a:t>I</a:t>
            </a:r>
            <a:r>
              <a:rPr lang="en-RO" sz="2400" dirty="0">
                <a:latin typeface="Comic Sans MS" panose="030F0902030302020204" pitchFamily="66" charset="0"/>
              </a:rPr>
              <a:t> compare grit to agency, talent, skill, and examine the value of effort as a component of grit and of personality development. Next </a:t>
            </a:r>
            <a:r>
              <a:rPr lang="en-US" sz="2400" dirty="0" err="1">
                <a:latin typeface="Comic Sans MS" panose="030F0902030302020204" pitchFamily="66" charset="0"/>
              </a:rPr>
              <a:t>i</a:t>
            </a:r>
            <a:r>
              <a:rPr lang="en-RO" sz="2400" dirty="0">
                <a:latin typeface="Comic Sans MS" panose="030F0902030302020204" pitchFamily="66" charset="0"/>
              </a:rPr>
              <a:t> consider ways of incorporating grit into students’ personal and professional lives in a time when technological conveniences abound</a:t>
            </a:r>
            <a:r>
              <a:rPr lang="en-RO" sz="2200" dirty="0"/>
              <a:t>. </a:t>
            </a:r>
          </a:p>
        </p:txBody>
      </p:sp>
      <p:sp>
        <p:nvSpPr>
          <p:cNvPr id="4" name="Rectangle 3">
            <a:extLst>
              <a:ext uri="{FF2B5EF4-FFF2-40B4-BE49-F238E27FC236}">
                <a16:creationId xmlns:a16="http://schemas.microsoft.com/office/drawing/2014/main" id="{CCAD8AD3-1709-344D-97B7-4FA385B170C0}"/>
              </a:ext>
            </a:extLst>
          </p:cNvPr>
          <p:cNvSpPr/>
          <p:nvPr/>
        </p:nvSpPr>
        <p:spPr>
          <a:xfrm>
            <a:off x="4306888" y="3244334"/>
            <a:ext cx="295274" cy="369332"/>
          </a:xfrm>
          <a:prstGeom prst="rect">
            <a:avLst/>
          </a:prstGeom>
        </p:spPr>
        <p:txBody>
          <a:bodyPr wrap="none">
            <a:spAutoFit/>
          </a:bodyPr>
          <a:lstStyle/>
          <a:p>
            <a:r>
              <a:rPr lang="en-RO" dirty="0">
                <a:latin typeface="Times New Roman" panose="02020603050405020304" pitchFamily="18" charset="0"/>
                <a:ea typeface="Times New Roman" panose="02020603050405020304" pitchFamily="18" charset="0"/>
              </a:rPr>
              <a:t>.</a:t>
            </a:r>
            <a:r>
              <a:rPr lang="en-RO" dirty="0">
                <a:effectLst/>
              </a:rPr>
              <a:t> </a:t>
            </a:r>
            <a:endParaRPr lang="en-RO" dirty="0"/>
          </a:p>
        </p:txBody>
      </p:sp>
      <p:pic>
        <p:nvPicPr>
          <p:cNvPr id="6" name="Picture 5" descr="Text, whiteboard&#10;&#10;Description automatically generated">
            <a:extLst>
              <a:ext uri="{FF2B5EF4-FFF2-40B4-BE49-F238E27FC236}">
                <a16:creationId xmlns:a16="http://schemas.microsoft.com/office/drawing/2014/main" id="{9ADCA9F9-E8E5-1E4C-A662-875EF863FFDA}"/>
              </a:ext>
            </a:extLst>
          </p:cNvPr>
          <p:cNvPicPr>
            <a:picLocks noChangeAspect="1"/>
          </p:cNvPicPr>
          <p:nvPr/>
        </p:nvPicPr>
        <p:blipFill>
          <a:blip r:embed="rId2"/>
          <a:stretch>
            <a:fillRect/>
          </a:stretch>
        </p:blipFill>
        <p:spPr>
          <a:xfrm>
            <a:off x="0" y="0"/>
            <a:ext cx="5358384" cy="6858000"/>
          </a:xfrm>
          <a:prstGeom prst="rect">
            <a:avLst/>
          </a:prstGeom>
        </p:spPr>
      </p:pic>
    </p:spTree>
    <p:extLst>
      <p:ext uri="{BB962C8B-B14F-4D97-AF65-F5344CB8AC3E}">
        <p14:creationId xmlns:p14="http://schemas.microsoft.com/office/powerpoint/2010/main" val="3268102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EBE225-ABCE-4D41-BF2C-C4B27509F672}"/>
              </a:ext>
            </a:extLst>
          </p:cNvPr>
          <p:cNvSpPr>
            <a:spLocks noGrp="1"/>
          </p:cNvSpPr>
          <p:nvPr>
            <p:ph idx="1"/>
          </p:nvPr>
        </p:nvSpPr>
        <p:spPr>
          <a:xfrm>
            <a:off x="590719" y="2330505"/>
            <a:ext cx="4559425" cy="3979585"/>
          </a:xfrm>
        </p:spPr>
        <p:txBody>
          <a:bodyPr anchor="ctr">
            <a:normAutofit/>
          </a:bodyPr>
          <a:lstStyle/>
          <a:p>
            <a:r>
              <a:rPr lang="en-US" sz="1700"/>
              <a:t>I</a:t>
            </a:r>
            <a:r>
              <a:rPr lang="en-RO" sz="1700"/>
              <a:t> consider ways student learning can</a:t>
            </a:r>
          </a:p>
          <a:p>
            <a:r>
              <a:rPr lang="en-RO" sz="1700"/>
              <a:t>be enhanced by the incorporation of grit in assignments and other aspects of higher education. </a:t>
            </a:r>
            <a:r>
              <a:rPr lang="en-US" sz="1700"/>
              <a:t>I</a:t>
            </a:r>
            <a:r>
              <a:rPr lang="en-RO" sz="1700"/>
              <a:t> survey student engagement in extracurricular activities including student clubs, internships, and other appointments with professionals in the student’s field of study. </a:t>
            </a:r>
            <a:r>
              <a:rPr lang="en-US" sz="1700"/>
              <a:t>I</a:t>
            </a:r>
            <a:r>
              <a:rPr lang="en-RO" sz="1700"/>
              <a:t> survey grit as a component of student/teacher interaction, mentoring, and leader/follower dynamics such as role modeling. Finally, </a:t>
            </a:r>
            <a:r>
              <a:rPr lang="en-US" sz="1700"/>
              <a:t>i</a:t>
            </a:r>
            <a:r>
              <a:rPr lang="en-RO" sz="1700"/>
              <a:t> investigate ways faculty members can improve course presence and delivery through tactics such as project based, experiential, and/or competency based learning as ways to support student development of grit.</a:t>
            </a:r>
          </a:p>
          <a:p>
            <a:endParaRPr lang="en-RO" sz="17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5748E703-FBA1-0C4E-BD2C-C922B897ACEE}"/>
              </a:ext>
            </a:extLst>
          </p:cNvPr>
          <p:cNvPicPr>
            <a:picLocks noChangeAspect="1"/>
          </p:cNvPicPr>
          <p:nvPr/>
        </p:nvPicPr>
        <p:blipFill rotWithShape="1">
          <a:blip r:embed="rId2"/>
          <a:srcRect l="3931" r="3485" b="1"/>
          <a:stretch/>
        </p:blipFill>
        <p:spPr>
          <a:xfrm>
            <a:off x="5977788" y="799352"/>
            <a:ext cx="5425410" cy="5259296"/>
          </a:xfrm>
          <a:prstGeom prst="rect">
            <a:avLst/>
          </a:prstGeom>
        </p:spPr>
      </p:pic>
    </p:spTree>
    <p:extLst>
      <p:ext uri="{BB962C8B-B14F-4D97-AF65-F5344CB8AC3E}">
        <p14:creationId xmlns:p14="http://schemas.microsoft.com/office/powerpoint/2010/main" val="328489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367C10-1193-8943-935A-272C35D4B3AB}"/>
              </a:ext>
            </a:extLst>
          </p:cNvPr>
          <p:cNvSpPr>
            <a:spLocks noGrp="1"/>
          </p:cNvSpPr>
          <p:nvPr>
            <p:ph idx="1"/>
          </p:nvPr>
        </p:nvSpPr>
        <p:spPr>
          <a:xfrm>
            <a:off x="645066" y="2031101"/>
            <a:ext cx="4282984" cy="3511943"/>
          </a:xfrm>
        </p:spPr>
        <p:txBody>
          <a:bodyPr anchor="ctr">
            <a:normAutofit/>
          </a:bodyPr>
          <a:lstStyle/>
          <a:p>
            <a:r>
              <a:rPr lang="en-RO" sz="1300"/>
              <a:t>The present research looked at the importance of the concept of grit in University students based on a mixed-method approach. Study 1 comprised 440 University students. All were given the Grit Scale, the Perceived Stress Scale, the short Warwick–Edinburgh Mental Well-being Scale, the Office of National Statistics Well-being items and the Self-Control Scale. Levels of grit were significantly higher in female students, older students and postgraduates. Grit correlated highest with self-control. Study 2 looked at 340 University students. In addition to measuring self-control, mental well-being and grit, measures of resilience and mindsets were also added. A construct validity test of the Grit Scale showed that high grit scorers had significantly higher levels of self-control and mental well-being, were more resilient and were more likely to have a more growth oriented mindset. Grit varies with age and is most closely associated with the concept of self-control.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E215C150-638F-F847-9806-1AE6EF5F9E4B}"/>
              </a:ext>
            </a:extLst>
          </p:cNvPr>
          <p:cNvPicPr>
            <a:picLocks noChangeAspect="1"/>
          </p:cNvPicPr>
          <p:nvPr/>
        </p:nvPicPr>
        <p:blipFill>
          <a:blip r:embed="rId2"/>
          <a:stretch>
            <a:fillRect/>
          </a:stretch>
        </p:blipFill>
        <p:spPr>
          <a:xfrm>
            <a:off x="6379262" y="650494"/>
            <a:ext cx="4844969" cy="5324142"/>
          </a:xfrm>
          <a:prstGeom prst="rect">
            <a:avLst/>
          </a:prstGeom>
        </p:spPr>
      </p:pic>
    </p:spTree>
    <p:extLst>
      <p:ext uri="{BB962C8B-B14F-4D97-AF65-F5344CB8AC3E}">
        <p14:creationId xmlns:p14="http://schemas.microsoft.com/office/powerpoint/2010/main" val="125900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D91FF-5803-F842-AF49-B3F759B1F7A9}"/>
              </a:ext>
            </a:extLst>
          </p:cNvPr>
          <p:cNvSpPr>
            <a:spLocks noGrp="1"/>
          </p:cNvSpPr>
          <p:nvPr>
            <p:ph idx="1"/>
          </p:nvPr>
        </p:nvSpPr>
        <p:spPr>
          <a:xfrm>
            <a:off x="590719" y="2330505"/>
            <a:ext cx="4559425" cy="3979585"/>
          </a:xfrm>
        </p:spPr>
        <p:txBody>
          <a:bodyPr anchor="ctr">
            <a:normAutofit/>
          </a:bodyPr>
          <a:lstStyle/>
          <a:p>
            <a:r>
              <a:rPr lang="en-RO" sz="1300" dirty="0"/>
              <a:t>The third study was a qualitative investigation with 10 successful graduates. Semi-structured interviews were coded using thematic analysis. Three broad themes emerged. The first, Passion and Perseverance, included themes of having short and long terms goals, resilience, dedication, and endurance. The second, Self-Control, included time management, self-awareness, prioritizing tasks and knowing strengths and weaknesses. The third theme identified was Positive Mindsets. This included having a positive attitude toward learning, the importance of feedback and constructive criticism and that success is not materialistic. The qualitative research has helped “unpack” concepts from the grit research and may enable University tutors to guide students better. Though these studies were only conducted in one English University, they have been stepping stones in our quest to discover what are the most important factors in determining student academic success? The development and piloting of our new Uni-Stride Scale, is the next step in this process.</a:t>
            </a:r>
          </a:p>
          <a:p>
            <a:pPr marL="0" indent="0">
              <a:buNone/>
            </a:pPr>
            <a:r>
              <a:rPr lang="en-RO" sz="1300" dirty="0"/>
              <a:t> </a:t>
            </a:r>
          </a:p>
          <a:p>
            <a:endParaRPr lang="en-RO" sz="13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CA1888D4-1ADC-D246-AC18-89F7BC460212}"/>
              </a:ext>
            </a:extLst>
          </p:cNvPr>
          <p:cNvPicPr>
            <a:picLocks noChangeAspect="1"/>
          </p:cNvPicPr>
          <p:nvPr/>
        </p:nvPicPr>
        <p:blipFill rotWithShape="1">
          <a:blip r:embed="rId2"/>
          <a:srcRect l="1742" r="1" b="1"/>
          <a:stretch/>
        </p:blipFill>
        <p:spPr>
          <a:xfrm>
            <a:off x="5977788" y="799352"/>
            <a:ext cx="5425410" cy="5259296"/>
          </a:xfrm>
          <a:prstGeom prst="rect">
            <a:avLst/>
          </a:prstGeom>
        </p:spPr>
      </p:pic>
    </p:spTree>
    <p:extLst>
      <p:ext uri="{BB962C8B-B14F-4D97-AF65-F5344CB8AC3E}">
        <p14:creationId xmlns:p14="http://schemas.microsoft.com/office/powerpoint/2010/main" val="3023195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84F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CCC17786-3D19-3642-A249-6FDA827FC67C}"/>
              </a:ext>
            </a:extLst>
          </p:cNvPr>
          <p:cNvPicPr>
            <a:picLocks noChangeAspect="1"/>
          </p:cNvPicPr>
          <p:nvPr/>
        </p:nvPicPr>
        <p:blipFill>
          <a:blip r:embed="rId2"/>
          <a:stretch>
            <a:fillRect/>
          </a:stretch>
        </p:blipFill>
        <p:spPr>
          <a:xfrm>
            <a:off x="615022" y="2671763"/>
            <a:ext cx="6483354" cy="3343275"/>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B805C3-DCB7-804D-9715-3A54DD5212C0}"/>
              </a:ext>
            </a:extLst>
          </p:cNvPr>
          <p:cNvSpPr>
            <a:spLocks noGrp="1"/>
          </p:cNvSpPr>
          <p:nvPr>
            <p:ph idx="1"/>
          </p:nvPr>
        </p:nvSpPr>
        <p:spPr>
          <a:xfrm>
            <a:off x="8029319" y="917725"/>
            <a:ext cx="3424739" cy="4852362"/>
          </a:xfrm>
        </p:spPr>
        <p:txBody>
          <a:bodyPr anchor="ctr">
            <a:normAutofit lnSpcReduction="10000"/>
          </a:bodyPr>
          <a:lstStyle/>
          <a:p>
            <a:r>
              <a:rPr lang="en-RO" sz="1400" b="1" u="sng" dirty="0">
                <a:solidFill>
                  <a:srgbClr val="FFFFFF"/>
                </a:solidFill>
              </a:rPr>
              <a:t>GRIT AS A PREDICTOR OF ACHIEVEMENT </a:t>
            </a:r>
            <a:endParaRPr lang="en-RO" sz="1400" dirty="0">
              <a:solidFill>
                <a:srgbClr val="FFFFFF"/>
              </a:solidFill>
            </a:endParaRPr>
          </a:p>
          <a:p>
            <a:pPr marL="0" indent="0">
              <a:buNone/>
            </a:pPr>
            <a:r>
              <a:rPr lang="en-RO" sz="1400" dirty="0">
                <a:solidFill>
                  <a:srgbClr val="FFFFFF"/>
                </a:solidFill>
              </a:rPr>
              <a:t> </a:t>
            </a:r>
          </a:p>
          <a:p>
            <a:r>
              <a:rPr lang="en-RO" sz="1600" dirty="0">
                <a:solidFill>
                  <a:srgbClr val="FFFFFF"/>
                </a:solidFill>
              </a:rPr>
              <a:t>Some synonyms for grit are tenacity, persistence, resilience, stamina, and perseverance. Each of these by itself could certainly be considered as a predictor of achievement, but the combination of qualities can “create[s] a whole that is greater than the sum of its parts.” (Goodwin &amp; Miller, 2013, p. 74). For example, the famous “marshmallow experiments” conducted by Walter Mischel during the 1960s and 1970s, engaged preschoolers in a test of self-regulation versus instant gratification, but follow up studies with the same students when they reached the age of SAT completion in high school, revealed an average of 210 points higher scores for those students who self-regulated (Goodwin &amp; Miller, 2013).</a:t>
            </a:r>
          </a:p>
          <a:p>
            <a:endParaRPr lang="en-RO" sz="1600" dirty="0">
              <a:solidFill>
                <a:srgbClr val="FFFFFF"/>
              </a:solidFill>
            </a:endParaRPr>
          </a:p>
          <a:p>
            <a:endParaRPr lang="en-RO" sz="1400" dirty="0">
              <a:solidFill>
                <a:srgbClr val="FFFFFF"/>
              </a:solidFill>
            </a:endParaRPr>
          </a:p>
        </p:txBody>
      </p:sp>
    </p:spTree>
    <p:extLst>
      <p:ext uri="{BB962C8B-B14F-4D97-AF65-F5344CB8AC3E}">
        <p14:creationId xmlns:p14="http://schemas.microsoft.com/office/powerpoint/2010/main" val="393578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1BA062FC-FF1A-C644-A646-9043431B06BE}"/>
              </a:ext>
            </a:extLst>
          </p:cNvPr>
          <p:cNvSpPr>
            <a:spLocks noGrp="1"/>
          </p:cNvSpPr>
          <p:nvPr>
            <p:ph idx="1"/>
          </p:nvPr>
        </p:nvSpPr>
        <p:spPr>
          <a:xfrm>
            <a:off x="123100" y="2976159"/>
            <a:ext cx="5737490" cy="452523"/>
          </a:xfrm>
        </p:spPr>
        <p:txBody>
          <a:bodyPr anchor="ctr">
            <a:noAutofit/>
          </a:bodyPr>
          <a:lstStyle/>
          <a:p>
            <a:r>
              <a:rPr lang="en-RO" sz="1600" b="1" u="sng" dirty="0"/>
              <a:t>GRIT AS RELEVANT TO TEACHER EFFECTIVENESS AND </a:t>
            </a:r>
          </a:p>
          <a:p>
            <a:pPr marL="0" indent="0">
              <a:buNone/>
            </a:pPr>
            <a:r>
              <a:rPr lang="en-RO" sz="1600" b="1" u="sng" dirty="0"/>
              <a:t>STUDENT LEARNING</a:t>
            </a:r>
            <a:r>
              <a:rPr lang="en-RO" sz="1600" dirty="0"/>
              <a:t> </a:t>
            </a:r>
          </a:p>
          <a:p>
            <a:pPr marL="0" indent="0">
              <a:buNone/>
            </a:pPr>
            <a:r>
              <a:rPr lang="en-RO" sz="1600" dirty="0"/>
              <a:t> </a:t>
            </a:r>
          </a:p>
          <a:p>
            <a:r>
              <a:rPr lang="en-RO" sz="1600" dirty="0"/>
              <a:t>Duckworth (2016) shares that as a child she heard the term genius frequently, but it was most often in the context of her dad telling her what she was not. A few years ago, Duckworth became a recipient of the prestigious MacArthur Fellowship, for which one cannot apply and which is often referred to as the genius grant. Duckworth coined the term grit after the young girl (played by Kim Darby) in the famous John Wayne movie by the same name True Grit (Hathaway, 1969, remake 2010), but grit itself has been around since the dawn of humankind. Darby’s character epitomizes ‘true grit’ as she helps a Marshal (played by John Wayne) and Texas Ranger (Glen Campbell) track down the murderers of her father. Duckworth (2016), like Darby’s character, confirms that intelligence without effort is unmet potential. In a study of participants in the National Spelling Bee, Duckworth and Ericsson “found that deliberate practice was likely to help participants advance to further stages of the competition than other kinds of preparation” (Duckworth, 2016, Loc 249). </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smiling in front of a sign&#10;&#10;Description automatically generated with medium confidence">
            <a:extLst>
              <a:ext uri="{FF2B5EF4-FFF2-40B4-BE49-F238E27FC236}">
                <a16:creationId xmlns:a16="http://schemas.microsoft.com/office/drawing/2014/main" id="{6403105A-C25B-F64A-BF4F-002AFAC60C21}"/>
              </a:ext>
            </a:extLst>
          </p:cNvPr>
          <p:cNvPicPr>
            <a:picLocks noChangeAspect="1"/>
          </p:cNvPicPr>
          <p:nvPr/>
        </p:nvPicPr>
        <p:blipFill>
          <a:blip r:embed="rId2"/>
          <a:stretch>
            <a:fillRect/>
          </a:stretch>
        </p:blipFill>
        <p:spPr>
          <a:xfrm>
            <a:off x="6389040" y="1419900"/>
            <a:ext cx="5737490" cy="3700421"/>
          </a:xfrm>
          <a:prstGeom prst="rect">
            <a:avLst/>
          </a:prstGeom>
        </p:spPr>
      </p:pic>
    </p:spTree>
    <p:extLst>
      <p:ext uri="{BB962C8B-B14F-4D97-AF65-F5344CB8AC3E}">
        <p14:creationId xmlns:p14="http://schemas.microsoft.com/office/powerpoint/2010/main" val="1438855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person&#10;&#10;Description automatically generated">
            <a:extLst>
              <a:ext uri="{FF2B5EF4-FFF2-40B4-BE49-F238E27FC236}">
                <a16:creationId xmlns:a16="http://schemas.microsoft.com/office/drawing/2014/main" id="{AA2BB3F7-2DD6-A14B-8B79-DD317E593EB7}"/>
              </a:ext>
            </a:extLst>
          </p:cNvPr>
          <p:cNvPicPr>
            <a:picLocks noChangeAspect="1"/>
          </p:cNvPicPr>
          <p:nvPr/>
        </p:nvPicPr>
        <p:blipFill rotWithShape="1">
          <a:blip r:embed="rId2"/>
          <a:srcRect r="4983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Title 1">
            <a:extLst>
              <a:ext uri="{FF2B5EF4-FFF2-40B4-BE49-F238E27FC236}">
                <a16:creationId xmlns:a16="http://schemas.microsoft.com/office/drawing/2014/main" id="{4C5D2EBA-07F8-E944-B804-EA9F4C8456B5}"/>
              </a:ext>
            </a:extLst>
          </p:cNvPr>
          <p:cNvSpPr>
            <a:spLocks noGrp="1"/>
          </p:cNvSpPr>
          <p:nvPr>
            <p:ph idx="1"/>
          </p:nvPr>
        </p:nvSpPr>
        <p:spPr>
          <a:xfrm>
            <a:off x="6096000" y="914399"/>
            <a:ext cx="5553073" cy="5029201"/>
          </a:xfr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glow rad="228600">
              <a:schemeClr val="accent5">
                <a:satMod val="175000"/>
                <a:alpha val="40000"/>
              </a:schemeClr>
            </a:glow>
            <a:softEdge rad="127000"/>
          </a:effectLst>
        </p:spPr>
        <p:style>
          <a:lnRef idx="0">
            <a:scrgbClr r="0" g="0" b="0"/>
          </a:lnRef>
          <a:fillRef idx="0">
            <a:scrgbClr r="0" g="0" b="0"/>
          </a:fillRef>
          <a:effectRef idx="0">
            <a:scrgbClr r="0" g="0" b="0"/>
          </a:effectRef>
          <a:fontRef idx="minor">
            <a:schemeClr val="lt1"/>
          </a:fontRef>
        </p:style>
        <p:txBody>
          <a:bodyPr>
            <a:normAutofit fontScale="92500" lnSpcReduction="20000"/>
          </a:bodyPr>
          <a:lstStyle/>
          <a:p>
            <a:endParaRPr lang="en-RO" sz="1700" dirty="0"/>
          </a:p>
          <a:p>
            <a:r>
              <a:rPr lang="en-RO" sz="1700" dirty="0"/>
              <a:t>That is not to say that Bee spellers enjoyed the practice more than other prep activities, such as Scrabble playing. The practice was effortful and rewarding in terms of achieving their greatest potential toward their goals. In other studies, Pappano (2013), found that “how students approach learning may be as critical as what they learn”, thereby demonstrating that intellectual performance may be “more malleable than we thought” (p. 5). According to Kidd, Palmeri, and Aslim (2013), researchers who created the marshmallow experiments found that children who were assigned to reliable experimenters (e.g., adults whom they could trust to keep their commitments) were likely to wait up to four times longer than their counterparts who were assigned to unreliable experimenters (who did not keep their word). Notably, Kundu (2014) cautions that we can overemphasize grit and thereby oversimplify problems pertaining to student achievement and assume that underachievement is always related to laziness; this is simply not the case in every instance. Although largely beyond the scope of this paper, agency is among the other ways to empower learners to take control of their life situations through education and a support system (Kundu, 2016, p. 80). Grit can be cultivated by stakeholders including parents, teachers, mentors, and employers when the four psychological assets found in really gritty people (purpose, practice, interest and hope) are present</a:t>
            </a:r>
            <a:r>
              <a:rPr lang="en-RO" sz="1100" dirty="0"/>
              <a:t>.</a:t>
            </a:r>
            <a:endParaRPr lang="en-RO" sz="1400" dirty="0"/>
          </a:p>
        </p:txBody>
      </p:sp>
    </p:spTree>
    <p:extLst>
      <p:ext uri="{BB962C8B-B14F-4D97-AF65-F5344CB8AC3E}">
        <p14:creationId xmlns:p14="http://schemas.microsoft.com/office/powerpoint/2010/main" val="991255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4357" cy="4343400"/>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FC8254D-B725-C440-8B45-01D50FD6FEFA}"/>
              </a:ext>
            </a:extLst>
          </p:cNvPr>
          <p:cNvSpPr>
            <a:spLocks noGrp="1"/>
          </p:cNvSpPr>
          <p:nvPr>
            <p:ph type="title"/>
          </p:nvPr>
        </p:nvSpPr>
        <p:spPr>
          <a:xfrm>
            <a:off x="1100669" y="1031353"/>
            <a:ext cx="7736255" cy="3181135"/>
          </a:xfrm>
        </p:spPr>
        <p:txBody>
          <a:bodyPr vert="horz" lIns="91440" tIns="45720" rIns="91440" bIns="45720" rtlCol="0" anchor="ctr">
            <a:normAutofit fontScale="90000"/>
          </a:bodyPr>
          <a:lstStyle/>
          <a:p>
            <a:r>
              <a:rPr lang="en-US" sz="1700" kern="1200" dirty="0">
                <a:solidFill>
                  <a:srgbClr val="FFFFFF"/>
                </a:solidFill>
                <a:latin typeface="+mj-lt"/>
                <a:ea typeface="+mj-ea"/>
                <a:cs typeface="+mj-cs"/>
              </a:rPr>
              <a:t>That is not to say that Bee spellers enjoyed the practice more than other prep activities, such as Scrabble playing. The practice was effortful and rewarding in terms of achieving their greatest potential toward their goals. In other studies, Pappano (2013), found that “how students approach learning may be as critical as what they learn”, thereby demonstrating that intellectual performance may be “more malleable than we thought” (p. 5). According to Kidd, </a:t>
            </a:r>
            <a:r>
              <a:rPr lang="en-US" sz="1700" kern="1200" dirty="0" err="1">
                <a:solidFill>
                  <a:srgbClr val="FFFFFF"/>
                </a:solidFill>
                <a:latin typeface="+mj-lt"/>
                <a:ea typeface="+mj-ea"/>
                <a:cs typeface="+mj-cs"/>
              </a:rPr>
              <a:t>Palmeri</a:t>
            </a:r>
            <a:r>
              <a:rPr lang="en-US" sz="1700" kern="1200" dirty="0">
                <a:solidFill>
                  <a:srgbClr val="FFFFFF"/>
                </a:solidFill>
                <a:latin typeface="+mj-lt"/>
                <a:ea typeface="+mj-ea"/>
                <a:cs typeface="+mj-cs"/>
              </a:rPr>
              <a:t>, and </a:t>
            </a:r>
            <a:r>
              <a:rPr lang="en-US" sz="1700" kern="1200" dirty="0" err="1">
                <a:solidFill>
                  <a:srgbClr val="FFFFFF"/>
                </a:solidFill>
                <a:latin typeface="+mj-lt"/>
                <a:ea typeface="+mj-ea"/>
                <a:cs typeface="+mj-cs"/>
              </a:rPr>
              <a:t>Aslim</a:t>
            </a:r>
            <a:r>
              <a:rPr lang="en-US" sz="1700" kern="1200" dirty="0">
                <a:solidFill>
                  <a:srgbClr val="FFFFFF"/>
                </a:solidFill>
                <a:latin typeface="+mj-lt"/>
                <a:ea typeface="+mj-ea"/>
                <a:cs typeface="+mj-cs"/>
              </a:rPr>
              <a:t> (2013), researchers who created the marshmallow experiments found that children who were assigned to reliable experimenters (e.g., adults whom they could trust to keep their commitments) were likely to wait up to four times longer than their counterparts who were assigned to unreliable experimenters (who did not keep their word). Notably, Kundu (2014) cautions that we can overemphasize grit and thereby oversimplify problems pertaining to student achievement and assume that underachievement is always related to laziness; this is simply not the case in every instance. Although largely beyond the scope of this paper, agency is among the other ways to empower learners to take control of their life situations through education and a support system (Kundu, 2016, p. 80). Grit can be cultivated by stakeholders including parents, teachers, mentors, and employers when the four psychological assets found in really gritty people (purpose, practice, interest and hope) are present</a:t>
            </a:r>
            <a:br>
              <a:rPr lang="en-US" sz="1700" kern="1200" dirty="0">
                <a:solidFill>
                  <a:srgbClr val="FFFFFF"/>
                </a:solidFill>
                <a:latin typeface="+mj-lt"/>
                <a:ea typeface="+mj-ea"/>
                <a:cs typeface="+mj-cs"/>
              </a:rPr>
            </a:br>
            <a:r>
              <a:rPr lang="en-US" sz="1700" kern="1200" dirty="0">
                <a:solidFill>
                  <a:srgbClr val="FFFFFF"/>
                </a:solidFill>
                <a:latin typeface="+mj-lt"/>
                <a:ea typeface="+mj-ea"/>
                <a:cs typeface="+mj-cs"/>
              </a:rPr>
              <a:t> </a:t>
            </a:r>
            <a:br>
              <a:rPr lang="en-US" sz="1700" kern="1200" dirty="0">
                <a:solidFill>
                  <a:srgbClr val="FFFFFF"/>
                </a:solidFill>
                <a:latin typeface="+mj-lt"/>
                <a:ea typeface="+mj-ea"/>
                <a:cs typeface="+mj-cs"/>
              </a:rPr>
            </a:br>
            <a:endParaRPr lang="en-US" sz="1700" kern="1200" dirty="0">
              <a:solidFill>
                <a:srgbClr val="FFFFFF"/>
              </a:solidFill>
              <a:latin typeface="+mj-lt"/>
              <a:ea typeface="+mj-ea"/>
              <a:cs typeface="+mj-cs"/>
            </a:endParaRPr>
          </a:p>
        </p:txBody>
      </p:sp>
      <p:sp>
        <p:nvSpPr>
          <p:cNvPr id="19" name="Rectangle 18">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2102827"/>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 y="4932939"/>
            <a:ext cx="11277601" cy="146614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3" name="Rectangle 22">
            <a:extLst>
              <a:ext uri="{FF2B5EF4-FFF2-40B4-BE49-F238E27FC236}">
                <a16:creationId xmlns:a16="http://schemas.microsoft.com/office/drawing/2014/main" id="{42280AB2-77A5-4CB7-AF7D-1795CA8DC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728167"/>
            <a:ext cx="2115455" cy="206545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967548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AA95ABE-F09B-4540-8267-8DDA6B27174D}"/>
              </a:ext>
            </a:extLst>
          </p:cNvPr>
          <p:cNvSpPr/>
          <p:nvPr/>
        </p:nvSpPr>
        <p:spPr>
          <a:xfrm>
            <a:off x="380999" y="0"/>
            <a:ext cx="5033963" cy="6329363"/>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400" dirty="0"/>
              <a:t>Since 2004, the Fisk-Vanderbilt Masters-to-PhD Bridge Program in Nashville, Tennessee, has been dedicated to helping minority students succeed in earning degrees in the underrepresented science disciplines including, but not limited to, astronomy, chemistry, biology, materials science, and physics. The program started with only four students and it has morphed into one of the most powerful vehicles for developing minority scientists in the United States. Not only has the program been a successful measure in retaining students, it appears to contain a formula for student success where there was recently very little. As recently as 2010, African Americans were only awarded about 3% “of all science and engineering doctorates; Hispanics received 3.6% and Native Americans 0.3%” (Powell, 2013). Some of the greatest obstacles </a:t>
            </a:r>
            <a:r>
              <a:rPr lang="en-US" sz="1400" dirty="0" err="1"/>
              <a:t>theese</a:t>
            </a:r>
            <a:r>
              <a:rPr lang="en-US" sz="1400" dirty="0"/>
              <a:t> students faced were financial (scholarship monies and other funding were found for students who had already been accepted into the graduate programs. The bridge aspect of the program is also in that the strategy provides students with options for taking additional courses, training or research to complete their Ph.D. Throughout the process the students still need to be highly motivated. (Fisk-Vanderbilt Masters to PhD Bridge (2016) How the Program Works. Retrieved from http://</a:t>
            </a:r>
            <a:r>
              <a:rPr lang="en-US" sz="1400" dirty="0" err="1"/>
              <a:t>fisk-vanderbiltbridge.org</a:t>
            </a:r>
            <a:r>
              <a:rPr lang="en-US" sz="1400" dirty="0"/>
              <a:t>/ The Fisk-Vanderbilt initiative also includes intensive mentoring of students; the initiative initially removed the barrier of standardized high stakes testing for admission. In 2009, the first PhD was awarded and between 2004 and 2013, 67 students were admitted and eight PhDs were granted. Powell (2013, p. 473) reports that “other universities are taking note of the </a:t>
            </a:r>
            <a:r>
              <a:rPr lang="en-US" sz="1400" dirty="0" err="1"/>
              <a:t>FiskVanderbilt</a:t>
            </a:r>
            <a:r>
              <a:rPr lang="en-US" sz="1400" dirty="0"/>
              <a:t> success”. For example, the University of Michigan has implemented master’s degree programs based on the model as has The Ohio State University and the University of South Florida. In each of these examples grit is evident, as is guidance of adults (and peers) other than parents or employers. The involvement of hope, purpose, practice, passion, and interest are evident as student success again</a:t>
            </a:r>
          </a:p>
        </p:txBody>
      </p:sp>
      <p:pic>
        <p:nvPicPr>
          <p:cNvPr id="9" name="Picture 8" descr="A person wearing a graduation cap and gown in front of a large building&#10;&#10;Description automatically generated with medium confidence">
            <a:extLst>
              <a:ext uri="{FF2B5EF4-FFF2-40B4-BE49-F238E27FC236}">
                <a16:creationId xmlns:a16="http://schemas.microsoft.com/office/drawing/2014/main" id="{FF2C7164-8C26-0448-B8D5-84EEFE82B81A}"/>
              </a:ext>
            </a:extLst>
          </p:cNvPr>
          <p:cNvPicPr>
            <a:picLocks noChangeAspect="1"/>
          </p:cNvPicPr>
          <p:nvPr/>
        </p:nvPicPr>
        <p:blipFill rotWithShape="1">
          <a:blip r:embed="rId2"/>
          <a:srcRect l="302" r="540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72795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852F2E-4FC3-EF48-AD5E-C69F97242280}"/>
              </a:ext>
            </a:extLst>
          </p:cNvPr>
          <p:cNvSpPr>
            <a:spLocks noGrp="1"/>
          </p:cNvSpPr>
          <p:nvPr>
            <p:ph idx="1"/>
          </p:nvPr>
        </p:nvSpPr>
        <p:spPr>
          <a:xfrm>
            <a:off x="838201" y="2013625"/>
            <a:ext cx="5105399" cy="4163337"/>
          </a:xfrm>
        </p:spPr>
        <p:txBody>
          <a:bodyPr>
            <a:normAutofit/>
          </a:bodyPr>
          <a:lstStyle/>
          <a:p>
            <a:pPr marL="0" indent="0">
              <a:buNone/>
            </a:pPr>
            <a:r>
              <a:rPr lang="en-US" sz="1300" b="1"/>
              <a:t>	</a:t>
            </a:r>
            <a:r>
              <a:rPr lang="en-US" sz="1300" b="1" u="sng"/>
              <a:t>WAYS TO SUPPORT STUDENTS WITH GRIT </a:t>
            </a:r>
            <a:endParaRPr lang="en-RO" sz="1300" b="1" u="sng"/>
          </a:p>
          <a:p>
            <a:endParaRPr lang="en-RO" sz="1300"/>
          </a:p>
          <a:p>
            <a:r>
              <a:rPr lang="en-US" sz="1300"/>
              <a:t> </a:t>
            </a:r>
            <a:r>
              <a:rPr lang="en-RO" sz="1300"/>
              <a:t>Throughout this paper, grit and its development have been discussed. Clearly, educators can assist students in developing grit – from pre-school going forward. This is done through being mindful to the tasks that students are given and the commitment to integrity that the teacher and other educators model in the classroom and beyond. Students develop grit in and out of the classroom. The findings in both the National Spelling Bee study, as well as in the study with West Point Cadets demonstrate that students with grit can and should be supported. Further, Duckworth, Peterson, Matthews, and Kelly (2007, p. 1087) learned that grit “demonstrated incremental predictive validity of success measures over and beyond IQ and conscientiousness” among the West Point Cadets. Educators and mentors need to remember that the diamond is formed and refined by the pressures and high temperatures on carbon. Removing the stress and pressures on students can truncate the growth and grit of the student thus prohibiting the persistence and tenacity needed to be successful in life. Likewise, our students need to know that the grit demonstrated through the process of learning will result in a personal product of success.</a:t>
            </a:r>
            <a:r>
              <a:rPr lang="en-US" sz="1300"/>
              <a:t> </a:t>
            </a:r>
            <a:endParaRPr lang="en-RO" sz="1300"/>
          </a:p>
          <a:p>
            <a:endParaRPr lang="en-RO" sz="1300"/>
          </a:p>
        </p:txBody>
      </p:sp>
      <p:graphicFrame>
        <p:nvGraphicFramePr>
          <p:cNvPr id="4" name="Chart 3">
            <a:extLst>
              <a:ext uri="{FF2B5EF4-FFF2-40B4-BE49-F238E27FC236}">
                <a16:creationId xmlns:a16="http://schemas.microsoft.com/office/drawing/2014/main" id="{754AB844-D12C-0241-8F91-3C615B27405A}"/>
              </a:ext>
            </a:extLst>
          </p:cNvPr>
          <p:cNvGraphicFramePr>
            <a:graphicFrameLocks/>
          </p:cNvGraphicFramePr>
          <p:nvPr>
            <p:extLst>
              <p:ext uri="{D42A27DB-BD31-4B8C-83A1-F6EECF244321}">
                <p14:modId xmlns:p14="http://schemas.microsoft.com/office/powerpoint/2010/main" val="1729657608"/>
              </p:ext>
            </p:extLst>
          </p:nvPr>
        </p:nvGraphicFramePr>
        <p:xfrm>
          <a:off x="7443538" y="2766817"/>
          <a:ext cx="2775284" cy="2751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32773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holding a clipboard&#10;&#10;Description automatically generated with low confidence">
            <a:extLst>
              <a:ext uri="{FF2B5EF4-FFF2-40B4-BE49-F238E27FC236}">
                <a16:creationId xmlns:a16="http://schemas.microsoft.com/office/drawing/2014/main" id="{7225AE82-BAB4-0249-B5AE-534762FB51E1}"/>
              </a:ext>
            </a:extLst>
          </p:cNvPr>
          <p:cNvPicPr>
            <a:picLocks noChangeAspect="1"/>
          </p:cNvPicPr>
          <p:nvPr/>
        </p:nvPicPr>
        <p:blipFill>
          <a:blip r:embed="rId2"/>
          <a:stretch>
            <a:fillRect/>
          </a:stretch>
        </p:blipFill>
        <p:spPr>
          <a:xfrm>
            <a:off x="480060" y="2288850"/>
            <a:ext cx="3425957" cy="2279818"/>
          </a:xfrm>
          <a:prstGeom prst="rect">
            <a:avLst/>
          </a:prstGeom>
        </p:spPr>
      </p:pic>
      <p:sp>
        <p:nvSpPr>
          <p:cNvPr id="3" name="Content Placeholder 2">
            <a:extLst>
              <a:ext uri="{FF2B5EF4-FFF2-40B4-BE49-F238E27FC236}">
                <a16:creationId xmlns:a16="http://schemas.microsoft.com/office/drawing/2014/main" id="{FD3FC122-3B25-3549-AD87-D32EEF512354}"/>
              </a:ext>
            </a:extLst>
          </p:cNvPr>
          <p:cNvSpPr>
            <a:spLocks noGrp="1"/>
          </p:cNvSpPr>
          <p:nvPr>
            <p:ph idx="1"/>
          </p:nvPr>
        </p:nvSpPr>
        <p:spPr>
          <a:xfrm>
            <a:off x="4387515" y="2022601"/>
            <a:ext cx="7161017" cy="4154361"/>
          </a:xfrm>
        </p:spPr>
        <p:txBody>
          <a:bodyPr>
            <a:normAutofit/>
          </a:bodyPr>
          <a:lstStyle/>
          <a:p>
            <a:r>
              <a:rPr lang="en-US" sz="1600" b="1" u="sng" dirty="0"/>
              <a:t>INCORPORATING GRIT IN STUDENTS LIFE </a:t>
            </a:r>
            <a:r>
              <a:rPr lang="en-US" sz="1600" dirty="0"/>
              <a:t> </a:t>
            </a:r>
            <a:endParaRPr lang="en-RO" sz="1600" dirty="0"/>
          </a:p>
          <a:p>
            <a:r>
              <a:rPr lang="en-RO" sz="1600" dirty="0"/>
              <a:t>Goodwin and Miller (2013) assert that grit can be developed in several ways. Educators should start early and help students to develop self-regulation and self-control through learning to stay focused on one activity. Teaching students the power of achieving their goals, from the start through envisioning the possibility of success to the finish from learning through stories of others, can help students plan ways to overcome any obstacles that stand in the way of their progress both personally and professionally. It can also demonstrate to the students that others have overcome obstacles and achieved success before them. Teaching students to develop a growth mind-set through academic achievement, as well as through extra-curricular activities and personal success, is an important tactic too. In a randomized control study with 7th grade low achieving students who were taught growth mind-set, participants raised their GPA by 3/10 of a point more than control group students (Blackwell, Trzesniewski, &amp; Dweck, 2007). Further, in a review of the literature, Snipes, Francsali, and Stoker (2012) learned that mindsets “influence students’ academic behaviors and strategies, which in turn facilitate academic success” (</a:t>
            </a:r>
          </a:p>
          <a:p>
            <a:endParaRPr lang="en-RO" sz="1400" dirty="0"/>
          </a:p>
        </p:txBody>
      </p:sp>
    </p:spTree>
    <p:extLst>
      <p:ext uri="{BB962C8B-B14F-4D97-AF65-F5344CB8AC3E}">
        <p14:creationId xmlns:p14="http://schemas.microsoft.com/office/powerpoint/2010/main" val="205426520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CF1273E-D0DF-924D-A00D-DFA21CD13766}"/>
              </a:ext>
            </a:extLst>
          </p:cNvPr>
          <p:cNvSpPr>
            <a:spLocks noGrp="1"/>
          </p:cNvSpPr>
          <p:nvPr>
            <p:ph idx="1"/>
          </p:nvPr>
        </p:nvSpPr>
        <p:spPr>
          <a:xfrm>
            <a:off x="1653363" y="2176272"/>
            <a:ext cx="9367204" cy="4041648"/>
          </a:xfrm>
        </p:spPr>
        <p:txBody>
          <a:bodyPr anchor="t">
            <a:normAutofit/>
          </a:bodyPr>
          <a:lstStyle/>
          <a:p>
            <a:pPr marL="0" indent="0">
              <a:buNone/>
            </a:pPr>
            <a:r>
              <a:rPr lang="en-RO" sz="2200"/>
              <a:t> </a:t>
            </a:r>
          </a:p>
          <a:p>
            <a:r>
              <a:rPr lang="en-US" sz="2200" b="1" u="sng"/>
              <a:t>GRIT AS A FACTOR IN ADULT ACHIVEMENT </a:t>
            </a:r>
            <a:endParaRPr lang="en-RO" sz="2200"/>
          </a:p>
          <a:p>
            <a:pPr marL="0" indent="0">
              <a:buNone/>
            </a:pPr>
            <a:r>
              <a:rPr lang="en-US" sz="2200"/>
              <a:t> </a:t>
            </a:r>
            <a:endParaRPr lang="en-RO" sz="2200"/>
          </a:p>
          <a:p>
            <a:r>
              <a:rPr lang="en-RO" sz="2200"/>
              <a:t>There are many expressions such as, ‘do what you love to do for a living and you will never work a day in your life’ and ‘do what you love and money will come to you’. Either of these could have been written by Duckworth (2016) if they were popularized in the twenty-first century. In an elaboration of the four psychological assets of which she frequently speaks in her book, Duckworth (2016, Loc 208) delineates:</a:t>
            </a:r>
          </a:p>
          <a:p>
            <a:r>
              <a:rPr lang="en-RO" sz="2200"/>
              <a:t>Interest requires an amount of passion. The grittiest of people are passionate about something that they do. </a:t>
            </a:r>
          </a:p>
          <a:p>
            <a:pPr marL="0" indent="0">
              <a:buNone/>
            </a:pPr>
            <a:endParaRPr lang="en-RO" sz="2200"/>
          </a:p>
        </p:txBody>
      </p:sp>
    </p:spTree>
    <p:extLst>
      <p:ext uri="{BB962C8B-B14F-4D97-AF65-F5344CB8AC3E}">
        <p14:creationId xmlns:p14="http://schemas.microsoft.com/office/powerpoint/2010/main" val="3871013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8649E1BE-DF41-D74B-B9DC-7C8BF8475FE5}"/>
              </a:ext>
            </a:extLst>
          </p:cNvPr>
          <p:cNvSpPr/>
          <p:nvPr/>
        </p:nvSpPr>
        <p:spPr>
          <a:xfrm>
            <a:off x="2311147" y="365760"/>
            <a:ext cx="7569706" cy="128823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100" b="1" u="sng" kern="1200">
                <a:solidFill>
                  <a:schemeClr val="tx1"/>
                </a:solidFill>
                <a:latin typeface="+mj-lt"/>
                <a:ea typeface="+mj-ea"/>
                <a:cs typeface="+mj-cs"/>
              </a:rPr>
              <a:t>GRIT COMPARED TO OTHER ASPECTS OF INDIVIDUAL BEHAVIOR </a:t>
            </a:r>
            <a:endParaRPr lang="en-US" sz="4100" kern="120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C93A9040-41AD-3F4D-932A-767897374AA3}"/>
              </a:ext>
            </a:extLst>
          </p:cNvPr>
          <p:cNvSpPr>
            <a:spLocks noGrp="1"/>
          </p:cNvSpPr>
          <p:nvPr>
            <p:ph idx="1"/>
          </p:nvPr>
        </p:nvSpPr>
        <p:spPr>
          <a:xfrm>
            <a:off x="2165569" y="1956816"/>
            <a:ext cx="7860863" cy="4024884"/>
          </a:xfrm>
        </p:spPr>
        <p:txBody>
          <a:bodyPr vert="horz" lIns="91440" tIns="45720" rIns="91440" bIns="45720" rtlCol="0" anchor="t">
            <a:normAutofit/>
          </a:bodyPr>
          <a:lstStyle/>
          <a:p>
            <a:pPr marL="0"/>
            <a:endParaRPr lang="en-US" sz="2200"/>
          </a:p>
          <a:p>
            <a:pPr marL="0"/>
            <a:r>
              <a:rPr lang="en-US" sz="2200"/>
              <a:t>Although some of the characteristics of grit may be hereditary, others are developed as a result of growing up in an environment wherein experiences are filtered in such a way that grit is cultivated. Although person A might be far more talented than person B, person B can do as well or better than person A if B is gritty and determined. In fact, at times talent can distract us from such things as effort. Duckworth (2016) reminds us that talent + skill produce achievement, but when varying amounts of effort are added into the mix, grit becomes a huge factor of achievement. Then, Skill x Effort = Achievement (Duckworth, 2016, Loc 149). </a:t>
            </a:r>
          </a:p>
          <a:p>
            <a:pPr marL="0"/>
            <a:endParaRPr lang="en-US" sz="2200"/>
          </a:p>
        </p:txBody>
      </p:sp>
    </p:spTree>
    <p:extLst>
      <p:ext uri="{BB962C8B-B14F-4D97-AF65-F5344CB8AC3E}">
        <p14:creationId xmlns:p14="http://schemas.microsoft.com/office/powerpoint/2010/main" val="4547883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0D0A51-A206-3048-9F89-920A9880244A}"/>
              </a:ext>
            </a:extLst>
          </p:cNvPr>
          <p:cNvSpPr>
            <a:spLocks noGrp="1"/>
          </p:cNvSpPr>
          <p:nvPr>
            <p:ph idx="1"/>
          </p:nvPr>
        </p:nvSpPr>
        <p:spPr>
          <a:xfrm>
            <a:off x="2165569" y="1956816"/>
            <a:ext cx="7860863" cy="4024884"/>
          </a:xfrm>
        </p:spPr>
        <p:txBody>
          <a:bodyPr anchor="t">
            <a:normAutofit/>
          </a:bodyPr>
          <a:lstStyle/>
          <a:p>
            <a:r>
              <a:rPr lang="en-RO" sz="1900" b="1" u="sng"/>
              <a:t>CONCLUSION </a:t>
            </a:r>
            <a:r>
              <a:rPr lang="en-US" sz="1900"/>
              <a:t> </a:t>
            </a:r>
            <a:endParaRPr lang="en-RO" sz="1900"/>
          </a:p>
          <a:p>
            <a:pPr marL="0" indent="0">
              <a:buNone/>
            </a:pPr>
            <a:r>
              <a:rPr lang="en-US" sz="1900"/>
              <a:t> </a:t>
            </a:r>
            <a:endParaRPr lang="en-RO" sz="1900"/>
          </a:p>
          <a:p>
            <a:r>
              <a:rPr lang="en-RO" sz="1900"/>
              <a:t> In short, although grit is not the only predictor of student success in both personal and professional contexts, it is certainly one predictor that should not be overlooked. Similarly, if one thinks of a butterfly in its cocoon, one is not inclined to open the cocoon to let the insect out. Rather, one knows that the struggles inherent in the experience of the larvae breaking free of its shell are essential to its development and its potential to soar. The butterfly, like the student, might have mentors and evidence before it of other butterflies that have achieved the same goal. We will probably never know if it receives instruction from ‘mentors’, but it undoubtedly heeds the potential inherent in its heredity and environment. Undoubtedly, this image demonstrates the involvement of hope, purpose, practice, passion, and interest that can also be evidenced in people as student success.</a:t>
            </a:r>
          </a:p>
          <a:p>
            <a:endParaRPr lang="en-RO" sz="1900"/>
          </a:p>
        </p:txBody>
      </p:sp>
    </p:spTree>
    <p:extLst>
      <p:ext uri="{BB962C8B-B14F-4D97-AF65-F5344CB8AC3E}">
        <p14:creationId xmlns:p14="http://schemas.microsoft.com/office/powerpoint/2010/main" val="98574246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C592E37-A2E8-F24D-9207-4CA4FA4836EE}"/>
              </a:ext>
            </a:extLst>
          </p:cNvPr>
          <p:cNvSpPr/>
          <p:nvPr/>
        </p:nvSpPr>
        <p:spPr>
          <a:xfrm>
            <a:off x="215589" y="1516061"/>
            <a:ext cx="5070089" cy="4708981"/>
          </a:xfrm>
          <a:prstGeom prst="rect">
            <a:avLst/>
          </a:prstGeom>
          <a:solidFill>
            <a:srgbClr val="92D050"/>
          </a:solidFill>
          <a:effectLst>
            <a:glow rad="101600">
              <a:schemeClr val="accent3">
                <a:satMod val="175000"/>
                <a:alpha val="40000"/>
              </a:schemeClr>
            </a:glow>
            <a:softEdge rad="63500"/>
          </a:effectLst>
        </p:spPr>
        <p:txBody>
          <a:bodyPr wrap="square">
            <a:spAutoFit/>
          </a:bodyPr>
          <a:lstStyle/>
          <a:p>
            <a:r>
              <a:rPr lang="en-RO" sz="1200" dirty="0">
                <a:latin typeface="Times New Roman" panose="02020603050405020304" pitchFamily="18" charset="0"/>
                <a:ea typeface="Times New Roman" panose="02020603050405020304" pitchFamily="18" charset="0"/>
                <a:cs typeface="Times New Roman" panose="02020603050405020304" pitchFamily="18" charset="0"/>
              </a:rPr>
              <a:t>Duckworth, A. (2016). Grit: The power of passion and perseverance. New York, NY: Simon and Schuster. Duckworth, A. (2013, April). The key to success? Grit. TED Talks Education. Retrieved 3/2/2015 from http:// www.ted.com/talks/ angela_lee_duckworth_the_key_to_success_grit Duckworth, A., Peterson, C., Matthews, M. D., &amp; Kelly, D. R. (2007). Grit: Perseverance and passion for long term goals. Journal of Personality and Social Psychology, vol 92, no 6. P. 1088-1101. DOI: 10.1037/0022-3514.92.6.1087. Fisk-Vanderbilt Masters to PhD Bridge (2016). How the Program Works. Retrieved from http://fisk-vanderbiltbridge.org/. Gibson, C. (2011). Collaborating with virtuality: Leveraging enabling conditions to improve team effectiveness. Organizational Behavior Reader, ninth ed. Pp. 298 – 309. Goldman, J. (2011, August 31). Report: 30 percent of university students take courses online. Schools.com. Retrieved 2/23/2015 from http://www.schools.com/news/30-percentof-university-students-take-courses-online.html Goodwin, B. &amp; Miller, K. (2013, September). Grit + talent = student success. Educational Leadership, p. 74-76. Grant, M. M. (2002) Getting a grip on project-based learning: Theory, cases, and recommendations. Meridian. https:// www.ncsu.edu/meridian/win2002/514/project-based.pdf Guerra, J. (2015, February 16). Fitting in on campus: Challenges for first generation college students. NPR Ed. Retrieved 2/22/2015 from http://www.npr.org/blogs/ ed/2015/02/16/385470288/fitting-in-on-campus-challenges -for-first-generation-students . Hathaway, H, Dir. (1969). True grit. Starring John Wayne, Kim Darby, and Glen Campbell. Hoover, J. D., Giambatista, R. C., Sorenson, R. L., &amp; Bommer, W. H. (2010). Assessing the effectiveness of whole person learning pedagogy in skill acquisiti</a:t>
            </a:r>
            <a:endParaRPr lang="en-RO"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F6712F7-8450-F14E-99A5-8CB3BDCB59CD}"/>
              </a:ext>
            </a:extLst>
          </p:cNvPr>
          <p:cNvSpPr txBox="1"/>
          <p:nvPr/>
        </p:nvSpPr>
        <p:spPr>
          <a:xfrm>
            <a:off x="6779941" y="1516061"/>
            <a:ext cx="5196470" cy="4893647"/>
          </a:xfrm>
          <a:prstGeom prst="rect">
            <a:avLst/>
          </a:prstGeom>
          <a:solidFill>
            <a:srgbClr val="92D050"/>
          </a:solidFill>
          <a:effectLst>
            <a:glow rad="101600">
              <a:schemeClr val="accent3">
                <a:satMod val="175000"/>
                <a:alpha val="40000"/>
              </a:schemeClr>
            </a:glow>
            <a:softEdge rad="63500"/>
          </a:effectLst>
        </p:spPr>
        <p:txBody>
          <a:bodyPr wrap="square" rtlCol="0">
            <a:spAutoFit/>
          </a:bodyPr>
          <a:lstStyle/>
          <a:p>
            <a:r>
              <a:rPr lang="en-RO" sz="1200" dirty="0"/>
              <a:t>Kelly, D. R., Matthews, M. D., &amp; Bartone, P. T. (2014). Grit and hardiness as predictors of performance among west point cadets. Military Psychology, Vol 26, No 4, Pp. 327- 342. Kundu, A. (2014). Grit, overemphasized, agency, overlooked. Phi Delta Kappan, P. 80. Leonard, D. &amp; Swap, W. (2004). Deep smarts. Harvard Business Review. Sept, 2004, Vol. 82 Issue 9. Lu, A. (2013, October 31) Encouraging first generation college students. USA Today. Retrieved 2/22/2015 from http:// www.usatoday.com/story/news/nation/2013/10/31/ education-college-students-income/3324393/ . Osland, J. S. &amp; Turner, M. E. (2011). The organizational behavior reader, ninth ed. Boston, MA: Prentice-Hall. Palmer, P. J. (1976). Meeting for learning: Education in a Quaker context. The Pendle Hill Bulletin, May. Pappano, L. (2013). ‘Grit’ and the new character education: Researchers study how certain performance traits help students learn. Education Digest, May, Pp. 4-9. Peck, M. Scott (1987). The different drum: Community making and peace. New York, NY: Touchstone. Pfeiffer, J. &amp; Sutton, R. I. (2006). Do the best organizations have the best people? Powell, K. (December, 2013). On the lookout for true grit: With the right mix of persistence and support structures, scholars from minority groups can thrive as they pursue their PhD’s. Nature, vol 504, pp. 471-473. Prytherch, A, Sinnott, E., Howells, A., Fuller-Love, N., &amp; O’Gorman, B. (2012). Gender differences in early group formation. International Journal of Gender and Entrepreneurship, Vol 4, No 2, pp. 128-152. Reed, L. (2010). Mustard seeds as means for creative problem solving, ethical decision making, stakeholder alliance, &amp; leader development through experiential learning in management education. Developments in Business Simulation and Experiential Learning, vol 37. Retrieved 10/16/2016 from https://journals.tdl.org/absel/index.php/ absel/article/view/324</a:t>
            </a:r>
          </a:p>
        </p:txBody>
      </p:sp>
      <p:sp>
        <p:nvSpPr>
          <p:cNvPr id="7" name="Rectangle 6">
            <a:extLst>
              <a:ext uri="{FF2B5EF4-FFF2-40B4-BE49-F238E27FC236}">
                <a16:creationId xmlns:a16="http://schemas.microsoft.com/office/drawing/2014/main" id="{0D9FCFC1-3CB8-A744-89F0-667F90D3E334}"/>
              </a:ext>
            </a:extLst>
          </p:cNvPr>
          <p:cNvSpPr/>
          <p:nvPr/>
        </p:nvSpPr>
        <p:spPr>
          <a:xfrm>
            <a:off x="4648154" y="467681"/>
            <a:ext cx="2315827" cy="584775"/>
          </a:xfrm>
          <a:prstGeom prst="rect">
            <a:avLst/>
          </a:prstGeom>
        </p:spPr>
        <p:txBody>
          <a:bodyPr wrap="none">
            <a:spAutoFit/>
          </a:bodyPr>
          <a:lstStyle/>
          <a:p>
            <a:pPr algn="ctr"/>
            <a:r>
              <a:rPr lang="en-RO" sz="3200" b="1" u="sng" dirty="0">
                <a:latin typeface="Calibri" panose="020F0502020204030204" pitchFamily="34" charset="0"/>
                <a:ea typeface="Times New Roman" panose="02020603050405020304" pitchFamily="18" charset="0"/>
                <a:cs typeface="Calibri" panose="020F0502020204030204" pitchFamily="34" charset="0"/>
              </a:rPr>
              <a:t>REFERENCES</a:t>
            </a:r>
            <a:endParaRPr lang="en-RO"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94789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177</TotalTime>
  <Words>3721</Words>
  <Application>Microsoft Macintosh PowerPoint</Application>
  <PresentationFormat>Widescreen</PresentationFormat>
  <Paragraphs>43</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Comic Sans MS</vt:lpstr>
      <vt:lpstr>Times New Roman</vt:lpstr>
      <vt:lpstr>Office Theme</vt:lpstr>
      <vt:lpstr>GRIT IN OUR LIFE </vt:lpstr>
      <vt:lpstr>                                 INTRODUCTION. </vt:lpstr>
      <vt:lpstr>IS THIS LEARNING  PYRAMID?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That is not to say that Bee spellers enjoyed the practice more than other prep activities, such as Scrabble playing. The practice was effortful and rewarding in terms of achieving their greatest potential toward their goals. In other studies, Pappano (2013), found that “how students approach learning may be as critical as what they learn”, thereby demonstrating that intellectual performance may be “more malleable than we thought” (p. 5). According to Kidd, Palmeri, and Aslim (2013), researchers who created the marshmallow experiments found that children who were assigned to reliable experimenters (e.g., adults whom they could trust to keep their commitments) were likely to wait up to four times longer than their counterparts who were assigned to unreliable experimenters (who did not keep their word). Notably, Kundu (2014) cautions that we can overemphasize grit and thereby oversimplify problems pertaining to student achievement and assume that underachievement is always related to laziness; this is simply not the case in every instance. Although largely beyond the scope of this paper, agency is among the other ways to empower learners to take control of their life situations through education and a support system (Kundu, 2016, p. 80). Grit can be cultivated by stakeholders including parents, teachers, mentors, and employers when the four psychological assets found in really gritty people (purpose, practice, interest and hope) are present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GRIT IN OUR LIFE </dc:title>
  <dc:creator>Raluca Micula (2115102)</dc:creator>
  <cp:lastModifiedBy>Raluca Micula (2115102)</cp:lastModifiedBy>
  <cp:revision>2</cp:revision>
  <dcterms:created xsi:type="dcterms:W3CDTF">2021-11-29T17:43:20Z</dcterms:created>
  <dcterms:modified xsi:type="dcterms:W3CDTF">2021-11-30T20:52:45Z</dcterms:modified>
</cp:coreProperties>
</file>