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C6D850-7AD2-433E-A9C8-94C0F8946991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32EE0F-2E60-4ECD-A4AC-F03D5DDC3F46}">
      <dgm:prSet/>
      <dgm:spPr/>
      <dgm:t>
        <a:bodyPr/>
        <a:lstStyle/>
        <a:p>
          <a:pPr algn="ctr"/>
          <a:endParaRPr lang="en-GB" b="1" dirty="0">
            <a:solidFill>
              <a:schemeClr val="bg1"/>
            </a:solidFill>
          </a:endParaRPr>
        </a:p>
        <a:p>
          <a:pPr algn="ctr"/>
          <a:r>
            <a:rPr lang="en-GB" b="1" dirty="0">
              <a:solidFill>
                <a:schemeClr val="bg1"/>
              </a:solidFill>
            </a:rPr>
            <a:t>5S</a:t>
          </a:r>
          <a:endParaRPr lang="en-US" b="1" dirty="0">
            <a:solidFill>
              <a:schemeClr val="bg1"/>
            </a:solidFill>
          </a:endParaRPr>
        </a:p>
      </dgm:t>
    </dgm:pt>
    <dgm:pt modelId="{046F2A93-7C05-4394-B785-0A55AC03CC95}" type="parTrans" cxnId="{845C9A14-537E-424D-9FDC-3ABE8D091C19}">
      <dgm:prSet/>
      <dgm:spPr/>
      <dgm:t>
        <a:bodyPr/>
        <a:lstStyle/>
        <a:p>
          <a:endParaRPr lang="en-US"/>
        </a:p>
      </dgm:t>
    </dgm:pt>
    <dgm:pt modelId="{B02A4F0D-5F4C-4372-915D-5F7D8A4A5BA6}" type="sibTrans" cxnId="{845C9A14-537E-424D-9FDC-3ABE8D091C19}">
      <dgm:prSet/>
      <dgm:spPr/>
      <dgm:t>
        <a:bodyPr/>
        <a:lstStyle/>
        <a:p>
          <a:endParaRPr lang="en-US"/>
        </a:p>
      </dgm:t>
    </dgm:pt>
    <dgm:pt modelId="{51E3555A-8522-4C0C-83A5-A82D18197C5D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Consists of work  place management and there by contribution to reduced processing time/ cost and thus achieving LEAN or Just-In-Time Production</a:t>
          </a:r>
        </a:p>
      </dgm:t>
    </dgm:pt>
    <dgm:pt modelId="{A986A92D-270A-40BE-A409-E7D6B76BC44E}" type="parTrans" cxnId="{BC0A2B29-4B7D-4801-BA3A-6169684C9B71}">
      <dgm:prSet/>
      <dgm:spPr/>
      <dgm:t>
        <a:bodyPr/>
        <a:lstStyle/>
        <a:p>
          <a:endParaRPr lang="en-US"/>
        </a:p>
      </dgm:t>
    </dgm:pt>
    <dgm:pt modelId="{AFCD2E3E-A302-49BE-9711-FF22BA61B0C4}" type="sibTrans" cxnId="{BC0A2B29-4B7D-4801-BA3A-6169684C9B71}">
      <dgm:prSet/>
      <dgm:spPr/>
      <dgm:t>
        <a:bodyPr/>
        <a:lstStyle/>
        <a:p>
          <a:endParaRPr lang="en-US"/>
        </a:p>
      </dgm:t>
    </dgm:pt>
    <dgm:pt modelId="{7AFB0FE7-80AC-44B2-81B8-C3554489297A}" type="pres">
      <dgm:prSet presAssocID="{83C6D850-7AD2-433E-A9C8-94C0F8946991}" presName="vert0" presStyleCnt="0">
        <dgm:presLayoutVars>
          <dgm:dir/>
          <dgm:animOne val="branch"/>
          <dgm:animLvl val="lvl"/>
        </dgm:presLayoutVars>
      </dgm:prSet>
      <dgm:spPr/>
    </dgm:pt>
    <dgm:pt modelId="{69C54916-89B4-4006-8ECD-CF45DE447585}" type="pres">
      <dgm:prSet presAssocID="{0632EE0F-2E60-4ECD-A4AC-F03D5DDC3F46}" presName="thickLine" presStyleLbl="alignNode1" presStyleIdx="0" presStyleCnt="2"/>
      <dgm:spPr/>
    </dgm:pt>
    <dgm:pt modelId="{69194B4C-D7EF-4913-87E5-1751DB492CD0}" type="pres">
      <dgm:prSet presAssocID="{0632EE0F-2E60-4ECD-A4AC-F03D5DDC3F46}" presName="horz1" presStyleCnt="0"/>
      <dgm:spPr/>
    </dgm:pt>
    <dgm:pt modelId="{53AF1A0C-61CB-46F3-BC1C-8D62FD56651F}" type="pres">
      <dgm:prSet presAssocID="{0632EE0F-2E60-4ECD-A4AC-F03D5DDC3F46}" presName="tx1" presStyleLbl="revTx" presStyleIdx="0" presStyleCnt="2"/>
      <dgm:spPr/>
    </dgm:pt>
    <dgm:pt modelId="{9C0D56DD-C3C5-4DB1-AFCE-E3C5F4AD523E}" type="pres">
      <dgm:prSet presAssocID="{0632EE0F-2E60-4ECD-A4AC-F03D5DDC3F46}" presName="vert1" presStyleCnt="0"/>
      <dgm:spPr/>
    </dgm:pt>
    <dgm:pt modelId="{B03D2C37-A375-4649-9FE1-3009FFD06ECA}" type="pres">
      <dgm:prSet presAssocID="{51E3555A-8522-4C0C-83A5-A82D18197C5D}" presName="thickLine" presStyleLbl="alignNode1" presStyleIdx="1" presStyleCnt="2"/>
      <dgm:spPr/>
    </dgm:pt>
    <dgm:pt modelId="{4AC6060B-3050-4299-AC40-193DE6594823}" type="pres">
      <dgm:prSet presAssocID="{51E3555A-8522-4C0C-83A5-A82D18197C5D}" presName="horz1" presStyleCnt="0"/>
      <dgm:spPr/>
    </dgm:pt>
    <dgm:pt modelId="{CCC9697D-63EE-4E81-B5F3-B6B7A82E3C20}" type="pres">
      <dgm:prSet presAssocID="{51E3555A-8522-4C0C-83A5-A82D18197C5D}" presName="tx1" presStyleLbl="revTx" presStyleIdx="1" presStyleCnt="2"/>
      <dgm:spPr/>
    </dgm:pt>
    <dgm:pt modelId="{1C8C5AF2-40FE-47CA-9547-9E8D9D1058A5}" type="pres">
      <dgm:prSet presAssocID="{51E3555A-8522-4C0C-83A5-A82D18197C5D}" presName="vert1" presStyleCnt="0"/>
      <dgm:spPr/>
    </dgm:pt>
  </dgm:ptLst>
  <dgm:cxnLst>
    <dgm:cxn modelId="{845C9A14-537E-424D-9FDC-3ABE8D091C19}" srcId="{83C6D850-7AD2-433E-A9C8-94C0F8946991}" destId="{0632EE0F-2E60-4ECD-A4AC-F03D5DDC3F46}" srcOrd="0" destOrd="0" parTransId="{046F2A93-7C05-4394-B785-0A55AC03CC95}" sibTransId="{B02A4F0D-5F4C-4372-915D-5F7D8A4A5BA6}"/>
    <dgm:cxn modelId="{BC0A2B29-4B7D-4801-BA3A-6169684C9B71}" srcId="{83C6D850-7AD2-433E-A9C8-94C0F8946991}" destId="{51E3555A-8522-4C0C-83A5-A82D18197C5D}" srcOrd="1" destOrd="0" parTransId="{A986A92D-270A-40BE-A409-E7D6B76BC44E}" sibTransId="{AFCD2E3E-A302-49BE-9711-FF22BA61B0C4}"/>
    <dgm:cxn modelId="{CE45E550-E8B1-4A02-B133-07B6E5584EA1}" type="presOf" srcId="{83C6D850-7AD2-433E-A9C8-94C0F8946991}" destId="{7AFB0FE7-80AC-44B2-81B8-C3554489297A}" srcOrd="0" destOrd="0" presId="urn:microsoft.com/office/officeart/2008/layout/LinedList"/>
    <dgm:cxn modelId="{703A7278-9A09-4FEF-B35C-6EA0BBC4F5A3}" type="presOf" srcId="{0632EE0F-2E60-4ECD-A4AC-F03D5DDC3F46}" destId="{53AF1A0C-61CB-46F3-BC1C-8D62FD56651F}" srcOrd="0" destOrd="0" presId="urn:microsoft.com/office/officeart/2008/layout/LinedList"/>
    <dgm:cxn modelId="{927204A2-BE24-461A-9702-6A312DF57D51}" type="presOf" srcId="{51E3555A-8522-4C0C-83A5-A82D18197C5D}" destId="{CCC9697D-63EE-4E81-B5F3-B6B7A82E3C20}" srcOrd="0" destOrd="0" presId="urn:microsoft.com/office/officeart/2008/layout/LinedList"/>
    <dgm:cxn modelId="{DC0EB490-2992-4C62-B06C-AA691BFE0C0F}" type="presParOf" srcId="{7AFB0FE7-80AC-44B2-81B8-C3554489297A}" destId="{69C54916-89B4-4006-8ECD-CF45DE447585}" srcOrd="0" destOrd="0" presId="urn:microsoft.com/office/officeart/2008/layout/LinedList"/>
    <dgm:cxn modelId="{4A855AE8-4E27-4CEC-8611-6C41A6E3802E}" type="presParOf" srcId="{7AFB0FE7-80AC-44B2-81B8-C3554489297A}" destId="{69194B4C-D7EF-4913-87E5-1751DB492CD0}" srcOrd="1" destOrd="0" presId="urn:microsoft.com/office/officeart/2008/layout/LinedList"/>
    <dgm:cxn modelId="{91201C73-ECDF-4CAC-BC9F-69D4F71A54FB}" type="presParOf" srcId="{69194B4C-D7EF-4913-87E5-1751DB492CD0}" destId="{53AF1A0C-61CB-46F3-BC1C-8D62FD56651F}" srcOrd="0" destOrd="0" presId="urn:microsoft.com/office/officeart/2008/layout/LinedList"/>
    <dgm:cxn modelId="{2CC671DD-DB63-4C05-B84E-228BFC1A12C6}" type="presParOf" srcId="{69194B4C-D7EF-4913-87E5-1751DB492CD0}" destId="{9C0D56DD-C3C5-4DB1-AFCE-E3C5F4AD523E}" srcOrd="1" destOrd="0" presId="urn:microsoft.com/office/officeart/2008/layout/LinedList"/>
    <dgm:cxn modelId="{81EBB4DD-C709-4154-A2F5-1395D1E8942A}" type="presParOf" srcId="{7AFB0FE7-80AC-44B2-81B8-C3554489297A}" destId="{B03D2C37-A375-4649-9FE1-3009FFD06ECA}" srcOrd="2" destOrd="0" presId="urn:microsoft.com/office/officeart/2008/layout/LinedList"/>
    <dgm:cxn modelId="{0589A89F-C9B0-4021-BFD6-69CF1A2382DB}" type="presParOf" srcId="{7AFB0FE7-80AC-44B2-81B8-C3554489297A}" destId="{4AC6060B-3050-4299-AC40-193DE6594823}" srcOrd="3" destOrd="0" presId="urn:microsoft.com/office/officeart/2008/layout/LinedList"/>
    <dgm:cxn modelId="{0B97D97A-0510-40BE-BB87-224808BC1992}" type="presParOf" srcId="{4AC6060B-3050-4299-AC40-193DE6594823}" destId="{CCC9697D-63EE-4E81-B5F3-B6B7A82E3C20}" srcOrd="0" destOrd="0" presId="urn:microsoft.com/office/officeart/2008/layout/LinedList"/>
    <dgm:cxn modelId="{AB5D9E60-0585-42D8-AE26-8C0306B659D4}" type="presParOf" srcId="{4AC6060B-3050-4299-AC40-193DE6594823}" destId="{1C8C5AF2-40FE-47CA-9547-9E8D9D1058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54916-89B4-4006-8ECD-CF45DE447585}">
      <dsp:nvSpPr>
        <dsp:cNvPr id="0" name=""/>
        <dsp:cNvSpPr/>
      </dsp:nvSpPr>
      <dsp:spPr>
        <a:xfrm>
          <a:off x="0" y="0"/>
          <a:ext cx="336397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3AF1A0C-61CB-46F3-BC1C-8D62FD56651F}">
      <dsp:nvSpPr>
        <dsp:cNvPr id="0" name=""/>
        <dsp:cNvSpPr/>
      </dsp:nvSpPr>
      <dsp:spPr>
        <a:xfrm>
          <a:off x="0" y="0"/>
          <a:ext cx="3363974" cy="1707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bg1"/>
            </a:solidFill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5S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0" y="0"/>
        <a:ext cx="3363974" cy="1707811"/>
      </dsp:txXfrm>
    </dsp:sp>
    <dsp:sp modelId="{B03D2C37-A375-4649-9FE1-3009FFD06ECA}">
      <dsp:nvSpPr>
        <dsp:cNvPr id="0" name=""/>
        <dsp:cNvSpPr/>
      </dsp:nvSpPr>
      <dsp:spPr>
        <a:xfrm>
          <a:off x="0" y="1707811"/>
          <a:ext cx="336397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CC9697D-63EE-4E81-B5F3-B6B7A82E3C20}">
      <dsp:nvSpPr>
        <dsp:cNvPr id="0" name=""/>
        <dsp:cNvSpPr/>
      </dsp:nvSpPr>
      <dsp:spPr>
        <a:xfrm>
          <a:off x="0" y="1707811"/>
          <a:ext cx="3363974" cy="1707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Consists of work  place management and there by contribution to reduced processing time/ cost and thus achieving LEAN or Just-In-Time Production</a:t>
          </a:r>
        </a:p>
      </dsp:txBody>
      <dsp:txXfrm>
        <a:off x="0" y="1707811"/>
        <a:ext cx="3363974" cy="17078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7BC9D-73F1-4354-9E82-B816CDEBC9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B2E396-08E3-4C7A-93E8-7C00CF5E5D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AE3D0-CB6A-4B66-A184-879D1AF61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9CE98-8693-4799-B502-8FF3BBB00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3FB8F-4645-4553-AC18-A6F65C20A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424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0EB0A-6CBC-47A9-A98F-A2F732187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B925C-780A-4F5F-B704-59BCC8D59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E8006-177F-400A-8A5B-7258F5AEC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1A6BF-BD20-4F6B-B882-465DDBE6A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E95A4-E9CA-4C1B-B8B3-7D0606918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423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E6582-F69E-45B5-8275-486E68121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E4062F-7FB9-491B-B85A-715FFDC36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97656-4BAA-4568-9BF9-6A755F8CD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0F033-C6AB-41D8-B40E-932F82C4A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2B1E7-11D1-45E1-87C7-371729A30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97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3E7BE-4245-4CD5-AE08-BB984A4D5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D782F-C8B6-406E-9CEC-5B85D4DA6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F6E39F-AB61-409B-A003-7396B9142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8BA310-F198-4A4C-9984-FD8AC5C7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B8725-F807-4032-BDF4-50E32B0F7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2885E-99CA-456A-B8DE-405AF5F0B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14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982AB-27AB-49E5-BB9C-6D40F37A6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BFAB7-DA83-4470-807A-7F4239F1E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A124E-5D78-4EB6-B0E9-09F593180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1BED62-4C96-44F6-84E7-21689CC457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CD82E-A2FA-49B0-B68B-6FA68A078D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499AA-55AA-4945-AB94-3F9182101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66A1C3-E742-41EC-8C60-AC09EF81E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F98621-7246-4B47-977F-376742D38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29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C239-9266-4EAB-9654-216FC9A40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24A26F-9295-46B4-8026-A97128C8E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9A929B-D09C-4E31-96AB-D83C8E288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89992C-3A5A-438B-B891-647684175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932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04D338-7024-4DEC-A87F-027B81ADF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E796A7-A1B0-4F13-B588-3AC64C498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9CADE-A5FD-47EF-8F75-7123848EF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319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0681B-96F0-48E1-8E0E-B964BA93E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83B76-89FD-4506-B678-B85525250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8A79D0-C336-40F1-9E3A-FCF6C507E7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69E5B9-3BDF-4E6A-873C-38B96BEB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607FD7-657F-4E18-A3CF-E71D3F484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DF250-49E0-43AB-A642-E6D5792C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2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5A0BA-F046-450F-9158-FDF8A9800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69548E-CB1D-42A1-BBDE-AEE52520DF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E0B03-3B54-4CB7-9F24-8537793B6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2A39A1-731C-469B-A877-87D14FA25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6E8E2-6C4C-49DC-8D16-E106FCF4C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067470-86E5-4FE5-8958-D4677E8B4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550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E3C71-77DF-44CA-96FC-4D8F0E515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F2F610-16D8-43FF-A442-908525416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C8C38-29CD-4DA1-9DDC-15336FAF5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0C6B0-B137-4953-8469-D1C231A89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C9761-0E45-4FB3-83E3-2E46E061F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39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29A65B-22D5-4803-B086-2004C01E6D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B3BF7C-BC92-40BF-B181-FE6B46E124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509C9-935F-4F18-85C9-B459606E5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4DE9D-01AD-4FE0-B204-371145146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ACFB3-FA5B-4AE3-99E9-DFC520683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949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67A3E4-51E8-4789-87C7-84A8FBECB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3BF4A-93F7-4135-8B33-673447B19A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84855-ACF0-4B1A-B882-A48E3B9788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43891-C591-4E56-81CB-CA80A7FA7040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0DC2A-7C28-4EDD-AFA1-E63B0C2228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8D4B6-0E1E-4230-BE48-9D5901EBE5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FF96A-C6CB-47D0-AA36-690D83241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45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artdraw.com/software/img/5s-diagram-example.png?bn=1510011144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xsigmadaily.com/case-study-tire-manufacturer-dmaic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1771-B463-461D-8215-5FAEFDF7DA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DMA</a:t>
            </a:r>
            <a:r>
              <a:rPr lang="en-GB" dirty="0">
                <a:solidFill>
                  <a:srgbClr val="FF0000"/>
                </a:solidFill>
              </a:rPr>
              <a:t>I</a:t>
            </a:r>
            <a:r>
              <a:rPr lang="en-GB" dirty="0"/>
              <a:t>C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8EF9AF-46F3-472B-B6FA-40FDE7AB44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  <a:p>
            <a:r>
              <a:rPr lang="en-GB" sz="5400" dirty="0"/>
              <a:t>Improve </a:t>
            </a:r>
          </a:p>
        </p:txBody>
      </p:sp>
    </p:spTree>
    <p:extLst>
      <p:ext uri="{BB962C8B-B14F-4D97-AF65-F5344CB8AC3E}">
        <p14:creationId xmlns:p14="http://schemas.microsoft.com/office/powerpoint/2010/main" val="452654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8BD61-F0E0-4BB0-BB32-07D38564E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DMAIC ?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5082FEA-4EAD-42F8-A61C-06241438FF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31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0A640-D7B7-48ED-A305-D71170055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Improve Stage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81404-65F9-4C3B-932E-5CE5D5EA5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IMPROVE is the fourth phase in the Six Sigma DMAIC cycle. The focus of this stage is to determine a solution which is based on the uncovered problem in the first three phases.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654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E669F-FF12-40DA-8192-8B6E9FF22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it offers &amp; why it's Important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D67B5-0079-4CCA-8FAA-CDEC57D1F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Determines solutions to issues discovered in previous stages </a:t>
            </a:r>
          </a:p>
          <a:p>
            <a:r>
              <a:rPr lang="en-GB" dirty="0"/>
              <a:t>Optimizes solutions and provides analytical &amp; statistical evidence solutions work </a:t>
            </a:r>
          </a:p>
          <a:p>
            <a:r>
              <a:rPr lang="en-GB" dirty="0"/>
              <a:t>Assess potential solutions for risk and effectiveness </a:t>
            </a:r>
          </a:p>
          <a:p>
            <a:endParaRPr lang="en-GB" dirty="0"/>
          </a:p>
          <a:p>
            <a:r>
              <a:rPr lang="en-US" dirty="0"/>
              <a:t>Potential improvement ideas are finalized and actually implemented. </a:t>
            </a:r>
          </a:p>
          <a:p>
            <a:r>
              <a:rPr lang="en-US" dirty="0"/>
              <a:t>Allowing for final stage of DMAIC, in reviewing and assessing improvements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326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E05926-309D-4500-BB62-83B1C17EA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Tools used in this section of DMAIC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AC3F1-A770-48C6-8831-7F1C9B19A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Regression analysis </a:t>
            </a:r>
          </a:p>
          <a:p>
            <a:r>
              <a:rPr lang="en-US" sz="2000" dirty="0">
                <a:solidFill>
                  <a:schemeClr val="bg1"/>
                </a:solidFill>
              </a:rPr>
              <a:t>Regression analysis is a powerful statistical method that allows you to examine the relationship between two or more variables of interest. </a:t>
            </a:r>
          </a:p>
          <a:p>
            <a:r>
              <a:rPr lang="en-US" sz="2000" dirty="0">
                <a:solidFill>
                  <a:schemeClr val="bg1"/>
                </a:solidFill>
              </a:rPr>
              <a:t>Also used to understand which among the independent variables are related to the dependent variable, and to explore the forms of these relationships.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1504F5-05C1-454E-AE4A-84493741CD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185" y="643467"/>
            <a:ext cx="473392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116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C7DC3-8BEB-4BC7-A706-79C11F13C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</a:rPr>
              <a:t>Tools used in this section of DMAIC </a:t>
            </a:r>
            <a:endParaRPr lang="en-GB" sz="2800">
              <a:solidFill>
                <a:schemeClr val="bg1"/>
              </a:solidFill>
            </a:endParaRPr>
          </a:p>
        </p:txBody>
      </p: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0BE1AB72-02EC-41C0-A1C2-CB75184C3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3746" y="643467"/>
            <a:ext cx="5718802" cy="541019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4F5510-C0D7-4E8A-8357-FC8D5331A1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399611"/>
              </p:ext>
            </p:extLst>
          </p:nvPr>
        </p:nvGraphicFramePr>
        <p:xfrm>
          <a:off x="643468" y="2638044"/>
          <a:ext cx="3363974" cy="3415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E59A0A64-97DC-46B8-AEAF-26291E2F9B9D}"/>
              </a:ext>
            </a:extLst>
          </p:cNvPr>
          <p:cNvSpPr/>
          <p:nvPr/>
        </p:nvSpPr>
        <p:spPr>
          <a:xfrm>
            <a:off x="5297764" y="605366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8"/>
              </a:rPr>
              <a:t>https://www.smartdraw.com/software/img/5s-diagram-example.png?bn=1510011144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6856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274A8-6AEA-4E09-A250-4FAF329F4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</a:rPr>
              <a:t>Tools used in this section of DMAIC </a:t>
            </a: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40B16-A531-4606-AC39-E00734A51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Kanban </a:t>
            </a:r>
          </a:p>
          <a:p>
            <a:r>
              <a:rPr lang="en-US" sz="2000" dirty="0">
                <a:solidFill>
                  <a:schemeClr val="bg1"/>
                </a:solidFill>
              </a:rPr>
              <a:t>A Japanese manufacturing system in which the supply of components is regulated through the use of an instruction card sent along the production line.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C745E-5DB8-4CE7-945B-3384CDBDC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1613978"/>
            <a:ext cx="6250769" cy="3469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044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214FE-2EB4-417C-B037-BDF96089A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</a:rPr>
              <a:t>Tools used in this section of DMAIC </a:t>
            </a: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36140-BE8B-434F-A664-72384613F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Mistake proofing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use of any automatic device or method that either makes it impossible for an error to occur or makes the error immediately obvious once it has occurred.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8" name="Picture 7" descr="A close up of a logo&#10;&#10;Description generated with high confidence">
            <a:extLst>
              <a:ext uri="{FF2B5EF4-FFF2-40B4-BE49-F238E27FC236}">
                <a16:creationId xmlns:a16="http://schemas.microsoft.com/office/drawing/2014/main" id="{DD8C1424-8810-4184-89EE-9578B62F74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253" y="643467"/>
            <a:ext cx="4965789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208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7C9B-3153-485A-9597-8CE73A9D0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– </a:t>
            </a:r>
            <a:br>
              <a:rPr lang="en-GB" dirty="0"/>
            </a:br>
            <a:r>
              <a:rPr lang="en-US" dirty="0"/>
              <a:t>Portuguese Tire Manufacturer Saves Thousands Using Six Sigma’s DMAIC Methodology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4576B-BE47-47FD-AD7B-0A05343B8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To implement improvements , a list was made of all the problems and root causes, then the subsequent action taken to improve these issues. </a:t>
            </a:r>
          </a:p>
          <a:p>
            <a:endParaRPr lang="en-US" dirty="0"/>
          </a:p>
          <a:p>
            <a:r>
              <a:rPr lang="en-US" dirty="0"/>
              <a:t>These include changes to the machinery itself and changes in the methods used by employees to feed material into the machine.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https://www.sixsigmadaily.com/case-study-tire-manufacturer-dmaic/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8732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335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DMAIC </vt:lpstr>
      <vt:lpstr>What is DMAIC ? </vt:lpstr>
      <vt:lpstr>What is the Improve Stage ?</vt:lpstr>
      <vt:lpstr>What it offers &amp; why it's Important </vt:lpstr>
      <vt:lpstr>Tools used in this section of DMAIC </vt:lpstr>
      <vt:lpstr>Tools used in this section of DMAIC </vt:lpstr>
      <vt:lpstr>Tools used in this section of DMAIC </vt:lpstr>
      <vt:lpstr>Tools used in this section of DMAIC </vt:lpstr>
      <vt:lpstr>EXAMPLE –  Portuguese Tire Manufacturer Saves Thousands Using Six Sigma’s DMAIC Methodology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DMAIC</dc:title>
  <dc:creator>Chappell, Daniel</dc:creator>
  <cp:lastModifiedBy>Chappell, Daniel</cp:lastModifiedBy>
  <cp:revision>10</cp:revision>
  <dcterms:created xsi:type="dcterms:W3CDTF">2019-05-01T14:28:12Z</dcterms:created>
  <dcterms:modified xsi:type="dcterms:W3CDTF">2019-05-01T15:02:02Z</dcterms:modified>
</cp:coreProperties>
</file>