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4"/>
  </p:sldMasterIdLst>
  <p:notesMasterIdLst>
    <p:notesMasterId r:id="rId12"/>
  </p:notes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970750-7A55-45B5-8102-D778BA0686AF}" v="10" dt="2026-07-02T21:14:46.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1990" autoAdjust="0"/>
  </p:normalViewPr>
  <p:slideViewPr>
    <p:cSldViewPr snapToGrid="0">
      <p:cViewPr varScale="1">
        <p:scale>
          <a:sx n="146" d="100"/>
          <a:sy n="146" d="100"/>
        </p:scale>
        <p:origin x="78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3E2A6B-3B4B-4F2E-8F5D-AED27C27F90B}" type="datetimeFigureOut">
              <a:rPr lang="en-GB" smtClean="0"/>
              <a:t>03/07/2026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427F8F-E833-498D-BA55-70608B7C0522}" type="slidenum">
              <a:rPr lang="en-GB" smtClean="0"/>
              <a:t>‹#›</a:t>
            </a:fld>
            <a:endParaRPr lang="en-GB"/>
          </a:p>
        </p:txBody>
      </p:sp>
    </p:spTree>
    <p:extLst>
      <p:ext uri="{BB962C8B-B14F-4D97-AF65-F5344CB8AC3E}">
        <p14:creationId xmlns:p14="http://schemas.microsoft.com/office/powerpoint/2010/main" val="340000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Rex </a:t>
            </a:r>
            <a:r>
              <a:rPr lang="en-GB" dirty="0" err="1"/>
              <a:t>Welshon</a:t>
            </a:r>
            <a:r>
              <a:rPr lang="en-GB" dirty="0"/>
              <a:t>, </a:t>
            </a:r>
            <a:r>
              <a:rPr lang="en-GB" i="1" dirty="0"/>
              <a:t>Nietzsche's On The Genealogy of Morality: A Guide, </a:t>
            </a:r>
            <a:r>
              <a:rPr lang="en-GB" i="0" dirty="0"/>
              <a:t>online ed. (Oxford Academic, 2023) p.53</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Friedrich Nietzsche, </a:t>
            </a:r>
            <a:r>
              <a:rPr lang="en-GB" b="0" dirty="0"/>
              <a:t>The Genealogy Of Morality, ed. by Keith Ansell-Pearson (Cambridge University Press, 2006), p.1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2427F8F-E833-498D-BA55-70608B7C0522}" type="slidenum">
              <a:rPr lang="en-GB" smtClean="0"/>
              <a:t>2</a:t>
            </a:fld>
            <a:endParaRPr lang="en-GB"/>
          </a:p>
        </p:txBody>
      </p:sp>
    </p:spTree>
    <p:extLst>
      <p:ext uri="{BB962C8B-B14F-4D97-AF65-F5344CB8AC3E}">
        <p14:creationId xmlns:p14="http://schemas.microsoft.com/office/powerpoint/2010/main" val="873201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IMPORTANT: Bad does not mean evil in this context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Friedrich Nietzsche, </a:t>
            </a:r>
            <a:r>
              <a:rPr lang="en-GB" b="0" dirty="0"/>
              <a:t>The Genealogy Of Morality, ed. by Keith Ansell-Pearson (Cambridge University Press, 2006), p.11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4. </a:t>
            </a:r>
            <a:r>
              <a:rPr lang="en-GB" dirty="0"/>
              <a:t>Claire Kirwin, </a:t>
            </a:r>
            <a:r>
              <a:rPr lang="en-GB" b="0" dirty="0"/>
              <a:t>Nietzsche’s Ethics, https://iep.utm.edu/nietzsches-ethics/, (Accessed 23/06/2026)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2427F8F-E833-498D-BA55-70608B7C0522}" type="slidenum">
              <a:rPr lang="en-GB" smtClean="0"/>
              <a:t>3</a:t>
            </a:fld>
            <a:endParaRPr lang="en-GB"/>
          </a:p>
        </p:txBody>
      </p:sp>
    </p:spTree>
    <p:extLst>
      <p:ext uri="{BB962C8B-B14F-4D97-AF65-F5344CB8AC3E}">
        <p14:creationId xmlns:p14="http://schemas.microsoft.com/office/powerpoint/2010/main" val="1663763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Warren D. </a:t>
            </a:r>
            <a:r>
              <a:rPr lang="en-GB" dirty="0" err="1"/>
              <a:t>TenHouten</a:t>
            </a:r>
            <a:r>
              <a:rPr lang="en-GB" dirty="0"/>
              <a:t>, ‘From Ressentiment to Resentment as a Tertiary Emotion’, Review of European Studies, vol.10 No.4, (Canadian </a:t>
            </a:r>
            <a:r>
              <a:rPr lang="en-GB" dirty="0" err="1"/>
              <a:t>Center</a:t>
            </a:r>
            <a:r>
              <a:rPr lang="en-GB" dirty="0"/>
              <a:t> of Science and Education, 2018) p.49</a:t>
            </a:r>
          </a:p>
          <a:p>
            <a:r>
              <a:rPr lang="en-GB" dirty="0"/>
              <a:t>6. Friedrich Nietzsche, </a:t>
            </a:r>
            <a:r>
              <a:rPr lang="en-GB" b="0" dirty="0"/>
              <a:t>The Genealogy Of Morality, ed. by Keith Ansell-Pearson (Cambridge University Press, 2006) p.20</a:t>
            </a:r>
            <a:endParaRPr lang="en-GB" dirty="0"/>
          </a:p>
          <a:p>
            <a:endParaRPr lang="en-GB" dirty="0"/>
          </a:p>
          <a:p>
            <a:r>
              <a:rPr lang="en-GB" dirty="0"/>
              <a:t>Oppressed groups lack the power to challenge aristocrats directly., They turned their resentment toward them into morality. Qualities that were once admired, such as strength became associated with evil while humility and suffering became moral virtues.</a:t>
            </a:r>
          </a:p>
          <a:p>
            <a:r>
              <a:rPr lang="en-GB" dirty="0"/>
              <a:t>For Nietzsche, this was a reversal of values that helped shape modern western morality.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Nietzsche may be underestimating genuine compassion by reducing it to resentment.</a:t>
            </a:r>
          </a:p>
          <a:p>
            <a:endParaRPr lang="en-GB" dirty="0"/>
          </a:p>
        </p:txBody>
      </p:sp>
      <p:sp>
        <p:nvSpPr>
          <p:cNvPr id="4" name="Slide Number Placeholder 3"/>
          <p:cNvSpPr>
            <a:spLocks noGrp="1"/>
          </p:cNvSpPr>
          <p:nvPr>
            <p:ph type="sldNum" sz="quarter" idx="5"/>
          </p:nvPr>
        </p:nvSpPr>
        <p:spPr/>
        <p:txBody>
          <a:bodyPr/>
          <a:lstStyle/>
          <a:p>
            <a:fld id="{12427F8F-E833-498D-BA55-70608B7C0522}" type="slidenum">
              <a:rPr lang="en-GB" smtClean="0"/>
              <a:t>4</a:t>
            </a:fld>
            <a:endParaRPr lang="en-GB"/>
          </a:p>
        </p:txBody>
      </p:sp>
    </p:spTree>
    <p:extLst>
      <p:ext uri="{BB962C8B-B14F-4D97-AF65-F5344CB8AC3E}">
        <p14:creationId xmlns:p14="http://schemas.microsoft.com/office/powerpoint/2010/main" val="3549015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Transvaluation of values </a:t>
            </a:r>
            <a:r>
              <a:rPr lang="en-GB" dirty="0"/>
              <a:t>= the historical process by which moral values are reversed.</a:t>
            </a:r>
          </a:p>
          <a:p>
            <a:endParaRPr lang="en-GB" dirty="0"/>
          </a:p>
          <a:p>
            <a:r>
              <a:rPr lang="en-GB" dirty="0"/>
              <a:t>7. Dylan Jaggard, Nietzsche’s Antichrist in </a:t>
            </a:r>
            <a:r>
              <a:rPr lang="en-GB" i="1" dirty="0"/>
              <a:t>The Oxford Handbook of Nietzche</a:t>
            </a:r>
            <a:r>
              <a:rPr lang="en-GB" dirty="0"/>
              <a:t>, ed. by John Richardson and Ken Gemes, (Oxford University Press, 2013) p. 353, https://doi.org/10.1093/oxfordhb/9780199534647.001.0001</a:t>
            </a:r>
          </a:p>
          <a:p>
            <a:r>
              <a:rPr lang="en-GB" dirty="0"/>
              <a:t>8. Richard </a:t>
            </a:r>
            <a:r>
              <a:rPr lang="en-GB" dirty="0" err="1"/>
              <a:t>Sheposh</a:t>
            </a:r>
            <a:r>
              <a:rPr lang="en-GB" dirty="0"/>
              <a:t>, Übermensch, https://www.ebsco.com/research-starters/social-sciences-and-humanities/ubermensch (Accessed 24/06/2026)</a:t>
            </a:r>
          </a:p>
        </p:txBody>
      </p:sp>
      <p:sp>
        <p:nvSpPr>
          <p:cNvPr id="4" name="Slide Number Placeholder 3"/>
          <p:cNvSpPr>
            <a:spLocks noGrp="1"/>
          </p:cNvSpPr>
          <p:nvPr>
            <p:ph type="sldNum" sz="quarter" idx="5"/>
          </p:nvPr>
        </p:nvSpPr>
        <p:spPr/>
        <p:txBody>
          <a:bodyPr/>
          <a:lstStyle/>
          <a:p>
            <a:fld id="{12427F8F-E833-498D-BA55-70608B7C0522}" type="slidenum">
              <a:rPr lang="en-GB" smtClean="0"/>
              <a:t>5</a:t>
            </a:fld>
            <a:endParaRPr lang="en-GB"/>
          </a:p>
        </p:txBody>
      </p:sp>
    </p:spTree>
    <p:extLst>
      <p:ext uri="{BB962C8B-B14F-4D97-AF65-F5344CB8AC3E}">
        <p14:creationId xmlns:p14="http://schemas.microsoft.com/office/powerpoint/2010/main" val="3021894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427F8F-E833-498D-BA55-70608B7C0522}" type="slidenum">
              <a:rPr lang="en-GB" smtClean="0"/>
              <a:t>6</a:t>
            </a:fld>
            <a:endParaRPr lang="en-GB"/>
          </a:p>
        </p:txBody>
      </p:sp>
    </p:spTree>
    <p:extLst>
      <p:ext uri="{BB962C8B-B14F-4D97-AF65-F5344CB8AC3E}">
        <p14:creationId xmlns:p14="http://schemas.microsoft.com/office/powerpoint/2010/main" val="7406309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Nietzsche dislikes the philosophers who spend all day gaining knowledge rather than knowing themselves, and if he were alive today, I would say he would argue that we spend so much time observing and reacting to the world around us that we fail to reflect inward. People will hold values because it’s trendy or we simply refuse to question it. People may inherit moral assumptions without knowing where they have </a:t>
            </a:r>
            <a:r>
              <a:rPr lang="en-GB" sz="1200"/>
              <a:t>come from.</a:t>
            </a:r>
            <a:endParaRPr lang="en-GB" dirty="0"/>
          </a:p>
        </p:txBody>
      </p:sp>
      <p:sp>
        <p:nvSpPr>
          <p:cNvPr id="4" name="Slide Number Placeholder 3"/>
          <p:cNvSpPr>
            <a:spLocks noGrp="1"/>
          </p:cNvSpPr>
          <p:nvPr>
            <p:ph type="sldNum" sz="quarter" idx="5"/>
          </p:nvPr>
        </p:nvSpPr>
        <p:spPr/>
        <p:txBody>
          <a:bodyPr/>
          <a:lstStyle/>
          <a:p>
            <a:fld id="{12427F8F-E833-498D-BA55-70608B7C0522}" type="slidenum">
              <a:rPr lang="en-GB" smtClean="0"/>
              <a:t>7</a:t>
            </a:fld>
            <a:endParaRPr lang="en-GB"/>
          </a:p>
        </p:txBody>
      </p:sp>
    </p:spTree>
    <p:extLst>
      <p:ext uri="{BB962C8B-B14F-4D97-AF65-F5344CB8AC3E}">
        <p14:creationId xmlns:p14="http://schemas.microsoft.com/office/powerpoint/2010/main" val="4174848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F41609AD-863D-4FEF-AC9E-0031294E2109}" type="datetimeFigureOut">
              <a:rPr lang="en-GB" smtClean="0"/>
              <a:t>03/07/2026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27A14E87-8B7D-43B7-B05D-769163EEC366}"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270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1609AD-863D-4FEF-AC9E-0031294E2109}"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753164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1609AD-863D-4FEF-AC9E-0031294E2109}"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14E87-8B7D-43B7-B05D-769163EEC366}"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3821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1609AD-863D-4FEF-AC9E-0031294E2109}"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2611199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1609AD-863D-4FEF-AC9E-0031294E2109}" type="datetimeFigureOut">
              <a:rPr lang="en-GB" smtClean="0"/>
              <a:t>03/07/2026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6996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1609AD-863D-4FEF-AC9E-0031294E2109}" type="datetimeFigureOut">
              <a:rPr lang="en-GB" smtClean="0"/>
              <a:t>03/07/2026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1208405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1609AD-863D-4FEF-AC9E-0031294E2109}" type="datetimeFigureOut">
              <a:rPr lang="en-GB" smtClean="0"/>
              <a:t>03/07/2026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2684631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1609AD-863D-4FEF-AC9E-0031294E2109}"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1497108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1609AD-863D-4FEF-AC9E-0031294E2109}"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4144822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1609AD-863D-4FEF-AC9E-0031294E2109}"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3859514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1609AD-863D-4FEF-AC9E-0031294E2109}"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14E87-8B7D-43B7-B05D-769163EEC366}" type="slidenum">
              <a:rPr lang="en-GB" smtClean="0"/>
              <a:t>‹#›</a:t>
            </a:fld>
            <a:endParaRPr lang="en-GB"/>
          </a:p>
        </p:txBody>
      </p:sp>
    </p:spTree>
    <p:extLst>
      <p:ext uri="{BB962C8B-B14F-4D97-AF65-F5344CB8AC3E}">
        <p14:creationId xmlns:p14="http://schemas.microsoft.com/office/powerpoint/2010/main" val="108096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F41609AD-863D-4FEF-AC9E-0031294E2109}" type="datetimeFigureOut">
              <a:rPr lang="en-GB" smtClean="0"/>
              <a:t>03/07/2026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27A14E87-8B7D-43B7-B05D-769163EEC366}" type="slidenum">
              <a:rPr lang="en-GB" smtClean="0"/>
              <a:t>‹#›</a:t>
            </a:fld>
            <a:endParaRPr lang="en-GB"/>
          </a:p>
        </p:txBody>
      </p:sp>
    </p:spTree>
    <p:extLst>
      <p:ext uri="{BB962C8B-B14F-4D97-AF65-F5344CB8AC3E}">
        <p14:creationId xmlns:p14="http://schemas.microsoft.com/office/powerpoint/2010/main" val="2486372560"/>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8E968-1AA6-FB82-A579-7FA8DBF9EF40}"/>
              </a:ext>
            </a:extLst>
          </p:cNvPr>
          <p:cNvSpPr>
            <a:spLocks noGrp="1"/>
          </p:cNvSpPr>
          <p:nvPr>
            <p:ph type="ctrTitle"/>
          </p:nvPr>
        </p:nvSpPr>
        <p:spPr/>
        <p:txBody>
          <a:bodyPr/>
          <a:lstStyle/>
          <a:p>
            <a:r>
              <a:rPr lang="en-GB" dirty="0"/>
              <a:t>Nietzsche’s Good and Evil</a:t>
            </a:r>
          </a:p>
        </p:txBody>
      </p:sp>
      <p:sp>
        <p:nvSpPr>
          <p:cNvPr id="3" name="Subtitle 2">
            <a:extLst>
              <a:ext uri="{FF2B5EF4-FFF2-40B4-BE49-F238E27FC236}">
                <a16:creationId xmlns:a16="http://schemas.microsoft.com/office/drawing/2014/main" id="{C27FAF7D-CC3A-4AC4-62D6-F48F025017A0}"/>
              </a:ext>
            </a:extLst>
          </p:cNvPr>
          <p:cNvSpPr>
            <a:spLocks noGrp="1"/>
          </p:cNvSpPr>
          <p:nvPr>
            <p:ph type="subTitle" idx="1"/>
          </p:nvPr>
        </p:nvSpPr>
        <p:spPr/>
        <p:txBody>
          <a:bodyPr/>
          <a:lstStyle/>
          <a:p>
            <a:r>
              <a:rPr lang="en-GB" dirty="0"/>
              <a:t>The Meaning of Life</a:t>
            </a:r>
          </a:p>
        </p:txBody>
      </p:sp>
    </p:spTree>
    <p:extLst>
      <p:ext uri="{BB962C8B-B14F-4D97-AF65-F5344CB8AC3E}">
        <p14:creationId xmlns:p14="http://schemas.microsoft.com/office/powerpoint/2010/main" val="2715267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A594-A88C-1FB6-11E6-707F112B1169}"/>
              </a:ext>
            </a:extLst>
          </p:cNvPr>
          <p:cNvSpPr>
            <a:spLocks noGrp="1"/>
          </p:cNvSpPr>
          <p:nvPr>
            <p:ph type="title"/>
          </p:nvPr>
        </p:nvSpPr>
        <p:spPr>
          <a:xfrm>
            <a:off x="838200" y="175714"/>
            <a:ext cx="10515600" cy="1325563"/>
          </a:xfrm>
        </p:spPr>
        <p:txBody>
          <a:bodyPr/>
          <a:lstStyle/>
          <a:p>
            <a:r>
              <a:rPr lang="en-GB" i="1" dirty="0"/>
              <a:t>On the Genealogy of Morals</a:t>
            </a:r>
            <a:r>
              <a:rPr lang="en-GB" dirty="0"/>
              <a:t> </a:t>
            </a:r>
          </a:p>
        </p:txBody>
      </p:sp>
      <p:sp>
        <p:nvSpPr>
          <p:cNvPr id="3" name="Content Placeholder 2">
            <a:extLst>
              <a:ext uri="{FF2B5EF4-FFF2-40B4-BE49-F238E27FC236}">
                <a16:creationId xmlns:a16="http://schemas.microsoft.com/office/drawing/2014/main" id="{8F3C2E53-95FE-15BC-A05C-D77F34529125}"/>
              </a:ext>
            </a:extLst>
          </p:cNvPr>
          <p:cNvSpPr>
            <a:spLocks noGrp="1"/>
          </p:cNvSpPr>
          <p:nvPr>
            <p:ph idx="1"/>
          </p:nvPr>
        </p:nvSpPr>
        <p:spPr>
          <a:xfrm>
            <a:off x="896984" y="1501277"/>
            <a:ext cx="10515600" cy="4351338"/>
          </a:xfrm>
        </p:spPr>
        <p:txBody>
          <a:bodyPr>
            <a:normAutofit fontScale="92500" lnSpcReduction="10000"/>
          </a:bodyPr>
          <a:lstStyle/>
          <a:p>
            <a:pPr marL="0" indent="0">
              <a:buNone/>
            </a:pPr>
            <a:r>
              <a:rPr lang="en-GB" sz="2000" dirty="0"/>
              <a:t>Nietzsche begins his work by claiming philosophers of the time and the past do not have knowledge of themselves. We are essentially strangers to ourselves. We are obsessed with gaining knowledge to a fault. In our pursuit, we have forgotten ourselves. He uses an example of a bell striking twelve, and we are sucked out of whatever question or thought but only to ask what the noise is.</a:t>
            </a:r>
            <a:r>
              <a:rPr lang="en-GB" sz="1500" dirty="0"/>
              <a:t>1</a:t>
            </a:r>
            <a:endParaRPr lang="en-GB" sz="1100" dirty="0"/>
          </a:p>
          <a:p>
            <a:pPr marL="0" indent="0">
              <a:buNone/>
            </a:pPr>
            <a:r>
              <a:rPr lang="en-GB" sz="2000" dirty="0"/>
              <a:t>But if we pursue knowledge, do we misunderstand ourselves? Nietzsche assumes that the pursuit of knowledge distracts us from self understanding.</a:t>
            </a:r>
          </a:p>
          <a:p>
            <a:pPr marL="0" indent="0">
              <a:buNone/>
            </a:pPr>
            <a:r>
              <a:rPr lang="en-GB" sz="2000" dirty="0"/>
              <a:t> But, I would disagree with Nietzsche, as our pursuit for knowledge can lead us to understand ourselves better. People have time in the day to seek out knowledge, whether it be through a book or a website but also self reflect and ask questions about themselves.</a:t>
            </a:r>
          </a:p>
          <a:p>
            <a:pPr marL="0" indent="0">
              <a:buNone/>
            </a:pPr>
            <a:r>
              <a:rPr lang="en-GB" sz="2000" dirty="0"/>
              <a:t> However, it can be said that knowledge has been traded for amusement in the modern world. A more contemporary question could be “do we lose focus of our own lives when we watch other people live theirs through social media?”. Social media may intensify the problems he identifies, we constantly observe other people while scarcely examining the origins of our own values and beliefs. He correctly highlights the issue that we neglect self examination but his claim that we are unknown to ourselves overstates the problem.</a:t>
            </a:r>
          </a:p>
        </p:txBody>
      </p:sp>
      <p:sp>
        <p:nvSpPr>
          <p:cNvPr id="5" name="TextBox 4">
            <a:extLst>
              <a:ext uri="{FF2B5EF4-FFF2-40B4-BE49-F238E27FC236}">
                <a16:creationId xmlns:a16="http://schemas.microsoft.com/office/drawing/2014/main" id="{686479C2-E4EA-57AC-A0B6-748DEF693B8A}"/>
              </a:ext>
            </a:extLst>
          </p:cNvPr>
          <p:cNvSpPr txBox="1"/>
          <p:nvPr/>
        </p:nvSpPr>
        <p:spPr>
          <a:xfrm>
            <a:off x="3106240" y="5909174"/>
            <a:ext cx="6097088" cy="369332"/>
          </a:xfrm>
          <a:prstGeom prst="rect">
            <a:avLst/>
          </a:prstGeom>
          <a:noFill/>
        </p:spPr>
        <p:txBody>
          <a:bodyPr wrap="square">
            <a:spAutoFit/>
          </a:bodyPr>
          <a:lstStyle/>
          <a:p>
            <a:r>
              <a:rPr lang="en-GB" dirty="0"/>
              <a:t>“We are unknown, we knowers, ourselves to ourselves”</a:t>
            </a:r>
            <a:r>
              <a:rPr lang="en-GB" sz="1200" dirty="0"/>
              <a:t>2</a:t>
            </a:r>
            <a:endParaRPr lang="en-GB" dirty="0"/>
          </a:p>
        </p:txBody>
      </p:sp>
    </p:spTree>
    <p:extLst>
      <p:ext uri="{BB962C8B-B14F-4D97-AF65-F5344CB8AC3E}">
        <p14:creationId xmlns:p14="http://schemas.microsoft.com/office/powerpoint/2010/main" val="255374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B2E7-125D-13F0-E1B1-30B4688AA084}"/>
              </a:ext>
            </a:extLst>
          </p:cNvPr>
          <p:cNvSpPr>
            <a:spLocks noGrp="1"/>
          </p:cNvSpPr>
          <p:nvPr>
            <p:ph type="title"/>
          </p:nvPr>
        </p:nvSpPr>
        <p:spPr>
          <a:xfrm>
            <a:off x="838200" y="407126"/>
            <a:ext cx="9875520" cy="1356360"/>
          </a:xfrm>
        </p:spPr>
        <p:txBody>
          <a:bodyPr/>
          <a:lstStyle/>
          <a:p>
            <a:r>
              <a:rPr lang="en-GB" dirty="0"/>
              <a:t>Master Morality</a:t>
            </a:r>
          </a:p>
        </p:txBody>
      </p:sp>
      <p:sp>
        <p:nvSpPr>
          <p:cNvPr id="3" name="Content Placeholder 2">
            <a:extLst>
              <a:ext uri="{FF2B5EF4-FFF2-40B4-BE49-F238E27FC236}">
                <a16:creationId xmlns:a16="http://schemas.microsoft.com/office/drawing/2014/main" id="{1936C03F-09E2-D9FD-2D4B-2A7292D7C704}"/>
              </a:ext>
            </a:extLst>
          </p:cNvPr>
          <p:cNvSpPr>
            <a:spLocks noGrp="1"/>
          </p:cNvSpPr>
          <p:nvPr>
            <p:ph idx="1"/>
          </p:nvPr>
        </p:nvSpPr>
        <p:spPr>
          <a:xfrm>
            <a:off x="838200" y="1538242"/>
            <a:ext cx="10515600" cy="4351338"/>
          </a:xfrm>
        </p:spPr>
        <p:txBody>
          <a:bodyPr>
            <a:normAutofit fontScale="92500" lnSpcReduction="20000"/>
          </a:bodyPr>
          <a:lstStyle/>
          <a:p>
            <a:pPr marL="0" indent="0">
              <a:buNone/>
            </a:pPr>
            <a:r>
              <a:rPr lang="en-GB" sz="2000" dirty="0"/>
              <a:t>Rather than being concerned with what is or is not moral, Nietzsche is asking “what moral system existed before good and evil?”. Nietzsche thought that the ruling classes of history, the powerful and aristocratic people determined the first moral system. </a:t>
            </a:r>
          </a:p>
          <a:p>
            <a:pPr marL="0" indent="0">
              <a:buNone/>
            </a:pPr>
            <a:r>
              <a:rPr lang="en-GB" sz="2000" dirty="0"/>
              <a:t>‘the good’ themselves, meaning the noble, the mighty, the high-placed and the high-minded, who saw and judged themselves and their actions as good’</a:t>
            </a:r>
            <a:r>
              <a:rPr lang="en-GB" sz="1400" dirty="0"/>
              <a:t>3. </a:t>
            </a:r>
          </a:p>
          <a:p>
            <a:pPr marL="0" indent="0">
              <a:buNone/>
            </a:pPr>
            <a:r>
              <a:rPr lang="en-GB" sz="2000" dirty="0"/>
              <a:t>For the aristocratic people, to be good was to be noble, powerful, strong but to be bad was to be common, weak and ordinary. Thus, came what he describes as master morality. It began as an evaluation of the aristocratic person by himself.</a:t>
            </a:r>
            <a:r>
              <a:rPr lang="en-GB" sz="1400" dirty="0"/>
              <a:t>4 </a:t>
            </a:r>
            <a:r>
              <a:rPr lang="en-GB" sz="2000" dirty="0"/>
              <a:t>Rather than it being a condemnation of other people, it is more a “yes” to oneself.</a:t>
            </a:r>
            <a:endParaRPr lang="en-GB" sz="1800" dirty="0"/>
          </a:p>
          <a:p>
            <a:pPr marL="0" indent="0">
              <a:buNone/>
            </a:pPr>
            <a:r>
              <a:rPr lang="en-GB" sz="1800" dirty="0"/>
              <a:t>Nietzsche has a unique claim in saying that moral values emerge from social groups, it is a strong challenge against the assumption morality is universal or timeless. It encourages us to think about where our moral standings come from and if they even serve our own interests.</a:t>
            </a:r>
          </a:p>
          <a:p>
            <a:pPr marL="0" indent="0">
              <a:buNone/>
            </a:pPr>
            <a:r>
              <a:rPr lang="en-GB" sz="1800" dirty="0"/>
              <a:t> But I think he is too romantic about highborn societies by associating strength and power with value. He does not consider the fact that throughout history, there has been violence and inequality which always accompanies social hierarchies like the one he describes.</a:t>
            </a:r>
          </a:p>
          <a:p>
            <a:pPr marL="0" indent="0">
              <a:buNone/>
            </a:pPr>
            <a:r>
              <a:rPr lang="en-GB" sz="2000" dirty="0"/>
              <a:t>But if the nobles understood morality as a good vs bad idea, how did western morality come to be centred around good </a:t>
            </a:r>
            <a:r>
              <a:rPr lang="en-GB" sz="2000"/>
              <a:t>and evil?</a:t>
            </a:r>
            <a:endParaRPr lang="en-GB" sz="1800" dirty="0"/>
          </a:p>
        </p:txBody>
      </p:sp>
    </p:spTree>
    <p:extLst>
      <p:ext uri="{BB962C8B-B14F-4D97-AF65-F5344CB8AC3E}">
        <p14:creationId xmlns:p14="http://schemas.microsoft.com/office/powerpoint/2010/main" val="1981946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F97DD-1778-0F0F-E158-CE6EF8D880C9}"/>
              </a:ext>
            </a:extLst>
          </p:cNvPr>
          <p:cNvSpPr>
            <a:spLocks noGrp="1"/>
          </p:cNvSpPr>
          <p:nvPr>
            <p:ph type="title"/>
          </p:nvPr>
        </p:nvSpPr>
        <p:spPr/>
        <p:txBody>
          <a:bodyPr/>
          <a:lstStyle/>
          <a:p>
            <a:r>
              <a:rPr lang="en-GB" dirty="0"/>
              <a:t>Slave Morality</a:t>
            </a:r>
          </a:p>
        </p:txBody>
      </p:sp>
      <p:sp>
        <p:nvSpPr>
          <p:cNvPr id="3" name="Content Placeholder 2">
            <a:extLst>
              <a:ext uri="{FF2B5EF4-FFF2-40B4-BE49-F238E27FC236}">
                <a16:creationId xmlns:a16="http://schemas.microsoft.com/office/drawing/2014/main" id="{349B6BF6-742C-C3E5-D3D6-5D8FCC60B77A}"/>
              </a:ext>
            </a:extLst>
          </p:cNvPr>
          <p:cNvSpPr>
            <a:spLocks noGrp="1"/>
          </p:cNvSpPr>
          <p:nvPr>
            <p:ph idx="1"/>
          </p:nvPr>
        </p:nvSpPr>
        <p:spPr/>
        <p:txBody>
          <a:bodyPr>
            <a:normAutofit fontScale="92500" lnSpcReduction="20000"/>
          </a:bodyPr>
          <a:lstStyle/>
          <a:p>
            <a:pPr marL="0" indent="0">
              <a:buNone/>
            </a:pPr>
            <a:r>
              <a:rPr lang="en-GB" sz="1800" dirty="0"/>
              <a:t>Slave morality is the twisting of the good moral framework. As the weak could not challenge the powerful, they needed to find new ways of doing so. This is through a process Nietzsche would call ressentiment</a:t>
            </a:r>
            <a:r>
              <a:rPr lang="en-GB" sz="1200" dirty="0"/>
              <a:t>. </a:t>
            </a:r>
            <a:r>
              <a:rPr lang="en-GB" sz="1800" dirty="0"/>
              <a:t>There are various definitions and the debate about what it definitively means goes on to this day, but Nietzsche would describe it as ‘a generalized form of resentment arising out of powerlessness and the experience of brutalization neither forgotten nor forgiven</a:t>
            </a:r>
            <a:r>
              <a:rPr lang="en-GB" sz="1400" dirty="0"/>
              <a:t>’5 </a:t>
            </a:r>
            <a:r>
              <a:rPr lang="en-GB" sz="1800" dirty="0"/>
              <a:t> Rather than saying “the nobles are stronger than us” the weak would say “The nobles are evil”. Thus came the birth of slave morality. Anything the noble people were, was evil and anything the slaves/weak were, was good e.g. being humble. Anything the noble people wanted was evil and should be avoided.</a:t>
            </a:r>
            <a:endParaRPr lang="en-GB" sz="1400" dirty="0"/>
          </a:p>
          <a:p>
            <a:pPr marL="0" indent="0">
              <a:buNone/>
            </a:pPr>
            <a:r>
              <a:rPr lang="en-GB" sz="1200" dirty="0"/>
              <a:t> </a:t>
            </a:r>
            <a:r>
              <a:rPr lang="en-GB" sz="1800" dirty="0"/>
              <a:t>“The beginning of the slaves’ revolt in morality occurs when ressentiment itself turns creative and gives birth to values.”</a:t>
            </a:r>
            <a:r>
              <a:rPr lang="en-GB" sz="1100" dirty="0"/>
              <a:t>6</a:t>
            </a:r>
          </a:p>
          <a:p>
            <a:pPr marL="0" indent="0">
              <a:buNone/>
            </a:pPr>
            <a:r>
              <a:rPr lang="en-GB" sz="1800" dirty="0"/>
              <a:t>I do agree with Nietzsche that resentment can influence moral thinking. Some often redefine values when they lack power to achieve them directly. For example, on social media those who are popular often receive messages or comments that are unconstructive criticism. Someone might comment “X person is probably miserable” or “Y is shallow”. One could interpret this as ressentiment due to a dislike of how successful somebody is. </a:t>
            </a:r>
          </a:p>
          <a:p>
            <a:pPr marL="0" indent="0">
              <a:buNone/>
            </a:pPr>
            <a:r>
              <a:rPr lang="en-GB" sz="1800" dirty="0"/>
              <a:t> But this does not paint the full picture of moral values. Receiving criticism is not always due to ressentiment. Criticising wealthy people for terrible working practices or exploitation almost always arise due to genuine concern or compassion as opposed to hidden hostility towards the ‘strong’.</a:t>
            </a:r>
          </a:p>
        </p:txBody>
      </p:sp>
    </p:spTree>
    <p:extLst>
      <p:ext uri="{BB962C8B-B14F-4D97-AF65-F5344CB8AC3E}">
        <p14:creationId xmlns:p14="http://schemas.microsoft.com/office/powerpoint/2010/main" val="2679917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FF9DC-A041-6694-CC7D-A2008D2AEB94}"/>
              </a:ext>
            </a:extLst>
          </p:cNvPr>
          <p:cNvSpPr>
            <a:spLocks noGrp="1"/>
          </p:cNvSpPr>
          <p:nvPr>
            <p:ph type="title"/>
          </p:nvPr>
        </p:nvSpPr>
        <p:spPr/>
        <p:txBody>
          <a:bodyPr/>
          <a:lstStyle/>
          <a:p>
            <a:r>
              <a:rPr lang="en-GB" dirty="0"/>
              <a:t>Transvaluation of Values</a:t>
            </a:r>
          </a:p>
        </p:txBody>
      </p:sp>
      <p:sp>
        <p:nvSpPr>
          <p:cNvPr id="3" name="Content Placeholder 2">
            <a:extLst>
              <a:ext uri="{FF2B5EF4-FFF2-40B4-BE49-F238E27FC236}">
                <a16:creationId xmlns:a16="http://schemas.microsoft.com/office/drawing/2014/main" id="{77278EDC-0830-D08F-65CE-16417A19FFC6}"/>
              </a:ext>
            </a:extLst>
          </p:cNvPr>
          <p:cNvSpPr>
            <a:spLocks noGrp="1"/>
          </p:cNvSpPr>
          <p:nvPr>
            <p:ph idx="1"/>
          </p:nvPr>
        </p:nvSpPr>
        <p:spPr/>
        <p:txBody>
          <a:bodyPr>
            <a:normAutofit fontScale="77500" lnSpcReduction="20000"/>
          </a:bodyPr>
          <a:lstStyle/>
          <a:p>
            <a:pPr marL="0" indent="0">
              <a:buNone/>
            </a:pPr>
            <a:r>
              <a:rPr lang="en-GB" sz="2400" dirty="0"/>
              <a:t>Nietzsche then makes the claim that Judaism and later Christianity transformed the western values of being strong and noble into the slave morality. They essentially reversed what society considered good and bad. Nietzsche thought that Christianity caused people to suppress their natural instincts and he called the values Christianity held to be “anti-life”</a:t>
            </a:r>
            <a:r>
              <a:rPr lang="en-GB" sz="1400" dirty="0"/>
              <a:t>7.</a:t>
            </a:r>
          </a:p>
          <a:p>
            <a:pPr marL="0" indent="0">
              <a:buNone/>
            </a:pPr>
            <a:r>
              <a:rPr lang="en-GB" sz="2000" dirty="0"/>
              <a:t>Strength became humility, pride became meekness, power became obedience. These are the values that Nietzsche despises and goes against his idea of the “Übermensch” (introduced in his work </a:t>
            </a:r>
            <a:r>
              <a:rPr lang="en-GB" sz="2000" i="1" dirty="0"/>
              <a:t>Thus Spoke Zarathustra)</a:t>
            </a:r>
            <a:r>
              <a:rPr lang="en-GB" sz="2000" dirty="0"/>
              <a:t> which is a figure who overcomes traditional morality (slave morality, master morality) and the need to define himself against them and creates his own values.</a:t>
            </a:r>
            <a:r>
              <a:rPr lang="en-GB" sz="1400" dirty="0"/>
              <a:t>8</a:t>
            </a:r>
          </a:p>
          <a:p>
            <a:pPr marL="0" indent="0">
              <a:buNone/>
            </a:pPr>
            <a:r>
              <a:rPr lang="en-GB" sz="2000" dirty="0"/>
              <a:t>It is important to note that he does not mean to attack individual Christians, but the moral system it puts out there.</a:t>
            </a:r>
          </a:p>
          <a:p>
            <a:pPr marL="0" indent="0">
              <a:buNone/>
            </a:pPr>
            <a:r>
              <a:rPr lang="en-GB" sz="2000" dirty="0"/>
              <a:t>Religion has defined how we think and how morality is spread throughout different countries. Western Countries have different moral beliefs than Middle Eastern or Eastern countries for example. This, in my opinion, is due to the prevailing religions in such areas preaching different things. But it is incredibly misguided to reduce such vast religions with so many teachings or principles into expressions of weakness or hidden hostility. Christianity is very notable for preaching forgiveness and charity. There are endless quotes in the bible about treating others kindly.</a:t>
            </a:r>
          </a:p>
          <a:p>
            <a:pPr marL="0" indent="0">
              <a:buNone/>
            </a:pPr>
            <a:r>
              <a:rPr lang="en-GB" sz="2000" dirty="0"/>
              <a:t> Treating compassion as weakness has led to the “alpha male” issue in the modern day, where a lot of men are afraid to show any “weak” emotion in fear of being not seen as strong over others. It can be almost be seen as another transvaluation of values. While Nietzsche does not necessarily promote this idea, one can come to a very harmful conclusion or set of values from the idea that having values that push others up before oneself is weak or anti life. </a:t>
            </a:r>
            <a:endParaRPr lang="en-GB" sz="2400" dirty="0"/>
          </a:p>
        </p:txBody>
      </p:sp>
    </p:spTree>
    <p:extLst>
      <p:ext uri="{BB962C8B-B14F-4D97-AF65-F5344CB8AC3E}">
        <p14:creationId xmlns:p14="http://schemas.microsoft.com/office/powerpoint/2010/main" val="1892533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2DA8F-F895-72DF-62F2-AB7D1D45E9AD}"/>
              </a:ext>
            </a:extLst>
          </p:cNvPr>
          <p:cNvSpPr>
            <a:spLocks noGrp="1"/>
          </p:cNvSpPr>
          <p:nvPr>
            <p:ph type="title"/>
          </p:nvPr>
        </p:nvSpPr>
        <p:spPr/>
        <p:txBody>
          <a:bodyPr/>
          <a:lstStyle/>
          <a:p>
            <a:r>
              <a:rPr lang="en-GB" dirty="0"/>
              <a:t>Is Nietzsche's Genealogy Convincing?</a:t>
            </a:r>
          </a:p>
        </p:txBody>
      </p:sp>
      <p:sp>
        <p:nvSpPr>
          <p:cNvPr id="3" name="Content Placeholder 2">
            <a:extLst>
              <a:ext uri="{FF2B5EF4-FFF2-40B4-BE49-F238E27FC236}">
                <a16:creationId xmlns:a16="http://schemas.microsoft.com/office/drawing/2014/main" id="{C541F79D-C396-D98F-B712-61EAE0ACEEA9}"/>
              </a:ext>
            </a:extLst>
          </p:cNvPr>
          <p:cNvSpPr>
            <a:spLocks noGrp="1"/>
          </p:cNvSpPr>
          <p:nvPr>
            <p:ph idx="1"/>
          </p:nvPr>
        </p:nvSpPr>
        <p:spPr>
          <a:xfrm>
            <a:off x="838200" y="1629681"/>
            <a:ext cx="10515600" cy="4810307"/>
          </a:xfrm>
        </p:spPr>
        <p:txBody>
          <a:bodyPr>
            <a:normAutofit/>
          </a:bodyPr>
          <a:lstStyle/>
          <a:p>
            <a:pPr marL="0" indent="0">
              <a:buNone/>
            </a:pPr>
            <a:r>
              <a:rPr lang="en-GB" sz="2000" dirty="0"/>
              <a:t>His argument does have some compelling arguments and offers a unique view on how morality was created, as what we call morally good today may have been due to historical power struggles instead of universal truths as we have been led to believe. The idea of ressentiment also helps highlight how emotions influence moral judgement via social media, status anxiety or even political tribalism.</a:t>
            </a:r>
          </a:p>
          <a:p>
            <a:pPr marL="0" indent="0">
              <a:buNone/>
            </a:pPr>
            <a:r>
              <a:rPr lang="en-GB" sz="2000" dirty="0"/>
              <a:t>However, generally speaking in history books, there is little to no evidence to support that morality did indeed develop that way, it seems more of Nietzsche thinking what he wants to support his romanticised view about noble society. I believe it should be read more as a psychological interpretation of morality instead of historically driven. He is most convincing when he asks us to question where our values come from but to explain morality entirely through power and resentment is misguided. Human morality is capable of empathy and concern for others. Take for example volunteering or charity work. Those are done out of caring for your fellow man.</a:t>
            </a:r>
          </a:p>
          <a:p>
            <a:pPr marL="0" indent="0">
              <a:buNone/>
            </a:pPr>
            <a:endParaRPr lang="en-GB" sz="2000" dirty="0"/>
          </a:p>
          <a:p>
            <a:pPr marL="0" indent="0">
              <a:buNone/>
            </a:pPr>
            <a:r>
              <a:rPr lang="en-GB" sz="2000" dirty="0"/>
              <a:t>If Nietzsche is right about morality being created, who or what is creating our values today? Could it be religion, social media</a:t>
            </a:r>
            <a:r>
              <a:rPr lang="en-GB" sz="2000"/>
              <a:t>, ourselves?</a:t>
            </a:r>
            <a:endParaRPr lang="en-GB" sz="2000" dirty="0"/>
          </a:p>
        </p:txBody>
      </p:sp>
    </p:spTree>
    <p:extLst>
      <p:ext uri="{BB962C8B-B14F-4D97-AF65-F5344CB8AC3E}">
        <p14:creationId xmlns:p14="http://schemas.microsoft.com/office/powerpoint/2010/main" val="3502112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AA727-15A9-4C52-6BBE-54B1DF9B7789}"/>
              </a:ext>
            </a:extLst>
          </p:cNvPr>
          <p:cNvSpPr>
            <a:spLocks noGrp="1"/>
          </p:cNvSpPr>
          <p:nvPr>
            <p:ph type="title"/>
          </p:nvPr>
        </p:nvSpPr>
        <p:spPr/>
        <p:txBody>
          <a:bodyPr/>
          <a:lstStyle/>
          <a:p>
            <a:r>
              <a:rPr lang="en-GB" dirty="0"/>
              <a:t>What can be learnt from Nietzsche?</a:t>
            </a:r>
          </a:p>
        </p:txBody>
      </p:sp>
      <p:sp>
        <p:nvSpPr>
          <p:cNvPr id="3" name="Content Placeholder 2">
            <a:extLst>
              <a:ext uri="{FF2B5EF4-FFF2-40B4-BE49-F238E27FC236}">
                <a16:creationId xmlns:a16="http://schemas.microsoft.com/office/drawing/2014/main" id="{4A45B539-C59C-4039-C7E0-A5C8DA80613B}"/>
              </a:ext>
            </a:extLst>
          </p:cNvPr>
          <p:cNvSpPr>
            <a:spLocks noGrp="1"/>
          </p:cNvSpPr>
          <p:nvPr>
            <p:ph idx="1"/>
          </p:nvPr>
        </p:nvSpPr>
        <p:spPr/>
        <p:txBody>
          <a:bodyPr>
            <a:normAutofit/>
          </a:bodyPr>
          <a:lstStyle/>
          <a:p>
            <a:pPr marL="45720" indent="0">
              <a:buNone/>
            </a:pPr>
            <a:r>
              <a:rPr lang="en-GB" sz="2400" dirty="0"/>
              <a:t>As mentioned earlier, encouraging people to think where their values come from, and why they might think a particular way is something I find incredibly valuable. It may change how someone thinks if they harbour hateful views or adjust good views they already have. </a:t>
            </a:r>
          </a:p>
          <a:p>
            <a:pPr marL="45720" indent="0">
              <a:buNone/>
            </a:pPr>
            <a:r>
              <a:rPr lang="en-GB" sz="2400" dirty="0"/>
              <a:t>No doubt there is a relationship between morality and power. We may believe our opinions are ours, but from Nietzsche's teachings, we must ask are they really? Our constant exposure to certain narratives and values on social media may shape our opinions or how we view people. Consumer culture in which advertisements show us what being happy looks like whether it be owning expensive products or looking a certain way. Do we genuinely value them, or have we learned to value them? </a:t>
            </a:r>
          </a:p>
        </p:txBody>
      </p:sp>
    </p:spTree>
    <p:extLst>
      <p:ext uri="{BB962C8B-B14F-4D97-AF65-F5344CB8AC3E}">
        <p14:creationId xmlns:p14="http://schemas.microsoft.com/office/powerpoint/2010/main" val="230259464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4" ma:contentTypeDescription="Create a new document." ma:contentTypeScope="" ma:versionID="2ea42c22ddaa7072ead07b1a1a5e742f">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72a7b822decd5c3f01d58ab417b06198"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ServiceSystemTags" minOccurs="0"/>
                <xsd:element ref="ns4:SharedWithUsers" minOccurs="0"/>
                <xsd:element ref="ns4:SharedWithDetails" minOccurs="0"/>
                <xsd:element ref="ns4:SharingHintHash"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7D080B64-E3F1-4A82-9DAD-E2382DC6CA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4301-2193-4558-BFB2-025A352F22CF}">
  <ds:schemaRefs>
    <ds:schemaRef ds:uri="http://schemas.microsoft.com/sharepoint/v3/contenttype/forms"/>
  </ds:schemaRefs>
</ds:datastoreItem>
</file>

<file path=customXml/itemProps3.xml><?xml version="1.0" encoding="utf-8"?>
<ds:datastoreItem xmlns:ds="http://schemas.openxmlformats.org/officeDocument/2006/customXml" ds:itemID="{E5CFA969-6C90-4431-900B-CC5D2F06801C}">
  <ds:schemaRefs>
    <ds:schemaRef ds:uri="550816ce-8156-4f45-b1c4-24236a73d01f"/>
    <ds:schemaRef ds:uri="http://schemas.microsoft.com/office/2006/documentManagement/types"/>
    <ds:schemaRef ds:uri="http://schemas.microsoft.com/office/infopath/2007/PartnerControls"/>
    <ds:schemaRef ds:uri="0ebdf10f-b5a3-45b6-acdb-7dc1eb398785"/>
    <ds:schemaRef ds:uri="http://purl.org/dc/terms/"/>
    <ds:schemaRef ds:uri="http://purl.org/dc/elements/1.1/"/>
    <ds:schemaRef ds:uri="http://www.w3.org/XML/1998/namespace"/>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TM03457444[[fn=Basis]]</Template>
  <TotalTime>1512</TotalTime>
  <Words>1961</Words>
  <Application>Microsoft Office PowerPoint</Application>
  <PresentationFormat>Widescreen</PresentationFormat>
  <Paragraphs>57</Paragraphs>
  <Slides>7</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Aptos</vt:lpstr>
      <vt:lpstr>Corbel</vt:lpstr>
      <vt:lpstr>Basis</vt:lpstr>
      <vt:lpstr>Nietzsche’s Good and Evil</vt:lpstr>
      <vt:lpstr>On the Genealogy of Morals </vt:lpstr>
      <vt:lpstr>Master Morality</vt:lpstr>
      <vt:lpstr>Slave Morality</vt:lpstr>
      <vt:lpstr>Transvaluation of Values</vt:lpstr>
      <vt:lpstr>Is Nietzsche's Genealogy Convincing?</vt:lpstr>
      <vt:lpstr>What can be learnt from Nietzsche?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Kelsey Priestley (2306087)</dc:creator>
  <cp:lastModifiedBy>Kelsey Priestley (2306087)</cp:lastModifiedBy>
  <cp:revision>2</cp:revision>
  <dcterms:created xsi:type="dcterms:W3CDTF">2026-06-22T09:57:19Z</dcterms:created>
  <dcterms:modified xsi:type="dcterms:W3CDTF">2026-07-03T07:44:15Z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