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92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EAD26F-B998-C746-8683-AF4D9C50B80A}" type="datetimeFigureOut">
              <a:rPr lang="en-US" smtClean="0"/>
              <a:t>24/01/20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BBB189-4CB6-A44D-8379-D5FF03CCE2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63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Reflective </a:t>
            </a:r>
            <a:r>
              <a:rPr lang="mr-IN" dirty="0" smtClean="0"/>
              <a:t>–</a:t>
            </a:r>
            <a:r>
              <a:rPr lang="en-US" dirty="0" smtClean="0"/>
              <a:t> thinking that makes sense of practice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878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Open knowledge is what we have an explicit awareness of </a:t>
            </a:r>
            <a:r>
              <a:rPr lang="mr-IN" dirty="0" smtClean="0"/>
              <a:t>–</a:t>
            </a:r>
            <a:r>
              <a:rPr lang="en-US" dirty="0" smtClean="0"/>
              <a:t> we know the basis of the knowledge that we are using and believe it to be appropriate</a:t>
            </a:r>
          </a:p>
          <a:p>
            <a:r>
              <a:rPr lang="en-US" dirty="0" smtClean="0"/>
              <a:t>Closed knowledge is knowledge we draw on implicitly </a:t>
            </a:r>
            <a:r>
              <a:rPr lang="mr-IN" dirty="0" smtClean="0"/>
              <a:t>–</a:t>
            </a:r>
            <a:r>
              <a:rPr lang="en-US" dirty="0" smtClean="0"/>
              <a:t> we are not sure where we have acquired it from. </a:t>
            </a:r>
          </a:p>
          <a:p>
            <a:r>
              <a:rPr lang="en-US" dirty="0" err="1" smtClean="0"/>
              <a:t>Eg</a:t>
            </a:r>
            <a:r>
              <a:rPr lang="en-US" dirty="0" smtClean="0"/>
              <a:t> We may be </a:t>
            </a:r>
            <a:r>
              <a:rPr lang="en-US" dirty="0" err="1" smtClean="0"/>
              <a:t>ina</a:t>
            </a:r>
            <a:r>
              <a:rPr lang="en-US" dirty="0" smtClean="0"/>
              <a:t> situation where we need to calm someone down and we may do so very well, without knowing that we could do this or quite how it happened</a:t>
            </a:r>
          </a:p>
          <a:p>
            <a:r>
              <a:rPr lang="en-US" dirty="0" smtClean="0"/>
              <a:t>How can we build knowledge if we are not aware of the knowledge we are using?</a:t>
            </a:r>
          </a:p>
          <a:p>
            <a:r>
              <a:rPr lang="en-US" dirty="0" smtClean="0"/>
              <a:t>Openness in more than one sense </a:t>
            </a:r>
            <a:r>
              <a:rPr lang="mr-IN" dirty="0" smtClean="0"/>
              <a:t>–</a:t>
            </a:r>
            <a:r>
              <a:rPr lang="en-US" dirty="0" smtClean="0"/>
              <a:t> open knowledge, open-mindedness and open to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04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 critically reflective practitioner is someone who is not just self aware, but also socially and politically aware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520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Types of reflection (Thompson</a:t>
            </a:r>
            <a:r>
              <a:rPr lang="en-US" baseline="0" dirty="0" smtClean="0"/>
              <a:t> 2016) </a:t>
            </a:r>
            <a:r>
              <a:rPr lang="mr-IN" baseline="0" dirty="0" smtClean="0"/>
              <a:t>–</a:t>
            </a:r>
            <a:r>
              <a:rPr lang="en-US" baseline="0" dirty="0" smtClean="0"/>
              <a:t> Immanent </a:t>
            </a:r>
            <a:r>
              <a:rPr lang="mr-IN" baseline="0" dirty="0" smtClean="0"/>
              <a:t>–</a:t>
            </a:r>
            <a:r>
              <a:rPr lang="en-US" baseline="0" dirty="0" smtClean="0"/>
              <a:t> no direct results, transitive </a:t>
            </a:r>
            <a:r>
              <a:rPr lang="mr-IN" baseline="0" dirty="0" smtClean="0"/>
              <a:t>–</a:t>
            </a:r>
            <a:r>
              <a:rPr lang="en-US" baseline="0" dirty="0" smtClean="0"/>
              <a:t> improves the situation, transformational </a:t>
            </a:r>
            <a:r>
              <a:rPr lang="mr-IN" baseline="0" dirty="0" smtClean="0"/>
              <a:t>–</a:t>
            </a:r>
            <a:r>
              <a:rPr lang="en-US" baseline="0" dirty="0" smtClean="0"/>
              <a:t> changes and resolves the situation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BBB189-4CB6-A44D-8379-D5FF03CCE23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613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 anchor="t"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24/01/20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is critically reflective practice?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4493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Sch</a:t>
            </a:r>
            <a:r>
              <a:rPr lang="en-US" dirty="0" err="1" smtClean="0"/>
              <a:t>ön</a:t>
            </a:r>
            <a:r>
              <a:rPr lang="en-US" dirty="0" smtClean="0"/>
              <a:t> and more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Reflection-for-action</a:t>
            </a:r>
          </a:p>
          <a:p>
            <a:r>
              <a:rPr lang="en-US" dirty="0" smtClean="0"/>
              <a:t>Reflection-in-action</a:t>
            </a:r>
          </a:p>
          <a:p>
            <a:r>
              <a:rPr lang="en-US" dirty="0" smtClean="0"/>
              <a:t>Reflection-on-action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1792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Theory</a:t>
            </a:r>
          </a:p>
          <a:p>
            <a:r>
              <a:rPr lang="en-US" sz="4000" dirty="0" smtClean="0"/>
              <a:t>Knowing</a:t>
            </a:r>
            <a:endParaRPr lang="en-US" sz="40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Practice</a:t>
            </a:r>
          </a:p>
          <a:p>
            <a:r>
              <a:rPr lang="en-US" sz="4000" dirty="0" smtClean="0"/>
              <a:t>Doing</a:t>
            </a:r>
            <a:endParaRPr lang="en-US" sz="4000" dirty="0"/>
          </a:p>
        </p:txBody>
      </p:sp>
      <p:sp>
        <p:nvSpPr>
          <p:cNvPr id="10" name="TextBox 9"/>
          <p:cNvSpPr txBox="1"/>
          <p:nvPr/>
        </p:nvSpPr>
        <p:spPr>
          <a:xfrm>
            <a:off x="1317624" y="984250"/>
            <a:ext cx="62388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What’s involved 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6981836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Integrating theory and practice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Practical competence</a:t>
            </a:r>
          </a:p>
          <a:p>
            <a:pPr marL="0" indent="0">
              <a:buNone/>
            </a:pPr>
            <a:r>
              <a:rPr lang="en-US" dirty="0" smtClean="0"/>
              <a:t>How knowledge can inform practice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Professional Artistry</a:t>
            </a:r>
          </a:p>
          <a:p>
            <a:pPr marL="0" indent="0">
              <a:buNone/>
            </a:pPr>
            <a:r>
              <a:rPr lang="en-US" dirty="0" smtClean="0"/>
              <a:t>The skills involved in using knowledge in practice</a:t>
            </a:r>
          </a:p>
        </p:txBody>
      </p:sp>
    </p:spTree>
    <p:extLst>
      <p:ext uri="{BB962C8B-B14F-4D97-AF65-F5344CB8AC3E}">
        <p14:creationId xmlns:p14="http://schemas.microsoft.com/office/powerpoint/2010/main" val="18743126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knowledgeable doer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Praxis </a:t>
            </a:r>
            <a:r>
              <a:rPr lang="mr-IN" dirty="0" smtClean="0"/>
              <a:t>–</a:t>
            </a:r>
            <a:r>
              <a:rPr lang="en-US" dirty="0" smtClean="0"/>
              <a:t> a fusion of theory and practice</a:t>
            </a:r>
          </a:p>
          <a:p>
            <a:pPr lvl="1"/>
            <a:r>
              <a:rPr lang="en-US" dirty="0" smtClean="0"/>
              <a:t>2 sides of the same coin</a:t>
            </a:r>
          </a:p>
          <a:p>
            <a:pPr marL="457200" lvl="1" indent="0">
              <a:buNone/>
            </a:pPr>
            <a:r>
              <a:rPr lang="en-US" dirty="0" smtClean="0"/>
              <a:t>Theory here can be ‘personal theory-in-action’</a:t>
            </a:r>
          </a:p>
          <a:p>
            <a:pPr marL="457200" lvl="1" indent="0">
              <a:buNone/>
            </a:pPr>
            <a:r>
              <a:rPr lang="en-US" dirty="0" smtClean="0"/>
              <a:t>We begin with our practice then </a:t>
            </a:r>
            <a:r>
              <a:rPr lang="en-GB" dirty="0" smtClean="0"/>
              <a:t>theorise</a:t>
            </a:r>
            <a:r>
              <a:rPr lang="en-US" dirty="0" smtClean="0"/>
              <a:t> by drawing on professional knowledge.</a:t>
            </a:r>
          </a:p>
        </p:txBody>
      </p:sp>
    </p:spTree>
    <p:extLst>
      <p:ext uri="{BB962C8B-B14F-4D97-AF65-F5344CB8AC3E}">
        <p14:creationId xmlns:p14="http://schemas.microsoft.com/office/powerpoint/2010/main" val="35200941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Open and Closed Knowledge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Open Knowledge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Informed</a:t>
            </a:r>
          </a:p>
          <a:p>
            <a:r>
              <a:rPr lang="en-US" dirty="0" smtClean="0"/>
              <a:t>Sensitive</a:t>
            </a:r>
          </a:p>
          <a:p>
            <a:r>
              <a:rPr lang="en-US" dirty="0" smtClean="0"/>
              <a:t>Creative</a:t>
            </a:r>
          </a:p>
          <a:p>
            <a:r>
              <a:rPr lang="en-US" dirty="0" smtClean="0"/>
              <a:t>Rewarding</a:t>
            </a:r>
          </a:p>
          <a:p>
            <a:r>
              <a:rPr lang="en-US" dirty="0" smtClean="0"/>
              <a:t>Challenging of stereotypes and discriminatory assumptions</a:t>
            </a:r>
          </a:p>
          <a:p>
            <a:r>
              <a:rPr lang="en-US" dirty="0" smtClean="0"/>
              <a:t>Empowering</a:t>
            </a:r>
          </a:p>
          <a:p>
            <a:r>
              <a:rPr lang="en-US" dirty="0" smtClean="0"/>
              <a:t>Ethical</a:t>
            </a:r>
          </a:p>
          <a:p>
            <a:r>
              <a:rPr lang="en-US" dirty="0" smtClean="0"/>
              <a:t>Effective 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Closed Knowledge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Uninformed</a:t>
            </a:r>
          </a:p>
          <a:p>
            <a:r>
              <a:rPr lang="en-US" dirty="0" smtClean="0"/>
              <a:t>Potentially insensitive</a:t>
            </a:r>
          </a:p>
          <a:p>
            <a:r>
              <a:rPr lang="en-US" dirty="0" smtClean="0"/>
              <a:t>Stifling</a:t>
            </a:r>
          </a:p>
          <a:p>
            <a:r>
              <a:rPr lang="en-US" dirty="0" smtClean="0"/>
              <a:t>Unrewarding</a:t>
            </a:r>
          </a:p>
          <a:p>
            <a:r>
              <a:rPr lang="en-US" dirty="0" smtClean="0"/>
              <a:t>Potentially reliant on stereotypes or discriminatory assumptions</a:t>
            </a:r>
          </a:p>
          <a:p>
            <a:r>
              <a:rPr lang="en-US" dirty="0" smtClean="0"/>
              <a:t>Potentially disempowering</a:t>
            </a:r>
          </a:p>
          <a:p>
            <a:r>
              <a:rPr lang="en-US" dirty="0" smtClean="0"/>
              <a:t>Potentially unethical</a:t>
            </a:r>
          </a:p>
          <a:p>
            <a:r>
              <a:rPr lang="en-US" dirty="0" smtClean="0"/>
              <a:t>Less likely to be effective</a:t>
            </a:r>
          </a:p>
        </p:txBody>
      </p:sp>
    </p:spTree>
    <p:extLst>
      <p:ext uri="{BB962C8B-B14F-4D97-AF65-F5344CB8AC3E}">
        <p14:creationId xmlns:p14="http://schemas.microsoft.com/office/powerpoint/2010/main" val="6574475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Critical Reflection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Depth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Does not look at the situation at face value.  It looks beneath the surface to see what assumptions and forms of reasoning are influencing the circumstances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Breadth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Locates what is happening in the wider context.  Sees what is occurring at a micro level as part of a more </a:t>
            </a:r>
            <a:r>
              <a:rPr lang="en-US" dirty="0" err="1" smtClean="0"/>
              <a:t>holitic</a:t>
            </a:r>
            <a:r>
              <a:rPr lang="en-US" dirty="0" smtClean="0"/>
              <a:t>, social and political picture of the macro level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9156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diagram to help</a:t>
            </a:r>
            <a:endParaRPr lang="en-US" dirty="0"/>
          </a:p>
        </p:txBody>
      </p:sp>
      <p:pic>
        <p:nvPicPr>
          <p:cNvPr id="6" name="Content Placeholder 5" descr="Critical understanding diagram.pd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245" r="-1424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843827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Perspective Transformation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Mezirow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transformative education</a:t>
            </a:r>
          </a:p>
          <a:p>
            <a:r>
              <a:rPr lang="en-US" dirty="0" err="1" smtClean="0"/>
              <a:t>Friere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Pedagogy of the Oppressed</a:t>
            </a:r>
          </a:p>
          <a:p>
            <a:r>
              <a:rPr lang="en-US" dirty="0" smtClean="0"/>
              <a:t>Critical reflection can be seen as  an emancipatory approach, freeing people from the restrictive aspects of their social circumstances</a:t>
            </a:r>
          </a:p>
          <a:p>
            <a:r>
              <a:rPr lang="en-US" dirty="0" smtClean="0"/>
              <a:t>Leading to the transformation of self or personal/social/world situation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9888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Discussion Points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What do you understand by the term ‘critically reflective applied drama practitioner’?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How has the concept of </a:t>
            </a:r>
            <a:r>
              <a:rPr lang="en-GB" i="1" dirty="0" smtClean="0"/>
              <a:t>theorising</a:t>
            </a:r>
            <a:r>
              <a:rPr lang="en-US" i="1" dirty="0" smtClean="0"/>
              <a:t> practice </a:t>
            </a:r>
            <a:r>
              <a:rPr lang="en-US" dirty="0" smtClean="0"/>
              <a:t>furthered your understanding of the relationship between theory and practice?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Do you consider yourself a </a:t>
            </a:r>
            <a:r>
              <a:rPr lang="en-US" i="1" dirty="0" smtClean="0"/>
              <a:t>knowledgeable doer</a:t>
            </a:r>
            <a:r>
              <a:rPr lang="en-US" dirty="0" smtClean="0"/>
              <a:t>? Why </a:t>
            </a:r>
            <a:r>
              <a:rPr lang="mr-IN" dirty="0" smtClean="0"/>
              <a:t>–</a:t>
            </a:r>
            <a:r>
              <a:rPr lang="en-US" dirty="0" smtClean="0"/>
              <a:t> on what grounds?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737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Choose a  piece of practical work you have done during the last year on your course.  Identify what you did or could have done in relation to: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 smtClean="0"/>
              <a:t>Reflection-for-action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 smtClean="0"/>
              <a:t>Reflection-in-action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 smtClean="0"/>
              <a:t>Reflection-on-action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7541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Thompson, S. &amp; Thompson, N. (2018) </a:t>
            </a:r>
            <a:r>
              <a:rPr lang="en-US" i="1" dirty="0" smtClean="0"/>
              <a:t>The Critically Reflective Practitioner (2</a:t>
            </a:r>
            <a:r>
              <a:rPr lang="en-US" i="1" baseline="30000" dirty="0" smtClean="0"/>
              <a:t>nd</a:t>
            </a:r>
            <a:r>
              <a:rPr lang="en-US" i="1" dirty="0" smtClean="0"/>
              <a:t> </a:t>
            </a:r>
            <a:r>
              <a:rPr lang="en-US" i="1" dirty="0" err="1" smtClean="0"/>
              <a:t>Edn</a:t>
            </a:r>
            <a:r>
              <a:rPr lang="en-US" i="1" dirty="0" smtClean="0"/>
              <a:t>) </a:t>
            </a:r>
            <a:r>
              <a:rPr lang="en-US" dirty="0" smtClean="0"/>
              <a:t>London: Palgrave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2148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24213E"/>
      </a:dk2>
      <a:lt2>
        <a:srgbClr val="E9EAF0"/>
      </a:lt2>
      <a:accent1>
        <a:srgbClr val="E8BC4A"/>
      </a:accent1>
      <a:accent2>
        <a:srgbClr val="83C1C6"/>
      </a:accent2>
      <a:accent3>
        <a:srgbClr val="E78D35"/>
      </a:accent3>
      <a:accent4>
        <a:srgbClr val="909CE1"/>
      </a:accent4>
      <a:accent5>
        <a:srgbClr val="839C41"/>
      </a:accent5>
      <a:accent6>
        <a:srgbClr val="CC5439"/>
      </a:accent6>
      <a:hlink>
        <a:srgbClr val="1C6CF1"/>
      </a:hlink>
      <a:folHlink>
        <a:srgbClr val="C649E0"/>
      </a:folHlink>
    </a:clrScheme>
    <a:fontScheme name="Twilight">
      <a:maj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 fov="600000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300000"/>
              </a:schemeClr>
            </a:gs>
            <a:gs pos="31000">
              <a:schemeClr val="bg1">
                <a:tint val="100000"/>
                <a:satMod val="300000"/>
              </a:schemeClr>
            </a:gs>
            <a:gs pos="62000">
              <a:schemeClr val="phClr">
                <a:tint val="100000"/>
                <a:shade val="100000"/>
                <a:satMod val="100000"/>
              </a:schemeClr>
            </a:gs>
            <a:gs pos="100000">
              <a:schemeClr val="phClr">
                <a:shade val="100000"/>
                <a:hueMod val="93000"/>
                <a:satMod val="50000"/>
                <a:lumMod val="2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100000"/>
                <a:alpha val="100000"/>
                <a:hueMod val="100000"/>
                <a:satMod val="150000"/>
                <a:lumMod val="5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Twilight.thmx</Template>
  <TotalTime>66</TotalTime>
  <Words>539</Words>
  <Application>Microsoft Macintosh PowerPoint</Application>
  <PresentationFormat>On-screen Show (4:3)</PresentationFormat>
  <Paragraphs>73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Twilight</vt:lpstr>
      <vt:lpstr>What is critically reflective practice?</vt:lpstr>
      <vt:lpstr>Schön and more</vt:lpstr>
      <vt:lpstr>PowerPoint Presentation</vt:lpstr>
      <vt:lpstr>Integrating theory and practice</vt:lpstr>
      <vt:lpstr>The knowledgeable doer</vt:lpstr>
      <vt:lpstr>Open and Closed Knowledge</vt:lpstr>
      <vt:lpstr>Critical Reflection</vt:lpstr>
      <vt:lpstr>A diagram to help</vt:lpstr>
      <vt:lpstr>Perspective Transformation</vt:lpstr>
      <vt:lpstr>Discussion Points </vt:lpstr>
      <vt:lpstr>Exercise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critically reflective practice?</dc:title>
  <dc:creator>Ali Franks</dc:creator>
  <cp:lastModifiedBy>Ali Franks</cp:lastModifiedBy>
  <cp:revision>7</cp:revision>
  <dcterms:created xsi:type="dcterms:W3CDTF">2020-01-24T15:43:44Z</dcterms:created>
  <dcterms:modified xsi:type="dcterms:W3CDTF">2020-01-24T16:50:17Z</dcterms:modified>
</cp:coreProperties>
</file>