
<file path=[Content_Types].xml><?xml version="1.0" encoding="utf-8"?>
<Types xmlns="http://schemas.openxmlformats.org/package/2006/content-types"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5124113" cy="10688638"/>
  <p:notesSz cx="10688638" cy="15124113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0255BB-5495-404F-9C7D-8FC3C7FD60A2}" v="2" dt="2026-08-20T08:14:27.2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41" d="100"/>
          <a:sy n="41" d="100"/>
        </p:scale>
        <p:origin x="26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70002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68680" y="411480"/>
            <a:ext cx="13386816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800" b="1" dirty="0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Adam and Eve in Genesis</a:t>
            </a:r>
            <a:endParaRPr lang="en-US" sz="4800" dirty="0"/>
          </a:p>
        </p:txBody>
      </p:sp>
      <p:sp>
        <p:nvSpPr>
          <p:cNvPr id="3" name="Text 1"/>
          <p:cNvSpPr/>
          <p:nvPr/>
        </p:nvSpPr>
        <p:spPr>
          <a:xfrm>
            <a:off x="868680" y="1234440"/>
            <a:ext cx="1338681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100" i="1" dirty="0">
                <a:solidFill>
                  <a:srgbClr val="7B2D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Is the story misogynistic</a:t>
            </a:r>
            <a:r>
              <a:rPr lang="en-US" sz="2100" i="1">
                <a:solidFill>
                  <a:srgbClr val="7B2D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,</a:t>
            </a:r>
            <a:r>
              <a:rPr lang="en-US" sz="2100" i="1" dirty="0">
                <a:solidFill>
                  <a:srgbClr val="7B2D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 or is that how it has been read?</a:t>
            </a:r>
            <a:endParaRPr lang="en-US" sz="2100" dirty="0"/>
          </a:p>
        </p:txBody>
      </p:sp>
      <p:sp>
        <p:nvSpPr>
          <p:cNvPr id="4" name="Text 2"/>
          <p:cNvSpPr/>
          <p:nvPr/>
        </p:nvSpPr>
        <p:spPr>
          <a:xfrm>
            <a:off x="868680" y="1645920"/>
            <a:ext cx="133868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50" dirty="0">
                <a:solidFill>
                  <a:srgbClr val="4A4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Marian Raducanu   ·   HPRS 4905: Introduction to Hebrew Bible</a:t>
            </a:r>
            <a:endParaRPr lang="en-US" sz="1350" dirty="0"/>
          </a:p>
        </p:txBody>
      </p:sp>
      <p:sp>
        <p:nvSpPr>
          <p:cNvPr id="5" name="Shape 3"/>
          <p:cNvSpPr/>
          <p:nvPr/>
        </p:nvSpPr>
        <p:spPr>
          <a:xfrm>
            <a:off x="3246120" y="2084832"/>
            <a:ext cx="8631936" cy="0"/>
          </a:xfrm>
          <a:prstGeom prst="line">
            <a:avLst/>
          </a:prstGeom>
          <a:noFill/>
          <a:ln w="12700">
            <a:solidFill>
              <a:srgbClr val="D8D2C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68680" y="2377440"/>
            <a:ext cx="415747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7B2D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Story</a:t>
            </a:r>
            <a:endParaRPr lang="en-US" sz="2300" dirty="0"/>
          </a:p>
        </p:txBody>
      </p:sp>
      <p:sp>
        <p:nvSpPr>
          <p:cNvPr id="7" name="Text 5"/>
          <p:cNvSpPr/>
          <p:nvPr/>
        </p:nvSpPr>
        <p:spPr>
          <a:xfrm>
            <a:off x="868680" y="2871216"/>
            <a:ext cx="4157472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900"/>
              </a:lnSpc>
              <a:buNone/>
            </a:pPr>
            <a:r>
              <a:rPr lang="en-US" sz="1300" dirty="0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Genesis 2–3 tells how the first human is formed from the ground, how a partner is made, and how both of them eat the fruit they were told to leave alone.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1088136" y="3858768"/>
            <a:ext cx="3938016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900"/>
              </a:lnSpc>
              <a:buNone/>
            </a:pPr>
            <a:r>
              <a:rPr lang="en-US" sz="1450" i="1" dirty="0">
                <a:solidFill>
                  <a:srgbClr val="7B2D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“I will make him a helper as his partner.”</a:t>
            </a:r>
            <a:endParaRPr lang="en-US" sz="1450" dirty="0"/>
          </a:p>
          <a:p>
            <a:pPr marL="0" indent="0">
              <a:lnSpc>
                <a:spcPts val="1900"/>
              </a:lnSpc>
              <a:buNone/>
            </a:pPr>
            <a:r>
              <a:rPr lang="en-US" sz="1150" dirty="0">
                <a:solidFill>
                  <a:srgbClr val="4A4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Genesis 2:18 (NRSV)</a:t>
            </a:r>
            <a:endParaRPr lang="en-US" sz="1450" dirty="0"/>
          </a:p>
        </p:txBody>
      </p:sp>
      <p:sp>
        <p:nvSpPr>
          <p:cNvPr id="9" name="Shape 7"/>
          <p:cNvSpPr/>
          <p:nvPr/>
        </p:nvSpPr>
        <p:spPr>
          <a:xfrm>
            <a:off x="868680" y="3895344"/>
            <a:ext cx="0" cy="640080"/>
          </a:xfrm>
          <a:prstGeom prst="line">
            <a:avLst/>
          </a:prstGeom>
          <a:noFill/>
          <a:ln w="31750">
            <a:solidFill>
              <a:srgbClr val="D8D2C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68680" y="4617720"/>
            <a:ext cx="4157472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900"/>
              </a:lnSpc>
              <a:buNone/>
            </a:pPr>
            <a:r>
              <a:rPr lang="en-US" sz="1300" dirty="0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‘Helper’ translates the Hebrew ezer kenegdo. The same word describes God helping Israel in Psalm 121, so it need not mean ‘lesser’. And in Genesis 1:27 God makes humanity male and female at the same moment, in the divine image.</a:t>
            </a:r>
            <a:endParaRPr lang="en-US" sz="1300" dirty="0"/>
          </a:p>
        </p:txBody>
      </p:sp>
      <p:pic>
        <p:nvPicPr>
          <p:cNvPr id="11" name="Image 0" descr="/home/claude/unp/ppt/media/image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8616" y="6217920"/>
            <a:ext cx="3657600" cy="2334142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868680" y="8680078"/>
            <a:ext cx="415747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i="1" dirty="0">
                <a:solidFill>
                  <a:srgbClr val="4A4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Garden of Eden: Adam and Eve among the animals</a:t>
            </a:r>
            <a:r>
              <a:rPr lang="en-US" sz="1100" i="1">
                <a:solidFill>
                  <a:srgbClr val="4A4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,</a:t>
            </a:r>
            <a:r>
              <a:rPr lang="en-US" sz="1100" i="1" dirty="0">
                <a:solidFill>
                  <a:srgbClr val="4A4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 inside creation rather than above it.</a:t>
            </a:r>
            <a:endParaRPr lang="en-US" sz="1100" dirty="0"/>
          </a:p>
        </p:txBody>
      </p:sp>
      <p:sp>
        <p:nvSpPr>
          <p:cNvPr id="13" name="Text 10"/>
          <p:cNvSpPr/>
          <p:nvPr/>
        </p:nvSpPr>
        <p:spPr>
          <a:xfrm>
            <a:off x="5483352" y="2377440"/>
            <a:ext cx="415747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7B2D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How It Was Read</a:t>
            </a:r>
            <a:endParaRPr lang="en-US" sz="2300" dirty="0"/>
          </a:p>
        </p:txBody>
      </p:sp>
      <p:sp>
        <p:nvSpPr>
          <p:cNvPr id="14" name="Text 11"/>
          <p:cNvSpPr/>
          <p:nvPr/>
        </p:nvSpPr>
        <p:spPr>
          <a:xfrm>
            <a:off x="5483352" y="2871216"/>
            <a:ext cx="4157472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900"/>
              </a:lnSpc>
              <a:buNone/>
            </a:pPr>
            <a:r>
              <a:rPr lang="en-US" sz="1300" dirty="0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Tertullian (c. 155–220 CE) called woman “the devil’s gateway” and blamed Eve for the Fall. Augustine argued that Eve being the one deceived proved women should be subject to men.</a:t>
            </a:r>
            <a:endParaRPr lang="en-US" sz="1300" dirty="0"/>
          </a:p>
          <a:p>
            <a:pPr marL="0" indent="0">
              <a:lnSpc>
                <a:spcPts val="1900"/>
              </a:lnSpc>
              <a:buNone/>
            </a:pPr>
            <a:endParaRPr lang="en-US" sz="1300" dirty="0"/>
          </a:p>
          <a:p>
            <a:pPr marL="0" indent="0">
              <a:lnSpc>
                <a:spcPts val="1900"/>
              </a:lnSpc>
              <a:buNone/>
            </a:pPr>
            <a:r>
              <a:rPr lang="en-US" sz="1300" dirty="0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These readings did not stay in books. They shaped canon law, marriage doctrine and everyday attitudes for centuries.</a:t>
            </a:r>
            <a:endParaRPr lang="en-US" sz="1300" dirty="0"/>
          </a:p>
        </p:txBody>
      </p:sp>
      <p:sp>
        <p:nvSpPr>
          <p:cNvPr id="15" name="Text 12"/>
          <p:cNvSpPr/>
          <p:nvPr/>
        </p:nvSpPr>
        <p:spPr>
          <a:xfrm>
            <a:off x="5702808" y="5212080"/>
            <a:ext cx="3938016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900"/>
              </a:lnSpc>
              <a:buNone/>
            </a:pPr>
            <a:r>
              <a:rPr lang="en-US" sz="1450" i="1" dirty="0">
                <a:solidFill>
                  <a:srgbClr val="7B2D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“…he shall rule over you.”</a:t>
            </a:r>
            <a:endParaRPr lang="en-US" sz="1450" dirty="0"/>
          </a:p>
          <a:p>
            <a:pPr marL="0" indent="0">
              <a:lnSpc>
                <a:spcPts val="1900"/>
              </a:lnSpc>
              <a:buNone/>
            </a:pPr>
            <a:r>
              <a:rPr lang="en-US" sz="1150" dirty="0">
                <a:solidFill>
                  <a:srgbClr val="4A4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Genesis 3:16 (NRSV)</a:t>
            </a:r>
            <a:endParaRPr lang="en-US" sz="1450" dirty="0"/>
          </a:p>
        </p:txBody>
      </p:sp>
      <p:sp>
        <p:nvSpPr>
          <p:cNvPr id="16" name="Shape 13"/>
          <p:cNvSpPr/>
          <p:nvPr/>
        </p:nvSpPr>
        <p:spPr>
          <a:xfrm>
            <a:off x="5483352" y="5248656"/>
            <a:ext cx="0" cy="640080"/>
          </a:xfrm>
          <a:prstGeom prst="line">
            <a:avLst/>
          </a:prstGeom>
          <a:noFill/>
          <a:ln w="31750">
            <a:solidFill>
              <a:srgbClr val="D8D2C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5483352" y="6217920"/>
            <a:ext cx="415747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7B2D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Read Again</a:t>
            </a:r>
            <a:endParaRPr lang="en-US" sz="2300" dirty="0"/>
          </a:p>
        </p:txBody>
      </p:sp>
      <p:sp>
        <p:nvSpPr>
          <p:cNvPr id="18" name="Text 15"/>
          <p:cNvSpPr/>
          <p:nvPr/>
        </p:nvSpPr>
        <p:spPr>
          <a:xfrm>
            <a:off x="5483352" y="6711696"/>
            <a:ext cx="4157472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900"/>
              </a:lnSpc>
              <a:spcAft>
                <a:spcPts val="700"/>
              </a:spcAft>
              <a:buNone/>
            </a:pPr>
            <a:r>
              <a:rPr lang="en-US" sz="1300" b="1" dirty="0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Phyllis Trible (1978</a:t>
            </a:r>
            <a:r>
              <a:rPr lang="en-US" sz="1300" b="1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): </a:t>
            </a:r>
            <a:r>
              <a:rPr lang="en-US" sz="1300" dirty="0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Genesis 3:16 describes a broken world; it does not prescribe male rule.</a:t>
            </a:r>
            <a:endParaRPr lang="en-US" sz="1300" dirty="0"/>
          </a:p>
          <a:p>
            <a:pPr marL="0" indent="0">
              <a:lnSpc>
                <a:spcPts val="1900"/>
              </a:lnSpc>
              <a:spcAft>
                <a:spcPts val="700"/>
              </a:spcAft>
              <a:buNone/>
            </a:pPr>
            <a:r>
              <a:rPr lang="en-US" sz="1300" b="1" dirty="0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Carol Meyers (2013</a:t>
            </a:r>
            <a:r>
              <a:rPr lang="en-US" sz="1300" b="1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): </a:t>
            </a:r>
            <a:r>
              <a:rPr lang="en-US" sz="1300" dirty="0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read the text inside its farming society, where women’s labour was essential.</a:t>
            </a:r>
            <a:endParaRPr lang="en-US" sz="1300" dirty="0"/>
          </a:p>
          <a:p>
            <a:pPr marL="0" indent="0">
              <a:lnSpc>
                <a:spcPts val="1900"/>
              </a:lnSpc>
              <a:spcAft>
                <a:spcPts val="700"/>
              </a:spcAft>
              <a:buNone/>
            </a:pPr>
            <a:r>
              <a:rPr lang="en-US" sz="1300" b="1" dirty="0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Elizabeth Cady Stanton (1895</a:t>
            </a:r>
            <a:r>
              <a:rPr lang="en-US" sz="1300" b="1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): </a:t>
            </a:r>
            <a:r>
              <a:rPr lang="en-US" sz="1300" dirty="0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story was used to keep women out of education and public life.</a:t>
            </a:r>
            <a:endParaRPr lang="en-US" sz="1300" dirty="0"/>
          </a:p>
          <a:p>
            <a:pPr marL="0" indent="0">
              <a:lnSpc>
                <a:spcPts val="1900"/>
              </a:lnSpc>
              <a:spcAft>
                <a:spcPts val="700"/>
              </a:spcAft>
              <a:buNone/>
            </a:pPr>
            <a:r>
              <a:rPr lang="en-US" sz="1300" b="1" dirty="0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Susan Haddox (2008</a:t>
            </a:r>
            <a:r>
              <a:rPr lang="en-US" sz="1300" b="1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):</a:t>
            </a:r>
            <a:r>
              <a:rPr lang="en-US" sz="1300" b="1" dirty="0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 </a:t>
            </a:r>
            <a:r>
              <a:rPr lang="en-US" sz="1300" dirty="0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gender here is built by narrative and setting, not fixed by decree.</a:t>
            </a:r>
            <a:endParaRPr lang="en-US" sz="1300" dirty="0"/>
          </a:p>
        </p:txBody>
      </p:sp>
      <p:sp>
        <p:nvSpPr>
          <p:cNvPr id="19" name="Text 16"/>
          <p:cNvSpPr/>
          <p:nvPr/>
        </p:nvSpPr>
        <p:spPr>
          <a:xfrm>
            <a:off x="10098024" y="2377440"/>
            <a:ext cx="4157472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300" b="1" dirty="0">
                <a:solidFill>
                  <a:srgbClr val="7B2D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Three Questions</a:t>
            </a:r>
            <a:endParaRPr lang="en-US" sz="2300" dirty="0"/>
          </a:p>
        </p:txBody>
      </p:sp>
      <p:sp>
        <p:nvSpPr>
          <p:cNvPr id="20" name="Text 17"/>
          <p:cNvSpPr/>
          <p:nvPr/>
        </p:nvSpPr>
        <p:spPr>
          <a:xfrm>
            <a:off x="10098024" y="2871216"/>
            <a:ext cx="4157472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900"/>
              </a:lnSpc>
              <a:buNone/>
            </a:pPr>
            <a:r>
              <a:rPr lang="en-US" sz="1300" b="1" dirty="0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1.  Does being made second mean being lesser?</a:t>
            </a:r>
            <a:endParaRPr lang="en-US" sz="1300" dirty="0"/>
          </a:p>
          <a:p>
            <a:pPr marL="0" indent="0">
              <a:lnSpc>
                <a:spcPts val="1900"/>
              </a:lnSpc>
              <a:buNone/>
            </a:pPr>
            <a:r>
              <a:rPr lang="en-US" sz="1300" dirty="0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Trible reads the woman as the high point of the creation account, not an afterthought.</a:t>
            </a:r>
            <a:endParaRPr lang="en-US" sz="1300" dirty="0"/>
          </a:p>
        </p:txBody>
      </p:sp>
      <p:sp>
        <p:nvSpPr>
          <p:cNvPr id="21" name="Text 18"/>
          <p:cNvSpPr/>
          <p:nvPr/>
        </p:nvSpPr>
        <p:spPr>
          <a:xfrm>
            <a:off x="10098024" y="3968496"/>
            <a:ext cx="4157472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900"/>
              </a:lnSpc>
              <a:buNone/>
            </a:pPr>
            <a:r>
              <a:rPr lang="en-US" sz="1300" b="1" dirty="0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2.  Was Eve alone to blame?</a:t>
            </a:r>
            <a:endParaRPr lang="en-US" sz="1300" dirty="0"/>
          </a:p>
          <a:p>
            <a:pPr marL="0" indent="0">
              <a:lnSpc>
                <a:spcPts val="1900"/>
              </a:lnSpc>
              <a:buNone/>
            </a:pPr>
            <a:r>
              <a:rPr lang="en-US" sz="1300" dirty="0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text says Adam “was with her” (Genesis 3:6). Both eat. Both are answerable.</a:t>
            </a:r>
            <a:endParaRPr lang="en-US" sz="1300" dirty="0"/>
          </a:p>
        </p:txBody>
      </p:sp>
      <p:sp>
        <p:nvSpPr>
          <p:cNvPr id="22" name="Text 19"/>
          <p:cNvSpPr/>
          <p:nvPr/>
        </p:nvSpPr>
        <p:spPr>
          <a:xfrm>
            <a:off x="10098024" y="5065776"/>
            <a:ext cx="4157472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900"/>
              </a:lnSpc>
              <a:buNone/>
            </a:pPr>
            <a:r>
              <a:rPr lang="en-US" sz="1300" b="1" dirty="0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3.  The text, or its readers?</a:t>
            </a:r>
            <a:endParaRPr lang="en-US" sz="1300" dirty="0"/>
          </a:p>
          <a:p>
            <a:pPr marL="0" indent="0">
              <a:lnSpc>
                <a:spcPts val="1900"/>
              </a:lnSpc>
              <a:buNone/>
            </a:pPr>
            <a:r>
              <a:rPr lang="en-US" sz="1300" dirty="0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Most of the misogyny sits in the interpretation rather than in the Hebrew itself.</a:t>
            </a:r>
            <a:endParaRPr lang="en-US" sz="1300" dirty="0"/>
          </a:p>
        </p:txBody>
      </p:sp>
      <p:sp>
        <p:nvSpPr>
          <p:cNvPr id="23" name="Shape 20"/>
          <p:cNvSpPr/>
          <p:nvPr/>
        </p:nvSpPr>
        <p:spPr>
          <a:xfrm>
            <a:off x="10098024" y="6345936"/>
            <a:ext cx="4157472" cy="1417320"/>
          </a:xfrm>
          <a:prstGeom prst="roundRect">
            <a:avLst>
              <a:gd name="adj" fmla="val 3871"/>
            </a:avLst>
          </a:prstGeom>
          <a:solidFill>
            <a:srgbClr val="F4F1EA"/>
          </a:solidFill>
          <a:ln w="12700">
            <a:solidFill>
              <a:srgbClr val="F4F1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1"/>
          <p:cNvSpPr/>
          <p:nvPr/>
        </p:nvSpPr>
        <p:spPr>
          <a:xfrm>
            <a:off x="10354056" y="6510528"/>
            <a:ext cx="364540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7B2D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 short</a:t>
            </a:r>
            <a:endParaRPr lang="en-US" sz="1450" dirty="0"/>
          </a:p>
        </p:txBody>
      </p:sp>
      <p:sp>
        <p:nvSpPr>
          <p:cNvPr id="25" name="Text 22"/>
          <p:cNvSpPr/>
          <p:nvPr/>
        </p:nvSpPr>
        <p:spPr>
          <a:xfrm>
            <a:off x="10354056" y="6821424"/>
            <a:ext cx="3645408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900"/>
              </a:lnSpc>
              <a:buNone/>
            </a:pPr>
            <a:r>
              <a:rPr lang="en-US" sz="1350" i="1" dirty="0">
                <a:solidFill>
                  <a:srgbClr val="1C1C1C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story of Adam and Eve has been read misogynistically. That is not the same thing as being misogynistic.</a:t>
            </a:r>
            <a:endParaRPr lang="en-US" sz="1350" dirty="0"/>
          </a:p>
        </p:txBody>
      </p:sp>
      <p:sp>
        <p:nvSpPr>
          <p:cNvPr id="26" name="Text 23"/>
          <p:cNvSpPr/>
          <p:nvPr/>
        </p:nvSpPr>
        <p:spPr>
          <a:xfrm>
            <a:off x="10098024" y="7973568"/>
            <a:ext cx="4157472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7B2D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Sources</a:t>
            </a:r>
            <a:endParaRPr lang="en-US" sz="1450" dirty="0"/>
          </a:p>
        </p:txBody>
      </p:sp>
      <p:sp>
        <p:nvSpPr>
          <p:cNvPr id="27" name="Text 24"/>
          <p:cNvSpPr/>
          <p:nvPr/>
        </p:nvSpPr>
        <p:spPr>
          <a:xfrm>
            <a:off x="10098024" y="8284464"/>
            <a:ext cx="4157472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00"/>
              </a:lnSpc>
              <a:spcAft>
                <a:spcPts val="200"/>
              </a:spcAft>
              <a:buNone/>
            </a:pPr>
            <a:r>
              <a:rPr lang="en-US" sz="1000" dirty="0">
                <a:solidFill>
                  <a:srgbClr val="4A4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Trible, P. (1978) God and the Rhetoric of Sexuality. Philadelphia: Fortress Press.</a:t>
            </a:r>
            <a:endParaRPr lang="en-US" sz="1000" dirty="0"/>
          </a:p>
          <a:p>
            <a:pPr marL="0" indent="0">
              <a:lnSpc>
                <a:spcPts val="1300"/>
              </a:lnSpc>
              <a:spcAft>
                <a:spcPts val="200"/>
              </a:spcAft>
              <a:buNone/>
            </a:pPr>
            <a:r>
              <a:rPr lang="en-US" sz="1000" dirty="0">
                <a:solidFill>
                  <a:srgbClr val="4A4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Meyers, C. (2013) Rediscovering Eve. Oxford: Oxford University Press.</a:t>
            </a:r>
            <a:endParaRPr lang="en-US" sz="1000" dirty="0"/>
          </a:p>
          <a:p>
            <a:pPr marL="0" indent="0">
              <a:lnSpc>
                <a:spcPts val="1300"/>
              </a:lnSpc>
              <a:spcAft>
                <a:spcPts val="200"/>
              </a:spcAft>
              <a:buNone/>
            </a:pPr>
            <a:r>
              <a:rPr lang="en-US" sz="1000" dirty="0">
                <a:solidFill>
                  <a:srgbClr val="4A4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Stanton, E. C. (1895) The Woman’s Bible. New York: European Publishing Co.</a:t>
            </a:r>
            <a:endParaRPr lang="en-US" sz="1000" dirty="0"/>
          </a:p>
          <a:p>
            <a:pPr marL="0" indent="0">
              <a:lnSpc>
                <a:spcPts val="1300"/>
              </a:lnSpc>
              <a:spcAft>
                <a:spcPts val="200"/>
              </a:spcAft>
              <a:buNone/>
            </a:pPr>
            <a:r>
              <a:rPr lang="en-US" sz="1000" dirty="0">
                <a:solidFill>
                  <a:srgbClr val="4A4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Haddox, S. E. (2008) ‘The Construction of Gender in the Hebrew Bible’, Religion Compass, 2(5), pp. 907–921.</a:t>
            </a:r>
            <a:endParaRPr lang="en-US" sz="1000" dirty="0"/>
          </a:p>
          <a:p>
            <a:pPr marL="0" indent="0">
              <a:lnSpc>
                <a:spcPts val="1300"/>
              </a:lnSpc>
              <a:spcAft>
                <a:spcPts val="200"/>
              </a:spcAft>
              <a:buNone/>
            </a:pPr>
            <a:r>
              <a:rPr lang="en-US" sz="1000" dirty="0">
                <a:solidFill>
                  <a:srgbClr val="4A4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Bible quotations: NRSV, via Bible Gateway (www.biblegateway.com).</a:t>
            </a:r>
            <a:endParaRPr lang="en-US" sz="1000" dirty="0"/>
          </a:p>
        </p:txBody>
      </p:sp>
      <p:sp>
        <p:nvSpPr>
          <p:cNvPr id="28" name="Shape 25"/>
          <p:cNvSpPr/>
          <p:nvPr/>
        </p:nvSpPr>
        <p:spPr>
          <a:xfrm>
            <a:off x="868680" y="10058400"/>
            <a:ext cx="13386816" cy="0"/>
          </a:xfrm>
          <a:prstGeom prst="line">
            <a:avLst/>
          </a:prstGeom>
          <a:noFill/>
          <a:ln w="12700">
            <a:solidFill>
              <a:srgbClr val="D8D2C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6"/>
          <p:cNvSpPr/>
          <p:nvPr/>
        </p:nvSpPr>
        <p:spPr>
          <a:xfrm>
            <a:off x="868680" y="10149840"/>
            <a:ext cx="1338681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4A4A4A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HPRS 4905: Introduction to Hebrew Bible   ·   Thematic Poster   ·   Marian Raducanu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518</Words>
  <Application>Microsoft Office PowerPoint</Application>
  <PresentationFormat>Custom</PresentationFormat>
  <Paragraphs>37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Georgia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/>
  <cp:revision>1</cp:revision>
  <dcterms:created xsi:type="dcterms:W3CDTF">2026-08-20T08:09:25Z</dcterms:created>
  <dcterms:modified xsi:type="dcterms:W3CDTF">2026-08-20T08:14:27Z</dcterms:modified>
</cp:coreProperties>
</file>