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BC3934-5439-F013-D96C-B992CF90245F}" v="484" dt="2026-03-11T11:03:55.476"/>
    <p1510:client id="{804888AF-E9B0-4158-8EDC-5A1889D0F1E7}" v="6" dt="2026-03-11T10:21:35.049"/>
    <p1510:client id="{968856BE-22AF-E14B-B564-6075A91FBAE4}" v="49" dt="2026-03-11T10:56:18.9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ena-Beatrice Paun (2508054)" userId="f07fcc06-70b6-4e1d-8fb1-af0ef3f74832" providerId="ADAL" clId="{61B6CFEB-6007-4678-9C46-80840ECB4BD4}"/>
    <pc:docChg chg="undo custSel addSld delSld modSld">
      <pc:chgData name="Elena-Beatrice Paun (2508054)" userId="f07fcc06-70b6-4e1d-8fb1-af0ef3f74832" providerId="ADAL" clId="{61B6CFEB-6007-4678-9C46-80840ECB4BD4}" dt="2026-03-11T10:56:18.997" v="48" actId="1076"/>
      <pc:docMkLst>
        <pc:docMk/>
      </pc:docMkLst>
      <pc:sldChg chg="delSp modSp mod">
        <pc:chgData name="Elena-Beatrice Paun (2508054)" userId="f07fcc06-70b6-4e1d-8fb1-af0ef3f74832" providerId="ADAL" clId="{61B6CFEB-6007-4678-9C46-80840ECB4BD4}" dt="2026-03-11T10:35:10.811" v="25" actId="22"/>
        <pc:sldMkLst>
          <pc:docMk/>
          <pc:sldMk cId="2897957523" sldId="258"/>
        </pc:sldMkLst>
        <pc:spChg chg="del mod">
          <ac:chgData name="Elena-Beatrice Paun (2508054)" userId="f07fcc06-70b6-4e1d-8fb1-af0ef3f74832" providerId="ADAL" clId="{61B6CFEB-6007-4678-9C46-80840ECB4BD4}" dt="2026-03-11T10:34:10.739" v="22" actId="478"/>
          <ac:spMkLst>
            <pc:docMk/>
            <pc:sldMk cId="2897957523" sldId="258"/>
            <ac:spMk id="3" creationId="{028A8359-438A-7EDF-F235-AE5BAE7FB208}"/>
          </ac:spMkLst>
        </pc:spChg>
        <pc:spChg chg="mod">
          <ac:chgData name="Elena-Beatrice Paun (2508054)" userId="f07fcc06-70b6-4e1d-8fb1-af0ef3f74832" providerId="ADAL" clId="{61B6CFEB-6007-4678-9C46-80840ECB4BD4}" dt="2026-03-11T10:35:10.811" v="25" actId="22"/>
          <ac:spMkLst>
            <pc:docMk/>
            <pc:sldMk cId="2897957523" sldId="258"/>
            <ac:spMk id="4" creationId="{DF7ADB33-8287-44CE-5FB9-19B41755F28C}"/>
          </ac:spMkLst>
        </pc:spChg>
      </pc:sldChg>
      <pc:sldChg chg="modSp mod">
        <pc:chgData name="Elena-Beatrice Paun (2508054)" userId="f07fcc06-70b6-4e1d-8fb1-af0ef3f74832" providerId="ADAL" clId="{61B6CFEB-6007-4678-9C46-80840ECB4BD4}" dt="2026-03-11T10:25:56.631" v="5" actId="22"/>
        <pc:sldMkLst>
          <pc:docMk/>
          <pc:sldMk cId="1748499028" sldId="259"/>
        </pc:sldMkLst>
        <pc:spChg chg="mod">
          <ac:chgData name="Elena-Beatrice Paun (2508054)" userId="f07fcc06-70b6-4e1d-8fb1-af0ef3f74832" providerId="ADAL" clId="{61B6CFEB-6007-4678-9C46-80840ECB4BD4}" dt="2026-03-11T10:25:56.631" v="5" actId="22"/>
          <ac:spMkLst>
            <pc:docMk/>
            <pc:sldMk cId="1748499028" sldId="259"/>
            <ac:spMk id="4" creationId="{6C0ED12A-3DF9-EC7F-500A-DAFE2B58DFEB}"/>
          </ac:spMkLst>
        </pc:spChg>
      </pc:sldChg>
      <pc:sldChg chg="modSp mod">
        <pc:chgData name="Elena-Beatrice Paun (2508054)" userId="f07fcc06-70b6-4e1d-8fb1-af0ef3f74832" providerId="ADAL" clId="{61B6CFEB-6007-4678-9C46-80840ECB4BD4}" dt="2026-03-11T10:43:17.283" v="28" actId="22"/>
        <pc:sldMkLst>
          <pc:docMk/>
          <pc:sldMk cId="1424087263" sldId="260"/>
        </pc:sldMkLst>
        <pc:spChg chg="mod">
          <ac:chgData name="Elena-Beatrice Paun (2508054)" userId="f07fcc06-70b6-4e1d-8fb1-af0ef3f74832" providerId="ADAL" clId="{61B6CFEB-6007-4678-9C46-80840ECB4BD4}" dt="2026-03-11T10:43:10.554" v="27" actId="27636"/>
          <ac:spMkLst>
            <pc:docMk/>
            <pc:sldMk cId="1424087263" sldId="260"/>
            <ac:spMk id="3" creationId="{E73EC453-8E6E-AAA5-639A-7F2EB8FCDBC5}"/>
          </ac:spMkLst>
        </pc:spChg>
        <pc:spChg chg="mod">
          <ac:chgData name="Elena-Beatrice Paun (2508054)" userId="f07fcc06-70b6-4e1d-8fb1-af0ef3f74832" providerId="ADAL" clId="{61B6CFEB-6007-4678-9C46-80840ECB4BD4}" dt="2026-03-11T10:43:17.283" v="28" actId="22"/>
          <ac:spMkLst>
            <pc:docMk/>
            <pc:sldMk cId="1424087263" sldId="260"/>
            <ac:spMk id="4" creationId="{0034781E-C86A-9812-7FAF-50F453936BDF}"/>
          </ac:spMkLst>
        </pc:spChg>
      </pc:sldChg>
      <pc:sldChg chg="delSp modSp mod">
        <pc:chgData name="Elena-Beatrice Paun (2508054)" userId="f07fcc06-70b6-4e1d-8fb1-af0ef3f74832" providerId="ADAL" clId="{61B6CFEB-6007-4678-9C46-80840ECB4BD4}" dt="2026-03-11T10:51:19.711" v="35" actId="478"/>
        <pc:sldMkLst>
          <pc:docMk/>
          <pc:sldMk cId="1382716628" sldId="262"/>
        </pc:sldMkLst>
        <pc:spChg chg="del mod">
          <ac:chgData name="Elena-Beatrice Paun (2508054)" userId="f07fcc06-70b6-4e1d-8fb1-af0ef3f74832" providerId="ADAL" clId="{61B6CFEB-6007-4678-9C46-80840ECB4BD4}" dt="2026-03-11T10:51:19.711" v="35" actId="478"/>
          <ac:spMkLst>
            <pc:docMk/>
            <pc:sldMk cId="1382716628" sldId="262"/>
            <ac:spMk id="3" creationId="{87B96C4E-C633-AD44-2B5D-616D8D99EE4D}"/>
          </ac:spMkLst>
        </pc:spChg>
        <pc:spChg chg="mod">
          <ac:chgData name="Elena-Beatrice Paun (2508054)" userId="f07fcc06-70b6-4e1d-8fb1-af0ef3f74832" providerId="ADAL" clId="{61B6CFEB-6007-4678-9C46-80840ECB4BD4}" dt="2026-03-11T10:49:45.580" v="34" actId="22"/>
          <ac:spMkLst>
            <pc:docMk/>
            <pc:sldMk cId="1382716628" sldId="262"/>
            <ac:spMk id="5" creationId="{4D4E207E-27E1-C2EC-F79A-CD895F058314}"/>
          </ac:spMkLst>
        </pc:spChg>
      </pc:sldChg>
      <pc:sldChg chg="delSp modSp mod">
        <pc:chgData name="Elena-Beatrice Paun (2508054)" userId="f07fcc06-70b6-4e1d-8fb1-af0ef3f74832" providerId="ADAL" clId="{61B6CFEB-6007-4678-9C46-80840ECB4BD4}" dt="2026-03-11T10:53:06.849" v="38" actId="22"/>
        <pc:sldMkLst>
          <pc:docMk/>
          <pc:sldMk cId="3970473306" sldId="264"/>
        </pc:sldMkLst>
        <pc:spChg chg="del mod">
          <ac:chgData name="Elena-Beatrice Paun (2508054)" userId="f07fcc06-70b6-4e1d-8fb1-af0ef3f74832" providerId="ADAL" clId="{61B6CFEB-6007-4678-9C46-80840ECB4BD4}" dt="2026-03-11T10:53:02.139" v="37" actId="478"/>
          <ac:spMkLst>
            <pc:docMk/>
            <pc:sldMk cId="3970473306" sldId="264"/>
            <ac:spMk id="3" creationId="{4A53051C-8483-F6FD-7AB5-FC885653EC99}"/>
          </ac:spMkLst>
        </pc:spChg>
        <pc:spChg chg="mod">
          <ac:chgData name="Elena-Beatrice Paun (2508054)" userId="f07fcc06-70b6-4e1d-8fb1-af0ef3f74832" providerId="ADAL" clId="{61B6CFEB-6007-4678-9C46-80840ECB4BD4}" dt="2026-03-11T10:53:06.849" v="38" actId="22"/>
          <ac:spMkLst>
            <pc:docMk/>
            <pc:sldMk cId="3970473306" sldId="264"/>
            <ac:spMk id="4" creationId="{A8313421-DAFE-8A1D-F6C1-D27D18F294B5}"/>
          </ac:spMkLst>
        </pc:spChg>
      </pc:sldChg>
      <pc:sldChg chg="delSp modSp mod">
        <pc:chgData name="Elena-Beatrice Paun (2508054)" userId="f07fcc06-70b6-4e1d-8fb1-af0ef3f74832" providerId="ADAL" clId="{61B6CFEB-6007-4678-9C46-80840ECB4BD4}" dt="2026-03-11T10:56:18.997" v="48" actId="1076"/>
        <pc:sldMkLst>
          <pc:docMk/>
          <pc:sldMk cId="359125969" sldId="265"/>
        </pc:sldMkLst>
        <pc:spChg chg="del mod">
          <ac:chgData name="Elena-Beatrice Paun (2508054)" userId="f07fcc06-70b6-4e1d-8fb1-af0ef3f74832" providerId="ADAL" clId="{61B6CFEB-6007-4678-9C46-80840ECB4BD4}" dt="2026-03-11T10:55:20.076" v="43" actId="478"/>
          <ac:spMkLst>
            <pc:docMk/>
            <pc:sldMk cId="359125969" sldId="265"/>
            <ac:spMk id="3" creationId="{5F8D0C3B-0DFC-3E5A-28D7-AC7CD95B6A10}"/>
          </ac:spMkLst>
        </pc:spChg>
        <pc:spChg chg="mod">
          <ac:chgData name="Elena-Beatrice Paun (2508054)" userId="f07fcc06-70b6-4e1d-8fb1-af0ef3f74832" providerId="ADAL" clId="{61B6CFEB-6007-4678-9C46-80840ECB4BD4}" dt="2026-03-11T10:56:18.997" v="48" actId="1076"/>
          <ac:spMkLst>
            <pc:docMk/>
            <pc:sldMk cId="359125969" sldId="265"/>
            <ac:spMk id="4" creationId="{AE329323-5400-FFBF-EC58-C19451455413}"/>
          </ac:spMkLst>
        </pc:spChg>
      </pc:sldChg>
      <pc:sldChg chg="new del">
        <pc:chgData name="Elena-Beatrice Paun (2508054)" userId="f07fcc06-70b6-4e1d-8fb1-af0ef3f74832" providerId="ADAL" clId="{61B6CFEB-6007-4678-9C46-80840ECB4BD4}" dt="2026-03-11T10:34:27.341" v="24" actId="2696"/>
        <pc:sldMkLst>
          <pc:docMk/>
          <pc:sldMk cId="2688231382" sldId="269"/>
        </pc:sldMkLst>
      </pc:sldChg>
    </pc:docChg>
  </pc:docChgLst>
  <pc:docChgLst>
    <pc:chgData name="Elena-Beatrice Paun (2508054)" userId="S::2508054@student.uwtsd.ac.uk::f07fcc06-70b6-4e1d-8fb1-af0ef3f74832" providerId="AD" clId="Web-{804888AF-E9B0-4158-8EDC-5A1889D0F1E7}"/>
    <pc:docChg chg="modSld">
      <pc:chgData name="Elena-Beatrice Paun (2508054)" userId="S::2508054@student.uwtsd.ac.uk::f07fcc06-70b6-4e1d-8fb1-af0ef3f74832" providerId="AD" clId="Web-{804888AF-E9B0-4158-8EDC-5A1889D0F1E7}" dt="2026-03-11T10:21:35.049" v="5" actId="20577"/>
      <pc:docMkLst>
        <pc:docMk/>
      </pc:docMkLst>
      <pc:sldChg chg="modSp">
        <pc:chgData name="Elena-Beatrice Paun (2508054)" userId="S::2508054@student.uwtsd.ac.uk::f07fcc06-70b6-4e1d-8fb1-af0ef3f74832" providerId="AD" clId="Web-{804888AF-E9B0-4158-8EDC-5A1889D0F1E7}" dt="2026-03-11T10:21:35.049" v="5" actId="20577"/>
        <pc:sldMkLst>
          <pc:docMk/>
          <pc:sldMk cId="1748499028" sldId="259"/>
        </pc:sldMkLst>
        <pc:spChg chg="mod">
          <ac:chgData name="Elena-Beatrice Paun (2508054)" userId="S::2508054@student.uwtsd.ac.uk::f07fcc06-70b6-4e1d-8fb1-af0ef3f74832" providerId="AD" clId="Web-{804888AF-E9B0-4158-8EDC-5A1889D0F1E7}" dt="2026-03-11T10:21:35.049" v="5" actId="20577"/>
          <ac:spMkLst>
            <pc:docMk/>
            <pc:sldMk cId="1748499028" sldId="259"/>
            <ac:spMk id="3" creationId="{F9C1CCB3-874D-5E4A-629C-E7AA4A8AB46C}"/>
          </ac:spMkLst>
        </pc:spChg>
      </pc:sldChg>
    </pc:docChg>
  </pc:docChgLst>
  <pc:docChgLst>
    <pc:chgData name="Elena-Beatrice Paun (2508054)" userId="S::2508054@student.uwtsd.ac.uk::f07fcc06-70b6-4e1d-8fb1-af0ef3f74832" providerId="AD" clId="Web-{46BC3934-5439-F013-D96C-B992CF90245F}"/>
    <pc:docChg chg="modSld">
      <pc:chgData name="Elena-Beatrice Paun (2508054)" userId="S::2508054@student.uwtsd.ac.uk::f07fcc06-70b6-4e1d-8fb1-af0ef3f74832" providerId="AD" clId="Web-{46BC3934-5439-F013-D96C-B992CF90245F}" dt="2026-03-11T11:03:55.476" v="287" actId="1076"/>
      <pc:docMkLst>
        <pc:docMk/>
      </pc:docMkLst>
      <pc:sldChg chg="addSp modSp">
        <pc:chgData name="Elena-Beatrice Paun (2508054)" userId="S::2508054@student.uwtsd.ac.uk::f07fcc06-70b6-4e1d-8fb1-af0ef3f74832" providerId="AD" clId="Web-{46BC3934-5439-F013-D96C-B992CF90245F}" dt="2026-03-11T10:36:38.875" v="72" actId="20577"/>
        <pc:sldMkLst>
          <pc:docMk/>
          <pc:sldMk cId="2897957523" sldId="258"/>
        </pc:sldMkLst>
        <pc:spChg chg="add mod">
          <ac:chgData name="Elena-Beatrice Paun (2508054)" userId="S::2508054@student.uwtsd.ac.uk::f07fcc06-70b6-4e1d-8fb1-af0ef3f74832" providerId="AD" clId="Web-{46BC3934-5439-F013-D96C-B992CF90245F}" dt="2026-03-11T10:36:38.875" v="72" actId="20577"/>
          <ac:spMkLst>
            <pc:docMk/>
            <pc:sldMk cId="2897957523" sldId="258"/>
            <ac:spMk id="4" creationId="{DF7ADB33-8287-44CE-5FB9-19B41755F28C}"/>
          </ac:spMkLst>
        </pc:spChg>
      </pc:sldChg>
      <pc:sldChg chg="addSp modSp">
        <pc:chgData name="Elena-Beatrice Paun (2508054)" userId="S::2508054@student.uwtsd.ac.uk::f07fcc06-70b6-4e1d-8fb1-af0ef3f74832" providerId="AD" clId="Web-{46BC3934-5439-F013-D96C-B992CF90245F}" dt="2026-03-11T10:26:52.092" v="36" actId="20577"/>
        <pc:sldMkLst>
          <pc:docMk/>
          <pc:sldMk cId="1748499028" sldId="259"/>
        </pc:sldMkLst>
        <pc:spChg chg="mod">
          <ac:chgData name="Elena-Beatrice Paun (2508054)" userId="S::2508054@student.uwtsd.ac.uk::f07fcc06-70b6-4e1d-8fb1-af0ef3f74832" providerId="AD" clId="Web-{46BC3934-5439-F013-D96C-B992CF90245F}" dt="2026-03-11T10:23:51.651" v="23" actId="14100"/>
          <ac:spMkLst>
            <pc:docMk/>
            <pc:sldMk cId="1748499028" sldId="259"/>
            <ac:spMk id="3" creationId="{F9C1CCB3-874D-5E4A-629C-E7AA4A8AB46C}"/>
          </ac:spMkLst>
        </pc:spChg>
        <pc:spChg chg="add mod">
          <ac:chgData name="Elena-Beatrice Paun (2508054)" userId="S::2508054@student.uwtsd.ac.uk::f07fcc06-70b6-4e1d-8fb1-af0ef3f74832" providerId="AD" clId="Web-{46BC3934-5439-F013-D96C-B992CF90245F}" dt="2026-03-11T10:26:52.092" v="36" actId="20577"/>
          <ac:spMkLst>
            <pc:docMk/>
            <pc:sldMk cId="1748499028" sldId="259"/>
            <ac:spMk id="4" creationId="{6C0ED12A-3DF9-EC7F-500A-DAFE2B58DFEB}"/>
          </ac:spMkLst>
        </pc:spChg>
      </pc:sldChg>
      <pc:sldChg chg="addSp modSp">
        <pc:chgData name="Elena-Beatrice Paun (2508054)" userId="S::2508054@student.uwtsd.ac.uk::f07fcc06-70b6-4e1d-8fb1-af0ef3f74832" providerId="AD" clId="Web-{46BC3934-5439-F013-D96C-B992CF90245F}" dt="2026-03-11T11:02:14.678" v="217" actId="20577"/>
        <pc:sldMkLst>
          <pc:docMk/>
          <pc:sldMk cId="1424087263" sldId="260"/>
        </pc:sldMkLst>
        <pc:spChg chg="mod">
          <ac:chgData name="Elena-Beatrice Paun (2508054)" userId="S::2508054@student.uwtsd.ac.uk::f07fcc06-70b6-4e1d-8fb1-af0ef3f74832" providerId="AD" clId="Web-{46BC3934-5439-F013-D96C-B992CF90245F}" dt="2026-03-11T10:42:37.477" v="75" actId="14100"/>
          <ac:spMkLst>
            <pc:docMk/>
            <pc:sldMk cId="1424087263" sldId="260"/>
            <ac:spMk id="3" creationId="{E73EC453-8E6E-AAA5-639A-7F2EB8FCDBC5}"/>
          </ac:spMkLst>
        </pc:spChg>
        <pc:spChg chg="add mod">
          <ac:chgData name="Elena-Beatrice Paun (2508054)" userId="S::2508054@student.uwtsd.ac.uk::f07fcc06-70b6-4e1d-8fb1-af0ef3f74832" providerId="AD" clId="Web-{46BC3934-5439-F013-D96C-B992CF90245F}" dt="2026-03-11T10:43:33.415" v="80" actId="1076"/>
          <ac:spMkLst>
            <pc:docMk/>
            <pc:sldMk cId="1424087263" sldId="260"/>
            <ac:spMk id="4" creationId="{0034781E-C86A-9812-7FAF-50F453936BDF}"/>
          </ac:spMkLst>
        </pc:spChg>
        <pc:spChg chg="add mod">
          <ac:chgData name="Elena-Beatrice Paun (2508054)" userId="S::2508054@student.uwtsd.ac.uk::f07fcc06-70b6-4e1d-8fb1-af0ef3f74832" providerId="AD" clId="Web-{46BC3934-5439-F013-D96C-B992CF90245F}" dt="2026-03-11T11:02:14.678" v="217" actId="20577"/>
          <ac:spMkLst>
            <pc:docMk/>
            <pc:sldMk cId="1424087263" sldId="260"/>
            <ac:spMk id="5" creationId="{8FC35D57-0277-1718-E372-FC996F74D24C}"/>
          </ac:spMkLst>
        </pc:spChg>
      </pc:sldChg>
      <pc:sldChg chg="addSp delSp modSp">
        <pc:chgData name="Elena-Beatrice Paun (2508054)" userId="S::2508054@student.uwtsd.ac.uk::f07fcc06-70b6-4e1d-8fb1-af0ef3f74832" providerId="AD" clId="Web-{46BC3934-5439-F013-D96C-B992CF90245F}" dt="2026-03-11T10:59:51.660" v="198" actId="20577"/>
        <pc:sldMkLst>
          <pc:docMk/>
          <pc:sldMk cId="1382716628" sldId="262"/>
        </pc:sldMkLst>
        <pc:spChg chg="mod">
          <ac:chgData name="Elena-Beatrice Paun (2508054)" userId="S::2508054@student.uwtsd.ac.uk::f07fcc06-70b6-4e1d-8fb1-af0ef3f74832" providerId="AD" clId="Web-{46BC3934-5439-F013-D96C-B992CF90245F}" dt="2026-03-11T10:49:11.044" v="85" actId="14100"/>
          <ac:spMkLst>
            <pc:docMk/>
            <pc:sldMk cId="1382716628" sldId="262"/>
            <ac:spMk id="3" creationId="{87B96C4E-C633-AD44-2B5D-616D8D99EE4D}"/>
          </ac:spMkLst>
        </pc:spChg>
        <pc:spChg chg="add mod">
          <ac:chgData name="Elena-Beatrice Paun (2508054)" userId="S::2508054@student.uwtsd.ac.uk::f07fcc06-70b6-4e1d-8fb1-af0ef3f74832" providerId="AD" clId="Web-{46BC3934-5439-F013-D96C-B992CF90245F}" dt="2026-03-11T10:59:51.660" v="198" actId="20577"/>
          <ac:spMkLst>
            <pc:docMk/>
            <pc:sldMk cId="1382716628" sldId="262"/>
            <ac:spMk id="4" creationId="{3571FFAD-039B-C058-55CA-FD589CC7C1F5}"/>
          </ac:spMkLst>
        </pc:spChg>
        <pc:spChg chg="add del">
          <ac:chgData name="Elena-Beatrice Paun (2508054)" userId="S::2508054@student.uwtsd.ac.uk::f07fcc06-70b6-4e1d-8fb1-af0ef3f74832" providerId="AD" clId="Web-{46BC3934-5439-F013-D96C-B992CF90245F}" dt="2026-03-11T10:49:05.278" v="84"/>
          <ac:spMkLst>
            <pc:docMk/>
            <pc:sldMk cId="1382716628" sldId="262"/>
            <ac:spMk id="4" creationId="{48777E7A-5460-CA51-3E88-8F01A56302A9}"/>
          </ac:spMkLst>
        </pc:spChg>
        <pc:spChg chg="add mod">
          <ac:chgData name="Elena-Beatrice Paun (2508054)" userId="S::2508054@student.uwtsd.ac.uk::f07fcc06-70b6-4e1d-8fb1-af0ef3f74832" providerId="AD" clId="Web-{46BC3934-5439-F013-D96C-B992CF90245F}" dt="2026-03-11T10:50:50.816" v="111" actId="20577"/>
          <ac:spMkLst>
            <pc:docMk/>
            <pc:sldMk cId="1382716628" sldId="262"/>
            <ac:spMk id="5" creationId="{4D4E207E-27E1-C2EC-F79A-CD895F058314}"/>
          </ac:spMkLst>
        </pc:spChg>
      </pc:sldChg>
      <pc:sldChg chg="addSp modSp">
        <pc:chgData name="Elena-Beatrice Paun (2508054)" userId="S::2508054@student.uwtsd.ac.uk::f07fcc06-70b6-4e1d-8fb1-af0ef3f74832" providerId="AD" clId="Web-{46BC3934-5439-F013-D96C-B992CF90245F}" dt="2026-03-11T10:53:57.809" v="131" actId="1076"/>
        <pc:sldMkLst>
          <pc:docMk/>
          <pc:sldMk cId="3970473306" sldId="264"/>
        </pc:sldMkLst>
        <pc:spChg chg="add mod">
          <ac:chgData name="Elena-Beatrice Paun (2508054)" userId="S::2508054@student.uwtsd.ac.uk::f07fcc06-70b6-4e1d-8fb1-af0ef3f74832" providerId="AD" clId="Web-{46BC3934-5439-F013-D96C-B992CF90245F}" dt="2026-03-11T10:53:57.809" v="131" actId="1076"/>
          <ac:spMkLst>
            <pc:docMk/>
            <pc:sldMk cId="3970473306" sldId="264"/>
            <ac:spMk id="4" creationId="{A8313421-DAFE-8A1D-F6C1-D27D18F294B5}"/>
          </ac:spMkLst>
        </pc:spChg>
      </pc:sldChg>
      <pc:sldChg chg="addSp modSp">
        <pc:chgData name="Elena-Beatrice Paun (2508054)" userId="S::2508054@student.uwtsd.ac.uk::f07fcc06-70b6-4e1d-8fb1-af0ef3f74832" providerId="AD" clId="Web-{46BC3934-5439-F013-D96C-B992CF90245F}" dt="2026-03-11T10:56:45.798" v="138" actId="20577"/>
        <pc:sldMkLst>
          <pc:docMk/>
          <pc:sldMk cId="359125969" sldId="265"/>
        </pc:sldMkLst>
        <pc:spChg chg="mod">
          <ac:chgData name="Elena-Beatrice Paun (2508054)" userId="S::2508054@student.uwtsd.ac.uk::f07fcc06-70b6-4e1d-8fb1-af0ef3f74832" providerId="AD" clId="Web-{46BC3934-5439-F013-D96C-B992CF90245F}" dt="2026-03-11T10:56:26.781" v="134" actId="1076"/>
          <ac:spMkLst>
            <pc:docMk/>
            <pc:sldMk cId="359125969" sldId="265"/>
            <ac:spMk id="2" creationId="{E07B30E9-9073-E60E-A7A9-048C6F3D6925}"/>
          </ac:spMkLst>
        </pc:spChg>
        <pc:spChg chg="add mod">
          <ac:chgData name="Elena-Beatrice Paun (2508054)" userId="S::2508054@student.uwtsd.ac.uk::f07fcc06-70b6-4e1d-8fb1-af0ef3f74832" providerId="AD" clId="Web-{46BC3934-5439-F013-D96C-B992CF90245F}" dt="2026-03-11T10:56:45.798" v="138" actId="20577"/>
          <ac:spMkLst>
            <pc:docMk/>
            <pc:sldMk cId="359125969" sldId="265"/>
            <ac:spMk id="4" creationId="{AE329323-5400-FFBF-EC58-C19451455413}"/>
          </ac:spMkLst>
        </pc:spChg>
      </pc:sldChg>
      <pc:sldChg chg="addSp modSp">
        <pc:chgData name="Elena-Beatrice Paun (2508054)" userId="S::2508054@student.uwtsd.ac.uk::f07fcc06-70b6-4e1d-8fb1-af0ef3f74832" providerId="AD" clId="Web-{46BC3934-5439-F013-D96C-B992CF90245F}" dt="2026-03-11T11:03:55.476" v="287" actId="1076"/>
        <pc:sldMkLst>
          <pc:docMk/>
          <pc:sldMk cId="3645478630" sldId="268"/>
        </pc:sldMkLst>
        <pc:spChg chg="add">
          <ac:chgData name="Elena-Beatrice Paun (2508054)" userId="S::2508054@student.uwtsd.ac.uk::f07fcc06-70b6-4e1d-8fb1-af0ef3f74832" providerId="AD" clId="Web-{46BC3934-5439-F013-D96C-B992CF90245F}" dt="2026-03-11T11:02:23.912" v="218"/>
          <ac:spMkLst>
            <pc:docMk/>
            <pc:sldMk cId="3645478630" sldId="268"/>
            <ac:spMk id="6" creationId="{DC63D702-C6A3-83D8-A564-B8AE0105E495}"/>
          </ac:spMkLst>
        </pc:spChg>
        <pc:spChg chg="add mod">
          <ac:chgData name="Elena-Beatrice Paun (2508054)" userId="S::2508054@student.uwtsd.ac.uk::f07fcc06-70b6-4e1d-8fb1-af0ef3f74832" providerId="AD" clId="Web-{46BC3934-5439-F013-D96C-B992CF90245F}" dt="2026-03-11T11:03:55.476" v="287" actId="1076"/>
          <ac:spMkLst>
            <pc:docMk/>
            <pc:sldMk cId="3645478630" sldId="268"/>
            <ac:spMk id="7" creationId="{A375B63D-FD91-A19E-8C6C-CF7C86F82F1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055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4444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318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301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4845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4793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431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3617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3761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9736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1172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584930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7181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1468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4818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5376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079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63656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  <p:sldLayoutId id="2147483730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>
                <a:latin typeface="A"/>
              </a:rPr>
              <a:t>MODULE NAME: Problem Solving and Decision Making 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MODULE CODE: LCLM4004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STUDENT NAME: Beatrice Paun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STUDENT ID: 250805 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LECTURER: Anita Nan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i="1" u="sng">
                <a:solidFill>
                  <a:schemeClr val="bg2">
                    <a:lumMod val="50000"/>
                  </a:schemeClr>
                </a:solidFill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/>
              <a:t>Introduction </a:t>
            </a:r>
          </a:p>
          <a:p>
            <a:r>
              <a:rPr lang="en-GB" sz="2400" b="1"/>
              <a:t>Company background</a:t>
            </a:r>
          </a:p>
          <a:p>
            <a:r>
              <a:rPr lang="en-GB" sz="2400" b="1"/>
              <a:t>Problem: nature and scope</a:t>
            </a:r>
          </a:p>
          <a:p>
            <a:r>
              <a:rPr lang="en-GB" sz="2400" b="1"/>
              <a:t>PESTLE ANALYSIS: Green Haven Florists</a:t>
            </a:r>
          </a:p>
          <a:p>
            <a:r>
              <a:rPr lang="en-GB" sz="2400" b="1"/>
              <a:t>Cause and effect analysis: Fishbone diagram</a:t>
            </a:r>
          </a:p>
          <a:p>
            <a:r>
              <a:rPr lang="en-GB" sz="2400" b="1"/>
              <a:t>Conclusion</a:t>
            </a:r>
          </a:p>
          <a:p>
            <a:r>
              <a:rPr lang="en-GB" sz="2400" b="1"/>
              <a:t>References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i="1" u="sng">
                <a:solidFill>
                  <a:schemeClr val="bg2">
                    <a:lumMod val="50000"/>
                  </a:schemeClr>
                </a:solidFill>
              </a:rPr>
              <a:t>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7ADB33-8287-44CE-5FB9-19B41755F28C}"/>
              </a:ext>
            </a:extLst>
          </p:cNvPr>
          <p:cNvSpPr txBox="1"/>
          <p:nvPr/>
        </p:nvSpPr>
        <p:spPr>
          <a:xfrm>
            <a:off x="727725" y="1613096"/>
            <a:ext cx="10416681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In this presentation, I will discuss the drop in sales at Green Haven Florists and analyse the internal and external factors affecting the business, based on the case study.</a:t>
            </a:r>
            <a:endParaRPr lang="en-GB" dirty="0"/>
          </a:p>
          <a:p>
            <a:br>
              <a:rPr lang="en-GB" dirty="0"/>
            </a:br>
            <a:endParaRPr lang="en-GB"/>
          </a:p>
          <a:p>
            <a:r>
              <a:rPr lang="en-GB"/>
              <a:t>Drop in sales: “Decrease in the amount sold or money earned between two periods” (Case study).</a:t>
            </a:r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/>
              <a:t>Sales decline: Addressing a 30% drop in sales at Green Haven Florists.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Business crisis: Sustainable values are currently challenged by low profitability.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Main goal: Analysing internal and external causes to ensure business survival.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Context: Significant loss of foot traffic in the Norwich high-street shop.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Comparison: Slight online growth is failing to offset massive in-store losses.</a:t>
            </a:r>
          </a:p>
          <a:p>
            <a:pPr marL="285750" indent="-285750" algn="l">
              <a:buFont typeface="Arial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i="1" u="sng">
                <a:solidFill>
                  <a:schemeClr val="bg2">
                    <a:lumMod val="50000"/>
                  </a:schemeClr>
                </a:solidFill>
              </a:rPr>
              <a:t>Company background</a:t>
            </a:r>
          </a:p>
        </p:txBody>
      </p:sp>
      <p:sp>
        <p:nvSpPr>
          <p:cNvPr id="3" name="Text Placeholder 2" descr="Green&#10;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960946" y="5619300"/>
            <a:ext cx="1543665" cy="351732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0ED12A-3DF9-EC7F-500A-DAFE2B58DFEB}"/>
              </a:ext>
            </a:extLst>
          </p:cNvPr>
          <p:cNvSpPr txBox="1"/>
          <p:nvPr/>
        </p:nvSpPr>
        <p:spPr>
          <a:xfrm>
            <a:off x="2212144" y="1932126"/>
            <a:ext cx="9422616" cy="38164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Green Haven Florists</a:t>
            </a:r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Founded in: 2016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Owners: Priya and Liam Patel</a:t>
            </a:r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Sells: Bespoke floral arrangements and eco-friendly packaging</a:t>
            </a:r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Strong community ties: Built a reputation for personal touch and local involvement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Location: Small, independent shop in Norwich, UK</a:t>
            </a:r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Sustainability: Commitment to biodegradable wrapping and locally sourced blooms</a:t>
            </a:r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Reputation: Known for creative designs and environmental ethos</a:t>
            </a:r>
            <a:endParaRPr lang="en-GB" sz="2000" dirty="0">
              <a:latin typeface="Arial"/>
              <a:cs typeface="Arial"/>
            </a:endParaRPr>
          </a:p>
          <a:p>
            <a:pPr marL="285750" indent="-285750" algn="l">
              <a:buFont typeface="Arial"/>
              <a:buChar char="•"/>
            </a:pPr>
            <a:endParaRPr lang="en-GB" sz="2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i="1" u="sng">
                <a:solidFill>
                  <a:schemeClr val="bg2">
                    <a:lumMod val="50000"/>
                  </a:schemeClr>
                </a:solidFill>
              </a:rPr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27397" y="1122185"/>
            <a:ext cx="10065503" cy="417411"/>
          </a:xfrm>
        </p:spPr>
        <p:txBody>
          <a:bodyPr>
            <a:normAutofit fontScale="85000" lnSpcReduction="20000"/>
          </a:bodyPr>
          <a:lstStyle/>
          <a:p>
            <a:r>
              <a:rPr lang="en-GB" sz="2800" b="1">
                <a:solidFill>
                  <a:srgbClr val="FF0000"/>
                </a:solidFill>
              </a:rPr>
              <a:t>5W2H</a:t>
            </a:r>
            <a:endParaRPr lang="en-GB" sz="2800">
              <a:solidFill>
                <a:schemeClr val="tx1"/>
              </a:solidFill>
              <a:latin typeface="Abadi" panose="020B0604020104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34781E-C86A-9812-7FAF-50F453936BDF}"/>
              </a:ext>
            </a:extLst>
          </p:cNvPr>
          <p:cNvSpPr txBox="1"/>
          <p:nvPr/>
        </p:nvSpPr>
        <p:spPr>
          <a:xfrm>
            <a:off x="854554" y="1900489"/>
            <a:ext cx="10290672" cy="40934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000"/>
              <a:t>Who: Liam and Priya Patel, because they are the owners responsible for the business decisions.</a:t>
            </a:r>
            <a:endParaRPr lang="en-US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What: Lower profits and shop issues because the business is facing some problems.</a:t>
            </a:r>
          </a:p>
          <a:p>
            <a:pPr marL="285750" indent="-285750">
              <a:buFont typeface="Arial"/>
              <a:buChar char="•"/>
            </a:pPr>
            <a:r>
              <a:rPr lang="en-GB" sz="2000"/>
              <a:t>Where: Green Haven Florists in Norwich.</a:t>
            </a:r>
          </a:p>
          <a:p>
            <a:pPr marL="285750" indent="-285750">
              <a:buFont typeface="Arial"/>
              <a:buChar char="•"/>
            </a:pPr>
            <a:r>
              <a:rPr lang="en-GB" sz="2000"/>
              <a:t>When: At the present time.</a:t>
            </a:r>
          </a:p>
          <a:p>
            <a:pPr marL="285750" indent="-285750">
              <a:buFont typeface="Arial"/>
              <a:buChar char="•"/>
            </a:pPr>
            <a:r>
              <a:rPr lang="en-GB" sz="2000"/>
              <a:t>Why: To find ways to grow and improve the business.</a:t>
            </a:r>
          </a:p>
          <a:p>
            <a:pPr marL="285750" indent="-285750">
              <a:buFont typeface="Arial"/>
              <a:buChar char="•"/>
            </a:pPr>
            <a:r>
              <a:rPr lang="en-GB" sz="2000"/>
              <a:t>Why: To understand why sales and foot traffic have decreased.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Why: To identify the main problems affecting the shop.</a:t>
            </a:r>
          </a:p>
          <a:p>
            <a:pPr marL="285750" indent="-285750">
              <a:buFont typeface="Arial"/>
              <a:buChar char="•"/>
            </a:pPr>
            <a:r>
              <a:rPr lang="en-GB" sz="2000"/>
              <a:t>Why: To improve the shop’s online presence and marketing.</a:t>
            </a:r>
          </a:p>
          <a:p>
            <a:pPr marL="285750" indent="-285750">
              <a:buFont typeface="Arial"/>
              <a:buChar char="•"/>
            </a:pPr>
            <a:r>
              <a:rPr lang="en-GB" sz="2000"/>
              <a:t>Why: To compete with new rivals and online flower retailers.</a:t>
            </a:r>
          </a:p>
          <a:p>
            <a:pPr marL="285750" indent="-285750">
              <a:buFont typeface="Arial"/>
              <a:buChar char="•"/>
            </a:pPr>
            <a:r>
              <a:rPr lang="en-GB" sz="2000"/>
              <a:t>How: By analysing the market and the business situation.</a:t>
            </a:r>
          </a:p>
          <a:p>
            <a:pPr marL="285750" indent="-285750">
              <a:buFont typeface="Arial"/>
              <a:buChar char="•"/>
            </a:pPr>
            <a:r>
              <a:rPr lang="en-GB" sz="2000"/>
              <a:t>How much: A significant drop in sales.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FC35D57-0277-1718-E372-FC996F74D24C}"/>
              </a:ext>
            </a:extLst>
          </p:cNvPr>
          <p:cNvSpPr txBox="1"/>
          <p:nvPr/>
        </p:nvSpPr>
        <p:spPr>
          <a:xfrm>
            <a:off x="7154467" y="6062395"/>
            <a:ext cx="476031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accent6">
                    <a:lumMod val="60000"/>
                    <a:lumOff val="40000"/>
                  </a:schemeClr>
                </a:solidFill>
              </a:rPr>
              <a:t>Source: Case Study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i="1" u="sng">
                <a:solidFill>
                  <a:schemeClr val="bg2">
                    <a:lumMod val="50000"/>
                  </a:schemeClr>
                </a:solidFill>
              </a:rPr>
              <a:t>PESTLE ANALYSIS: Green Haven Florists</a:t>
            </a:r>
            <a:br>
              <a:rPr lang="en-GB" i="1" u="sng">
                <a:solidFill>
                  <a:schemeClr val="bg2">
                    <a:lumMod val="50000"/>
                  </a:schemeClr>
                </a:solidFill>
              </a:rPr>
            </a:br>
            <a:endParaRPr lang="en-GB" b="1" i="1" u="sng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4E207E-27E1-C2EC-F79A-CD895F058314}"/>
              </a:ext>
            </a:extLst>
          </p:cNvPr>
          <p:cNvSpPr txBox="1"/>
          <p:nvPr/>
        </p:nvSpPr>
        <p:spPr>
          <a:xfrm>
            <a:off x="616039" y="1260081"/>
            <a:ext cx="10388679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POLITICAL</a:t>
            </a:r>
            <a:endParaRPr lang="en-US"/>
          </a:p>
          <a:p>
            <a:endParaRPr lang="en-GB" dirty="0"/>
          </a:p>
          <a:p>
            <a:endParaRPr lang="en-GB" dirty="0"/>
          </a:p>
          <a:p>
            <a:r>
              <a:rPr lang="en-GB"/>
              <a:t>• New tax rules: Higher taxes make flowers more expensive for customers.</a:t>
            </a:r>
          </a:p>
          <a:p>
            <a:r>
              <a:rPr lang="en-GB" dirty="0"/>
              <a:t>• Import laws: New regulations can slow down the delivery of flowers from other </a:t>
            </a:r>
            <a:r>
              <a:rPr lang="en-GB"/>
              <a:t>countries.</a:t>
            </a:r>
          </a:p>
          <a:p>
            <a:endParaRPr lang="en-GB" dirty="0"/>
          </a:p>
          <a:p>
            <a:r>
              <a:rPr lang="en-GB"/>
              <a:t>ECONOMIC</a:t>
            </a:r>
          </a:p>
          <a:p>
            <a:endParaRPr lang="en-GB" dirty="0"/>
          </a:p>
          <a:p>
            <a:r>
              <a:rPr lang="en-GB" dirty="0"/>
              <a:t>• Higher costs: If rent or electricity prices go up, the shop makes less money.• Low spending: When people have less disposable income, they stop buying luxury </a:t>
            </a:r>
            <a:r>
              <a:rPr lang="en-GB"/>
              <a:t>flowers.</a:t>
            </a:r>
          </a:p>
          <a:p>
            <a:endParaRPr lang="en-GB" dirty="0"/>
          </a:p>
          <a:p>
            <a:r>
              <a:rPr lang="en-GB"/>
              <a:t>SOCIAL</a:t>
            </a:r>
          </a:p>
          <a:p>
            <a:endParaRPr lang="en-GB" dirty="0"/>
          </a:p>
          <a:p>
            <a:r>
              <a:rPr lang="en-GB"/>
              <a:t>• Green trends: Many customers now prefer paper wraps instead of plastic.</a:t>
            </a:r>
          </a:p>
          <a:p>
            <a:r>
              <a:rPr lang="en-GB"/>
              <a:t>• Online </a:t>
            </a:r>
            <a:r>
              <a:rPr lang="en-GB" dirty="0"/>
              <a:t>shopping: Younger people prefer to order bouquets using their phones.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71FFAD-039B-C058-55CA-FD589CC7C1F5}"/>
              </a:ext>
            </a:extLst>
          </p:cNvPr>
          <p:cNvSpPr txBox="1"/>
          <p:nvPr/>
        </p:nvSpPr>
        <p:spPr>
          <a:xfrm>
            <a:off x="7952519" y="6006392"/>
            <a:ext cx="421427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Source: Inves</a:t>
            </a:r>
            <a:r>
              <a:rPr lang="en-GB">
                <a:solidFill>
                  <a:schemeClr val="accent6">
                    <a:lumMod val="60000"/>
                    <a:lumOff val="40000"/>
                  </a:schemeClr>
                </a:solidFill>
              </a:rPr>
              <a:t>topedia (2024); Business News Daily (2025)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i="1" u="sng">
                <a:solidFill>
                  <a:schemeClr val="bg2">
                    <a:lumMod val="50000"/>
                  </a:schemeClr>
                </a:solidFill>
              </a:rPr>
              <a:t>PESTLE ANALYSIS: Green Haven Florists</a:t>
            </a:r>
            <a:br>
              <a:rPr lang="en-GB">
                <a:solidFill>
                  <a:srgbClr val="000000"/>
                </a:solidFill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8994" y="2200089"/>
            <a:ext cx="9634011" cy="3777622"/>
          </a:xfrm>
        </p:spPr>
        <p:txBody>
          <a:bodyPr>
            <a:normAutofit fontScale="85000" lnSpcReduction="20000"/>
          </a:bodyPr>
          <a:lstStyle/>
          <a:p>
            <a:r>
              <a:rPr lang="en-GB" b="1"/>
              <a:t>TECHNOLOGICAL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Online ads: Using social media helps the shop reach more people.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New apps: Customers want to pay fast with their phones</a:t>
            </a:r>
          </a:p>
          <a:p>
            <a:endParaRPr lang="en-GB" b="1"/>
          </a:p>
          <a:p>
            <a:r>
              <a:rPr lang="en-GB" b="1"/>
              <a:t>LEGAL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Work laws: The owners must follow rules about staff pay and hours.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Safety rules: The shop must be a safe place for workers and customers.</a:t>
            </a:r>
          </a:p>
          <a:p>
            <a:pPr marL="0" indent="0">
              <a:buNone/>
            </a:pPr>
            <a:endParaRPr lang="en-GB" b="1"/>
          </a:p>
          <a:p>
            <a:r>
              <a:rPr lang="en-GB" b="1"/>
              <a:t>ENVIRONMENTAL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Less laws: The shop should use less plastic and more paper.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Weather changes: Bad weather can make it hard to grow or get fresh flowers.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i="1" u="sng">
                <a:solidFill>
                  <a:schemeClr val="bg2">
                    <a:lumMod val="50000"/>
                  </a:schemeClr>
                </a:solidFill>
              </a:rPr>
              <a:t>Cause and effect analysis: Fishbone diagram</a:t>
            </a:r>
            <a:endParaRPr lang="en-US" sz="3200" i="1" u="sng">
              <a:solidFill>
                <a:schemeClr val="bg2">
                  <a:lumMod val="50000"/>
                </a:schemeClr>
              </a:solidFill>
            </a:endParaRPr>
          </a:p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107C43BE-BA2B-67B7-19FD-B79B0EDC6275}"/>
              </a:ext>
            </a:extLst>
          </p:cNvPr>
          <p:cNvSpPr/>
          <p:nvPr/>
        </p:nvSpPr>
        <p:spPr>
          <a:xfrm>
            <a:off x="500744" y="3321636"/>
            <a:ext cx="9404059" cy="320879"/>
          </a:xfrm>
          <a:prstGeom prst="rightArrow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7940A15-E38F-B32B-3C03-FA85FF3F9FCE}"/>
              </a:ext>
            </a:extLst>
          </p:cNvPr>
          <p:cNvSpPr/>
          <p:nvPr/>
        </p:nvSpPr>
        <p:spPr>
          <a:xfrm>
            <a:off x="9980409" y="2932596"/>
            <a:ext cx="1524202" cy="1098958"/>
          </a:xfrm>
          <a:prstGeom prst="ellipse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Low Profits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B48AD7ED-475F-B93A-3A5B-30E5821126F6}"/>
              </a:ext>
            </a:extLst>
          </p:cNvPr>
          <p:cNvSpPr/>
          <p:nvPr/>
        </p:nvSpPr>
        <p:spPr>
          <a:xfrm rot="3477258">
            <a:off x="6001346" y="2191667"/>
            <a:ext cx="2436699" cy="225830"/>
          </a:xfrm>
          <a:prstGeom prst="rightArrow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E329D383-1E89-520D-BE0E-5AB884639731}"/>
              </a:ext>
            </a:extLst>
          </p:cNvPr>
          <p:cNvSpPr/>
          <p:nvPr/>
        </p:nvSpPr>
        <p:spPr>
          <a:xfrm rot="14150459">
            <a:off x="7337216" y="4579777"/>
            <a:ext cx="2617365" cy="292533"/>
          </a:xfrm>
          <a:prstGeom prst="rightArrow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Up 11">
            <a:extLst>
              <a:ext uri="{FF2B5EF4-FFF2-40B4-BE49-F238E27FC236}">
                <a16:creationId xmlns:a16="http://schemas.microsoft.com/office/drawing/2014/main" id="{0F818CEB-F668-B00E-6AB4-68A6A986F4F2}"/>
              </a:ext>
            </a:extLst>
          </p:cNvPr>
          <p:cNvSpPr/>
          <p:nvPr/>
        </p:nvSpPr>
        <p:spPr>
          <a:xfrm rot="2880436">
            <a:off x="2030137" y="3297367"/>
            <a:ext cx="292779" cy="2743200"/>
          </a:xfrm>
          <a:prstGeom prst="upArrow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20E7AD0A-6090-F688-992C-D259BD602E7E}"/>
              </a:ext>
            </a:extLst>
          </p:cNvPr>
          <p:cNvSpPr/>
          <p:nvPr/>
        </p:nvSpPr>
        <p:spPr>
          <a:xfrm rot="3593687">
            <a:off x="1134779" y="2121896"/>
            <a:ext cx="2506149" cy="320879"/>
          </a:xfrm>
          <a:prstGeom prst="rightArrow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E685CD64-D9F8-C608-4711-C991B7605B6F}"/>
              </a:ext>
            </a:extLst>
          </p:cNvPr>
          <p:cNvSpPr/>
          <p:nvPr/>
        </p:nvSpPr>
        <p:spPr>
          <a:xfrm>
            <a:off x="9296601" y="5790359"/>
            <a:ext cx="1216403" cy="469783"/>
          </a:xfrm>
          <a:prstGeom prst="roundRec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Market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10794BF7-A51E-882A-2740-4DE34AAE276B}"/>
              </a:ext>
            </a:extLst>
          </p:cNvPr>
          <p:cNvSpPr/>
          <p:nvPr/>
        </p:nvSpPr>
        <p:spPr>
          <a:xfrm>
            <a:off x="5700319" y="866148"/>
            <a:ext cx="1270932" cy="503340"/>
          </a:xfrm>
          <a:prstGeom prst="roundRec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Methods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1200901C-9284-CD2C-E14A-EDCEF8A3672B}"/>
              </a:ext>
            </a:extLst>
          </p:cNvPr>
          <p:cNvSpPr/>
          <p:nvPr/>
        </p:nvSpPr>
        <p:spPr>
          <a:xfrm>
            <a:off x="814166" y="5402352"/>
            <a:ext cx="1329241" cy="469783"/>
          </a:xfrm>
          <a:prstGeom prst="roundRec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Materials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91A847CC-1B46-68E2-80BF-F4195CD4D50D}"/>
              </a:ext>
            </a:extLst>
          </p:cNvPr>
          <p:cNvSpPr/>
          <p:nvPr/>
        </p:nvSpPr>
        <p:spPr>
          <a:xfrm>
            <a:off x="966582" y="846179"/>
            <a:ext cx="1165907" cy="503340"/>
          </a:xfrm>
          <a:prstGeom prst="roundRec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People</a:t>
            </a:r>
          </a:p>
        </p:txBody>
      </p:sp>
      <p:sp>
        <p:nvSpPr>
          <p:cNvPr id="21" name="Arrow: Left 20">
            <a:extLst>
              <a:ext uri="{FF2B5EF4-FFF2-40B4-BE49-F238E27FC236}">
                <a16:creationId xmlns:a16="http://schemas.microsoft.com/office/drawing/2014/main" id="{A7233271-6627-1116-71D8-6F06A847AF66}"/>
              </a:ext>
            </a:extLst>
          </p:cNvPr>
          <p:cNvSpPr/>
          <p:nvPr/>
        </p:nvSpPr>
        <p:spPr>
          <a:xfrm>
            <a:off x="849609" y="1677132"/>
            <a:ext cx="1134589" cy="139898"/>
          </a:xfrm>
          <a:prstGeom prst="leftArrow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A35877A-FC56-D7FF-09E0-699B4F891D2C}"/>
              </a:ext>
            </a:extLst>
          </p:cNvPr>
          <p:cNvSpPr/>
          <p:nvPr/>
        </p:nvSpPr>
        <p:spPr>
          <a:xfrm>
            <a:off x="607890" y="1621715"/>
            <a:ext cx="1122434" cy="16778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>
                <a:solidFill>
                  <a:schemeClr val="bg2">
                    <a:lumMod val="50000"/>
                  </a:schemeClr>
                </a:solidFill>
              </a:rPr>
              <a:t>Low skills</a:t>
            </a:r>
          </a:p>
        </p:txBody>
      </p:sp>
      <p:sp>
        <p:nvSpPr>
          <p:cNvPr id="23" name="Arrow: Left 22">
            <a:extLst>
              <a:ext uri="{FF2B5EF4-FFF2-40B4-BE49-F238E27FC236}">
                <a16:creationId xmlns:a16="http://schemas.microsoft.com/office/drawing/2014/main" id="{D12BCA83-8588-98AC-1CDF-AEA5CE9704D2}"/>
              </a:ext>
            </a:extLst>
          </p:cNvPr>
          <p:cNvSpPr/>
          <p:nvPr/>
        </p:nvSpPr>
        <p:spPr>
          <a:xfrm>
            <a:off x="1493240" y="2285314"/>
            <a:ext cx="830510" cy="139898"/>
          </a:xfrm>
          <a:prstGeom prst="leftArrow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F01C62F-E686-D385-05A0-3359A8BFC8D1}"/>
              </a:ext>
            </a:extLst>
          </p:cNvPr>
          <p:cNvSpPr/>
          <p:nvPr/>
        </p:nvSpPr>
        <p:spPr>
          <a:xfrm>
            <a:off x="843729" y="2273904"/>
            <a:ext cx="1230861" cy="16778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>
                <a:solidFill>
                  <a:schemeClr val="bg2">
                    <a:lumMod val="50000"/>
                  </a:schemeClr>
                </a:solidFill>
              </a:rPr>
              <a:t>Few workers</a:t>
            </a:r>
          </a:p>
        </p:txBody>
      </p:sp>
      <p:sp>
        <p:nvSpPr>
          <p:cNvPr id="25" name="Arrow: Left 24">
            <a:extLst>
              <a:ext uri="{FF2B5EF4-FFF2-40B4-BE49-F238E27FC236}">
                <a16:creationId xmlns:a16="http://schemas.microsoft.com/office/drawing/2014/main" id="{390A6F19-4BF3-4556-775E-2E8D9DE74AAE}"/>
              </a:ext>
            </a:extLst>
          </p:cNvPr>
          <p:cNvSpPr/>
          <p:nvPr/>
        </p:nvSpPr>
        <p:spPr>
          <a:xfrm>
            <a:off x="1706180" y="4109501"/>
            <a:ext cx="963282" cy="188989"/>
          </a:xfrm>
          <a:prstGeom prst="leftArrow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09D89EC-8BB8-8B2D-EA66-498FB191678C}"/>
              </a:ext>
            </a:extLst>
          </p:cNvPr>
          <p:cNvSpPr/>
          <p:nvPr/>
        </p:nvSpPr>
        <p:spPr>
          <a:xfrm>
            <a:off x="1169107" y="4079537"/>
            <a:ext cx="1134589" cy="18899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>
                <a:solidFill>
                  <a:schemeClr val="bg2">
                    <a:lumMod val="50000"/>
                  </a:schemeClr>
                </a:solidFill>
              </a:rPr>
              <a:t>High waste</a:t>
            </a:r>
          </a:p>
        </p:txBody>
      </p:sp>
      <p:sp>
        <p:nvSpPr>
          <p:cNvPr id="28" name="Arrow: Left 27">
            <a:extLst>
              <a:ext uri="{FF2B5EF4-FFF2-40B4-BE49-F238E27FC236}">
                <a16:creationId xmlns:a16="http://schemas.microsoft.com/office/drawing/2014/main" id="{1B314DBB-B0C0-AF46-9EC8-6C9F9BBED29F}"/>
              </a:ext>
            </a:extLst>
          </p:cNvPr>
          <p:cNvSpPr/>
          <p:nvPr/>
        </p:nvSpPr>
        <p:spPr>
          <a:xfrm>
            <a:off x="1389110" y="4588778"/>
            <a:ext cx="694581" cy="146733"/>
          </a:xfrm>
          <a:prstGeom prst="leftArrow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Arrow: Left 28">
            <a:extLst>
              <a:ext uri="{FF2B5EF4-FFF2-40B4-BE49-F238E27FC236}">
                <a16:creationId xmlns:a16="http://schemas.microsoft.com/office/drawing/2014/main" id="{B672E486-C93F-8CC7-C9FE-983F95D49D7B}"/>
              </a:ext>
            </a:extLst>
          </p:cNvPr>
          <p:cNvSpPr/>
          <p:nvPr/>
        </p:nvSpPr>
        <p:spPr>
          <a:xfrm>
            <a:off x="5766034" y="1612761"/>
            <a:ext cx="1002485" cy="168680"/>
          </a:xfrm>
          <a:prstGeom prst="leftArrow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Arrow: Left 29">
            <a:extLst>
              <a:ext uri="{FF2B5EF4-FFF2-40B4-BE49-F238E27FC236}">
                <a16:creationId xmlns:a16="http://schemas.microsoft.com/office/drawing/2014/main" id="{2EAE50BE-D1C0-4859-6964-C647A5E78106}"/>
              </a:ext>
            </a:extLst>
          </p:cNvPr>
          <p:cNvSpPr/>
          <p:nvPr/>
        </p:nvSpPr>
        <p:spPr>
          <a:xfrm>
            <a:off x="6218609" y="2355263"/>
            <a:ext cx="1051420" cy="190903"/>
          </a:xfrm>
          <a:prstGeom prst="leftArrow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Arrow: Left 30">
            <a:extLst>
              <a:ext uri="{FF2B5EF4-FFF2-40B4-BE49-F238E27FC236}">
                <a16:creationId xmlns:a16="http://schemas.microsoft.com/office/drawing/2014/main" id="{7DFA481F-57CD-E794-E4A9-A4107B7316F5}"/>
              </a:ext>
            </a:extLst>
          </p:cNvPr>
          <p:cNvSpPr/>
          <p:nvPr/>
        </p:nvSpPr>
        <p:spPr>
          <a:xfrm>
            <a:off x="7494413" y="4318787"/>
            <a:ext cx="934885" cy="209725"/>
          </a:xfrm>
          <a:prstGeom prst="leftArrow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Arrow: Left 31">
            <a:extLst>
              <a:ext uri="{FF2B5EF4-FFF2-40B4-BE49-F238E27FC236}">
                <a16:creationId xmlns:a16="http://schemas.microsoft.com/office/drawing/2014/main" id="{1A951DA3-C736-479C-16F5-D190C18C3CDB}"/>
              </a:ext>
            </a:extLst>
          </p:cNvPr>
          <p:cNvSpPr/>
          <p:nvPr/>
        </p:nvSpPr>
        <p:spPr>
          <a:xfrm>
            <a:off x="8037357" y="5204784"/>
            <a:ext cx="980808" cy="209725"/>
          </a:xfrm>
          <a:prstGeom prst="leftArrow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7910FCB-0E06-2320-08F9-0918B6A82EE7}"/>
              </a:ext>
            </a:extLst>
          </p:cNvPr>
          <p:cNvSpPr/>
          <p:nvPr/>
        </p:nvSpPr>
        <p:spPr>
          <a:xfrm>
            <a:off x="500744" y="4522467"/>
            <a:ext cx="1119783" cy="21304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>
                <a:solidFill>
                  <a:schemeClr val="bg2">
                    <a:lumMod val="50000"/>
                  </a:schemeClr>
                </a:solidFill>
              </a:rPr>
              <a:t>High costs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4606C02-50F6-FDE4-9DC2-4209230A763F}"/>
              </a:ext>
            </a:extLst>
          </p:cNvPr>
          <p:cNvSpPr/>
          <p:nvPr/>
        </p:nvSpPr>
        <p:spPr>
          <a:xfrm>
            <a:off x="4989270" y="1590031"/>
            <a:ext cx="1297497" cy="1977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>
                <a:solidFill>
                  <a:schemeClr val="bg2">
                    <a:lumMod val="50000"/>
                  </a:schemeClr>
                </a:solidFill>
              </a:rPr>
              <a:t>No online shops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6B10FF1-D3AD-D087-BC3F-387A6570414B}"/>
              </a:ext>
            </a:extLst>
          </p:cNvPr>
          <p:cNvSpPr/>
          <p:nvPr/>
        </p:nvSpPr>
        <p:spPr>
          <a:xfrm>
            <a:off x="5087841" y="2344518"/>
            <a:ext cx="1484321" cy="20164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>
                <a:solidFill>
                  <a:schemeClr val="bg2">
                    <a:lumMod val="50000"/>
                  </a:schemeClr>
                </a:solidFill>
              </a:rPr>
              <a:t>Slow service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F3130CD4-B06B-8CE5-221E-B1179682ED16}"/>
              </a:ext>
            </a:extLst>
          </p:cNvPr>
          <p:cNvSpPr/>
          <p:nvPr/>
        </p:nvSpPr>
        <p:spPr>
          <a:xfrm>
            <a:off x="6421965" y="4329214"/>
            <a:ext cx="1505828" cy="20972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>
                <a:solidFill>
                  <a:schemeClr val="bg2">
                    <a:lumMod val="50000"/>
                  </a:schemeClr>
                </a:solidFill>
              </a:rPr>
              <a:t>New rivals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9ADA06FE-F618-9A8E-5EE4-8420D38ABCD2}"/>
              </a:ext>
            </a:extLst>
          </p:cNvPr>
          <p:cNvSpPr/>
          <p:nvPr/>
        </p:nvSpPr>
        <p:spPr>
          <a:xfrm>
            <a:off x="6866982" y="5176334"/>
            <a:ext cx="1660779" cy="25932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bg2">
                    <a:lumMod val="50000"/>
                  </a:schemeClr>
                </a:solidFill>
              </a:rPr>
              <a:t>Less demand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63D702-C6A3-83D8-A564-B8AE0105E495}"/>
              </a:ext>
            </a:extLst>
          </p:cNvPr>
          <p:cNvSpPr txBox="1"/>
          <p:nvPr/>
        </p:nvSpPr>
        <p:spPr>
          <a:xfrm>
            <a:off x="518034" y="6454422"/>
            <a:ext cx="1022066" cy="1260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375B63D-FD91-A19E-8C6C-CF7C86F82F13}"/>
              </a:ext>
            </a:extLst>
          </p:cNvPr>
          <p:cNvSpPr txBox="1"/>
          <p:nvPr/>
        </p:nvSpPr>
        <p:spPr>
          <a:xfrm>
            <a:off x="204943" y="6196277"/>
            <a:ext cx="341622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Source:  Nan, A. (2026) </a:t>
            </a:r>
            <a:r>
              <a:rPr lang="en-GB" sz="1400">
                <a:solidFill>
                  <a:schemeClr val="accent6">
                    <a:lumMod val="60000"/>
                    <a:lumOff val="40000"/>
                  </a:schemeClr>
                </a:solidFill>
              </a:rPr>
              <a:t>Cause &amp; Effect Analysis. 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i="1" u="sng">
                <a:solidFill>
                  <a:schemeClr val="bg2">
                    <a:lumMod val="50000"/>
                  </a:schemeClr>
                </a:solidFill>
              </a:rPr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313421-DAFE-8A1D-F6C1-D27D18F294B5}"/>
              </a:ext>
            </a:extLst>
          </p:cNvPr>
          <p:cNvSpPr txBox="1"/>
          <p:nvPr/>
        </p:nvSpPr>
        <p:spPr>
          <a:xfrm>
            <a:off x="795985" y="1859661"/>
            <a:ext cx="9576626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/>
              <a:t>The Problem: The main challenge is the drop in sales and rising costs, as the shop faces several external pressures.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/>
              <a:t>Internal Issues: Liam and Priya Patel need to address internal problems, such as high waste and slow service, as these lead to lower profits.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/>
              <a:t> The Solution: The best strategy is to launch an online shop to reach more customers and adapt to the changing market.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 algn="l">
              <a:buFont typeface="Arial"/>
              <a:buChar char="•"/>
            </a:pPr>
            <a:r>
              <a:rPr lang="en-GB"/>
              <a:t>Conclusion: In summary, the business can achieve growth again if the owners adapt to current trends and digital demands.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9596" y="124550"/>
            <a:ext cx="8915399" cy="860400"/>
          </a:xfrm>
        </p:spPr>
        <p:txBody>
          <a:bodyPr/>
          <a:lstStyle/>
          <a:p>
            <a:r>
              <a:rPr lang="en-GB" b="1" i="1" u="sng">
                <a:solidFill>
                  <a:schemeClr val="bg2">
                    <a:lumMod val="50000"/>
                  </a:schemeClr>
                </a:solidFill>
              </a:rPr>
              <a:t>References</a:t>
            </a:r>
            <a:r>
              <a:rPr lang="en-GB" b="1" i="1" u="sng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329323-5400-FFBF-EC58-C19451455413}"/>
              </a:ext>
            </a:extLst>
          </p:cNvPr>
          <p:cNvSpPr txBox="1"/>
          <p:nvPr/>
        </p:nvSpPr>
        <p:spPr>
          <a:xfrm>
            <a:off x="400302" y="1381608"/>
            <a:ext cx="10702366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0" i="0" dirty="0">
                <a:effectLst/>
                <a:latin typeface="UICTFontTextStyleBody"/>
              </a:rPr>
              <a:t>1. Corporate Finance Institute (2024) Financial Ratio Analysis: How to Calculate and Interpret Sales Growth and </a:t>
            </a:r>
            <a:r>
              <a:rPr lang="en-GB" b="0" i="0">
                <a:effectLst/>
                <a:latin typeface="UICTFontTextStyleBody"/>
              </a:rPr>
              <a:t>Profitability. Available at: corporatefinanceinstitute.com (Accessed: </a:t>
            </a:r>
            <a:r>
              <a:rPr lang="en-GB">
                <a:latin typeface="UICTFontTextStyleBody"/>
              </a:rPr>
              <a:t>11 </a:t>
            </a:r>
            <a:r>
              <a:rPr lang="en-GB" b="0" i="0">
                <a:effectLst/>
                <a:latin typeface="UICTFontTextStyleBody"/>
              </a:rPr>
              <a:t>March 2026).</a:t>
            </a:r>
            <a:endParaRPr lang="en-GB">
              <a:effectLst/>
              <a:latin typeface=".AppleSystemUIFont"/>
            </a:endParaRPr>
          </a:p>
          <a:p>
            <a:br>
              <a:rPr lang="en-GB" dirty="0">
                <a:effectLst/>
                <a:latin typeface=".AppleSystemUIFont"/>
              </a:rPr>
            </a:br>
            <a:endParaRPr lang="en-GB">
              <a:effectLst/>
              <a:latin typeface=".AppleSystemUIFont"/>
            </a:endParaRPr>
          </a:p>
          <a:p>
            <a:r>
              <a:rPr lang="en-GB" b="0" i="0">
                <a:effectLst/>
                <a:latin typeface="UICTFontTextStyleBody"/>
              </a:rPr>
              <a:t>2. Nan, A. (2026) Week 4: Cause &amp; Effect Analysis (Fishbone/Ishikawa diagram). [Online PowerPoint Slide] LCLCM4004 Problem Solving and Decision Making. University of Wales Trinity Saint David. (Accessed: 4 March 2026).</a:t>
            </a:r>
            <a:endParaRPr lang="en-GB">
              <a:effectLst/>
              <a:latin typeface=".AppleSystemUIFont"/>
            </a:endParaRPr>
          </a:p>
          <a:p>
            <a:br>
              <a:rPr lang="en-GB" dirty="0">
                <a:effectLst/>
                <a:latin typeface=".AppleSystemUIFont"/>
              </a:rPr>
            </a:br>
            <a:endParaRPr lang="en-GB">
              <a:effectLst/>
              <a:latin typeface=".AppleSystemUIFont"/>
            </a:endParaRPr>
          </a:p>
          <a:p>
            <a:r>
              <a:rPr lang="en-GB" b="0" i="0">
                <a:effectLst/>
                <a:latin typeface="UICTFontTextStyleBody"/>
              </a:rPr>
              <a:t>3. Investopedia (2024) PEST Analysis: Definition, Examples and Uses in Business. Available at: investopedia.com (Accessed: 4 March 2026).</a:t>
            </a:r>
            <a:endParaRPr lang="en-GB">
              <a:effectLst/>
              <a:latin typeface=".AppleSystemUIFont"/>
            </a:endParaRPr>
          </a:p>
          <a:p>
            <a:br>
              <a:rPr lang="en-GB" dirty="0">
                <a:effectLst/>
                <a:latin typeface=".AppleSystemUIFont"/>
              </a:rPr>
            </a:br>
            <a:endParaRPr lang="en-GB">
              <a:effectLst/>
              <a:latin typeface=".AppleSystemUIFont"/>
            </a:endParaRPr>
          </a:p>
          <a:p>
            <a:r>
              <a:rPr lang="en-GB" b="0" i="0">
                <a:effectLst/>
                <a:latin typeface="UICTFontTextStyleBody"/>
              </a:rPr>
              <a:t>4. Business News Daily (2025) How to Conduct a PESTLE Analysis for Your Small Business. Available at: businessnewsdaily.com (Accessed: 4 March 2026).</a:t>
            </a:r>
            <a:endParaRPr lang="en-GB">
              <a:effectLst/>
              <a:latin typeface=".AppleSystemUIFont"/>
            </a:endParaRPr>
          </a:p>
          <a:p>
            <a:br>
              <a:rPr lang="en-GB" dirty="0">
                <a:effectLst/>
                <a:latin typeface=".AppleSystemUIFont"/>
              </a:rPr>
            </a:br>
            <a:endParaRPr lang="en-GB">
              <a:effectLst/>
              <a:latin typeface=".AppleSystemUIFont"/>
            </a:endParaRPr>
          </a:p>
          <a:p>
            <a:r>
              <a:rPr lang="en-GB" b="0" i="0">
                <a:effectLst/>
                <a:latin typeface="UICTFontTextStyleBody"/>
              </a:rPr>
              <a:t>5. Retail Gazette (2025) UK Retail Trends and the Future of High Street Shops. Available at: retailgazette.co.uk (Accessed: 4 March 2026).</a:t>
            </a:r>
            <a:endParaRPr lang="en-GB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/>
              <a:t>				</a:t>
            </a:r>
            <a:r>
              <a:rPr lang="en-US" sz="5400" b="1"/>
              <a:t>Questions</a:t>
            </a:r>
            <a:r>
              <a:rPr lang="en-US" sz="540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Application>Microsoft Office PowerPoint</Application>
  <PresentationFormat>Widescreen</PresentationFormat>
  <Slides>11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Ion</vt:lpstr>
      <vt:lpstr>MODULE NAME: Problem Solving and Decision Making  MODULE CODE: LCLM4004 STUDENT NAME: Beatrice Paun STUDENT ID: 250805  LECTURER: Anita Nan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 MODULE CODE  STUDENT NAME  STUDENT ID  LECTURER Assignment 1: Presentation</dc:title>
  <dc:creator>Anita Nan</dc:creator>
  <cp:revision>249</cp:revision>
  <dcterms:created xsi:type="dcterms:W3CDTF">2024-10-08T15:58:04Z</dcterms:created>
  <dcterms:modified xsi:type="dcterms:W3CDTF">2026-03-11T11:18:36Z</dcterms:modified>
</cp:coreProperties>
</file>