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8" r:id="rId3"/>
    <p:sldId id="279" r:id="rId4"/>
    <p:sldId id="259" r:id="rId5"/>
    <p:sldId id="262" r:id="rId6"/>
    <p:sldId id="260" r:id="rId7"/>
    <p:sldId id="261" r:id="rId8"/>
    <p:sldId id="258"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CC"/>
    <a:srgbClr val="FF9966"/>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129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172910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23457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049700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8391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2667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83116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01560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03282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1935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1309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04182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457200"/>
            <a:fld id="{308DE1FB-C7C7-46C8-871C-9C7D4E7CD2B9}" type="datetimeFigureOut">
              <a:rPr lang="en-GB" smtClean="0">
                <a:solidFill>
                  <a:prstClr val="white">
                    <a:shade val="50000"/>
                  </a:prstClr>
                </a:solidFill>
              </a:rPr>
              <a:pPr defTabSz="457200"/>
              <a:t>06/11/2020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4572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457200"/>
            <a:fld id="{9B803AD2-645E-455D-911A-70CBBBABEE28}" type="slidenum">
              <a:rPr lang="en-GB" smtClean="0">
                <a:solidFill>
                  <a:prstClr val="white">
                    <a:shade val="50000"/>
                  </a:prstClr>
                </a:solidFill>
              </a:rPr>
              <a:pPr defTabSz="457200"/>
              <a:t>‹#›</a:t>
            </a:fld>
            <a:endParaRPr lang="en-GB" dirty="0">
              <a:solidFill>
                <a:prstClr val="white">
                  <a:shade val="50000"/>
                </a:prstClr>
              </a:solidFill>
            </a:endParaRPr>
          </a:p>
        </p:txBody>
      </p:sp>
    </p:spTree>
    <p:extLst>
      <p:ext uri="{BB962C8B-B14F-4D97-AF65-F5344CB8AC3E}">
        <p14:creationId xmlns:p14="http://schemas.microsoft.com/office/powerpoint/2010/main" val="106363519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Reframing the World: The Emergence and significance of global history </a:t>
            </a:r>
            <a:endParaRPr lang="en-GB" dirty="0">
              <a:solidFill>
                <a:schemeClr val="bg1"/>
              </a:solidFill>
            </a:endParaRPr>
          </a:p>
        </p:txBody>
      </p:sp>
      <p:sp>
        <p:nvSpPr>
          <p:cNvPr id="3" name="Subtitle 2"/>
          <p:cNvSpPr>
            <a:spLocks noGrp="1"/>
          </p:cNvSpPr>
          <p:nvPr>
            <p:ph type="subTitle" idx="1"/>
          </p:nvPr>
        </p:nvSpPr>
        <p:spPr>
          <a:xfrm>
            <a:off x="1381944" y="6192258"/>
            <a:ext cx="6400800" cy="665742"/>
          </a:xfrm>
        </p:spPr>
        <p:txBody>
          <a:bodyPr>
            <a:normAutofit/>
          </a:bodyPr>
          <a:lstStyle/>
          <a:p>
            <a:r>
              <a:rPr lang="en-GB" sz="3200" b="1" dirty="0" smtClean="0">
                <a:solidFill>
                  <a:schemeClr val="bg1"/>
                </a:solidFill>
              </a:rPr>
              <a:t>HPPH4010</a:t>
            </a:r>
          </a:p>
        </p:txBody>
      </p:sp>
      <p:sp>
        <p:nvSpPr>
          <p:cNvPr id="4" name="Subtitle 2"/>
          <p:cNvSpPr txBox="1">
            <a:spLocks/>
          </p:cNvSpPr>
          <p:nvPr/>
        </p:nvSpPr>
        <p:spPr>
          <a:xfrm>
            <a:off x="323528" y="2892265"/>
            <a:ext cx="8496944" cy="1944216"/>
          </a:xfrm>
          <a:prstGeom prst="rect">
            <a:avLst/>
          </a:prstGeom>
        </p:spPr>
        <p:txBody>
          <a:bodyPr vert="horz">
            <a:normAutofit/>
          </a:bodyPr>
          <a:lstStyle/>
          <a:p>
            <a:pPr algn="ctr">
              <a:spcBef>
                <a:spcPct val="20000"/>
              </a:spcBef>
              <a:buClr>
                <a:prstClr val="white">
                  <a:shade val="95000"/>
                </a:prstClr>
              </a:buClr>
              <a:buSzPct val="65000"/>
              <a:defRPr/>
            </a:pPr>
            <a:r>
              <a:rPr lang="en-GB" sz="4000" dirty="0" smtClean="0">
                <a:solidFill>
                  <a:prstClr val="black"/>
                </a:solidFill>
              </a:rPr>
              <a:t>Ancient Ethnography  </a:t>
            </a:r>
            <a:r>
              <a:rPr lang="en-GB" sz="2800" dirty="0" smtClean="0">
                <a:solidFill>
                  <a:prstClr val="black"/>
                </a:solidFill>
              </a:rPr>
              <a:t> </a:t>
            </a:r>
            <a:endParaRPr lang="en-GB" sz="2800" dirty="0">
              <a:solidFill>
                <a:prstClr val="black"/>
              </a:solidFill>
            </a:endParaRPr>
          </a:p>
        </p:txBody>
      </p:sp>
      <p:pic>
        <p:nvPicPr>
          <p:cNvPr id="5" name="Picture 4"/>
          <p:cNvPicPr>
            <a:picLocks noChangeAspect="1"/>
          </p:cNvPicPr>
          <p:nvPr/>
        </p:nvPicPr>
        <p:blipFill>
          <a:blip r:embed="rId2"/>
          <a:stretch>
            <a:fillRect/>
          </a:stretch>
        </p:blipFill>
        <p:spPr>
          <a:xfrm>
            <a:off x="2603545" y="3615826"/>
            <a:ext cx="3719982" cy="2576432"/>
          </a:xfrm>
          <a:prstGeom prst="rect">
            <a:avLst/>
          </a:prstGeom>
        </p:spPr>
      </p:pic>
    </p:spTree>
    <p:extLst>
      <p:ext uri="{BB962C8B-B14F-4D97-AF65-F5344CB8AC3E}">
        <p14:creationId xmlns:p14="http://schemas.microsoft.com/office/powerpoint/2010/main" val="23257134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What is ethnography?</a:t>
            </a:r>
            <a:endParaRPr lang="en-GB" dirty="0">
              <a:solidFill>
                <a:schemeClr val="bg1"/>
              </a:solidFill>
            </a:endParaRPr>
          </a:p>
        </p:txBody>
      </p:sp>
      <p:sp>
        <p:nvSpPr>
          <p:cNvPr id="4" name="Content Placeholder 3"/>
          <p:cNvSpPr>
            <a:spLocks noGrp="1"/>
          </p:cNvSpPr>
          <p:nvPr>
            <p:ph sz="half" idx="1"/>
          </p:nvPr>
        </p:nvSpPr>
        <p:spPr>
          <a:xfrm>
            <a:off x="0" y="1600200"/>
            <a:ext cx="5048518" cy="5257800"/>
          </a:xfrm>
        </p:spPr>
        <p:txBody>
          <a:bodyPr>
            <a:normAutofit fontScale="92500"/>
          </a:bodyPr>
          <a:lstStyle/>
          <a:p>
            <a:r>
              <a:rPr lang="en-GB" dirty="0" smtClean="0">
                <a:solidFill>
                  <a:schemeClr val="bg1"/>
                </a:solidFill>
              </a:rPr>
              <a:t>Ethnography – at a basic level is concerned with the cultural phenomena connected to a particular group / society (habits, customs, beliefs, etc.), as well as that groups self-perception. </a:t>
            </a:r>
          </a:p>
          <a:p>
            <a:pPr lvl="1"/>
            <a:r>
              <a:rPr lang="en-GB" dirty="0" smtClean="0">
                <a:solidFill>
                  <a:schemeClr val="bg1"/>
                </a:solidFill>
              </a:rPr>
              <a:t>Modern ethnographers often utilise participant observation. </a:t>
            </a:r>
          </a:p>
          <a:p>
            <a:pPr lvl="1"/>
            <a:endParaRPr lang="en-GB" sz="500" dirty="0">
              <a:solidFill>
                <a:schemeClr val="bg1"/>
              </a:solidFill>
            </a:endParaRPr>
          </a:p>
          <a:p>
            <a:r>
              <a:rPr lang="en-GB" dirty="0" smtClean="0">
                <a:solidFill>
                  <a:schemeClr val="bg1"/>
                </a:solidFill>
              </a:rPr>
              <a:t>Contrast ethnology, which is compares the characteristics of different people and their interactions. </a:t>
            </a:r>
          </a:p>
          <a:p>
            <a:endParaRPr lang="en-GB" dirty="0">
              <a:solidFill>
                <a:schemeClr val="bg1"/>
              </a:solidFill>
            </a:endParaRPr>
          </a:p>
        </p:txBody>
      </p:sp>
      <p:pic>
        <p:nvPicPr>
          <p:cNvPr id="7" name="Picture 6"/>
          <p:cNvPicPr>
            <a:picLocks noChangeAspect="1"/>
          </p:cNvPicPr>
          <p:nvPr/>
        </p:nvPicPr>
        <p:blipFill>
          <a:blip r:embed="rId2"/>
          <a:stretch>
            <a:fillRect/>
          </a:stretch>
        </p:blipFill>
        <p:spPr>
          <a:xfrm>
            <a:off x="5048518" y="1700145"/>
            <a:ext cx="3912996" cy="2528955"/>
          </a:xfrm>
          <a:prstGeom prst="rect">
            <a:avLst/>
          </a:prstGeom>
        </p:spPr>
      </p:pic>
      <p:sp>
        <p:nvSpPr>
          <p:cNvPr id="8" name="Rectangle 7"/>
          <p:cNvSpPr/>
          <p:nvPr/>
        </p:nvSpPr>
        <p:spPr>
          <a:xfrm>
            <a:off x="5048518" y="4229100"/>
            <a:ext cx="3912996" cy="584775"/>
          </a:xfrm>
          <a:prstGeom prst="rect">
            <a:avLst/>
          </a:prstGeom>
          <a:solidFill>
            <a:schemeClr val="tx1">
              <a:lumMod val="95000"/>
            </a:schemeClr>
          </a:solidFill>
        </p:spPr>
        <p:txBody>
          <a:bodyPr wrap="square">
            <a:spAutoFit/>
          </a:bodyPr>
          <a:lstStyle/>
          <a:p>
            <a:r>
              <a:rPr lang="en-GB" sz="1600" dirty="0" smtClean="0">
                <a:solidFill>
                  <a:schemeClr val="bg1"/>
                </a:solidFill>
              </a:rPr>
              <a:t>Malinowski with natives on the Trobriand Islands, ca. 1918</a:t>
            </a:r>
            <a:endParaRPr lang="en-GB" sz="1600" dirty="0">
              <a:solidFill>
                <a:schemeClr val="bg1"/>
              </a:solidFill>
            </a:endParaRPr>
          </a:p>
        </p:txBody>
      </p:sp>
      <p:pic>
        <p:nvPicPr>
          <p:cNvPr id="10" name="Picture 9"/>
          <p:cNvPicPr>
            <a:picLocks noChangeAspect="1"/>
          </p:cNvPicPr>
          <p:nvPr/>
        </p:nvPicPr>
        <p:blipFill>
          <a:blip r:embed="rId3"/>
          <a:stretch>
            <a:fillRect/>
          </a:stretch>
        </p:blipFill>
        <p:spPr>
          <a:xfrm>
            <a:off x="5048518" y="4886120"/>
            <a:ext cx="3277324" cy="1899634"/>
          </a:xfrm>
          <a:prstGeom prst="rect">
            <a:avLst/>
          </a:prstGeom>
        </p:spPr>
      </p:pic>
      <p:sp>
        <p:nvSpPr>
          <p:cNvPr id="11" name="Rectangle 10"/>
          <p:cNvSpPr/>
          <p:nvPr/>
        </p:nvSpPr>
        <p:spPr>
          <a:xfrm>
            <a:off x="7727324" y="4727652"/>
            <a:ext cx="1416676" cy="2062103"/>
          </a:xfrm>
          <a:prstGeom prst="rect">
            <a:avLst/>
          </a:prstGeom>
          <a:solidFill>
            <a:schemeClr val="tx1">
              <a:lumMod val="95000"/>
            </a:schemeClr>
          </a:solidFill>
        </p:spPr>
        <p:txBody>
          <a:bodyPr wrap="square">
            <a:spAutoFit/>
          </a:bodyPr>
          <a:lstStyle/>
          <a:p>
            <a:r>
              <a:rPr lang="en-GB" sz="1600" dirty="0" smtClean="0">
                <a:solidFill>
                  <a:schemeClr val="bg1"/>
                </a:solidFill>
              </a:rPr>
              <a:t>A village street on </a:t>
            </a:r>
            <a:r>
              <a:rPr lang="en-GB" sz="1600" dirty="0" err="1" smtClean="0">
                <a:solidFill>
                  <a:schemeClr val="bg1"/>
                </a:solidFill>
              </a:rPr>
              <a:t>Kasana'I</a:t>
            </a:r>
            <a:r>
              <a:rPr lang="en-GB" sz="1600" dirty="0" smtClean="0">
                <a:solidFill>
                  <a:schemeClr val="bg1"/>
                </a:solidFill>
              </a:rPr>
              <a:t>, from Malinowski's </a:t>
            </a:r>
            <a:r>
              <a:rPr lang="en-GB" sz="1600" i="1" dirty="0" smtClean="0">
                <a:solidFill>
                  <a:schemeClr val="bg1"/>
                </a:solidFill>
              </a:rPr>
              <a:t>Argonauts of the Western Pacific </a:t>
            </a:r>
            <a:r>
              <a:rPr lang="en-GB" sz="1600" dirty="0" smtClean="0">
                <a:solidFill>
                  <a:schemeClr val="bg1"/>
                </a:solidFill>
              </a:rPr>
              <a:t>(1922) </a:t>
            </a:r>
            <a:endParaRPr lang="en-GB" sz="1600" dirty="0">
              <a:solidFill>
                <a:schemeClr val="bg1"/>
              </a:solidFill>
            </a:endParaRPr>
          </a:p>
        </p:txBody>
      </p:sp>
    </p:spTree>
    <p:extLst>
      <p:ext uri="{BB962C8B-B14F-4D97-AF65-F5344CB8AC3E}">
        <p14:creationId xmlns:p14="http://schemas.microsoft.com/office/powerpoint/2010/main" val="18297061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Graeco-Roman “ethnography”</a:t>
            </a:r>
            <a:endParaRPr lang="en-GB" dirty="0">
              <a:solidFill>
                <a:schemeClr val="bg1"/>
              </a:solidFill>
            </a:endParaRPr>
          </a:p>
        </p:txBody>
      </p:sp>
      <p:sp>
        <p:nvSpPr>
          <p:cNvPr id="4" name="Content Placeholder 3"/>
          <p:cNvSpPr>
            <a:spLocks noGrp="1"/>
          </p:cNvSpPr>
          <p:nvPr>
            <p:ph sz="half" idx="1"/>
          </p:nvPr>
        </p:nvSpPr>
        <p:spPr>
          <a:xfrm>
            <a:off x="0" y="1600200"/>
            <a:ext cx="4495800" cy="5257800"/>
          </a:xfrm>
        </p:spPr>
        <p:txBody>
          <a:bodyPr>
            <a:normAutofit lnSpcReduction="10000"/>
          </a:bodyPr>
          <a:lstStyle/>
          <a:p>
            <a:r>
              <a:rPr lang="en-GB" dirty="0" smtClean="0">
                <a:solidFill>
                  <a:schemeClr val="bg1"/>
                </a:solidFill>
              </a:rPr>
              <a:t>“Ethnography” did not exist as its own literary genre. </a:t>
            </a:r>
          </a:p>
          <a:p>
            <a:pPr lvl="1"/>
            <a:r>
              <a:rPr lang="en-GB" dirty="0" smtClean="0">
                <a:solidFill>
                  <a:schemeClr val="bg1"/>
                </a:solidFill>
              </a:rPr>
              <a:t>Feature in an array of literature: encyclopaedic, historical, geographical, philosophical, etc. </a:t>
            </a:r>
          </a:p>
          <a:p>
            <a:pPr lvl="1"/>
            <a:endParaRPr lang="en-GB" sz="500" dirty="0">
              <a:solidFill>
                <a:schemeClr val="bg1"/>
              </a:solidFill>
            </a:endParaRPr>
          </a:p>
          <a:p>
            <a:r>
              <a:rPr lang="en-GB" dirty="0" smtClean="0">
                <a:solidFill>
                  <a:schemeClr val="bg1"/>
                </a:solidFill>
              </a:rPr>
              <a:t>Can focus on attempts </a:t>
            </a:r>
            <a:r>
              <a:rPr lang="en-GB" dirty="0">
                <a:solidFill>
                  <a:schemeClr val="bg1"/>
                </a:solidFill>
              </a:rPr>
              <a:t>to explain other </a:t>
            </a:r>
            <a:r>
              <a:rPr lang="en-GB" dirty="0" smtClean="0">
                <a:solidFill>
                  <a:schemeClr val="bg1"/>
                </a:solidFill>
              </a:rPr>
              <a:t>peoples with reference to one’s own cultural values.</a:t>
            </a:r>
          </a:p>
          <a:p>
            <a:pPr lvl="1"/>
            <a:r>
              <a:rPr lang="en-GB" dirty="0" smtClean="0">
                <a:solidFill>
                  <a:schemeClr val="bg1"/>
                </a:solidFill>
              </a:rPr>
              <a:t>This can take the form both of antithesis and of idealisation. </a:t>
            </a:r>
            <a:endParaRPr lang="en-GB"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4495800" y="1291107"/>
            <a:ext cx="2917540" cy="1941490"/>
          </a:xfrm>
          <a:prstGeom prst="rect">
            <a:avLst/>
          </a:prstGeom>
        </p:spPr>
      </p:pic>
      <p:sp>
        <p:nvSpPr>
          <p:cNvPr id="7" name="Rectangle 6"/>
          <p:cNvSpPr/>
          <p:nvPr/>
        </p:nvSpPr>
        <p:spPr>
          <a:xfrm>
            <a:off x="4495800" y="3232597"/>
            <a:ext cx="2917540" cy="1200329"/>
          </a:xfrm>
          <a:prstGeom prst="rect">
            <a:avLst/>
          </a:prstGeom>
          <a:solidFill>
            <a:schemeClr val="tx1">
              <a:lumMod val="95000"/>
            </a:schemeClr>
          </a:solidFill>
        </p:spPr>
        <p:txBody>
          <a:bodyPr wrap="square">
            <a:spAutoFit/>
          </a:bodyPr>
          <a:lstStyle/>
          <a:p>
            <a:r>
              <a:rPr lang="en-GB" dirty="0" smtClean="0">
                <a:solidFill>
                  <a:schemeClr val="bg1"/>
                </a:solidFill>
              </a:rPr>
              <a:t>Scene 145 – image of </a:t>
            </a:r>
            <a:r>
              <a:rPr lang="en-GB" dirty="0" err="1" smtClean="0">
                <a:solidFill>
                  <a:schemeClr val="bg1"/>
                </a:solidFill>
              </a:rPr>
              <a:t>Decebalus</a:t>
            </a:r>
            <a:r>
              <a:rPr lang="en-GB" dirty="0" smtClean="0">
                <a:solidFill>
                  <a:schemeClr val="bg1"/>
                </a:solidFill>
              </a:rPr>
              <a:t> tracked down by Roman soldiers and taking his own life.</a:t>
            </a:r>
            <a:endParaRPr lang="en-GB" dirty="0">
              <a:solidFill>
                <a:schemeClr val="bg1"/>
              </a:solidFill>
            </a:endParaRPr>
          </a:p>
        </p:txBody>
      </p:sp>
      <p:pic>
        <p:nvPicPr>
          <p:cNvPr id="8" name="Picture 7"/>
          <p:cNvPicPr>
            <a:picLocks noChangeAspect="1"/>
          </p:cNvPicPr>
          <p:nvPr/>
        </p:nvPicPr>
        <p:blipFill rotWithShape="1">
          <a:blip r:embed="rId3"/>
          <a:srcRect l="18371" r="20552"/>
          <a:stretch/>
        </p:blipFill>
        <p:spPr>
          <a:xfrm>
            <a:off x="7549166" y="1291107"/>
            <a:ext cx="1442434" cy="3148885"/>
          </a:xfrm>
          <a:prstGeom prst="rect">
            <a:avLst/>
          </a:prstGeom>
        </p:spPr>
      </p:pic>
      <p:sp>
        <p:nvSpPr>
          <p:cNvPr id="9" name="Content Placeholder 2"/>
          <p:cNvSpPr txBox="1">
            <a:spLocks/>
          </p:cNvSpPr>
          <p:nvPr/>
        </p:nvSpPr>
        <p:spPr>
          <a:xfrm>
            <a:off x="4495800" y="4432926"/>
            <a:ext cx="4648200" cy="2425073"/>
          </a:xfrm>
          <a:prstGeom prst="rect">
            <a:avLst/>
          </a:prstGeom>
          <a:solidFill>
            <a:srgbClr val="FF9966"/>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“…their king is chosen by the people, an aged man always, distinguished for his mild and clement disposition, and without children. If after he has been elected king, he happens to become the father of children, his abdication is the consequence…” </a:t>
            </a:r>
            <a:r>
              <a:rPr lang="en-GB" b="1" dirty="0" smtClean="0">
                <a:solidFill>
                  <a:schemeClr val="bg1"/>
                </a:solidFill>
              </a:rPr>
              <a:t>[for fuller account see Pliny the Elder </a:t>
            </a:r>
            <a:r>
              <a:rPr lang="en-GB" b="1" i="1" dirty="0" smtClean="0">
                <a:solidFill>
                  <a:schemeClr val="bg1"/>
                </a:solidFill>
              </a:rPr>
              <a:t>Natural History </a:t>
            </a:r>
            <a:r>
              <a:rPr lang="en-GB" b="1" dirty="0" smtClean="0">
                <a:solidFill>
                  <a:schemeClr val="bg1"/>
                </a:solidFill>
              </a:rPr>
              <a:t>6.24.81-91] </a:t>
            </a:r>
            <a:endParaRPr lang="en-GB" dirty="0" smtClean="0">
              <a:solidFill>
                <a:schemeClr val="bg1"/>
              </a:solidFill>
            </a:endParaRPr>
          </a:p>
          <a:p>
            <a:pPr marL="137160" indent="0">
              <a:buFont typeface="Wingdings 2"/>
              <a:buNone/>
            </a:pPr>
            <a:endParaRPr lang="en-GB" dirty="0"/>
          </a:p>
        </p:txBody>
      </p:sp>
    </p:spTree>
    <p:extLst>
      <p:ext uri="{BB962C8B-B14F-4D97-AF65-F5344CB8AC3E}">
        <p14:creationId xmlns:p14="http://schemas.microsoft.com/office/powerpoint/2010/main" val="3324589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288"/>
            <a:ext cx="8229600" cy="1143000"/>
          </a:xfrm>
        </p:spPr>
        <p:txBody>
          <a:bodyPr/>
          <a:lstStyle/>
          <a:p>
            <a:r>
              <a:rPr lang="en-GB" b="1" dirty="0" smtClean="0">
                <a:solidFill>
                  <a:schemeClr val="bg1"/>
                </a:solidFill>
              </a:rPr>
              <a:t>Paradoxography</a:t>
            </a:r>
            <a:endParaRPr lang="en-GB" b="1" dirty="0">
              <a:solidFill>
                <a:schemeClr val="bg1"/>
              </a:solidFill>
            </a:endParaRPr>
          </a:p>
        </p:txBody>
      </p:sp>
      <p:sp>
        <p:nvSpPr>
          <p:cNvPr id="3" name="Content Placeholder 2"/>
          <p:cNvSpPr>
            <a:spLocks noGrp="1"/>
          </p:cNvSpPr>
          <p:nvPr>
            <p:ph idx="1"/>
          </p:nvPr>
        </p:nvSpPr>
        <p:spPr>
          <a:xfrm>
            <a:off x="0" y="1127212"/>
            <a:ext cx="9144000" cy="5730788"/>
          </a:xfrm>
        </p:spPr>
        <p:txBody>
          <a:bodyPr>
            <a:normAutofit fontScale="92500"/>
          </a:bodyPr>
          <a:lstStyle/>
          <a:p>
            <a:r>
              <a:rPr lang="en-GB" dirty="0" smtClean="0">
                <a:solidFill>
                  <a:schemeClr val="bg1"/>
                </a:solidFill>
              </a:rPr>
              <a:t>During the fourth and third centuries BC the phenomena of collections of marvellous stories excerpted from works of history, geography and science emerges</a:t>
            </a:r>
            <a:r>
              <a:rPr lang="en-GB" dirty="0">
                <a:solidFill>
                  <a:schemeClr val="bg1"/>
                </a:solidFill>
              </a:rPr>
              <a:t>.</a:t>
            </a:r>
            <a:endParaRPr lang="en-GB" dirty="0" smtClean="0">
              <a:solidFill>
                <a:schemeClr val="bg1"/>
              </a:solidFill>
            </a:endParaRPr>
          </a:p>
          <a:p>
            <a:pPr lvl="1"/>
            <a:r>
              <a:rPr lang="en-GB" dirty="0" smtClean="0">
                <a:solidFill>
                  <a:schemeClr val="bg1"/>
                </a:solidFill>
              </a:rPr>
              <a:t>Wonder tales – </a:t>
            </a:r>
            <a:r>
              <a:rPr lang="en-GB" i="1" dirty="0" err="1" smtClean="0">
                <a:solidFill>
                  <a:schemeClr val="bg1"/>
                </a:solidFill>
              </a:rPr>
              <a:t>thaumata</a:t>
            </a:r>
            <a:r>
              <a:rPr lang="en-GB" dirty="0">
                <a:solidFill>
                  <a:schemeClr val="bg1"/>
                </a:solidFill>
              </a:rPr>
              <a:t> </a:t>
            </a:r>
            <a:r>
              <a:rPr lang="en-GB" dirty="0" smtClean="0">
                <a:solidFill>
                  <a:schemeClr val="bg1"/>
                </a:solidFill>
              </a:rPr>
              <a:t>Gk., </a:t>
            </a:r>
            <a:r>
              <a:rPr lang="en-GB" i="1" dirty="0" err="1" smtClean="0">
                <a:solidFill>
                  <a:schemeClr val="bg1"/>
                </a:solidFill>
              </a:rPr>
              <a:t>mirabilia</a:t>
            </a:r>
            <a:r>
              <a:rPr lang="en-GB" i="1" dirty="0" smtClean="0">
                <a:solidFill>
                  <a:schemeClr val="bg1"/>
                </a:solidFill>
              </a:rPr>
              <a:t> </a:t>
            </a:r>
            <a:r>
              <a:rPr lang="en-GB" dirty="0" smtClean="0">
                <a:solidFill>
                  <a:schemeClr val="bg1"/>
                </a:solidFill>
              </a:rPr>
              <a:t>Lt.; </a:t>
            </a:r>
            <a:r>
              <a:rPr lang="en-GB" i="1" dirty="0" err="1" smtClean="0">
                <a:solidFill>
                  <a:schemeClr val="bg1"/>
                </a:solidFill>
              </a:rPr>
              <a:t>paradoxa</a:t>
            </a:r>
            <a:r>
              <a:rPr lang="en-GB" i="1" dirty="0" smtClean="0">
                <a:solidFill>
                  <a:schemeClr val="bg1"/>
                </a:solidFill>
              </a:rPr>
              <a:t> Gk. </a:t>
            </a:r>
            <a:r>
              <a:rPr lang="en-GB" dirty="0" smtClean="0">
                <a:solidFill>
                  <a:schemeClr val="bg1"/>
                </a:solidFill>
              </a:rPr>
              <a:t>– contrary to human expectation (</a:t>
            </a:r>
            <a:r>
              <a:rPr lang="en-GB" i="1" dirty="0" err="1" smtClean="0">
                <a:solidFill>
                  <a:schemeClr val="bg1"/>
                </a:solidFill>
              </a:rPr>
              <a:t>doxa</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Features of paradoxography:</a:t>
            </a:r>
          </a:p>
          <a:p>
            <a:pPr lvl="1"/>
            <a:r>
              <a:rPr lang="en-GB" dirty="0" smtClean="0">
                <a:solidFill>
                  <a:schemeClr val="bg1"/>
                </a:solidFill>
              </a:rPr>
              <a:t>Strange animals</a:t>
            </a:r>
          </a:p>
          <a:p>
            <a:pPr lvl="1"/>
            <a:r>
              <a:rPr lang="en-GB" dirty="0" smtClean="0">
                <a:solidFill>
                  <a:schemeClr val="bg1"/>
                </a:solidFill>
              </a:rPr>
              <a:t>Extraordinary plants</a:t>
            </a:r>
          </a:p>
          <a:p>
            <a:pPr lvl="1"/>
            <a:r>
              <a:rPr lang="en-GB" dirty="0" smtClean="0">
                <a:solidFill>
                  <a:schemeClr val="bg1"/>
                </a:solidFill>
              </a:rPr>
              <a:t>Unusual natural features, e.g. springs and rivers with oddities. </a:t>
            </a:r>
          </a:p>
          <a:p>
            <a:pPr lvl="1"/>
            <a:r>
              <a:rPr lang="en-GB" dirty="0" smtClean="0">
                <a:solidFill>
                  <a:schemeClr val="bg1"/>
                </a:solidFill>
              </a:rPr>
              <a:t>Strange peoples – physically and in terms of social customs.</a:t>
            </a:r>
          </a:p>
          <a:p>
            <a:pPr lvl="1"/>
            <a:endParaRPr lang="en-GB" sz="500" dirty="0">
              <a:solidFill>
                <a:schemeClr val="bg1"/>
              </a:solidFill>
            </a:endParaRPr>
          </a:p>
          <a:p>
            <a:r>
              <a:rPr lang="en-GB" dirty="0" smtClean="0">
                <a:solidFill>
                  <a:schemeClr val="bg1"/>
                </a:solidFill>
              </a:rPr>
              <a:t>They are concerned with the </a:t>
            </a:r>
            <a:r>
              <a:rPr lang="en-GB" u="sng" dirty="0" smtClean="0">
                <a:solidFill>
                  <a:schemeClr val="bg1"/>
                </a:solidFill>
              </a:rPr>
              <a:t>REAL WORLD</a:t>
            </a:r>
            <a:r>
              <a:rPr lang="en-GB" dirty="0" smtClean="0">
                <a:solidFill>
                  <a:schemeClr val="bg1"/>
                </a:solidFill>
              </a:rPr>
              <a:t>. </a:t>
            </a:r>
          </a:p>
          <a:p>
            <a:pPr lvl="1"/>
            <a:r>
              <a:rPr lang="en-GB" dirty="0" smtClean="0">
                <a:solidFill>
                  <a:schemeClr val="bg1"/>
                </a:solidFill>
              </a:rPr>
              <a:t>Observed and reported phenomena. </a:t>
            </a:r>
            <a:endParaRPr lang="en-GB" dirty="0">
              <a:solidFill>
                <a:schemeClr val="bg1"/>
              </a:solidFill>
            </a:endParaRPr>
          </a:p>
        </p:txBody>
      </p:sp>
      <p:sp>
        <p:nvSpPr>
          <p:cNvPr id="5" name="Content Placeholder 2"/>
          <p:cNvSpPr txBox="1">
            <a:spLocks/>
          </p:cNvSpPr>
          <p:nvPr/>
        </p:nvSpPr>
        <p:spPr>
          <a:xfrm>
            <a:off x="0" y="4172755"/>
            <a:ext cx="9144000" cy="2698565"/>
          </a:xfrm>
          <a:prstGeom prst="rect">
            <a:avLst/>
          </a:prstGeom>
          <a:solidFill>
            <a:schemeClr val="accent2"/>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“I hear that another 3,000 elephants of exceeding size and strength follow trained to attack and tear down the enemy walls on the [Indian] king’s order… according to Ctesias who claims that he wrote this after hearing it, and also that he had personally seen date-palms in Babylon uprooted…” – </a:t>
            </a:r>
            <a:r>
              <a:rPr lang="en-GB" b="1" dirty="0" smtClean="0">
                <a:solidFill>
                  <a:schemeClr val="bg1"/>
                </a:solidFill>
              </a:rPr>
              <a:t>Ctesias Frag. F45b</a:t>
            </a:r>
            <a:r>
              <a:rPr lang="el-GR" b="1" dirty="0" smtClean="0">
                <a:solidFill>
                  <a:schemeClr val="bg1"/>
                </a:solidFill>
              </a:rPr>
              <a:t>α</a:t>
            </a:r>
            <a:r>
              <a:rPr lang="en-GB" b="1" dirty="0" smtClean="0">
                <a:solidFill>
                  <a:schemeClr val="bg1"/>
                </a:solidFill>
              </a:rPr>
              <a:t> = </a:t>
            </a:r>
            <a:r>
              <a:rPr lang="en-GB" b="1" dirty="0" err="1" smtClean="0">
                <a:solidFill>
                  <a:schemeClr val="bg1"/>
                </a:solidFill>
              </a:rPr>
              <a:t>Aelian</a:t>
            </a:r>
            <a:r>
              <a:rPr lang="en-GB" b="1" dirty="0" smtClean="0">
                <a:solidFill>
                  <a:schemeClr val="bg1"/>
                </a:solidFill>
              </a:rPr>
              <a:t> </a:t>
            </a:r>
            <a:r>
              <a:rPr lang="en-GB" b="1" i="1" dirty="0" smtClean="0">
                <a:solidFill>
                  <a:schemeClr val="bg1"/>
                </a:solidFill>
              </a:rPr>
              <a:t>NA </a:t>
            </a:r>
            <a:r>
              <a:rPr lang="en-GB" b="1" dirty="0" smtClean="0">
                <a:solidFill>
                  <a:schemeClr val="bg1"/>
                </a:solidFill>
              </a:rPr>
              <a:t>17.29</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53278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144000" cy="6741368"/>
          </a:xfrm>
          <a:solidFill>
            <a:srgbClr val="FFFF99"/>
          </a:solidFill>
        </p:spPr>
        <p:txBody>
          <a:bodyPr>
            <a:noAutofit/>
          </a:bodyPr>
          <a:lstStyle/>
          <a:p>
            <a:pPr marL="0" indent="0">
              <a:buNone/>
            </a:pPr>
            <a:r>
              <a:rPr lang="en-GB" sz="2400" dirty="0">
                <a:solidFill>
                  <a:schemeClr val="bg1"/>
                </a:solidFill>
              </a:rPr>
              <a:t>“The whole of this country has successively had the names of </a:t>
            </a:r>
            <a:r>
              <a:rPr lang="en-GB" sz="2400" dirty="0" err="1" smtClean="0">
                <a:solidFill>
                  <a:schemeClr val="bg1"/>
                </a:solidFill>
              </a:rPr>
              <a:t>Aetheria</a:t>
            </a:r>
            <a:r>
              <a:rPr lang="en-GB" sz="2400" dirty="0">
                <a:solidFill>
                  <a:schemeClr val="bg1"/>
                </a:solidFill>
              </a:rPr>
              <a:t>, </a:t>
            </a:r>
            <a:r>
              <a:rPr lang="en-GB" sz="2400" dirty="0" err="1">
                <a:solidFill>
                  <a:schemeClr val="bg1"/>
                </a:solidFill>
              </a:rPr>
              <a:t>Atlantia</a:t>
            </a:r>
            <a:r>
              <a:rPr lang="en-GB" sz="2400" dirty="0">
                <a:solidFill>
                  <a:schemeClr val="bg1"/>
                </a:solidFill>
              </a:rPr>
              <a:t>, and last of all, </a:t>
            </a:r>
            <a:r>
              <a:rPr lang="en-GB" sz="2400" dirty="0" err="1" smtClean="0">
                <a:solidFill>
                  <a:schemeClr val="bg1"/>
                </a:solidFill>
              </a:rPr>
              <a:t>Aethiopia</a:t>
            </a:r>
            <a:r>
              <a:rPr lang="en-GB" sz="2400" dirty="0">
                <a:solidFill>
                  <a:schemeClr val="bg1"/>
                </a:solidFill>
              </a:rPr>
              <a:t>, </a:t>
            </a:r>
            <a:r>
              <a:rPr lang="en-GB" sz="2400" dirty="0" smtClean="0">
                <a:solidFill>
                  <a:schemeClr val="bg1"/>
                </a:solidFill>
              </a:rPr>
              <a:t>from </a:t>
            </a:r>
            <a:r>
              <a:rPr lang="en-GB" sz="2400" dirty="0" err="1" smtClean="0">
                <a:solidFill>
                  <a:schemeClr val="bg1"/>
                </a:solidFill>
              </a:rPr>
              <a:t>Aethiops</a:t>
            </a:r>
            <a:r>
              <a:rPr lang="en-GB" sz="2400" dirty="0">
                <a:solidFill>
                  <a:schemeClr val="bg1"/>
                </a:solidFill>
              </a:rPr>
              <a:t>, the son of Vulcan. It is not at all surprising that towards the extremity of this region the men and animals assume a monstrous form, when we consider </a:t>
            </a:r>
            <a:r>
              <a:rPr lang="en-GB" sz="2400" b="1" dirty="0">
                <a:solidFill>
                  <a:schemeClr val="bg1"/>
                </a:solidFill>
              </a:rPr>
              <a:t>the changeableness and volubility of fire</a:t>
            </a:r>
            <a:r>
              <a:rPr lang="en-GB" sz="2400" dirty="0">
                <a:solidFill>
                  <a:schemeClr val="bg1"/>
                </a:solidFill>
              </a:rPr>
              <a:t>, </a:t>
            </a:r>
            <a:r>
              <a:rPr lang="en-GB" sz="2400" b="1" dirty="0">
                <a:solidFill>
                  <a:schemeClr val="bg1"/>
                </a:solidFill>
              </a:rPr>
              <a:t>the heat of which is the great agent in imparting various forms and shapes to bodies</a:t>
            </a:r>
            <a:r>
              <a:rPr lang="en-GB" sz="2400" dirty="0">
                <a:solidFill>
                  <a:schemeClr val="bg1"/>
                </a:solidFill>
              </a:rPr>
              <a:t>. Indeed, it is reported that in the interior, on the eastern side, there is </a:t>
            </a:r>
            <a:r>
              <a:rPr lang="en-GB" sz="2400" b="1" dirty="0">
                <a:solidFill>
                  <a:schemeClr val="bg1"/>
                </a:solidFill>
              </a:rPr>
              <a:t>a people that have no noses</a:t>
            </a:r>
            <a:r>
              <a:rPr lang="en-GB" sz="2400" dirty="0">
                <a:solidFill>
                  <a:schemeClr val="bg1"/>
                </a:solidFill>
              </a:rPr>
              <a:t>, the whole face presenting a plane surface; that </a:t>
            </a:r>
            <a:r>
              <a:rPr lang="en-GB" sz="2400" b="1" dirty="0">
                <a:solidFill>
                  <a:schemeClr val="bg1"/>
                </a:solidFill>
              </a:rPr>
              <a:t>others again are destitute of the upper lip</a:t>
            </a:r>
            <a:r>
              <a:rPr lang="en-GB" sz="2400" dirty="0">
                <a:solidFill>
                  <a:schemeClr val="bg1"/>
                </a:solidFill>
              </a:rPr>
              <a:t>, and </a:t>
            </a:r>
            <a:r>
              <a:rPr lang="en-GB" sz="2400" b="1" dirty="0">
                <a:solidFill>
                  <a:schemeClr val="bg1"/>
                </a:solidFill>
              </a:rPr>
              <a:t>others are without tongues</a:t>
            </a:r>
            <a:r>
              <a:rPr lang="en-GB" sz="2400" dirty="0">
                <a:solidFill>
                  <a:schemeClr val="bg1"/>
                </a:solidFill>
              </a:rPr>
              <a:t>. Others again, </a:t>
            </a:r>
            <a:r>
              <a:rPr lang="en-GB" sz="2400" b="1" dirty="0">
                <a:solidFill>
                  <a:schemeClr val="bg1"/>
                </a:solidFill>
              </a:rPr>
              <a:t>have the mouth grown together, and being destitute of nostrils</a:t>
            </a:r>
            <a:r>
              <a:rPr lang="en-GB" sz="2400" dirty="0">
                <a:solidFill>
                  <a:schemeClr val="bg1"/>
                </a:solidFill>
              </a:rPr>
              <a:t>, breathe through one passage only, imbibing their drink through it by means of the hollow stalk of the oat, which there grows spontaneously and supplies them with its grain for food. </a:t>
            </a:r>
            <a:r>
              <a:rPr lang="en-GB" sz="2400" b="1" dirty="0">
                <a:solidFill>
                  <a:schemeClr val="bg1"/>
                </a:solidFill>
              </a:rPr>
              <a:t>Some of these nations have to</a:t>
            </a:r>
            <a:r>
              <a:rPr lang="en-GB" sz="2400" dirty="0">
                <a:solidFill>
                  <a:schemeClr val="bg1"/>
                </a:solidFill>
              </a:rPr>
              <a:t> </a:t>
            </a:r>
            <a:r>
              <a:rPr lang="en-GB" sz="2400" b="1" dirty="0">
                <a:solidFill>
                  <a:schemeClr val="bg1"/>
                </a:solidFill>
              </a:rPr>
              <a:t>employ gestures by nodding the head and moving the limbs, instead of speech</a:t>
            </a:r>
            <a:r>
              <a:rPr lang="en-GB" sz="2400" dirty="0">
                <a:solidFill>
                  <a:schemeClr val="bg1"/>
                </a:solidFill>
              </a:rPr>
              <a:t>. Others again were </a:t>
            </a:r>
            <a:r>
              <a:rPr lang="en-GB" sz="2400" b="1" dirty="0">
                <a:solidFill>
                  <a:schemeClr val="bg1"/>
                </a:solidFill>
              </a:rPr>
              <a:t>unacquainted with the use of fire before the time of Ptolemy [IX] </a:t>
            </a:r>
            <a:r>
              <a:rPr lang="en-GB" sz="2400" b="1" dirty="0" err="1">
                <a:solidFill>
                  <a:schemeClr val="bg1"/>
                </a:solidFill>
              </a:rPr>
              <a:t>Lathyrus</a:t>
            </a:r>
            <a:r>
              <a:rPr lang="en-GB" sz="2400" dirty="0" smtClean="0">
                <a:solidFill>
                  <a:schemeClr val="bg1"/>
                </a:solidFill>
              </a:rPr>
              <a:t>,...” </a:t>
            </a:r>
            <a:r>
              <a:rPr lang="en-GB" sz="2400" dirty="0" smtClean="0">
                <a:solidFill>
                  <a:schemeClr val="bg1"/>
                </a:solidFill>
              </a:rPr>
              <a:t>– </a:t>
            </a:r>
            <a:r>
              <a:rPr lang="en-GB" sz="2400" b="1" dirty="0" smtClean="0">
                <a:solidFill>
                  <a:schemeClr val="bg1"/>
                </a:solidFill>
              </a:rPr>
              <a:t>Pliny </a:t>
            </a:r>
            <a:r>
              <a:rPr lang="en-GB" sz="2400" b="1" i="1" dirty="0" smtClean="0">
                <a:solidFill>
                  <a:schemeClr val="bg1"/>
                </a:solidFill>
              </a:rPr>
              <a:t>NH </a:t>
            </a:r>
            <a:r>
              <a:rPr lang="en-GB" sz="2400" b="1" dirty="0" smtClean="0">
                <a:solidFill>
                  <a:schemeClr val="bg1"/>
                </a:solidFill>
              </a:rPr>
              <a:t>6.35.135 ff.</a:t>
            </a:r>
            <a:endParaRPr lang="en-GB" sz="2400" b="1" dirty="0">
              <a:solidFill>
                <a:schemeClr val="bg1"/>
              </a:solidFill>
            </a:endParaRPr>
          </a:p>
        </p:txBody>
      </p:sp>
      <p:pic>
        <p:nvPicPr>
          <p:cNvPr id="2" name="Picture 1"/>
          <p:cNvPicPr>
            <a:picLocks noChangeAspect="1"/>
          </p:cNvPicPr>
          <p:nvPr/>
        </p:nvPicPr>
        <p:blipFill>
          <a:blip r:embed="rId2"/>
          <a:stretch>
            <a:fillRect/>
          </a:stretch>
        </p:blipFill>
        <p:spPr>
          <a:xfrm>
            <a:off x="3876540" y="1954839"/>
            <a:ext cx="5148866" cy="4838159"/>
          </a:xfrm>
          <a:prstGeom prst="rect">
            <a:avLst/>
          </a:prstGeom>
        </p:spPr>
      </p:pic>
      <p:sp>
        <p:nvSpPr>
          <p:cNvPr id="4" name="Rectangle 3"/>
          <p:cNvSpPr/>
          <p:nvPr/>
        </p:nvSpPr>
        <p:spPr>
          <a:xfrm>
            <a:off x="3229915" y="225155"/>
            <a:ext cx="5795491" cy="1815882"/>
          </a:xfrm>
          <a:prstGeom prst="rect">
            <a:avLst/>
          </a:prstGeom>
          <a:solidFill>
            <a:srgbClr val="92D050"/>
          </a:solidFill>
        </p:spPr>
        <p:txBody>
          <a:bodyPr wrap="square">
            <a:spAutoFit/>
          </a:bodyPr>
          <a:lstStyle/>
          <a:p>
            <a:r>
              <a:rPr lang="en-GB" sz="2800" dirty="0" smtClean="0">
                <a:solidFill>
                  <a:schemeClr val="bg1"/>
                </a:solidFill>
              </a:rPr>
              <a:t>“The </a:t>
            </a:r>
            <a:r>
              <a:rPr lang="en-GB" sz="2800" dirty="0" err="1" smtClean="0">
                <a:solidFill>
                  <a:schemeClr val="bg1"/>
                </a:solidFill>
              </a:rPr>
              <a:t>Blemmyæ</a:t>
            </a:r>
            <a:r>
              <a:rPr lang="en-GB" sz="2800" dirty="0" smtClean="0">
                <a:solidFill>
                  <a:schemeClr val="bg1"/>
                </a:solidFill>
              </a:rPr>
              <a:t> are said to have no heads, their mouths and eyes being seated in their breasts.” – </a:t>
            </a:r>
            <a:r>
              <a:rPr lang="en-GB" sz="2800" b="1" dirty="0" smtClean="0">
                <a:solidFill>
                  <a:schemeClr val="bg1"/>
                </a:solidFill>
              </a:rPr>
              <a:t>Pliny </a:t>
            </a:r>
            <a:r>
              <a:rPr lang="en-GB" sz="2800" b="1" i="1" dirty="0" smtClean="0">
                <a:solidFill>
                  <a:schemeClr val="bg1"/>
                </a:solidFill>
              </a:rPr>
              <a:t>Natural History </a:t>
            </a:r>
            <a:r>
              <a:rPr lang="en-GB" sz="2800" b="1" dirty="0" smtClean="0">
                <a:solidFill>
                  <a:schemeClr val="bg1"/>
                </a:solidFill>
              </a:rPr>
              <a:t>5.8.46</a:t>
            </a:r>
            <a:r>
              <a:rPr lang="en-GB" sz="2800" dirty="0" smtClean="0">
                <a:solidFill>
                  <a:schemeClr val="bg1"/>
                </a:solidFill>
              </a:rPr>
              <a:t>.</a:t>
            </a:r>
            <a:endParaRPr lang="en-GB" sz="2800" dirty="0">
              <a:solidFill>
                <a:schemeClr val="bg1"/>
              </a:solidFill>
            </a:endParaRPr>
          </a:p>
        </p:txBody>
      </p:sp>
      <p:pic>
        <p:nvPicPr>
          <p:cNvPr id="5" name="Picture 4"/>
          <p:cNvPicPr>
            <a:picLocks noChangeAspect="1"/>
          </p:cNvPicPr>
          <p:nvPr/>
        </p:nvPicPr>
        <p:blipFill>
          <a:blip r:embed="rId3"/>
          <a:stretch>
            <a:fillRect/>
          </a:stretch>
        </p:blipFill>
        <p:spPr>
          <a:xfrm>
            <a:off x="61691" y="2189638"/>
            <a:ext cx="3753158" cy="4519761"/>
          </a:xfrm>
          <a:prstGeom prst="rect">
            <a:avLst/>
          </a:prstGeom>
        </p:spPr>
      </p:pic>
    </p:spTree>
    <p:extLst>
      <p:ext uri="{BB962C8B-B14F-4D97-AF65-F5344CB8AC3E}">
        <p14:creationId xmlns:p14="http://schemas.microsoft.com/office/powerpoint/2010/main" val="68697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6" presetClass="entr" presetSubtype="16"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in)">
                                      <p:cBhvr>
                                        <p:cTn id="10" dur="2000"/>
                                        <p:tgtEl>
                                          <p:spTgt spid="5"/>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ircle(in)">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36372"/>
          </a:xfrm>
        </p:spPr>
        <p:txBody>
          <a:bodyPr>
            <a:normAutofit fontScale="90000"/>
          </a:bodyPr>
          <a:lstStyle/>
          <a:p>
            <a:r>
              <a:rPr lang="en-GB" b="1" dirty="0" smtClean="0">
                <a:solidFill>
                  <a:schemeClr val="bg1"/>
                </a:solidFill>
              </a:rPr>
              <a:t>Autopsy in Geographi</a:t>
            </a:r>
            <a:r>
              <a:rPr lang="en-GB" dirty="0" smtClean="0">
                <a:solidFill>
                  <a:schemeClr val="bg1"/>
                </a:solidFill>
              </a:rPr>
              <a:t>c, Zoological and Ethnographic discussions</a:t>
            </a:r>
            <a:endParaRPr lang="en-GB" b="1" dirty="0">
              <a:solidFill>
                <a:schemeClr val="bg1"/>
              </a:solidFill>
            </a:endParaRPr>
          </a:p>
        </p:txBody>
      </p:sp>
      <p:sp>
        <p:nvSpPr>
          <p:cNvPr id="3" name="Content Placeholder 2"/>
          <p:cNvSpPr>
            <a:spLocks noGrp="1"/>
          </p:cNvSpPr>
          <p:nvPr>
            <p:ph idx="1"/>
          </p:nvPr>
        </p:nvSpPr>
        <p:spPr>
          <a:xfrm>
            <a:off x="0" y="1493948"/>
            <a:ext cx="9144000" cy="5364051"/>
          </a:xfrm>
        </p:spPr>
        <p:txBody>
          <a:bodyPr>
            <a:normAutofit lnSpcReduction="10000"/>
          </a:bodyPr>
          <a:lstStyle/>
          <a:p>
            <a:r>
              <a:rPr lang="en-GB" dirty="0" smtClean="0">
                <a:solidFill>
                  <a:schemeClr val="bg1"/>
                </a:solidFill>
              </a:rPr>
              <a:t>Importance of indirect or “deflected” autopsy for the classical Indographers. </a:t>
            </a:r>
          </a:p>
          <a:p>
            <a:endParaRPr lang="en-GB" sz="500" dirty="0">
              <a:solidFill>
                <a:schemeClr val="bg1"/>
              </a:solidFill>
            </a:endParaRPr>
          </a:p>
          <a:p>
            <a:pPr marL="0" indent="0">
              <a:buNone/>
            </a:pPr>
            <a:r>
              <a:rPr lang="en-GB" dirty="0">
                <a:solidFill>
                  <a:schemeClr val="bg1"/>
                </a:solidFill>
              </a:rPr>
              <a:t>“Megasthenes says that the largest tigers are found among the </a:t>
            </a:r>
            <a:r>
              <a:rPr lang="en-GB" dirty="0" err="1" smtClean="0">
                <a:solidFill>
                  <a:schemeClr val="bg1"/>
                </a:solidFill>
              </a:rPr>
              <a:t>Prasii</a:t>
            </a:r>
            <a:r>
              <a:rPr lang="en-GB" dirty="0" smtClean="0">
                <a:solidFill>
                  <a:schemeClr val="bg1"/>
                </a:solidFill>
              </a:rPr>
              <a:t>…” – </a:t>
            </a:r>
            <a:r>
              <a:rPr lang="en-GB" b="1" dirty="0" smtClean="0">
                <a:solidFill>
                  <a:schemeClr val="bg1"/>
                </a:solidFill>
              </a:rPr>
              <a:t>Strabo 15.1.37</a:t>
            </a:r>
            <a:r>
              <a:rPr lang="en-GB" dirty="0" smtClean="0">
                <a:solidFill>
                  <a:schemeClr val="bg1"/>
                </a:solidFill>
              </a:rPr>
              <a:t>.</a:t>
            </a:r>
          </a:p>
          <a:p>
            <a:pPr marL="0" indent="0">
              <a:buNone/>
            </a:pPr>
            <a:endParaRPr lang="en-GB" sz="500" dirty="0">
              <a:solidFill>
                <a:schemeClr val="bg1"/>
              </a:solidFill>
            </a:endParaRPr>
          </a:p>
          <a:p>
            <a:pPr marL="0" indent="0">
              <a:buNone/>
            </a:pPr>
            <a:r>
              <a:rPr lang="en-GB" dirty="0" smtClean="0">
                <a:solidFill>
                  <a:schemeClr val="bg1"/>
                </a:solidFill>
              </a:rPr>
              <a:t>“Nearchus says that he had only seen a tiger’s skin but not a tiger…” – </a:t>
            </a:r>
            <a:r>
              <a:rPr lang="en-GB" b="1" dirty="0" smtClean="0">
                <a:solidFill>
                  <a:schemeClr val="bg1"/>
                </a:solidFill>
              </a:rPr>
              <a:t>Arrian </a:t>
            </a:r>
            <a:r>
              <a:rPr lang="en-GB" b="1" i="1" dirty="0" err="1" smtClean="0">
                <a:solidFill>
                  <a:schemeClr val="bg1"/>
                </a:solidFill>
              </a:rPr>
              <a:t>Indica</a:t>
            </a:r>
            <a:r>
              <a:rPr lang="en-GB" b="1" i="1" dirty="0" smtClean="0">
                <a:solidFill>
                  <a:schemeClr val="bg1"/>
                </a:solidFill>
              </a:rPr>
              <a:t> </a:t>
            </a:r>
            <a:r>
              <a:rPr lang="en-GB" b="1" dirty="0" smtClean="0">
                <a:solidFill>
                  <a:schemeClr val="bg1"/>
                </a:solidFill>
              </a:rPr>
              <a:t>15.1</a:t>
            </a:r>
            <a:r>
              <a:rPr lang="en-GB" dirty="0" smtClean="0">
                <a:solidFill>
                  <a:schemeClr val="bg1"/>
                </a:solidFill>
              </a:rPr>
              <a:t>.</a:t>
            </a:r>
          </a:p>
          <a:p>
            <a:pPr marL="0" indent="0">
              <a:buNone/>
            </a:pPr>
            <a:endParaRPr lang="en-GB" sz="500" dirty="0">
              <a:solidFill>
                <a:schemeClr val="bg1"/>
              </a:solidFill>
            </a:endParaRPr>
          </a:p>
          <a:p>
            <a:pPr marL="457200" indent="-457200"/>
            <a:r>
              <a:rPr lang="en-GB" dirty="0" smtClean="0">
                <a:solidFill>
                  <a:schemeClr val="bg1"/>
                </a:solidFill>
              </a:rPr>
              <a:t>The authority / credibility attached to the reports about distant lands often depended upon status.</a:t>
            </a:r>
          </a:p>
          <a:p>
            <a:pPr marL="777240" lvl="1" indent="-457200"/>
            <a:r>
              <a:rPr lang="en-GB" dirty="0" smtClean="0">
                <a:solidFill>
                  <a:schemeClr val="bg1"/>
                </a:solidFill>
              </a:rPr>
              <a:t>Those connected to prominent men (for examples those involved in Alexander’s expedition) or highly educated (thing of a figure like Eratosthenes), were invested with “authority”. Merchants tended not to be.</a:t>
            </a:r>
            <a:endParaRPr lang="en-GB" dirty="0" smtClean="0">
              <a:solidFill>
                <a:schemeClr val="bg1"/>
              </a:solidFill>
            </a:endParaRPr>
          </a:p>
          <a:p>
            <a:pPr marL="0" indent="0">
              <a:buNone/>
            </a:pPr>
            <a:endParaRPr lang="en-GB" sz="700" dirty="0">
              <a:solidFill>
                <a:schemeClr val="bg1"/>
              </a:solidFill>
            </a:endParaRPr>
          </a:p>
        </p:txBody>
      </p:sp>
      <p:sp>
        <p:nvSpPr>
          <p:cNvPr id="4" name="Content Placeholder 2"/>
          <p:cNvSpPr txBox="1">
            <a:spLocks/>
          </p:cNvSpPr>
          <p:nvPr/>
        </p:nvSpPr>
        <p:spPr>
          <a:xfrm>
            <a:off x="244699" y="1600200"/>
            <a:ext cx="8500055" cy="5071056"/>
          </a:xfrm>
          <a:prstGeom prst="rect">
            <a:avLst/>
          </a:prstGeom>
          <a:solidFill>
            <a:srgbClr val="92D050"/>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indent="0">
              <a:buFont typeface="Wingdings 2"/>
              <a:buNone/>
            </a:pPr>
            <a:r>
              <a:rPr lang="en-GB" b="1" dirty="0" smtClean="0">
                <a:solidFill>
                  <a:schemeClr val="bg1"/>
                </a:solidFill>
              </a:rPr>
              <a:t>A mixed picture – consider</a:t>
            </a:r>
            <a:r>
              <a:rPr lang="en-GB" dirty="0" smtClean="0">
                <a:solidFill>
                  <a:schemeClr val="bg1"/>
                </a:solidFill>
              </a:rPr>
              <a:t>:</a:t>
            </a:r>
          </a:p>
          <a:p>
            <a:pPr marL="0" indent="0">
              <a:buFont typeface="Wingdings 2"/>
              <a:buNone/>
            </a:pPr>
            <a:r>
              <a:rPr lang="en-GB" dirty="0" smtClean="0">
                <a:solidFill>
                  <a:schemeClr val="bg1"/>
                </a:solidFill>
              </a:rPr>
              <a:t>“…</a:t>
            </a:r>
            <a:r>
              <a:rPr lang="en-GB" b="1" dirty="0" smtClean="0">
                <a:solidFill>
                  <a:schemeClr val="bg1"/>
                </a:solidFill>
              </a:rPr>
              <a:t>since the merchants of Alexandria</a:t>
            </a:r>
            <a:r>
              <a:rPr lang="en-GB" dirty="0" smtClean="0">
                <a:solidFill>
                  <a:schemeClr val="bg1"/>
                </a:solidFill>
              </a:rPr>
              <a:t> are already sailing with fleets by way of the Nile and of the Arabian Gulf as far as India, </a:t>
            </a:r>
            <a:r>
              <a:rPr lang="en-GB" b="1" dirty="0" smtClean="0">
                <a:solidFill>
                  <a:schemeClr val="bg1"/>
                </a:solidFill>
              </a:rPr>
              <a:t>these regions also have become far better known to us of to‑day </a:t>
            </a:r>
            <a:r>
              <a:rPr lang="en-GB" dirty="0" smtClean="0">
                <a:solidFill>
                  <a:schemeClr val="bg1"/>
                </a:solidFill>
              </a:rPr>
              <a:t>than to our predecessors.” – </a:t>
            </a:r>
            <a:r>
              <a:rPr lang="en-GB" b="1" dirty="0" smtClean="0">
                <a:solidFill>
                  <a:schemeClr val="bg1"/>
                </a:solidFill>
              </a:rPr>
              <a:t>Strabo 2.5.12</a:t>
            </a:r>
            <a:r>
              <a:rPr lang="en-GB" dirty="0" smtClean="0">
                <a:solidFill>
                  <a:schemeClr val="bg1"/>
                </a:solidFill>
              </a:rPr>
              <a:t>. </a:t>
            </a:r>
          </a:p>
          <a:p>
            <a:pPr marL="0" indent="0">
              <a:buFont typeface="Wingdings 2"/>
              <a:buNone/>
            </a:pPr>
            <a:endParaRPr lang="en-GB" sz="500" dirty="0">
              <a:solidFill>
                <a:schemeClr val="bg1"/>
              </a:solidFill>
            </a:endParaRPr>
          </a:p>
          <a:p>
            <a:pPr marL="0" indent="0">
              <a:buFont typeface="Wingdings 2"/>
              <a:buNone/>
            </a:pPr>
            <a:r>
              <a:rPr lang="en-GB" b="1" dirty="0" smtClean="0">
                <a:solidFill>
                  <a:schemeClr val="bg1"/>
                </a:solidFill>
              </a:rPr>
              <a:t>Versus</a:t>
            </a:r>
            <a:r>
              <a:rPr lang="en-GB" dirty="0" smtClean="0">
                <a:solidFill>
                  <a:schemeClr val="bg1"/>
                </a:solidFill>
              </a:rPr>
              <a:t>:</a:t>
            </a:r>
          </a:p>
          <a:p>
            <a:pPr marL="0" indent="0">
              <a:buFont typeface="Wingdings 2"/>
              <a:buNone/>
            </a:pPr>
            <a:endParaRPr lang="en-GB" sz="600" dirty="0" smtClean="0">
              <a:solidFill>
                <a:schemeClr val="bg1"/>
              </a:solidFill>
            </a:endParaRPr>
          </a:p>
          <a:p>
            <a:pPr marL="0" indent="0">
              <a:buFont typeface="Wingdings 2"/>
              <a:buNone/>
            </a:pPr>
            <a:r>
              <a:rPr lang="en-GB" dirty="0" smtClean="0">
                <a:solidFill>
                  <a:schemeClr val="bg1"/>
                </a:solidFill>
              </a:rPr>
              <a:t>“As for the merchants who now sail from Egypt by the Nile and the Arabian Gulf as far as India, only a small number have sailed as far as the Ganges; and even </a:t>
            </a:r>
            <a:r>
              <a:rPr lang="en-GB" b="1" dirty="0" smtClean="0">
                <a:solidFill>
                  <a:schemeClr val="bg1"/>
                </a:solidFill>
              </a:rPr>
              <a:t>these are merely private citizens and of no use as regards the history of the places they have seen</a:t>
            </a:r>
            <a:r>
              <a:rPr lang="en-GB" dirty="0" smtClean="0">
                <a:solidFill>
                  <a:schemeClr val="bg1"/>
                </a:solidFill>
              </a:rPr>
              <a:t>.” – </a:t>
            </a:r>
            <a:r>
              <a:rPr lang="en-GB" b="1" dirty="0" smtClean="0">
                <a:solidFill>
                  <a:schemeClr val="bg1"/>
                </a:solidFill>
              </a:rPr>
              <a:t>Strabo 15.1.4</a:t>
            </a:r>
            <a:r>
              <a:rPr lang="en-GB" dirty="0" smtClean="0">
                <a:solidFill>
                  <a:schemeClr val="bg1"/>
                </a:solidFill>
              </a:rPr>
              <a:t>.  </a:t>
            </a:r>
          </a:p>
          <a:p>
            <a:pPr marL="137160" indent="0">
              <a:buFont typeface="Wingdings 2"/>
              <a:buNone/>
            </a:pPr>
            <a:endParaRPr lang="en-GB" dirty="0"/>
          </a:p>
        </p:txBody>
      </p:sp>
    </p:spTree>
    <p:extLst>
      <p:ext uri="{BB962C8B-B14F-4D97-AF65-F5344CB8AC3E}">
        <p14:creationId xmlns:p14="http://schemas.microsoft.com/office/powerpoint/2010/main" val="235003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Historical digressions?</a:t>
            </a:r>
            <a:endParaRPr lang="en-GB" dirty="0">
              <a:solidFill>
                <a:schemeClr val="bg1"/>
              </a:solidFill>
            </a:endParaRPr>
          </a:p>
        </p:txBody>
      </p:sp>
      <p:sp>
        <p:nvSpPr>
          <p:cNvPr id="3" name="Content Placeholder 2"/>
          <p:cNvSpPr>
            <a:spLocks noGrp="1"/>
          </p:cNvSpPr>
          <p:nvPr>
            <p:ph idx="1"/>
          </p:nvPr>
        </p:nvSpPr>
        <p:spPr>
          <a:xfrm>
            <a:off x="154545" y="1417639"/>
            <a:ext cx="8822029" cy="5343770"/>
          </a:xfrm>
        </p:spPr>
        <p:txBody>
          <a:bodyPr>
            <a:normAutofit fontScale="92500"/>
          </a:bodyPr>
          <a:lstStyle/>
          <a:p>
            <a:pPr marL="137160" indent="0">
              <a:buNone/>
            </a:pPr>
            <a:r>
              <a:rPr lang="en-GB" dirty="0">
                <a:solidFill>
                  <a:schemeClr val="bg1"/>
                </a:solidFill>
              </a:rPr>
              <a:t>“</a:t>
            </a:r>
            <a:r>
              <a:rPr lang="en-GB" b="1" dirty="0">
                <a:solidFill>
                  <a:schemeClr val="bg1"/>
                </a:solidFill>
              </a:rPr>
              <a:t>Some readers will perhaps ask themselves why</a:t>
            </a:r>
            <a:r>
              <a:rPr lang="en-GB" dirty="0">
                <a:solidFill>
                  <a:schemeClr val="bg1"/>
                </a:solidFill>
              </a:rPr>
              <a:t>, since most of what I have said relates to Africa and Spain, </a:t>
            </a:r>
            <a:r>
              <a:rPr lang="en-GB" b="1" dirty="0">
                <a:solidFill>
                  <a:schemeClr val="bg1"/>
                </a:solidFill>
              </a:rPr>
              <a:t>I have not said a word more about the mouth of the Mediterranean at the Pillars of Hercules, or about the Outer Sea and its peculiarities, or about the British Isle</a:t>
            </a:r>
            <a:r>
              <a:rPr lang="en-GB" dirty="0">
                <a:solidFill>
                  <a:schemeClr val="bg1"/>
                </a:solidFill>
              </a:rPr>
              <a:t>... </a:t>
            </a:r>
            <a:r>
              <a:rPr lang="en-GB" b="1" dirty="0">
                <a:solidFill>
                  <a:schemeClr val="bg1"/>
                </a:solidFill>
              </a:rPr>
              <a:t>I have omitted these subjects not because I think they are foreign to my history</a:t>
            </a:r>
            <a:r>
              <a:rPr lang="en-GB" dirty="0">
                <a:solidFill>
                  <a:schemeClr val="bg1"/>
                </a:solidFill>
              </a:rPr>
              <a:t>, but in the first place because </a:t>
            </a:r>
            <a:r>
              <a:rPr lang="en-GB" b="1" dirty="0">
                <a:solidFill>
                  <a:schemeClr val="bg1"/>
                </a:solidFill>
              </a:rPr>
              <a:t>I did not wish to be constantly interrupting the narrative</a:t>
            </a:r>
            <a:r>
              <a:rPr lang="en-GB" dirty="0">
                <a:solidFill>
                  <a:schemeClr val="bg1"/>
                </a:solidFill>
              </a:rPr>
              <a:t> and distracting readers from the actual subject, and next because I decided not to make scattered and casual allusions to such matters, but assigning the proper place and time to their special treatment to give as true an account of all as is in my power.” – </a:t>
            </a:r>
            <a:r>
              <a:rPr lang="en-GB" b="1" dirty="0">
                <a:solidFill>
                  <a:schemeClr val="bg1"/>
                </a:solidFill>
              </a:rPr>
              <a:t>Polybius 3.57.2-5</a:t>
            </a:r>
            <a:r>
              <a:rPr lang="en-GB" dirty="0">
                <a:solidFill>
                  <a:schemeClr val="bg1"/>
                </a:solidFill>
              </a:rPr>
              <a:t>.</a:t>
            </a:r>
          </a:p>
          <a:p>
            <a:pPr marL="137160" indent="0">
              <a:buNone/>
            </a:pPr>
            <a:endParaRPr lang="en-GB" dirty="0"/>
          </a:p>
        </p:txBody>
      </p:sp>
    </p:spTree>
    <p:extLst>
      <p:ext uri="{BB962C8B-B14F-4D97-AF65-F5344CB8AC3E}">
        <p14:creationId xmlns:p14="http://schemas.microsoft.com/office/powerpoint/2010/main" val="2562533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242541"/>
          </a:xfrm>
        </p:spPr>
        <p:txBody>
          <a:bodyPr>
            <a:normAutofit/>
          </a:bodyPr>
          <a:lstStyle/>
          <a:p>
            <a:r>
              <a:rPr lang="en-GB" sz="5400" dirty="0" smtClean="0">
                <a:solidFill>
                  <a:schemeClr val="bg1"/>
                </a:solidFill>
              </a:rPr>
              <a:t>Representin</a:t>
            </a:r>
            <a:r>
              <a:rPr lang="en-GB" sz="5400" dirty="0" smtClean="0">
                <a:solidFill>
                  <a:schemeClr val="bg1"/>
                </a:solidFill>
              </a:rPr>
              <a:t>g the other – India in the Graeco-Roman Imagination</a:t>
            </a:r>
            <a:endParaRPr lang="en-GB" sz="5400" dirty="0">
              <a:solidFill>
                <a:schemeClr val="bg1"/>
              </a:solidFill>
            </a:endParaRPr>
          </a:p>
        </p:txBody>
      </p:sp>
    </p:spTree>
    <p:extLst>
      <p:ext uri="{BB962C8B-B14F-4D97-AF65-F5344CB8AC3E}">
        <p14:creationId xmlns:p14="http://schemas.microsoft.com/office/powerpoint/2010/main" val="24443168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65752"/>
          </a:xfrm>
        </p:spPr>
        <p:txBody>
          <a:bodyPr/>
          <a:lstStyle/>
          <a:p>
            <a:r>
              <a:rPr lang="en-GB" b="1" dirty="0" smtClean="0">
                <a:solidFill>
                  <a:schemeClr val="bg1"/>
                </a:solidFill>
              </a:rPr>
              <a:t>The History of India</a:t>
            </a:r>
            <a:endParaRPr lang="en-GB" b="1" dirty="0">
              <a:solidFill>
                <a:schemeClr val="bg1"/>
              </a:solidFill>
            </a:endParaRPr>
          </a:p>
        </p:txBody>
      </p:sp>
      <p:sp>
        <p:nvSpPr>
          <p:cNvPr id="4" name="Content Placeholder 3"/>
          <p:cNvSpPr>
            <a:spLocks noGrp="1"/>
          </p:cNvSpPr>
          <p:nvPr>
            <p:ph sz="half" idx="1"/>
          </p:nvPr>
        </p:nvSpPr>
        <p:spPr>
          <a:xfrm>
            <a:off x="107504" y="836712"/>
            <a:ext cx="8928992" cy="2338868"/>
          </a:xfrm>
        </p:spPr>
        <p:txBody>
          <a:bodyPr>
            <a:normAutofit fontScale="92500"/>
          </a:bodyPr>
          <a:lstStyle/>
          <a:p>
            <a:r>
              <a:rPr lang="en-GB" sz="2600" dirty="0" smtClean="0">
                <a:solidFill>
                  <a:schemeClr val="bg1"/>
                </a:solidFill>
              </a:rPr>
              <a:t>Dionysus &gt; Heracles &gt; dynastic foundations. </a:t>
            </a:r>
          </a:p>
          <a:p>
            <a:endParaRPr lang="en-GB" sz="400" dirty="0">
              <a:solidFill>
                <a:schemeClr val="bg1"/>
              </a:solidFill>
            </a:endParaRPr>
          </a:p>
          <a:p>
            <a:r>
              <a:rPr lang="en-GB" sz="2600" dirty="0" smtClean="0">
                <a:solidFill>
                  <a:schemeClr val="bg1"/>
                </a:solidFill>
              </a:rPr>
              <a:t>Development of tradition by companions of Alexander?</a:t>
            </a:r>
          </a:p>
          <a:p>
            <a:endParaRPr lang="en-GB" sz="400" dirty="0">
              <a:solidFill>
                <a:schemeClr val="bg1"/>
              </a:solidFill>
            </a:endParaRPr>
          </a:p>
          <a:p>
            <a:pPr marL="0" indent="0">
              <a:buNone/>
            </a:pPr>
            <a:r>
              <a:rPr lang="en-GB" sz="2600" dirty="0" smtClean="0">
                <a:solidFill>
                  <a:schemeClr val="bg1"/>
                </a:solidFill>
              </a:rPr>
              <a:t>“In the very centre of the garden there was a temple and alter of Dionysus… Within the temple there were representations of the life of the god… conquered Indians…” – </a:t>
            </a:r>
            <a:r>
              <a:rPr lang="en-GB" sz="2600" b="1" dirty="0" smtClean="0">
                <a:solidFill>
                  <a:schemeClr val="bg1"/>
                </a:solidFill>
              </a:rPr>
              <a:t>Longus 4.3</a:t>
            </a:r>
            <a:r>
              <a:rPr lang="en-GB" sz="2600" dirty="0" smtClean="0">
                <a:solidFill>
                  <a:schemeClr val="bg1"/>
                </a:solidFill>
              </a:rPr>
              <a:t>. </a:t>
            </a:r>
            <a:endParaRPr lang="en-GB" sz="2600" dirty="0">
              <a:solidFill>
                <a:schemeClr val="bg1"/>
              </a:solidFill>
            </a:endParaRPr>
          </a:p>
        </p:txBody>
      </p:sp>
      <p:pic>
        <p:nvPicPr>
          <p:cNvPr id="1027" name="Picture 3"/>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27984" y="3070201"/>
            <a:ext cx="4392488" cy="33608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Content Placeholder 2"/>
          <p:cNvSpPr txBox="1">
            <a:spLocks/>
          </p:cNvSpPr>
          <p:nvPr/>
        </p:nvSpPr>
        <p:spPr>
          <a:xfrm>
            <a:off x="4031432" y="6431068"/>
            <a:ext cx="5112568" cy="41768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600" dirty="0" smtClean="0">
                <a:solidFill>
                  <a:schemeClr val="bg1"/>
                </a:solidFill>
              </a:rPr>
              <a:t>Triumph of Bacchus, Sousse, Tunisia, third century AD </a:t>
            </a:r>
            <a:endParaRPr lang="en-GB" sz="1600" dirty="0">
              <a:solidFill>
                <a:schemeClr val="bg1"/>
              </a:solidFill>
            </a:endParaRPr>
          </a:p>
        </p:txBody>
      </p:sp>
      <p:sp>
        <p:nvSpPr>
          <p:cNvPr id="10" name="Content Placeholder 3"/>
          <p:cNvSpPr txBox="1">
            <a:spLocks/>
          </p:cNvSpPr>
          <p:nvPr/>
        </p:nvSpPr>
        <p:spPr>
          <a:xfrm>
            <a:off x="35970" y="3175580"/>
            <a:ext cx="4217928" cy="366171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solidFill>
                  <a:schemeClr val="bg1"/>
                </a:solidFill>
              </a:rPr>
              <a:t>Pliny mentions that Indian history entails over 153 kings over 6,451 years and 3 months to count from Dionysus to Alexander (</a:t>
            </a:r>
            <a:r>
              <a:rPr lang="en-GB" i="1" dirty="0" smtClean="0">
                <a:solidFill>
                  <a:schemeClr val="bg1"/>
                </a:solidFill>
              </a:rPr>
              <a:t>NH</a:t>
            </a:r>
            <a:r>
              <a:rPr lang="en-GB" dirty="0" smtClean="0">
                <a:solidFill>
                  <a:schemeClr val="bg1"/>
                </a:solidFill>
              </a:rPr>
              <a:t> 6.59) = average reign of 42 years.</a:t>
            </a:r>
          </a:p>
          <a:p>
            <a:endParaRPr lang="en-GB" sz="400" dirty="0">
              <a:solidFill>
                <a:schemeClr val="bg1"/>
              </a:solidFill>
            </a:endParaRPr>
          </a:p>
          <a:p>
            <a:r>
              <a:rPr lang="en-GB" dirty="0" smtClean="0">
                <a:solidFill>
                  <a:schemeClr val="bg1"/>
                </a:solidFill>
              </a:rPr>
              <a:t>Tone of imperial conquest.</a:t>
            </a:r>
            <a:endParaRPr lang="en-GB" dirty="0">
              <a:solidFill>
                <a:schemeClr val="bg1"/>
              </a:solidFill>
            </a:endParaRPr>
          </a:p>
        </p:txBody>
      </p:sp>
    </p:spTree>
    <p:extLst>
      <p:ext uri="{BB962C8B-B14F-4D97-AF65-F5344CB8AC3E}">
        <p14:creationId xmlns:p14="http://schemas.microsoft.com/office/powerpoint/2010/main" val="23435518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solidFill>
                  <a:schemeClr val="bg1"/>
                </a:solidFill>
              </a:rPr>
              <a:t>The Populations of India</a:t>
            </a:r>
            <a:endParaRPr lang="en-GB" b="1" dirty="0">
              <a:solidFill>
                <a:schemeClr val="bg1"/>
              </a:solidFill>
            </a:endParaRPr>
          </a:p>
        </p:txBody>
      </p:sp>
      <p:sp>
        <p:nvSpPr>
          <p:cNvPr id="6" name="Content Placeholder 5"/>
          <p:cNvSpPr>
            <a:spLocks noGrp="1"/>
          </p:cNvSpPr>
          <p:nvPr>
            <p:ph idx="1"/>
          </p:nvPr>
        </p:nvSpPr>
        <p:spPr>
          <a:xfrm>
            <a:off x="0" y="908720"/>
            <a:ext cx="9144000" cy="5949280"/>
          </a:xfrm>
        </p:spPr>
        <p:txBody>
          <a:bodyPr>
            <a:normAutofit fontScale="85000" lnSpcReduction="10000"/>
          </a:bodyPr>
          <a:lstStyle/>
          <a:p>
            <a:pPr marL="0" indent="0">
              <a:buNone/>
            </a:pPr>
            <a:r>
              <a:rPr lang="en-GB" dirty="0" smtClean="0">
                <a:solidFill>
                  <a:schemeClr val="bg1"/>
                </a:solidFill>
              </a:rPr>
              <a:t>“</a:t>
            </a:r>
            <a:r>
              <a:rPr lang="en-GB" b="1" dirty="0" smtClean="0">
                <a:solidFill>
                  <a:schemeClr val="bg1"/>
                </a:solidFill>
              </a:rPr>
              <a:t>In </a:t>
            </a:r>
            <a:r>
              <a:rPr lang="en-GB" b="1" dirty="0">
                <a:solidFill>
                  <a:schemeClr val="bg1"/>
                </a:solidFill>
              </a:rPr>
              <a:t>this country there are nations and cities which would be found to be </a:t>
            </a:r>
            <a:r>
              <a:rPr lang="en-GB" b="1" dirty="0" smtClean="0">
                <a:solidFill>
                  <a:schemeClr val="bg1"/>
                </a:solidFill>
              </a:rPr>
              <a:t>beyond number, </a:t>
            </a:r>
            <a:r>
              <a:rPr lang="en-GB" b="1" dirty="0">
                <a:solidFill>
                  <a:schemeClr val="bg1"/>
                </a:solidFill>
              </a:rPr>
              <a:t>if a person should attempt to count them</a:t>
            </a:r>
            <a:r>
              <a:rPr lang="en-GB" dirty="0" smtClean="0">
                <a:solidFill>
                  <a:schemeClr val="bg1"/>
                </a:solidFill>
              </a:rPr>
              <a:t>… The </a:t>
            </a:r>
            <a:r>
              <a:rPr lang="en-GB" dirty="0">
                <a:solidFill>
                  <a:schemeClr val="bg1"/>
                </a:solidFill>
              </a:rPr>
              <a:t>followers of Alexander the Great have stated in their writings, that there were </a:t>
            </a:r>
            <a:r>
              <a:rPr lang="en-GB" b="1" dirty="0">
                <a:solidFill>
                  <a:schemeClr val="bg1"/>
                </a:solidFill>
              </a:rPr>
              <a:t>no less than five thousand cities in that portion of India </a:t>
            </a:r>
            <a:r>
              <a:rPr lang="en-GB" dirty="0">
                <a:solidFill>
                  <a:schemeClr val="bg1"/>
                </a:solidFill>
              </a:rPr>
              <a:t>which they vanquished by force of arms, not one of which was smaller than that of Cos</a:t>
            </a:r>
            <a:r>
              <a:rPr lang="en-GB" dirty="0" smtClean="0">
                <a:solidFill>
                  <a:schemeClr val="bg1"/>
                </a:solidFill>
              </a:rPr>
              <a:t>; </a:t>
            </a:r>
            <a:r>
              <a:rPr lang="en-GB" dirty="0">
                <a:solidFill>
                  <a:schemeClr val="bg1"/>
                </a:solidFill>
              </a:rPr>
              <a:t>that its nations were eight in number, that </a:t>
            </a:r>
            <a:r>
              <a:rPr lang="en-GB" b="1" dirty="0">
                <a:solidFill>
                  <a:schemeClr val="bg1"/>
                </a:solidFill>
              </a:rPr>
              <a:t>India forms one-third of the whole earth</a:t>
            </a:r>
            <a:r>
              <a:rPr lang="en-GB" dirty="0">
                <a:solidFill>
                  <a:schemeClr val="bg1"/>
                </a:solidFill>
              </a:rPr>
              <a:t>, and that its populations are innumerable—a thing which is certainly far from improbable, seeing that the </a:t>
            </a:r>
            <a:r>
              <a:rPr lang="en-GB" b="1" dirty="0">
                <a:solidFill>
                  <a:schemeClr val="bg1"/>
                </a:solidFill>
              </a:rPr>
              <a:t>Indians are nearly the only race of people who have never migrated from their own </a:t>
            </a:r>
            <a:r>
              <a:rPr lang="en-GB" b="1" dirty="0" smtClean="0">
                <a:solidFill>
                  <a:schemeClr val="bg1"/>
                </a:solidFill>
              </a:rPr>
              <a:t>territories</a:t>
            </a:r>
            <a:r>
              <a:rPr lang="en-GB" dirty="0" smtClean="0">
                <a:solidFill>
                  <a:schemeClr val="bg1"/>
                </a:solidFill>
              </a:rPr>
              <a:t>…” - </a:t>
            </a:r>
            <a:r>
              <a:rPr lang="en-GB" b="1" dirty="0">
                <a:solidFill>
                  <a:schemeClr val="bg1"/>
                </a:solidFill>
              </a:rPr>
              <a:t>Pliny </a:t>
            </a:r>
            <a:r>
              <a:rPr lang="en-GB" b="1" i="1" dirty="0" smtClean="0">
                <a:solidFill>
                  <a:schemeClr val="bg1"/>
                </a:solidFill>
              </a:rPr>
              <a:t>NH </a:t>
            </a:r>
            <a:r>
              <a:rPr lang="en-GB" b="1" dirty="0" smtClean="0">
                <a:solidFill>
                  <a:schemeClr val="bg1"/>
                </a:solidFill>
              </a:rPr>
              <a:t>6.21.58-59</a:t>
            </a:r>
            <a:r>
              <a:rPr lang="en-GB" dirty="0" smtClean="0">
                <a:solidFill>
                  <a:schemeClr val="bg1"/>
                </a:solidFill>
              </a:rPr>
              <a:t>.</a:t>
            </a:r>
          </a:p>
          <a:p>
            <a:pPr marL="0" indent="0">
              <a:buNone/>
            </a:pPr>
            <a:endParaRPr lang="en-GB" sz="600" dirty="0">
              <a:solidFill>
                <a:schemeClr val="bg1"/>
              </a:solidFill>
            </a:endParaRPr>
          </a:p>
          <a:p>
            <a:pPr marL="0" indent="0">
              <a:buNone/>
            </a:pPr>
            <a:r>
              <a:rPr lang="en-GB" dirty="0" smtClean="0">
                <a:solidFill>
                  <a:schemeClr val="bg1"/>
                </a:solidFill>
              </a:rPr>
              <a:t>“Megasthenes states that there are in all </a:t>
            </a:r>
            <a:r>
              <a:rPr lang="en-GB" b="1" dirty="0" smtClean="0">
                <a:solidFill>
                  <a:schemeClr val="bg1"/>
                </a:solidFill>
              </a:rPr>
              <a:t>one hundred and eighteen tribes</a:t>
            </a:r>
            <a:r>
              <a:rPr lang="en-GB" dirty="0" smtClean="0">
                <a:solidFill>
                  <a:schemeClr val="bg1"/>
                </a:solidFill>
              </a:rPr>
              <a:t>. I agree with Megasthenes myself that the Indian tribes are numerous, but </a:t>
            </a:r>
            <a:r>
              <a:rPr lang="en-GB" b="1" dirty="0" smtClean="0">
                <a:solidFill>
                  <a:schemeClr val="bg1"/>
                </a:solidFill>
              </a:rPr>
              <a:t>I cannot conjecture how he learned and recorded the exact number, since he visited only a small portion of India</a:t>
            </a:r>
            <a:r>
              <a:rPr lang="en-GB" dirty="0" smtClean="0">
                <a:solidFill>
                  <a:schemeClr val="bg1"/>
                </a:solidFill>
              </a:rPr>
              <a:t>, and these people do not all mix with each other.” – </a:t>
            </a:r>
            <a:r>
              <a:rPr lang="en-GB" b="1" dirty="0" smtClean="0">
                <a:solidFill>
                  <a:schemeClr val="bg1"/>
                </a:solidFill>
              </a:rPr>
              <a:t>Arrian </a:t>
            </a:r>
            <a:r>
              <a:rPr lang="en-GB" b="1" i="1" dirty="0" err="1" smtClean="0">
                <a:solidFill>
                  <a:schemeClr val="bg1"/>
                </a:solidFill>
              </a:rPr>
              <a:t>Indica</a:t>
            </a:r>
            <a:r>
              <a:rPr lang="en-GB" b="1" i="1" dirty="0" smtClean="0">
                <a:solidFill>
                  <a:schemeClr val="bg1"/>
                </a:solidFill>
              </a:rPr>
              <a:t> </a:t>
            </a:r>
            <a:r>
              <a:rPr lang="en-GB" b="1" dirty="0" smtClean="0">
                <a:solidFill>
                  <a:schemeClr val="bg1"/>
                </a:solidFill>
              </a:rPr>
              <a:t>7.1</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3621466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b="1" dirty="0" smtClean="0">
                <a:solidFill>
                  <a:schemeClr val="bg1"/>
                </a:solidFill>
              </a:rPr>
              <a:t>The Divisions of Indian Society</a:t>
            </a:r>
            <a:endParaRPr lang="en-GB" b="1" dirty="0">
              <a:solidFill>
                <a:schemeClr val="bg1"/>
              </a:solidFill>
            </a:endParaRPr>
          </a:p>
        </p:txBody>
      </p:sp>
      <p:sp>
        <p:nvSpPr>
          <p:cNvPr id="4" name="Content Placeholder 3"/>
          <p:cNvSpPr>
            <a:spLocks noGrp="1"/>
          </p:cNvSpPr>
          <p:nvPr>
            <p:ph sz="half" idx="1"/>
          </p:nvPr>
        </p:nvSpPr>
        <p:spPr>
          <a:xfrm>
            <a:off x="149691" y="945748"/>
            <a:ext cx="4505817" cy="4392488"/>
          </a:xfrm>
        </p:spPr>
        <p:txBody>
          <a:bodyPr>
            <a:normAutofit/>
          </a:bodyPr>
          <a:lstStyle/>
          <a:p>
            <a:r>
              <a:rPr lang="en-GB" dirty="0" smtClean="0">
                <a:solidFill>
                  <a:schemeClr val="bg1"/>
                </a:solidFill>
              </a:rPr>
              <a:t>Sevenfold division of Indian society </a:t>
            </a:r>
            <a:r>
              <a:rPr lang="en-GB" dirty="0" err="1" smtClean="0">
                <a:solidFill>
                  <a:schemeClr val="bg1"/>
                </a:solidFill>
              </a:rPr>
              <a:t>Diodorus</a:t>
            </a:r>
            <a:r>
              <a:rPr lang="en-GB" dirty="0" smtClean="0">
                <a:solidFill>
                  <a:schemeClr val="bg1"/>
                </a:solidFill>
              </a:rPr>
              <a:t>, Strabo, Arrian:</a:t>
            </a:r>
          </a:p>
          <a:p>
            <a:pPr lvl="1"/>
            <a:r>
              <a:rPr lang="en-GB" dirty="0" smtClean="0">
                <a:solidFill>
                  <a:schemeClr val="bg1"/>
                </a:solidFill>
              </a:rPr>
              <a:t>Philosophers</a:t>
            </a:r>
          </a:p>
          <a:p>
            <a:pPr lvl="1"/>
            <a:r>
              <a:rPr lang="en-GB" dirty="0" smtClean="0">
                <a:solidFill>
                  <a:schemeClr val="bg1"/>
                </a:solidFill>
              </a:rPr>
              <a:t>Farmers</a:t>
            </a:r>
          </a:p>
          <a:p>
            <a:pPr lvl="1"/>
            <a:r>
              <a:rPr lang="en-GB" dirty="0" smtClean="0">
                <a:solidFill>
                  <a:schemeClr val="bg1"/>
                </a:solidFill>
              </a:rPr>
              <a:t>Shepherds</a:t>
            </a:r>
          </a:p>
          <a:p>
            <a:pPr lvl="1"/>
            <a:r>
              <a:rPr lang="en-GB" dirty="0" smtClean="0">
                <a:solidFill>
                  <a:schemeClr val="bg1"/>
                </a:solidFill>
              </a:rPr>
              <a:t>Artisans</a:t>
            </a:r>
          </a:p>
          <a:p>
            <a:pPr lvl="1"/>
            <a:r>
              <a:rPr lang="en-GB" dirty="0" smtClean="0">
                <a:solidFill>
                  <a:schemeClr val="bg1"/>
                </a:solidFill>
              </a:rPr>
              <a:t>Soldiers</a:t>
            </a:r>
          </a:p>
          <a:p>
            <a:pPr lvl="1"/>
            <a:r>
              <a:rPr lang="en-GB" dirty="0" smtClean="0">
                <a:solidFill>
                  <a:schemeClr val="bg1"/>
                </a:solidFill>
              </a:rPr>
              <a:t>Overseers</a:t>
            </a:r>
          </a:p>
          <a:p>
            <a:pPr lvl="1"/>
            <a:r>
              <a:rPr lang="en-GB" dirty="0" smtClean="0">
                <a:solidFill>
                  <a:schemeClr val="bg1"/>
                </a:solidFill>
              </a:rPr>
              <a:t>Councillors</a:t>
            </a:r>
          </a:p>
          <a:p>
            <a:pPr marL="457200" lvl="1" indent="0">
              <a:buNone/>
            </a:pPr>
            <a:endParaRPr lang="en-GB" dirty="0"/>
          </a:p>
        </p:txBody>
      </p:sp>
      <p:sp>
        <p:nvSpPr>
          <p:cNvPr id="5" name="Content Placeholder 4"/>
          <p:cNvSpPr>
            <a:spLocks noGrp="1"/>
          </p:cNvSpPr>
          <p:nvPr>
            <p:ph sz="half" idx="2"/>
          </p:nvPr>
        </p:nvSpPr>
        <p:spPr>
          <a:xfrm>
            <a:off x="4655509" y="945748"/>
            <a:ext cx="4388296" cy="4536504"/>
          </a:xfrm>
        </p:spPr>
        <p:txBody>
          <a:bodyPr>
            <a:normAutofit/>
          </a:bodyPr>
          <a:lstStyle/>
          <a:p>
            <a:r>
              <a:rPr lang="en-GB" dirty="0" smtClean="0">
                <a:solidFill>
                  <a:schemeClr val="bg1"/>
                </a:solidFill>
              </a:rPr>
              <a:t>Pliny’s division of the “more civilised” Indian societies:</a:t>
            </a:r>
          </a:p>
          <a:p>
            <a:pPr lvl="1"/>
            <a:r>
              <a:rPr lang="en-GB" dirty="0" smtClean="0">
                <a:solidFill>
                  <a:schemeClr val="bg1"/>
                </a:solidFill>
              </a:rPr>
              <a:t>Cultivators</a:t>
            </a:r>
          </a:p>
          <a:p>
            <a:pPr lvl="1"/>
            <a:r>
              <a:rPr lang="en-GB" dirty="0" smtClean="0">
                <a:solidFill>
                  <a:schemeClr val="bg1"/>
                </a:solidFill>
              </a:rPr>
              <a:t>Soldiers</a:t>
            </a:r>
          </a:p>
          <a:p>
            <a:pPr lvl="1"/>
            <a:r>
              <a:rPr lang="en-GB" dirty="0" smtClean="0">
                <a:solidFill>
                  <a:schemeClr val="bg1"/>
                </a:solidFill>
              </a:rPr>
              <a:t>Long-distance traders</a:t>
            </a:r>
          </a:p>
          <a:p>
            <a:pPr lvl="1"/>
            <a:r>
              <a:rPr lang="en-GB" dirty="0" smtClean="0">
                <a:solidFill>
                  <a:schemeClr val="bg1"/>
                </a:solidFill>
              </a:rPr>
              <a:t>Statesmen</a:t>
            </a:r>
          </a:p>
          <a:p>
            <a:pPr lvl="1"/>
            <a:r>
              <a:rPr lang="en-GB" dirty="0" smtClean="0">
                <a:solidFill>
                  <a:schemeClr val="bg1"/>
                </a:solidFill>
              </a:rPr>
              <a:t>Wise men</a:t>
            </a:r>
          </a:p>
          <a:p>
            <a:pPr lvl="1"/>
            <a:r>
              <a:rPr lang="en-GB" dirty="0" smtClean="0">
                <a:solidFill>
                  <a:schemeClr val="bg1"/>
                </a:solidFill>
              </a:rPr>
              <a:t>Elephant keepers</a:t>
            </a:r>
          </a:p>
          <a:p>
            <a:pPr lvl="1"/>
            <a:endParaRPr lang="en-GB" dirty="0"/>
          </a:p>
        </p:txBody>
      </p:sp>
      <p:sp>
        <p:nvSpPr>
          <p:cNvPr id="6" name="Content Placeholder 2"/>
          <p:cNvSpPr txBox="1">
            <a:spLocks/>
          </p:cNvSpPr>
          <p:nvPr/>
        </p:nvSpPr>
        <p:spPr>
          <a:xfrm>
            <a:off x="2871988" y="4984124"/>
            <a:ext cx="6272011" cy="1873875"/>
          </a:xfrm>
          <a:prstGeom prst="rect">
            <a:avLst/>
          </a:prstGeom>
          <a:solidFill>
            <a:srgbClr val="FFC000"/>
          </a:solidFill>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it-IT" dirty="0" smtClean="0">
                <a:solidFill>
                  <a:schemeClr val="bg1"/>
                </a:solidFill>
              </a:rPr>
              <a:t>Fourfold division eminating from primeval giant Purusa - </a:t>
            </a:r>
            <a:r>
              <a:rPr lang="it-IT" b="1" i="1" dirty="0" smtClean="0">
                <a:solidFill>
                  <a:schemeClr val="bg1"/>
                </a:solidFill>
              </a:rPr>
              <a:t>Rig Veda </a:t>
            </a:r>
            <a:r>
              <a:rPr lang="it-IT" b="1" dirty="0" smtClean="0">
                <a:solidFill>
                  <a:schemeClr val="bg1"/>
                </a:solidFill>
              </a:rPr>
              <a:t>10.90.12</a:t>
            </a:r>
            <a:r>
              <a:rPr lang="it-IT" dirty="0" smtClean="0">
                <a:solidFill>
                  <a:schemeClr val="bg1"/>
                </a:solidFill>
              </a:rPr>
              <a:t>.</a:t>
            </a:r>
          </a:p>
          <a:p>
            <a:pPr marL="0" indent="0">
              <a:buNone/>
            </a:pPr>
            <a:endParaRPr lang="it-IT" sz="200" dirty="0" smtClean="0">
              <a:solidFill>
                <a:schemeClr val="bg1"/>
              </a:solidFill>
            </a:endParaRPr>
          </a:p>
          <a:p>
            <a:pPr marL="0" indent="0">
              <a:buNone/>
            </a:pPr>
            <a:r>
              <a:rPr lang="en-GB" dirty="0" smtClean="0">
                <a:solidFill>
                  <a:schemeClr val="bg1"/>
                </a:solidFill>
              </a:rPr>
              <a:t>“The </a:t>
            </a:r>
            <a:r>
              <a:rPr lang="en-GB" dirty="0">
                <a:solidFill>
                  <a:schemeClr val="bg1"/>
                </a:solidFill>
              </a:rPr>
              <a:t>Egyptians are divided into seven classes: priests, warriors, cowherds, swineherds, merchants, interpreters, and </a:t>
            </a:r>
            <a:r>
              <a:rPr lang="en-GB" dirty="0" smtClean="0">
                <a:solidFill>
                  <a:schemeClr val="bg1"/>
                </a:solidFill>
              </a:rPr>
              <a:t>pilots” – </a:t>
            </a:r>
            <a:r>
              <a:rPr lang="en-GB" b="1" dirty="0" smtClean="0">
                <a:solidFill>
                  <a:schemeClr val="bg1"/>
                </a:solidFill>
              </a:rPr>
              <a:t>Herodotus 2.164.1</a:t>
            </a:r>
            <a:r>
              <a:rPr lang="en-GB" dirty="0" smtClean="0">
                <a:solidFill>
                  <a:schemeClr val="bg1"/>
                </a:solidFill>
              </a:rPr>
              <a:t>.</a:t>
            </a:r>
            <a:endParaRPr lang="en-GB" dirty="0">
              <a:solidFill>
                <a:schemeClr val="bg1"/>
              </a:solidFill>
            </a:endParaRPr>
          </a:p>
        </p:txBody>
      </p:sp>
      <p:pic>
        <p:nvPicPr>
          <p:cNvPr id="3" name="Picture 2"/>
          <p:cNvPicPr>
            <a:picLocks noChangeAspect="1"/>
          </p:cNvPicPr>
          <p:nvPr/>
        </p:nvPicPr>
        <p:blipFill>
          <a:blip r:embed="rId2"/>
          <a:stretch>
            <a:fillRect/>
          </a:stretch>
        </p:blipFill>
        <p:spPr>
          <a:xfrm>
            <a:off x="3219719" y="2418487"/>
            <a:ext cx="1854558" cy="2421621"/>
          </a:xfrm>
          <a:prstGeom prst="rect">
            <a:avLst/>
          </a:prstGeom>
        </p:spPr>
      </p:pic>
      <p:sp>
        <p:nvSpPr>
          <p:cNvPr id="7" name="Rectangle 6"/>
          <p:cNvSpPr/>
          <p:nvPr/>
        </p:nvSpPr>
        <p:spPr>
          <a:xfrm>
            <a:off x="66374" y="5551729"/>
            <a:ext cx="2638189" cy="1200329"/>
          </a:xfrm>
          <a:prstGeom prst="rect">
            <a:avLst/>
          </a:prstGeom>
          <a:solidFill>
            <a:srgbClr val="00B0F0"/>
          </a:solidFill>
        </p:spPr>
        <p:txBody>
          <a:bodyPr wrap="square">
            <a:spAutoFit/>
          </a:bodyPr>
          <a:lstStyle/>
          <a:p>
            <a:r>
              <a:rPr lang="en-GB" dirty="0" smtClean="0">
                <a:solidFill>
                  <a:schemeClr val="bg1"/>
                </a:solidFill>
              </a:rPr>
              <a:t>Image centre - </a:t>
            </a:r>
            <a:r>
              <a:rPr lang="en-GB" dirty="0" err="1" smtClean="0">
                <a:solidFill>
                  <a:schemeClr val="bg1"/>
                </a:solidFill>
              </a:rPr>
              <a:t>Purusha</a:t>
            </a:r>
            <a:r>
              <a:rPr lang="en-GB" dirty="0" smtClean="0">
                <a:solidFill>
                  <a:schemeClr val="bg1"/>
                </a:solidFill>
              </a:rPr>
              <a:t>, The Cosmic Man, from New York Public Library</a:t>
            </a:r>
            <a:endParaRPr lang="en-GB" dirty="0">
              <a:solidFill>
                <a:schemeClr val="bg1"/>
              </a:solidFill>
            </a:endParaRPr>
          </a:p>
        </p:txBody>
      </p:sp>
    </p:spTree>
    <p:extLst>
      <p:ext uri="{BB962C8B-B14F-4D97-AF65-F5344CB8AC3E}">
        <p14:creationId xmlns:p14="http://schemas.microsoft.com/office/powerpoint/2010/main" val="24031346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3182"/>
            <a:ext cx="8229600" cy="1224455"/>
          </a:xfrm>
        </p:spPr>
        <p:txBody>
          <a:bodyPr/>
          <a:lstStyle/>
          <a:p>
            <a:r>
              <a:rPr lang="en-GB" dirty="0" smtClean="0">
                <a:solidFill>
                  <a:schemeClr val="bg1"/>
                </a:solidFill>
              </a:rPr>
              <a:t>Social customs – slavery </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a:bodyPr>
          <a:lstStyle/>
          <a:p>
            <a:pPr marL="137160" indent="0">
              <a:buNone/>
            </a:pPr>
            <a:r>
              <a:rPr lang="en-GB" dirty="0" smtClean="0">
                <a:solidFill>
                  <a:schemeClr val="bg1"/>
                </a:solidFill>
              </a:rPr>
              <a:t>“</a:t>
            </a:r>
            <a:r>
              <a:rPr lang="en-GB" dirty="0">
                <a:solidFill>
                  <a:schemeClr val="bg1"/>
                </a:solidFill>
              </a:rPr>
              <a:t>As for the customs of the Indians which are peculiar to </a:t>
            </a:r>
            <a:r>
              <a:rPr lang="en-GB" dirty="0" smtClean="0">
                <a:solidFill>
                  <a:schemeClr val="bg1"/>
                </a:solidFill>
              </a:rPr>
              <a:t>them… </a:t>
            </a:r>
            <a:r>
              <a:rPr lang="en-GB" b="1" dirty="0" smtClean="0">
                <a:solidFill>
                  <a:schemeClr val="bg1"/>
                </a:solidFill>
              </a:rPr>
              <a:t>the </a:t>
            </a:r>
            <a:r>
              <a:rPr lang="en-GB" b="1" dirty="0">
                <a:solidFill>
                  <a:schemeClr val="bg1"/>
                </a:solidFill>
              </a:rPr>
              <a:t>law has ordained that under no circumstances shall anyone among them be a slave</a:t>
            </a:r>
            <a:r>
              <a:rPr lang="en-GB" dirty="0">
                <a:solidFill>
                  <a:schemeClr val="bg1"/>
                </a:solidFill>
              </a:rPr>
              <a:t>, but that all shall be free and respect the principle of equality in all persons. For those, they think, who have learned neither to domineer over others nor to subject themselves to others will enjoy a manner of life best suited to all circumstances; since </a:t>
            </a:r>
            <a:r>
              <a:rPr lang="en-GB" b="1" dirty="0">
                <a:solidFill>
                  <a:schemeClr val="bg1"/>
                </a:solidFill>
              </a:rPr>
              <a:t>it is silly to make laws on the basis of equality for all persons, and yet to establish inequalities in social intercourse</a:t>
            </a:r>
            <a:r>
              <a:rPr lang="en-GB" dirty="0">
                <a:solidFill>
                  <a:schemeClr val="bg1"/>
                </a:solidFill>
              </a:rPr>
              <a:t>.” – </a:t>
            </a:r>
            <a:r>
              <a:rPr lang="en-GB" b="1" dirty="0" err="1">
                <a:solidFill>
                  <a:schemeClr val="bg1"/>
                </a:solidFill>
              </a:rPr>
              <a:t>Diodorus</a:t>
            </a:r>
            <a:r>
              <a:rPr lang="en-GB" b="1" dirty="0">
                <a:solidFill>
                  <a:schemeClr val="bg1"/>
                </a:solidFill>
              </a:rPr>
              <a:t> </a:t>
            </a:r>
            <a:r>
              <a:rPr lang="en-GB" b="1" dirty="0" err="1">
                <a:solidFill>
                  <a:schemeClr val="bg1"/>
                </a:solidFill>
              </a:rPr>
              <a:t>Siculus</a:t>
            </a:r>
            <a:r>
              <a:rPr lang="en-GB" b="1" dirty="0">
                <a:solidFill>
                  <a:schemeClr val="bg1"/>
                </a:solidFill>
              </a:rPr>
              <a:t> 2.39.5</a:t>
            </a:r>
            <a:r>
              <a:rPr lang="en-GB" dirty="0">
                <a:solidFill>
                  <a:schemeClr val="bg1"/>
                </a:solidFill>
              </a:rPr>
              <a:t>.</a:t>
            </a:r>
          </a:p>
          <a:p>
            <a:endParaRPr lang="en-GB" dirty="0"/>
          </a:p>
        </p:txBody>
      </p:sp>
    </p:spTree>
    <p:extLst>
      <p:ext uri="{BB962C8B-B14F-4D97-AF65-F5344CB8AC3E}">
        <p14:creationId xmlns:p14="http://schemas.microsoft.com/office/powerpoint/2010/main" val="32958039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bg1"/>
                </a:solidFill>
              </a:rPr>
              <a:t>Social customs – Indian </a:t>
            </a:r>
            <a:r>
              <a:rPr lang="en-GB" b="1" dirty="0" smtClean="0">
                <a:solidFill>
                  <a:schemeClr val="bg1"/>
                </a:solidFill>
              </a:rPr>
              <a:t>Women</a:t>
            </a:r>
            <a:endParaRPr lang="en-GB" b="1" dirty="0">
              <a:solidFill>
                <a:schemeClr val="bg1"/>
              </a:solidFill>
            </a:endParaRPr>
          </a:p>
        </p:txBody>
      </p:sp>
      <p:sp>
        <p:nvSpPr>
          <p:cNvPr id="4" name="Content Placeholder 3"/>
          <p:cNvSpPr>
            <a:spLocks noGrp="1"/>
          </p:cNvSpPr>
          <p:nvPr>
            <p:ph idx="1"/>
          </p:nvPr>
        </p:nvSpPr>
        <p:spPr>
          <a:xfrm>
            <a:off x="179512" y="1580051"/>
            <a:ext cx="8784976" cy="5161317"/>
          </a:xfrm>
        </p:spPr>
        <p:txBody>
          <a:bodyPr>
            <a:normAutofit fontScale="92500" lnSpcReduction="10000"/>
          </a:bodyPr>
          <a:lstStyle/>
          <a:p>
            <a:r>
              <a:rPr lang="en-GB" i="1" dirty="0" smtClean="0">
                <a:solidFill>
                  <a:schemeClr val="bg1"/>
                </a:solidFill>
              </a:rPr>
              <a:t>Sati </a:t>
            </a:r>
            <a:r>
              <a:rPr lang="en-GB" dirty="0" smtClean="0">
                <a:solidFill>
                  <a:schemeClr val="bg1"/>
                </a:solidFill>
              </a:rPr>
              <a:t>- Cicero </a:t>
            </a:r>
            <a:r>
              <a:rPr lang="en-GB" i="1" dirty="0" err="1" smtClean="0">
                <a:solidFill>
                  <a:schemeClr val="bg1"/>
                </a:solidFill>
              </a:rPr>
              <a:t>Tusc</a:t>
            </a:r>
            <a:r>
              <a:rPr lang="en-GB" dirty="0">
                <a:solidFill>
                  <a:schemeClr val="bg1"/>
                </a:solidFill>
              </a:rPr>
              <a:t>. </a:t>
            </a:r>
            <a:r>
              <a:rPr lang="en-GB" dirty="0" smtClean="0">
                <a:solidFill>
                  <a:schemeClr val="bg1"/>
                </a:solidFill>
              </a:rPr>
              <a:t>5.77-78; Propertius 3.13.</a:t>
            </a:r>
          </a:p>
          <a:p>
            <a:endParaRPr lang="en-GB" sz="2600" dirty="0">
              <a:solidFill>
                <a:schemeClr val="bg1"/>
              </a:solidFill>
            </a:endParaRPr>
          </a:p>
          <a:p>
            <a:pPr marL="0" indent="0">
              <a:buNone/>
            </a:pPr>
            <a:r>
              <a:rPr lang="en-GB" dirty="0">
                <a:solidFill>
                  <a:schemeClr val="bg1"/>
                </a:solidFill>
              </a:rPr>
              <a:t>“There is a </a:t>
            </a:r>
            <a:r>
              <a:rPr lang="en-GB" dirty="0" smtClean="0">
                <a:solidFill>
                  <a:schemeClr val="bg1"/>
                </a:solidFill>
              </a:rPr>
              <a:t>uniquely felicitous </a:t>
            </a:r>
            <a:r>
              <a:rPr lang="en-GB" dirty="0">
                <a:solidFill>
                  <a:schemeClr val="bg1"/>
                </a:solidFill>
              </a:rPr>
              <a:t>custom of funerals among eastern husbands, </a:t>
            </a:r>
            <a:r>
              <a:rPr lang="en-GB" dirty="0" smtClean="0">
                <a:solidFill>
                  <a:schemeClr val="bg1"/>
                </a:solidFill>
              </a:rPr>
              <a:t>whom </a:t>
            </a:r>
            <a:r>
              <a:rPr lang="en-GB" dirty="0">
                <a:solidFill>
                  <a:schemeClr val="bg1"/>
                </a:solidFill>
              </a:rPr>
              <a:t>the red dawn tinges with her own horses. For when the last torch has been thrown onto </a:t>
            </a:r>
            <a:r>
              <a:rPr lang="en-GB" dirty="0" smtClean="0">
                <a:solidFill>
                  <a:schemeClr val="bg1"/>
                </a:solidFill>
              </a:rPr>
              <a:t>the funeral pyre, the dutiful crowd of widows stands with flowing hair, and hold a deadly competition as to which of them will, living, follow her husband: it is a source of shame not have had the chance to die… But we have a faithless race of brides, and among us no girl will be a faithful Evadne or a devout Penelope.” </a:t>
            </a:r>
            <a:r>
              <a:rPr lang="en-GB" dirty="0">
                <a:solidFill>
                  <a:schemeClr val="bg1"/>
                </a:solidFill>
              </a:rPr>
              <a:t>- </a:t>
            </a:r>
            <a:r>
              <a:rPr lang="en-GB" b="1" dirty="0">
                <a:solidFill>
                  <a:schemeClr val="bg1"/>
                </a:solidFill>
              </a:rPr>
              <a:t>Propertius </a:t>
            </a:r>
            <a:r>
              <a:rPr lang="en-GB" b="1" dirty="0" smtClean="0">
                <a:solidFill>
                  <a:schemeClr val="bg1"/>
                </a:solidFill>
              </a:rPr>
              <a:t>3.13.15-20, 23-24</a:t>
            </a:r>
            <a:r>
              <a:rPr lang="en-GB" dirty="0" smtClean="0">
                <a:solidFill>
                  <a:schemeClr val="bg1"/>
                </a:solidFill>
              </a:rPr>
              <a:t>. </a:t>
            </a:r>
            <a:endParaRPr lang="en-GB" dirty="0">
              <a:solidFill>
                <a:schemeClr val="bg1"/>
              </a:solidFill>
            </a:endParaRPr>
          </a:p>
          <a:p>
            <a:pPr marL="0" indent="0">
              <a:buNone/>
            </a:pPr>
            <a:r>
              <a:rPr lang="en-GB" dirty="0" smtClean="0"/>
              <a:t> </a:t>
            </a:r>
            <a:endParaRPr lang="en-GB" dirty="0"/>
          </a:p>
        </p:txBody>
      </p:sp>
      <p:sp>
        <p:nvSpPr>
          <p:cNvPr id="5" name="Content Placeholder 2"/>
          <p:cNvSpPr txBox="1">
            <a:spLocks/>
          </p:cNvSpPr>
          <p:nvPr/>
        </p:nvSpPr>
        <p:spPr>
          <a:xfrm>
            <a:off x="107504" y="0"/>
            <a:ext cx="8928992" cy="6858000"/>
          </a:xfrm>
          <a:prstGeom prst="rect">
            <a:avLst/>
          </a:prstGeom>
          <a:solidFill>
            <a:schemeClr val="accent1">
              <a:lumMod val="20000"/>
              <a:lumOff val="80000"/>
            </a:schemeClr>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indent="0">
              <a:buFont typeface="Wingdings 2"/>
              <a:buNone/>
            </a:pPr>
            <a:r>
              <a:rPr lang="en-GB" dirty="0" smtClean="0">
                <a:solidFill>
                  <a:schemeClr val="bg1"/>
                </a:solidFill>
              </a:rPr>
              <a:t>“</a:t>
            </a:r>
            <a:r>
              <a:rPr lang="en-GB" b="1" dirty="0" err="1" smtClean="0">
                <a:solidFill>
                  <a:schemeClr val="bg1"/>
                </a:solidFill>
              </a:rPr>
              <a:t>Aristobulus</a:t>
            </a:r>
            <a:r>
              <a:rPr lang="en-GB" dirty="0" smtClean="0">
                <a:solidFill>
                  <a:schemeClr val="bg1"/>
                </a:solidFill>
              </a:rPr>
              <a:t> mentions some novel and unusual customs at </a:t>
            </a:r>
            <a:r>
              <a:rPr lang="en-GB" b="1" dirty="0" err="1" smtClean="0">
                <a:solidFill>
                  <a:schemeClr val="bg1"/>
                </a:solidFill>
              </a:rPr>
              <a:t>Taxila</a:t>
            </a:r>
            <a:r>
              <a:rPr lang="en-GB" dirty="0" smtClean="0">
                <a:solidFill>
                  <a:schemeClr val="bg1"/>
                </a:solidFill>
              </a:rPr>
              <a:t>: those who by reason of poverty are unable to marry off their daughters, lead them forth to the market-place in the flower of their age to the sound of both trumpets and drums (precisely the instruments used to signal the call to battle), thus assembling a crowd; </a:t>
            </a:r>
            <a:r>
              <a:rPr lang="en-GB" b="1" dirty="0" smtClean="0">
                <a:solidFill>
                  <a:schemeClr val="bg1"/>
                </a:solidFill>
              </a:rPr>
              <a:t>and to any man who comes forward they first expose her rear parts up to the shoulders and then her front parts, and if she pleases him, and at the same time allows herself to be persuaded, on approved terms, he marries her</a:t>
            </a:r>
            <a:r>
              <a:rPr lang="en-GB" dirty="0" smtClean="0">
                <a:solidFill>
                  <a:schemeClr val="bg1"/>
                </a:solidFill>
              </a:rPr>
              <a:t>; and the dead are thrown out to be devoured by vultures; and to have several wives is a custom common also to others. And </a:t>
            </a:r>
            <a:r>
              <a:rPr lang="en-GB" b="1" dirty="0" smtClean="0">
                <a:solidFill>
                  <a:schemeClr val="bg1"/>
                </a:solidFill>
              </a:rPr>
              <a:t>he further says that he heard that among certain tribes wives were glad to be burned up along with their deceased husbands</a:t>
            </a:r>
            <a:r>
              <a:rPr lang="en-GB" dirty="0" smtClean="0">
                <a:solidFill>
                  <a:schemeClr val="bg1"/>
                </a:solidFill>
              </a:rPr>
              <a:t>, and that those who would not submit to it were held in disgrace; and this custom is also mentioned by other writers.” – </a:t>
            </a:r>
            <a:r>
              <a:rPr lang="en-GB" b="1" dirty="0" smtClean="0">
                <a:solidFill>
                  <a:schemeClr val="bg1"/>
                </a:solidFill>
              </a:rPr>
              <a:t>Strabo </a:t>
            </a:r>
            <a:r>
              <a:rPr lang="en-GB" b="1" i="1" dirty="0" smtClean="0">
                <a:solidFill>
                  <a:schemeClr val="bg1"/>
                </a:solidFill>
              </a:rPr>
              <a:t>Geography</a:t>
            </a:r>
            <a:r>
              <a:rPr lang="en-GB" b="1" dirty="0" smtClean="0">
                <a:solidFill>
                  <a:schemeClr val="bg1"/>
                </a:solidFill>
              </a:rPr>
              <a:t> 15.1.62</a:t>
            </a:r>
            <a:r>
              <a:rPr lang="en-GB" dirty="0" smtClean="0">
                <a:solidFill>
                  <a:schemeClr val="bg1"/>
                </a:solidFill>
              </a:rPr>
              <a:t>.</a:t>
            </a:r>
          </a:p>
          <a:p>
            <a:pPr marL="0" indent="0">
              <a:buFont typeface="Wingdings 2"/>
              <a:buNone/>
            </a:pPr>
            <a:endParaRPr lang="en-GB" dirty="0"/>
          </a:p>
        </p:txBody>
      </p:sp>
    </p:spTree>
    <p:extLst>
      <p:ext uri="{BB962C8B-B14F-4D97-AF65-F5344CB8AC3E}">
        <p14:creationId xmlns:p14="http://schemas.microsoft.com/office/powerpoint/2010/main" val="19188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59098"/>
          </a:xfrm>
        </p:spPr>
        <p:txBody>
          <a:bodyPr/>
          <a:lstStyle/>
          <a:p>
            <a:r>
              <a:rPr lang="en-GB" b="1" dirty="0" smtClean="0">
                <a:solidFill>
                  <a:schemeClr val="bg1"/>
                </a:solidFill>
              </a:rPr>
              <a:t>Somatic Characterisations</a:t>
            </a:r>
            <a:endParaRPr lang="en-GB" b="1" dirty="0">
              <a:solidFill>
                <a:schemeClr val="bg1"/>
              </a:solidFill>
            </a:endParaRPr>
          </a:p>
        </p:txBody>
      </p:sp>
      <p:sp>
        <p:nvSpPr>
          <p:cNvPr id="4" name="Content Placeholder 3"/>
          <p:cNvSpPr>
            <a:spLocks noGrp="1"/>
          </p:cNvSpPr>
          <p:nvPr>
            <p:ph idx="1"/>
          </p:nvPr>
        </p:nvSpPr>
        <p:spPr>
          <a:xfrm>
            <a:off x="107504" y="1159098"/>
            <a:ext cx="8928992" cy="5698901"/>
          </a:xfrm>
        </p:spPr>
        <p:txBody>
          <a:bodyPr>
            <a:normAutofit fontScale="92500" lnSpcReduction="20000"/>
          </a:bodyPr>
          <a:lstStyle/>
          <a:p>
            <a:pPr marL="0" indent="0">
              <a:buNone/>
            </a:pPr>
            <a:r>
              <a:rPr lang="en-GB" dirty="0">
                <a:solidFill>
                  <a:schemeClr val="bg1"/>
                </a:solidFill>
              </a:rPr>
              <a:t>“In the regions which lie to the </a:t>
            </a:r>
            <a:r>
              <a:rPr lang="en-GB" dirty="0" smtClean="0">
                <a:solidFill>
                  <a:schemeClr val="bg1"/>
                </a:solidFill>
              </a:rPr>
              <a:t>south </a:t>
            </a:r>
            <a:r>
              <a:rPr lang="en-GB" dirty="0">
                <a:solidFill>
                  <a:schemeClr val="bg1"/>
                </a:solidFill>
              </a:rPr>
              <a:t>of the Ganges, the people are tinted by the heat of the sun, so much so as to be quite coloured, but yet not burnt black, like the </a:t>
            </a:r>
            <a:r>
              <a:rPr lang="en-GB" dirty="0" smtClean="0">
                <a:solidFill>
                  <a:schemeClr val="bg1"/>
                </a:solidFill>
              </a:rPr>
              <a:t>Ethiopians</a:t>
            </a:r>
            <a:r>
              <a:rPr lang="en-GB" dirty="0">
                <a:solidFill>
                  <a:schemeClr val="bg1"/>
                </a:solidFill>
              </a:rPr>
              <a:t>. The </a:t>
            </a:r>
            <a:r>
              <a:rPr lang="en-GB" dirty="0" smtClean="0">
                <a:solidFill>
                  <a:schemeClr val="bg1"/>
                </a:solidFill>
              </a:rPr>
              <a:t>nearer </a:t>
            </a:r>
            <a:r>
              <a:rPr lang="en-GB" dirty="0">
                <a:solidFill>
                  <a:schemeClr val="bg1"/>
                </a:solidFill>
              </a:rPr>
              <a:t>they approach the Indus, the deeper their colour, a proof of the heat of the climate</a:t>
            </a:r>
            <a:r>
              <a:rPr lang="en-GB" dirty="0" smtClean="0">
                <a:solidFill>
                  <a:schemeClr val="bg1"/>
                </a:solidFill>
              </a:rPr>
              <a:t>.”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6.22.70</a:t>
            </a:r>
            <a:r>
              <a:rPr lang="en-GB" dirty="0" smtClean="0">
                <a:solidFill>
                  <a:schemeClr val="bg1"/>
                </a:solidFill>
              </a:rPr>
              <a:t>.</a:t>
            </a:r>
          </a:p>
          <a:p>
            <a:pPr marL="0" indent="0">
              <a:buNone/>
            </a:pPr>
            <a:endParaRPr lang="en-GB" sz="1000" dirty="0">
              <a:solidFill>
                <a:schemeClr val="bg1"/>
              </a:solidFill>
            </a:endParaRPr>
          </a:p>
          <a:p>
            <a:pPr marL="0" indent="0">
              <a:buNone/>
            </a:pPr>
            <a:r>
              <a:rPr lang="en-GB" dirty="0" smtClean="0">
                <a:solidFill>
                  <a:schemeClr val="bg1"/>
                </a:solidFill>
              </a:rPr>
              <a:t>“Physically the Indians are lean, tall and much lighter in movement than other men.” – </a:t>
            </a:r>
            <a:r>
              <a:rPr lang="en-GB" b="1" dirty="0" smtClean="0">
                <a:solidFill>
                  <a:schemeClr val="bg1"/>
                </a:solidFill>
              </a:rPr>
              <a:t>Arrian </a:t>
            </a:r>
            <a:r>
              <a:rPr lang="en-GB" b="1" i="1" dirty="0" err="1" smtClean="0">
                <a:solidFill>
                  <a:schemeClr val="bg1"/>
                </a:solidFill>
              </a:rPr>
              <a:t>Indica</a:t>
            </a:r>
            <a:r>
              <a:rPr lang="en-GB" b="1" i="1" dirty="0" smtClean="0">
                <a:solidFill>
                  <a:schemeClr val="bg1"/>
                </a:solidFill>
              </a:rPr>
              <a:t> </a:t>
            </a:r>
            <a:r>
              <a:rPr lang="en-GB" b="1" dirty="0" smtClean="0">
                <a:solidFill>
                  <a:schemeClr val="bg1"/>
                </a:solidFill>
              </a:rPr>
              <a:t>17.1</a:t>
            </a:r>
            <a:r>
              <a:rPr lang="en-GB" dirty="0" smtClean="0">
                <a:solidFill>
                  <a:schemeClr val="bg1"/>
                </a:solidFill>
              </a:rPr>
              <a:t>.</a:t>
            </a:r>
          </a:p>
          <a:p>
            <a:pPr marL="0" indent="0">
              <a:buNone/>
            </a:pPr>
            <a:endParaRPr lang="en-GB" sz="1000" dirty="0">
              <a:solidFill>
                <a:schemeClr val="bg1"/>
              </a:solidFill>
            </a:endParaRPr>
          </a:p>
          <a:p>
            <a:pPr marL="0" indent="0">
              <a:buNone/>
            </a:pPr>
            <a:r>
              <a:rPr lang="en-GB" dirty="0">
                <a:solidFill>
                  <a:schemeClr val="bg1"/>
                </a:solidFill>
              </a:rPr>
              <a:t>“…[</a:t>
            </a:r>
            <a:r>
              <a:rPr lang="en-GB" dirty="0" err="1" smtClean="0">
                <a:solidFill>
                  <a:schemeClr val="bg1"/>
                </a:solidFill>
              </a:rPr>
              <a:t>Cathaean</a:t>
            </a:r>
            <a:r>
              <a:rPr lang="en-GB" dirty="0" smtClean="0">
                <a:solidFill>
                  <a:schemeClr val="bg1"/>
                </a:solidFill>
              </a:rPr>
              <a:t>] men </a:t>
            </a:r>
            <a:r>
              <a:rPr lang="en-GB" dirty="0">
                <a:solidFill>
                  <a:schemeClr val="bg1"/>
                </a:solidFill>
              </a:rPr>
              <a:t>dye their beards with many most florid colours for the sole reason that they wish to beautify themselves; and that this practice is carefully followed by numerous other Indian peoples also (for the country produces marvellous colours, he says [</a:t>
            </a:r>
            <a:r>
              <a:rPr lang="en-GB" dirty="0" err="1" smtClean="0">
                <a:solidFill>
                  <a:schemeClr val="bg1"/>
                </a:solidFill>
              </a:rPr>
              <a:t>Onesicritus</a:t>
            </a:r>
            <a:r>
              <a:rPr lang="en-GB" dirty="0" smtClean="0">
                <a:solidFill>
                  <a:schemeClr val="bg1"/>
                </a:solidFill>
              </a:rPr>
              <a:t>]), </a:t>
            </a:r>
            <a:r>
              <a:rPr lang="en-GB" dirty="0">
                <a:solidFill>
                  <a:schemeClr val="bg1"/>
                </a:solidFill>
              </a:rPr>
              <a:t>who dye both their hair and their garments; and that the people, though shabby in every other way, are fond of adornment</a:t>
            </a:r>
            <a:r>
              <a:rPr lang="en-GB" dirty="0" smtClean="0">
                <a:solidFill>
                  <a:schemeClr val="bg1"/>
                </a:solidFill>
              </a:rPr>
              <a:t>.” – </a:t>
            </a:r>
            <a:r>
              <a:rPr lang="en-GB" b="1" dirty="0" smtClean="0">
                <a:solidFill>
                  <a:schemeClr val="bg1"/>
                </a:solidFill>
              </a:rPr>
              <a:t>Strabo 15.1.30</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11798583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The Natural Context</a:t>
            </a:r>
            <a:endParaRPr lang="en-GB" b="1" dirty="0">
              <a:solidFill>
                <a:schemeClr val="bg1"/>
              </a:solidFill>
            </a:endParaRPr>
          </a:p>
        </p:txBody>
      </p:sp>
      <p:sp>
        <p:nvSpPr>
          <p:cNvPr id="3" name="Content Placeholder 2"/>
          <p:cNvSpPr>
            <a:spLocks noGrp="1"/>
          </p:cNvSpPr>
          <p:nvPr>
            <p:ph idx="1"/>
          </p:nvPr>
        </p:nvSpPr>
        <p:spPr>
          <a:xfrm>
            <a:off x="107504" y="1340768"/>
            <a:ext cx="8928992" cy="5517232"/>
          </a:xfrm>
        </p:spPr>
        <p:txBody>
          <a:bodyPr>
            <a:normAutofit fontScale="85000" lnSpcReduction="10000"/>
          </a:bodyPr>
          <a:lstStyle/>
          <a:p>
            <a:r>
              <a:rPr lang="en-GB" dirty="0" smtClean="0">
                <a:solidFill>
                  <a:schemeClr val="bg1"/>
                </a:solidFill>
              </a:rPr>
              <a:t>Bizarre and sometimes frightening animals (cf. Alexander’s army and snakes) and natural features, coexisting alongside descriptions of well-ordered Indian societies. </a:t>
            </a:r>
          </a:p>
          <a:p>
            <a:pPr marL="0" indent="0">
              <a:buNone/>
            </a:pPr>
            <a:endParaRPr lang="en-GB" sz="1000" dirty="0">
              <a:solidFill>
                <a:schemeClr val="bg1"/>
              </a:solidFill>
            </a:endParaRPr>
          </a:p>
          <a:p>
            <a:pPr marL="0" indent="0">
              <a:buNone/>
            </a:pPr>
            <a:r>
              <a:rPr lang="en-GB" dirty="0">
                <a:solidFill>
                  <a:schemeClr val="bg1"/>
                </a:solidFill>
              </a:rPr>
              <a:t>“And there was also danger from the snakes; for herbs grew on the sand-hills, and beneath these herbs the snakes had crept unnoticed; and they killed every person they struck. It was said that among the </a:t>
            </a:r>
            <a:r>
              <a:rPr lang="en-GB" dirty="0" err="1">
                <a:solidFill>
                  <a:schemeClr val="bg1"/>
                </a:solidFill>
              </a:rPr>
              <a:t>Oreitae</a:t>
            </a:r>
            <a:r>
              <a:rPr lang="en-GB" dirty="0">
                <a:solidFill>
                  <a:schemeClr val="bg1"/>
                </a:solidFill>
              </a:rPr>
              <a:t> the arrows, which were made of wood and hardened in fire, were besmeared with deadly </a:t>
            </a:r>
            <a:r>
              <a:rPr lang="en-GB" dirty="0" smtClean="0">
                <a:solidFill>
                  <a:schemeClr val="bg1"/>
                </a:solidFill>
              </a:rPr>
              <a:t>poisons…” </a:t>
            </a:r>
            <a:r>
              <a:rPr lang="en-GB" b="1" dirty="0" smtClean="0">
                <a:solidFill>
                  <a:schemeClr val="bg1"/>
                </a:solidFill>
              </a:rPr>
              <a:t>Strabo 15.2.7</a:t>
            </a:r>
            <a:r>
              <a:rPr lang="en-GB" dirty="0" smtClean="0">
                <a:solidFill>
                  <a:schemeClr val="bg1"/>
                </a:solidFill>
              </a:rPr>
              <a:t>.</a:t>
            </a:r>
          </a:p>
          <a:p>
            <a:pPr marL="0" indent="0">
              <a:buNone/>
            </a:pPr>
            <a:endParaRPr lang="en-GB" sz="1000" dirty="0">
              <a:solidFill>
                <a:schemeClr val="bg1"/>
              </a:solidFill>
            </a:endParaRPr>
          </a:p>
          <a:p>
            <a:pPr marL="0" indent="0">
              <a:buNone/>
            </a:pPr>
            <a:r>
              <a:rPr lang="en-GB" dirty="0" smtClean="0">
                <a:solidFill>
                  <a:schemeClr val="bg1"/>
                </a:solidFill>
              </a:rPr>
              <a:t>“…towards </a:t>
            </a:r>
            <a:r>
              <a:rPr lang="en-GB" dirty="0">
                <a:solidFill>
                  <a:schemeClr val="bg1"/>
                </a:solidFill>
              </a:rPr>
              <a:t>the east of the tribe of the </a:t>
            </a:r>
            <a:r>
              <a:rPr lang="en-GB" dirty="0" err="1">
                <a:solidFill>
                  <a:schemeClr val="bg1"/>
                </a:solidFill>
              </a:rPr>
              <a:t>Gandaridae</a:t>
            </a:r>
            <a:r>
              <a:rPr lang="en-GB" dirty="0">
                <a:solidFill>
                  <a:schemeClr val="bg1"/>
                </a:solidFill>
              </a:rPr>
              <a:t>, which possesses the greatest number of elephants and the largest in size</a:t>
            </a:r>
            <a:r>
              <a:rPr lang="en-GB" dirty="0" smtClean="0">
                <a:solidFill>
                  <a:schemeClr val="bg1"/>
                </a:solidFill>
              </a:rPr>
              <a:t>. </a:t>
            </a:r>
            <a:r>
              <a:rPr lang="en-GB" dirty="0">
                <a:solidFill>
                  <a:schemeClr val="bg1"/>
                </a:solidFill>
              </a:rPr>
              <a:t>Consequently no foreign king has ever subdued this country, all alien </a:t>
            </a:r>
            <a:r>
              <a:rPr lang="en-GB" dirty="0" smtClean="0">
                <a:solidFill>
                  <a:schemeClr val="bg1"/>
                </a:solidFill>
              </a:rPr>
              <a:t>nations </a:t>
            </a:r>
            <a:r>
              <a:rPr lang="en-GB" dirty="0">
                <a:solidFill>
                  <a:schemeClr val="bg1"/>
                </a:solidFill>
              </a:rPr>
              <a:t>being fearful of both the multitude and the strength of the </a:t>
            </a:r>
            <a:r>
              <a:rPr lang="en-GB" dirty="0" smtClean="0">
                <a:solidFill>
                  <a:schemeClr val="bg1"/>
                </a:solidFill>
              </a:rPr>
              <a:t>beasts… </a:t>
            </a:r>
            <a:r>
              <a:rPr lang="en-GB" b="1" dirty="0" err="1" smtClean="0">
                <a:solidFill>
                  <a:schemeClr val="bg1"/>
                </a:solidFill>
              </a:rPr>
              <a:t>Diodorus</a:t>
            </a:r>
            <a:r>
              <a:rPr lang="en-GB" b="1" dirty="0" smtClean="0">
                <a:solidFill>
                  <a:schemeClr val="bg1"/>
                </a:solidFill>
              </a:rPr>
              <a:t> </a:t>
            </a:r>
            <a:r>
              <a:rPr lang="en-GB" b="1" dirty="0" err="1" smtClean="0">
                <a:solidFill>
                  <a:schemeClr val="bg1"/>
                </a:solidFill>
              </a:rPr>
              <a:t>Siculus</a:t>
            </a:r>
            <a:r>
              <a:rPr lang="en-GB" b="1" dirty="0" smtClean="0">
                <a:solidFill>
                  <a:schemeClr val="bg1"/>
                </a:solidFill>
              </a:rPr>
              <a:t> 2.37.2-3</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41027098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b="1" dirty="0" smtClean="0">
                <a:solidFill>
                  <a:schemeClr val="bg1"/>
                </a:solidFill>
              </a:rPr>
              <a:t>Identifying India in the </a:t>
            </a:r>
            <a:r>
              <a:rPr lang="en-GB" dirty="0">
                <a:solidFill>
                  <a:schemeClr val="bg1"/>
                </a:solidFill>
              </a:rPr>
              <a:t>v</a:t>
            </a:r>
            <a:r>
              <a:rPr lang="en-GB" b="1" dirty="0" smtClean="0">
                <a:solidFill>
                  <a:schemeClr val="bg1"/>
                </a:solidFill>
              </a:rPr>
              <a:t>isual cannon</a:t>
            </a:r>
            <a:endParaRPr lang="en-GB" b="1" dirty="0">
              <a:solidFill>
                <a:schemeClr val="bg1"/>
              </a:solidFill>
            </a:endParaRPr>
          </a:p>
        </p:txBody>
      </p:sp>
      <p:sp>
        <p:nvSpPr>
          <p:cNvPr id="3" name="Content Placeholder 2"/>
          <p:cNvSpPr>
            <a:spLocks noGrp="1"/>
          </p:cNvSpPr>
          <p:nvPr>
            <p:ph idx="1"/>
          </p:nvPr>
        </p:nvSpPr>
        <p:spPr>
          <a:xfrm>
            <a:off x="179512" y="1600200"/>
            <a:ext cx="8712968" cy="5141168"/>
          </a:xfrm>
        </p:spPr>
        <p:txBody>
          <a:bodyPr>
            <a:normAutofit/>
          </a:bodyPr>
          <a:lstStyle/>
          <a:p>
            <a:r>
              <a:rPr lang="en-GB" dirty="0" smtClean="0">
                <a:solidFill>
                  <a:schemeClr val="bg1"/>
                </a:solidFill>
              </a:rPr>
              <a:t>Limited scholarly study – few </a:t>
            </a:r>
            <a:r>
              <a:rPr lang="en-GB" dirty="0">
                <a:solidFill>
                  <a:schemeClr val="bg1"/>
                </a:solidFill>
              </a:rPr>
              <a:t>images </a:t>
            </a:r>
            <a:r>
              <a:rPr lang="en-GB" dirty="0" smtClean="0">
                <a:solidFill>
                  <a:schemeClr val="bg1"/>
                </a:solidFill>
              </a:rPr>
              <a:t>in the </a:t>
            </a:r>
            <a:r>
              <a:rPr lang="en-GB" i="1" dirty="0">
                <a:solidFill>
                  <a:schemeClr val="bg1"/>
                </a:solidFill>
              </a:rPr>
              <a:t>Lexicon </a:t>
            </a:r>
            <a:r>
              <a:rPr lang="en-GB" i="1" dirty="0" err="1">
                <a:solidFill>
                  <a:schemeClr val="bg1"/>
                </a:solidFill>
              </a:rPr>
              <a:t>Iconographicum</a:t>
            </a:r>
            <a:r>
              <a:rPr lang="en-GB" i="1" dirty="0">
                <a:solidFill>
                  <a:schemeClr val="bg1"/>
                </a:solidFill>
              </a:rPr>
              <a:t> </a:t>
            </a:r>
            <a:r>
              <a:rPr lang="en-GB" i="1" dirty="0" err="1">
                <a:solidFill>
                  <a:schemeClr val="bg1"/>
                </a:solidFill>
              </a:rPr>
              <a:t>Mythologiae</a:t>
            </a:r>
            <a:r>
              <a:rPr lang="en-GB" i="1" dirty="0">
                <a:solidFill>
                  <a:schemeClr val="bg1"/>
                </a:solidFill>
              </a:rPr>
              <a:t> </a:t>
            </a:r>
            <a:r>
              <a:rPr lang="en-GB" i="1" dirty="0" err="1" smtClean="0">
                <a:solidFill>
                  <a:schemeClr val="bg1"/>
                </a:solidFill>
              </a:rPr>
              <a:t>Classicae</a:t>
            </a:r>
            <a:r>
              <a:rPr lang="en-GB" dirty="0" smtClean="0">
                <a:solidFill>
                  <a:schemeClr val="bg1"/>
                </a:solidFill>
              </a:rPr>
              <a:t>.</a:t>
            </a:r>
          </a:p>
          <a:p>
            <a:endParaRPr lang="en-GB" sz="1200" i="1" dirty="0">
              <a:solidFill>
                <a:schemeClr val="bg1"/>
              </a:solidFill>
            </a:endParaRPr>
          </a:p>
          <a:p>
            <a:r>
              <a:rPr lang="en-GB" dirty="0" smtClean="0">
                <a:solidFill>
                  <a:schemeClr val="bg1"/>
                </a:solidFill>
              </a:rPr>
              <a:t>Many of the representations rather late in date.</a:t>
            </a:r>
          </a:p>
          <a:p>
            <a:endParaRPr lang="en-GB" sz="1200" dirty="0">
              <a:solidFill>
                <a:schemeClr val="bg1"/>
              </a:solidFill>
            </a:endParaRPr>
          </a:p>
          <a:p>
            <a:r>
              <a:rPr lang="en-GB" dirty="0" smtClean="0">
                <a:solidFill>
                  <a:schemeClr val="bg1"/>
                </a:solidFill>
              </a:rPr>
              <a:t>By </a:t>
            </a:r>
            <a:r>
              <a:rPr lang="en-GB" dirty="0">
                <a:solidFill>
                  <a:schemeClr val="bg1"/>
                </a:solidFill>
              </a:rPr>
              <a:t>what criteria are were </a:t>
            </a:r>
            <a:r>
              <a:rPr lang="en-GB" dirty="0" smtClean="0">
                <a:solidFill>
                  <a:schemeClr val="bg1"/>
                </a:solidFill>
              </a:rPr>
              <a:t>identifying </a:t>
            </a:r>
            <a:r>
              <a:rPr lang="en-GB" dirty="0">
                <a:solidFill>
                  <a:schemeClr val="bg1"/>
                </a:solidFill>
              </a:rPr>
              <a:t>an artefact as </a:t>
            </a:r>
            <a:r>
              <a:rPr lang="en-GB" dirty="0" smtClean="0">
                <a:solidFill>
                  <a:schemeClr val="bg1"/>
                </a:solidFill>
              </a:rPr>
              <a:t>unambiguously </a:t>
            </a:r>
            <a:r>
              <a:rPr lang="en-GB" dirty="0">
                <a:solidFill>
                  <a:schemeClr val="bg1"/>
                </a:solidFill>
              </a:rPr>
              <a:t>representing India? </a:t>
            </a:r>
            <a:endParaRPr lang="en-GB" dirty="0" smtClean="0">
              <a:solidFill>
                <a:schemeClr val="bg1"/>
              </a:solidFill>
            </a:endParaRPr>
          </a:p>
          <a:p>
            <a:endParaRPr lang="en-GB" sz="1200" dirty="0">
              <a:solidFill>
                <a:schemeClr val="bg1"/>
              </a:solidFill>
            </a:endParaRPr>
          </a:p>
          <a:p>
            <a:r>
              <a:rPr lang="en-GB" dirty="0">
                <a:solidFill>
                  <a:schemeClr val="bg1"/>
                </a:solidFill>
              </a:rPr>
              <a:t>To what extent can we know if Graeco-Roman representations were responding to traditions already existing in India, how do we deal with the issue of cultural influence?</a:t>
            </a:r>
          </a:p>
        </p:txBody>
      </p:sp>
    </p:spTree>
    <p:extLst>
      <p:ext uri="{BB962C8B-B14F-4D97-AF65-F5344CB8AC3E}">
        <p14:creationId xmlns:p14="http://schemas.microsoft.com/office/powerpoint/2010/main" val="28002068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The Marvellous </a:t>
            </a:r>
            <a:endParaRPr lang="en-GB" b="1" dirty="0">
              <a:solidFill>
                <a:schemeClr val="bg1"/>
              </a:solidFill>
            </a:endParaRPr>
          </a:p>
        </p:txBody>
      </p:sp>
      <p:sp>
        <p:nvSpPr>
          <p:cNvPr id="4" name="Content Placeholder 3"/>
          <p:cNvSpPr>
            <a:spLocks noGrp="1"/>
          </p:cNvSpPr>
          <p:nvPr>
            <p:ph sz="half" idx="1"/>
          </p:nvPr>
        </p:nvSpPr>
        <p:spPr>
          <a:xfrm>
            <a:off x="0" y="1600200"/>
            <a:ext cx="5076056" cy="5257800"/>
          </a:xfrm>
        </p:spPr>
        <p:txBody>
          <a:bodyPr>
            <a:normAutofit/>
          </a:bodyPr>
          <a:lstStyle/>
          <a:p>
            <a:r>
              <a:rPr lang="en-GB" dirty="0" smtClean="0">
                <a:solidFill>
                  <a:schemeClr val="bg1"/>
                </a:solidFill>
              </a:rPr>
              <a:t>The marvellous </a:t>
            </a:r>
            <a:r>
              <a:rPr lang="en-GB" dirty="0">
                <a:solidFill>
                  <a:schemeClr val="bg1"/>
                </a:solidFill>
              </a:rPr>
              <a:t>and freakish </a:t>
            </a:r>
            <a:r>
              <a:rPr lang="en-GB" dirty="0" smtClean="0">
                <a:solidFill>
                  <a:schemeClr val="bg1"/>
                </a:solidFill>
              </a:rPr>
              <a:t>strong elements of Graeco-Roman literary tradition.</a:t>
            </a:r>
          </a:p>
          <a:p>
            <a:endParaRPr lang="en-GB" sz="1600" dirty="0">
              <a:solidFill>
                <a:schemeClr val="bg1"/>
              </a:solidFill>
            </a:endParaRPr>
          </a:p>
          <a:p>
            <a:r>
              <a:rPr lang="en-GB" dirty="0" smtClean="0">
                <a:solidFill>
                  <a:schemeClr val="bg1"/>
                </a:solidFill>
              </a:rPr>
              <a:t>Notable absence of surviving visual representations prior to Middle Ages. </a:t>
            </a:r>
          </a:p>
          <a:p>
            <a:endParaRPr lang="en-GB" sz="1600" dirty="0">
              <a:solidFill>
                <a:schemeClr val="bg1"/>
              </a:solidFill>
            </a:endParaRPr>
          </a:p>
          <a:p>
            <a:r>
              <a:rPr lang="en-GB" dirty="0" smtClean="0">
                <a:solidFill>
                  <a:schemeClr val="bg1"/>
                </a:solidFill>
              </a:rPr>
              <a:t>Hereford map and </a:t>
            </a:r>
            <a:r>
              <a:rPr lang="en-GB" i="1" dirty="0" smtClean="0">
                <a:solidFill>
                  <a:schemeClr val="bg1"/>
                </a:solidFill>
              </a:rPr>
              <a:t>Nuremberg chronicle</a:t>
            </a:r>
            <a:r>
              <a:rPr lang="en-GB" dirty="0" smtClean="0">
                <a:solidFill>
                  <a:schemeClr val="bg1"/>
                </a:solidFill>
              </a:rPr>
              <a:t>, manuscripts of the </a:t>
            </a:r>
            <a:r>
              <a:rPr lang="en-GB" i="1" dirty="0" smtClean="0">
                <a:solidFill>
                  <a:schemeClr val="bg1"/>
                </a:solidFill>
              </a:rPr>
              <a:t>Alexander Romance</a:t>
            </a:r>
            <a:r>
              <a:rPr lang="en-GB" dirty="0" smtClean="0">
                <a:solidFill>
                  <a:schemeClr val="bg1"/>
                </a:solidFill>
              </a:rPr>
              <a:t>. </a:t>
            </a:r>
            <a:endParaRPr lang="en-GB" dirty="0">
              <a:solidFill>
                <a:schemeClr val="bg1"/>
              </a:solidFill>
            </a:endParaRPr>
          </a:p>
        </p:txBody>
      </p:sp>
      <p:pic>
        <p:nvPicPr>
          <p:cNvPr id="1026"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53369"/>
          <a:stretch/>
        </p:blipFill>
        <p:spPr bwMode="auto">
          <a:xfrm>
            <a:off x="5076056" y="1556792"/>
            <a:ext cx="3899453" cy="50996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5"/>
          <p:cNvSpPr txBox="1">
            <a:spLocks/>
          </p:cNvSpPr>
          <p:nvPr/>
        </p:nvSpPr>
        <p:spPr>
          <a:xfrm>
            <a:off x="154546" y="231821"/>
            <a:ext cx="8822029" cy="6439436"/>
          </a:xfrm>
          <a:prstGeom prst="rect">
            <a:avLst/>
          </a:prstGeom>
          <a:solidFill>
            <a:srgbClr val="99FFCC"/>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smtClean="0">
                <a:solidFill>
                  <a:schemeClr val="bg1"/>
                </a:solidFill>
              </a:rPr>
              <a:t>Were representations more common on painted wooden panel (a common medium for artistic representation, but one which tends not to survive)?</a:t>
            </a:r>
          </a:p>
          <a:p>
            <a:pPr marL="137160" indent="0">
              <a:buFont typeface="Wingdings 2"/>
              <a:buNone/>
            </a:pPr>
            <a:endParaRPr lang="en-GB" sz="1000" b="1" smtClean="0">
              <a:solidFill>
                <a:schemeClr val="bg1"/>
              </a:solidFill>
            </a:endParaRPr>
          </a:p>
          <a:p>
            <a:pPr marL="137160" indent="0">
              <a:buFont typeface="Wingdings 2"/>
              <a:buNone/>
            </a:pPr>
            <a:r>
              <a:rPr lang="en-GB" smtClean="0">
                <a:solidFill>
                  <a:schemeClr val="bg1"/>
                </a:solidFill>
              </a:rPr>
              <a:t>[Description of certain peoples in East Africa] “The Satyri (called this because of their supposed similar look to Satyrs), beyond their figure, have nothing in common with the manners of the human race, and the form of the Aegipani is such </a:t>
            </a:r>
            <a:r>
              <a:rPr lang="en-GB" b="1" smtClean="0">
                <a:solidFill>
                  <a:schemeClr val="bg1"/>
                </a:solidFill>
              </a:rPr>
              <a:t>as is commonly represented in paintings</a:t>
            </a:r>
            <a:r>
              <a:rPr lang="en-GB" smtClean="0">
                <a:solidFill>
                  <a:schemeClr val="bg1"/>
                </a:solidFill>
              </a:rPr>
              <a:t>.” – Pliny Natural History 5.8.46.</a:t>
            </a:r>
          </a:p>
          <a:p>
            <a:pPr marL="137160" indent="0">
              <a:buFont typeface="Wingdings 2"/>
              <a:buNone/>
            </a:pPr>
            <a:endParaRPr lang="en-GB" sz="1000" smtClean="0">
              <a:solidFill>
                <a:schemeClr val="bg1"/>
              </a:solidFill>
            </a:endParaRPr>
          </a:p>
          <a:p>
            <a:pPr marL="137160" indent="0">
              <a:buFont typeface="Wingdings 2"/>
              <a:buNone/>
            </a:pPr>
            <a:r>
              <a:rPr lang="en-GB" smtClean="0">
                <a:solidFill>
                  <a:schemeClr val="bg1"/>
                </a:solidFill>
              </a:rPr>
              <a:t>“It is also asked whether we are to believe that certain monstrous races of men, spoken of in secular history, have sprung from Noah's sons… Others are said to have no head, and their eyes in their shoulders; and other human or quasi-human races are depicted in mosaic in the harbour esplanade of Carthage…” – </a:t>
            </a:r>
            <a:r>
              <a:rPr lang="en-GB" b="1" smtClean="0">
                <a:solidFill>
                  <a:schemeClr val="bg1"/>
                </a:solidFill>
              </a:rPr>
              <a:t>Augustine </a:t>
            </a:r>
            <a:r>
              <a:rPr lang="en-GB" b="1" i="1" smtClean="0">
                <a:solidFill>
                  <a:schemeClr val="bg1"/>
                </a:solidFill>
              </a:rPr>
              <a:t>City of God</a:t>
            </a:r>
            <a:r>
              <a:rPr lang="en-GB" b="1" smtClean="0">
                <a:solidFill>
                  <a:schemeClr val="bg1"/>
                </a:solidFill>
              </a:rPr>
              <a:t> 16.8</a:t>
            </a:r>
            <a:r>
              <a:rPr lang="en-GB"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42646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16632"/>
            <a:ext cx="8229600" cy="1301006"/>
          </a:xfrm>
        </p:spPr>
        <p:txBody>
          <a:bodyPr/>
          <a:lstStyle/>
          <a:p>
            <a:r>
              <a:rPr lang="en-GB" b="1" dirty="0" smtClean="0">
                <a:solidFill>
                  <a:schemeClr val="bg1"/>
                </a:solidFill>
              </a:rPr>
              <a:t>Bacchus and India</a:t>
            </a:r>
            <a:endParaRPr lang="en-GB" b="1" dirty="0">
              <a:solidFill>
                <a:schemeClr val="bg1"/>
              </a:solidFill>
            </a:endParaRPr>
          </a:p>
        </p:txBody>
      </p:sp>
      <p:sp>
        <p:nvSpPr>
          <p:cNvPr id="5" name="Content Placeholder 4"/>
          <p:cNvSpPr>
            <a:spLocks noGrp="1"/>
          </p:cNvSpPr>
          <p:nvPr>
            <p:ph sz="half" idx="1"/>
          </p:nvPr>
        </p:nvSpPr>
        <p:spPr>
          <a:xfrm>
            <a:off x="179512" y="1268760"/>
            <a:ext cx="8784976" cy="2044823"/>
          </a:xfrm>
        </p:spPr>
        <p:txBody>
          <a:bodyPr>
            <a:normAutofit/>
          </a:bodyPr>
          <a:lstStyle/>
          <a:p>
            <a:r>
              <a:rPr lang="en-GB" dirty="0">
                <a:solidFill>
                  <a:schemeClr val="bg1"/>
                </a:solidFill>
              </a:rPr>
              <a:t>Bacchus popular on Antonine and </a:t>
            </a:r>
            <a:r>
              <a:rPr lang="en-GB" dirty="0" err="1">
                <a:solidFill>
                  <a:schemeClr val="bg1"/>
                </a:solidFill>
              </a:rPr>
              <a:t>Severan</a:t>
            </a:r>
            <a:r>
              <a:rPr lang="en-GB" dirty="0">
                <a:solidFill>
                  <a:schemeClr val="bg1"/>
                </a:solidFill>
              </a:rPr>
              <a:t> </a:t>
            </a:r>
            <a:r>
              <a:rPr lang="en-GB" dirty="0" smtClean="0">
                <a:solidFill>
                  <a:schemeClr val="bg1"/>
                </a:solidFill>
              </a:rPr>
              <a:t>period sarcophagi – theme of conquest of India.</a:t>
            </a:r>
          </a:p>
          <a:p>
            <a:endParaRPr lang="en-GB" sz="1300" dirty="0">
              <a:solidFill>
                <a:schemeClr val="bg1"/>
              </a:solidFill>
            </a:endParaRPr>
          </a:p>
          <a:p>
            <a:r>
              <a:rPr lang="en-GB" dirty="0" smtClean="0">
                <a:solidFill>
                  <a:schemeClr val="bg1"/>
                </a:solidFill>
              </a:rPr>
              <a:t>Theme of Bacchus’ triumph distinctive to Roman period.</a:t>
            </a:r>
            <a:endParaRPr lang="en-GB" dirty="0">
              <a:solidFill>
                <a:schemeClr val="bg1"/>
              </a:solidFill>
            </a:endParaRPr>
          </a:p>
        </p:txBody>
      </p:sp>
      <p:pic>
        <p:nvPicPr>
          <p:cNvPr id="2050"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4603" b="15555"/>
          <a:stretch/>
        </p:blipFill>
        <p:spPr bwMode="auto">
          <a:xfrm>
            <a:off x="323528" y="3212976"/>
            <a:ext cx="8568952"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p:cNvSpPr txBox="1">
            <a:spLocks/>
          </p:cNvSpPr>
          <p:nvPr/>
        </p:nvSpPr>
        <p:spPr>
          <a:xfrm>
            <a:off x="323528" y="6453336"/>
            <a:ext cx="8517632" cy="3326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400" dirty="0" smtClean="0">
                <a:solidFill>
                  <a:schemeClr val="bg1"/>
                </a:solidFill>
              </a:rPr>
              <a:t>Triumph of Bacchus, Walters Gallery, Baltimore</a:t>
            </a:r>
            <a:endParaRPr lang="en-GB" sz="1400" dirty="0">
              <a:solidFill>
                <a:schemeClr val="bg1"/>
              </a:solidFill>
            </a:endParaRPr>
          </a:p>
        </p:txBody>
      </p:sp>
    </p:spTree>
    <p:extLst>
      <p:ext uri="{BB962C8B-B14F-4D97-AF65-F5344CB8AC3E}">
        <p14:creationId xmlns:p14="http://schemas.microsoft.com/office/powerpoint/2010/main" val="28717733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Indian Hairstyles?</a:t>
            </a:r>
            <a:endParaRPr lang="en-GB" b="1" dirty="0">
              <a:solidFill>
                <a:schemeClr val="bg1"/>
              </a:solidFill>
            </a:endParaRPr>
          </a:p>
        </p:txBody>
      </p:sp>
      <p:pic>
        <p:nvPicPr>
          <p:cNvPr id="3074"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007" t="1552" r="13078"/>
          <a:stretch/>
        </p:blipFill>
        <p:spPr bwMode="auto">
          <a:xfrm>
            <a:off x="4018421" y="1628800"/>
            <a:ext cx="2681614" cy="4566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3955109" y="6245366"/>
            <a:ext cx="2664296" cy="6126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err="1" smtClean="0">
                <a:solidFill>
                  <a:schemeClr val="bg1"/>
                </a:solidFill>
              </a:rPr>
              <a:t>Bodhisattiva</a:t>
            </a:r>
            <a:r>
              <a:rPr lang="en-GB" sz="1600" dirty="0" smtClean="0">
                <a:solidFill>
                  <a:schemeClr val="bg1"/>
                </a:solidFill>
              </a:rPr>
              <a:t> figure, Gandhara, 2</a:t>
            </a:r>
            <a:r>
              <a:rPr lang="en-GB" sz="1600" baseline="30000" dirty="0" smtClean="0">
                <a:solidFill>
                  <a:schemeClr val="bg1"/>
                </a:solidFill>
              </a:rPr>
              <a:t>nd</a:t>
            </a:r>
            <a:r>
              <a:rPr lang="en-GB" sz="1600" dirty="0" smtClean="0">
                <a:solidFill>
                  <a:schemeClr val="bg1"/>
                </a:solidFill>
              </a:rPr>
              <a:t> – 3</a:t>
            </a:r>
            <a:r>
              <a:rPr lang="en-GB" sz="1600" baseline="30000" dirty="0" smtClean="0">
                <a:solidFill>
                  <a:schemeClr val="bg1"/>
                </a:solidFill>
              </a:rPr>
              <a:t>rd</a:t>
            </a:r>
            <a:r>
              <a:rPr lang="en-GB" sz="1600" dirty="0" smtClean="0">
                <a:solidFill>
                  <a:schemeClr val="bg1"/>
                </a:solidFill>
              </a:rPr>
              <a:t> C AD</a:t>
            </a:r>
            <a:endParaRPr lang="en-GB" sz="1600" dirty="0">
              <a:solidFill>
                <a:schemeClr val="bg1"/>
              </a:solidFill>
            </a:endParaRPr>
          </a:p>
        </p:txBody>
      </p:sp>
      <p:sp>
        <p:nvSpPr>
          <p:cNvPr id="8" name="Content Placeholder 3"/>
          <p:cNvSpPr txBox="1">
            <a:spLocks/>
          </p:cNvSpPr>
          <p:nvPr/>
        </p:nvSpPr>
        <p:spPr>
          <a:xfrm>
            <a:off x="179512" y="6184071"/>
            <a:ext cx="3822711" cy="61524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smtClean="0">
                <a:solidFill>
                  <a:schemeClr val="bg1"/>
                </a:solidFill>
              </a:rPr>
              <a:t>Marble head with cirrus knot, Villa Borghese, Rome</a:t>
            </a:r>
            <a:endParaRPr lang="en-GB" sz="1600" dirty="0">
              <a:solidFill>
                <a:schemeClr val="bg1"/>
              </a:solidFill>
            </a:endParaRPr>
          </a:p>
        </p:txBody>
      </p:sp>
      <p:pic>
        <p:nvPicPr>
          <p:cNvPr id="3075" name="Picture 3"/>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24208" y="1628800"/>
            <a:ext cx="3806007" cy="4546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641578" y="6245366"/>
            <a:ext cx="2299708" cy="584775"/>
          </a:xfrm>
          <a:prstGeom prst="rect">
            <a:avLst/>
          </a:prstGeom>
        </p:spPr>
        <p:txBody>
          <a:bodyPr wrap="square">
            <a:spAutoFit/>
          </a:bodyPr>
          <a:lstStyle/>
          <a:p>
            <a:r>
              <a:rPr lang="en-GB" sz="1600" dirty="0" err="1" smtClean="0">
                <a:solidFill>
                  <a:schemeClr val="bg1"/>
                </a:solidFill>
              </a:rPr>
              <a:t>Bodhisattiva</a:t>
            </a:r>
            <a:r>
              <a:rPr lang="en-GB" sz="1600" dirty="0" smtClean="0">
                <a:solidFill>
                  <a:schemeClr val="bg1"/>
                </a:solidFill>
              </a:rPr>
              <a:t> from </a:t>
            </a:r>
            <a:r>
              <a:rPr lang="en-GB" sz="1600" dirty="0" err="1" smtClean="0">
                <a:solidFill>
                  <a:schemeClr val="bg1"/>
                </a:solidFill>
              </a:rPr>
              <a:t>Hadda</a:t>
            </a:r>
            <a:r>
              <a:rPr lang="en-GB" sz="1600" dirty="0" smtClean="0">
                <a:solidFill>
                  <a:schemeClr val="bg1"/>
                </a:solidFill>
              </a:rPr>
              <a:t>, </a:t>
            </a:r>
            <a:r>
              <a:rPr lang="en-GB" sz="1600" dirty="0" err="1" smtClean="0">
                <a:solidFill>
                  <a:schemeClr val="bg1"/>
                </a:solidFill>
              </a:rPr>
              <a:t>Musee</a:t>
            </a:r>
            <a:r>
              <a:rPr lang="en-GB" sz="1600" dirty="0" smtClean="0">
                <a:solidFill>
                  <a:schemeClr val="bg1"/>
                </a:solidFill>
              </a:rPr>
              <a:t> </a:t>
            </a:r>
            <a:r>
              <a:rPr lang="en-GB" sz="1600" dirty="0" err="1" smtClean="0">
                <a:solidFill>
                  <a:schemeClr val="bg1"/>
                </a:solidFill>
              </a:rPr>
              <a:t>Guimet</a:t>
            </a:r>
            <a:endParaRPr lang="en-GB" sz="1600" dirty="0">
              <a:solidFill>
                <a:schemeClr val="bg1"/>
              </a:solidFill>
            </a:endParaRPr>
          </a:p>
        </p:txBody>
      </p:sp>
      <p:pic>
        <p:nvPicPr>
          <p:cNvPr id="4" name="Picture 3"/>
          <p:cNvPicPr>
            <a:picLocks noChangeAspect="1"/>
          </p:cNvPicPr>
          <p:nvPr/>
        </p:nvPicPr>
        <p:blipFill>
          <a:blip r:embed="rId4"/>
          <a:stretch>
            <a:fillRect/>
          </a:stretch>
        </p:blipFill>
        <p:spPr>
          <a:xfrm>
            <a:off x="6444208" y="2918421"/>
            <a:ext cx="2497078" cy="3257058"/>
          </a:xfrm>
          <a:prstGeom prst="rect">
            <a:avLst/>
          </a:prstGeom>
        </p:spPr>
      </p:pic>
      <p:pic>
        <p:nvPicPr>
          <p:cNvPr id="5" name="Picture 4"/>
          <p:cNvPicPr>
            <a:picLocks noChangeAspect="1"/>
          </p:cNvPicPr>
          <p:nvPr/>
        </p:nvPicPr>
        <p:blipFill rotWithShape="1">
          <a:blip r:embed="rId5"/>
          <a:srcRect r="51515" b="8730"/>
          <a:stretch/>
        </p:blipFill>
        <p:spPr>
          <a:xfrm>
            <a:off x="7072882" y="974205"/>
            <a:ext cx="1495557" cy="1878731"/>
          </a:xfrm>
          <a:prstGeom prst="rect">
            <a:avLst/>
          </a:prstGeom>
        </p:spPr>
      </p:pic>
    </p:spTree>
    <p:extLst>
      <p:ext uri="{BB962C8B-B14F-4D97-AF65-F5344CB8AC3E}">
        <p14:creationId xmlns:p14="http://schemas.microsoft.com/office/powerpoint/2010/main" val="73260310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The Personification of India</a:t>
            </a:r>
            <a:endParaRPr lang="en-GB" b="1" dirty="0">
              <a:solidFill>
                <a:schemeClr val="bg1"/>
              </a:solidFill>
            </a:endParaRPr>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340768"/>
            <a:ext cx="7992887"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07504" y="6447656"/>
            <a:ext cx="8928992" cy="4103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pPr>
            <a:r>
              <a:rPr lang="en-GB" sz="1800" b="1" dirty="0" smtClean="0">
                <a:solidFill>
                  <a:schemeClr val="bg1"/>
                </a:solidFill>
              </a:rPr>
              <a:t>Apse of the Great Hunt mosaic, </a:t>
            </a:r>
            <a:r>
              <a:rPr lang="en-GB" sz="1800" b="1" dirty="0" smtClean="0">
                <a:solidFill>
                  <a:schemeClr val="bg1"/>
                </a:solidFill>
              </a:rPr>
              <a:t>Piazza </a:t>
            </a:r>
            <a:r>
              <a:rPr lang="en-GB" sz="1800" b="1" dirty="0" err="1" smtClean="0">
                <a:solidFill>
                  <a:schemeClr val="bg1"/>
                </a:solidFill>
              </a:rPr>
              <a:t>Armerina</a:t>
            </a:r>
            <a:r>
              <a:rPr lang="en-GB" sz="1800" b="1" dirty="0" smtClean="0">
                <a:solidFill>
                  <a:schemeClr val="bg1"/>
                </a:solidFill>
              </a:rPr>
              <a:t>, Sicily, fourth century AD</a:t>
            </a:r>
            <a:endParaRPr lang="en-GB" sz="1800" b="1" dirty="0">
              <a:solidFill>
                <a:schemeClr val="bg1"/>
              </a:solidFill>
            </a:endParaRPr>
          </a:p>
        </p:txBody>
      </p:sp>
    </p:spTree>
    <p:extLst>
      <p:ext uri="{BB962C8B-B14F-4D97-AF65-F5344CB8AC3E}">
        <p14:creationId xmlns:p14="http://schemas.microsoft.com/office/powerpoint/2010/main" val="22951682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9200"/>
            <a:ext cx="8229600" cy="1353575"/>
          </a:xfrm>
        </p:spPr>
        <p:txBody>
          <a:bodyPr/>
          <a:lstStyle/>
          <a:p>
            <a:r>
              <a:rPr lang="en-GB" b="1" dirty="0" smtClean="0">
                <a:solidFill>
                  <a:schemeClr val="bg1"/>
                </a:solidFill>
              </a:rPr>
              <a:t>Personification of Africa</a:t>
            </a:r>
            <a:endParaRPr lang="en-GB" b="1"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3707904" y="1293255"/>
            <a:ext cx="5322317" cy="5125279"/>
          </a:xfrm>
          <a:prstGeom prst="rect">
            <a:avLst/>
          </a:prstGeom>
        </p:spPr>
      </p:pic>
      <p:sp>
        <p:nvSpPr>
          <p:cNvPr id="5" name="Content Placeholder 2"/>
          <p:cNvSpPr txBox="1">
            <a:spLocks/>
          </p:cNvSpPr>
          <p:nvPr/>
        </p:nvSpPr>
        <p:spPr>
          <a:xfrm>
            <a:off x="4211960" y="6418534"/>
            <a:ext cx="5075846" cy="404664"/>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1600" b="1" dirty="0" smtClean="0">
                <a:solidFill>
                  <a:schemeClr val="bg1"/>
                </a:solidFill>
              </a:rPr>
              <a:t>Dido and </a:t>
            </a:r>
            <a:r>
              <a:rPr lang="en-GB" sz="1600" b="1" dirty="0">
                <a:solidFill>
                  <a:schemeClr val="bg1"/>
                </a:solidFill>
              </a:rPr>
              <a:t>Africa </a:t>
            </a:r>
            <a:r>
              <a:rPr lang="en-GB" sz="1600" b="1" dirty="0" smtClean="0">
                <a:solidFill>
                  <a:schemeClr val="bg1"/>
                </a:solidFill>
              </a:rPr>
              <a:t>- House </a:t>
            </a:r>
            <a:r>
              <a:rPr lang="en-GB" sz="1600" b="1" dirty="0">
                <a:solidFill>
                  <a:schemeClr val="bg1"/>
                </a:solidFill>
              </a:rPr>
              <a:t>of </a:t>
            </a:r>
            <a:r>
              <a:rPr lang="en-GB" sz="1600" b="1" dirty="0" err="1">
                <a:solidFill>
                  <a:schemeClr val="bg1"/>
                </a:solidFill>
              </a:rPr>
              <a:t>Meleager</a:t>
            </a:r>
            <a:r>
              <a:rPr lang="en-GB" sz="1600" b="1" dirty="0">
                <a:solidFill>
                  <a:schemeClr val="bg1"/>
                </a:solidFill>
              </a:rPr>
              <a:t> in Pompeii, </a:t>
            </a:r>
            <a:r>
              <a:rPr lang="en-GB" sz="1600" b="1" dirty="0" smtClean="0">
                <a:solidFill>
                  <a:schemeClr val="bg1"/>
                </a:solidFill>
              </a:rPr>
              <a:t>1</a:t>
            </a:r>
            <a:r>
              <a:rPr lang="en-GB" sz="1600" b="1" baseline="30000" dirty="0" smtClean="0">
                <a:solidFill>
                  <a:schemeClr val="bg1"/>
                </a:solidFill>
              </a:rPr>
              <a:t>st</a:t>
            </a:r>
            <a:r>
              <a:rPr lang="en-GB" sz="1600" b="1" dirty="0" smtClean="0">
                <a:solidFill>
                  <a:schemeClr val="bg1"/>
                </a:solidFill>
              </a:rPr>
              <a:t> C AD </a:t>
            </a:r>
            <a:endParaRPr lang="en-GB" sz="1600" b="1" dirty="0">
              <a:solidFill>
                <a:schemeClr val="bg1"/>
              </a:solidFill>
            </a:endParaRPr>
          </a:p>
        </p:txBody>
      </p:sp>
      <p:pic>
        <p:nvPicPr>
          <p:cNvPr id="6" name="Picture 5"/>
          <p:cNvPicPr>
            <a:picLocks noChangeAspect="1"/>
          </p:cNvPicPr>
          <p:nvPr/>
        </p:nvPicPr>
        <p:blipFill>
          <a:blip r:embed="rId3"/>
          <a:stretch>
            <a:fillRect/>
          </a:stretch>
        </p:blipFill>
        <p:spPr>
          <a:xfrm>
            <a:off x="140321" y="1293255"/>
            <a:ext cx="3495575" cy="1981422"/>
          </a:xfrm>
          <a:prstGeom prst="rect">
            <a:avLst/>
          </a:prstGeom>
        </p:spPr>
      </p:pic>
      <p:sp>
        <p:nvSpPr>
          <p:cNvPr id="7" name="Content Placeholder 2"/>
          <p:cNvSpPr txBox="1">
            <a:spLocks/>
          </p:cNvSpPr>
          <p:nvPr/>
        </p:nvSpPr>
        <p:spPr>
          <a:xfrm>
            <a:off x="989" y="3274677"/>
            <a:ext cx="3952305" cy="4046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600" b="1" dirty="0" smtClean="0">
                <a:solidFill>
                  <a:schemeClr val="bg1"/>
                </a:solidFill>
              </a:rPr>
              <a:t>Coin of Hadrian (AD 136) </a:t>
            </a:r>
            <a:endParaRPr lang="en-GB" sz="1600" b="1" dirty="0">
              <a:solidFill>
                <a:schemeClr val="bg1"/>
              </a:solidFill>
            </a:endParaRPr>
          </a:p>
        </p:txBody>
      </p:sp>
      <p:pic>
        <p:nvPicPr>
          <p:cNvPr id="8" name="Picture 7"/>
          <p:cNvPicPr>
            <a:picLocks noChangeAspect="1"/>
          </p:cNvPicPr>
          <p:nvPr/>
        </p:nvPicPr>
        <p:blipFill>
          <a:blip r:embed="rId4"/>
          <a:stretch>
            <a:fillRect/>
          </a:stretch>
        </p:blipFill>
        <p:spPr>
          <a:xfrm>
            <a:off x="395536" y="3633758"/>
            <a:ext cx="2966818" cy="2910384"/>
          </a:xfrm>
          <a:prstGeom prst="rect">
            <a:avLst/>
          </a:prstGeom>
        </p:spPr>
      </p:pic>
      <p:sp>
        <p:nvSpPr>
          <p:cNvPr id="9" name="Content Placeholder 2"/>
          <p:cNvSpPr txBox="1">
            <a:spLocks/>
          </p:cNvSpPr>
          <p:nvPr/>
        </p:nvSpPr>
        <p:spPr>
          <a:xfrm>
            <a:off x="-30841" y="6544142"/>
            <a:ext cx="3952305" cy="31385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pPr>
            <a:r>
              <a:rPr lang="en-GB" sz="1600" b="1" dirty="0" err="1" smtClean="0">
                <a:solidFill>
                  <a:schemeClr val="bg1"/>
                </a:solidFill>
              </a:rPr>
              <a:t>Phiale</a:t>
            </a:r>
            <a:r>
              <a:rPr lang="en-GB" sz="1600" b="1" dirty="0" smtClean="0">
                <a:solidFill>
                  <a:schemeClr val="bg1"/>
                </a:solidFill>
              </a:rPr>
              <a:t> – </a:t>
            </a:r>
            <a:r>
              <a:rPr lang="en-GB" sz="1600" b="1" dirty="0" err="1" smtClean="0">
                <a:solidFill>
                  <a:schemeClr val="bg1"/>
                </a:solidFill>
              </a:rPr>
              <a:t>Boscoreale</a:t>
            </a:r>
            <a:r>
              <a:rPr lang="en-GB" sz="1600" b="1" dirty="0" smtClean="0">
                <a:solidFill>
                  <a:schemeClr val="bg1"/>
                </a:solidFill>
              </a:rPr>
              <a:t> Treasure – 1</a:t>
            </a:r>
            <a:r>
              <a:rPr lang="en-GB" sz="1600" b="1" baseline="30000" dirty="0" smtClean="0">
                <a:solidFill>
                  <a:schemeClr val="bg1"/>
                </a:solidFill>
              </a:rPr>
              <a:t>st</a:t>
            </a:r>
            <a:r>
              <a:rPr lang="en-GB" sz="1600" b="1" dirty="0" smtClean="0">
                <a:solidFill>
                  <a:schemeClr val="bg1"/>
                </a:solidFill>
              </a:rPr>
              <a:t> C AD </a:t>
            </a:r>
            <a:endParaRPr lang="en-GB" sz="1600" b="1" dirty="0">
              <a:solidFill>
                <a:schemeClr val="bg1"/>
              </a:solidFill>
            </a:endParaRPr>
          </a:p>
        </p:txBody>
      </p:sp>
    </p:spTree>
    <p:extLst>
      <p:ext uri="{BB962C8B-B14F-4D97-AF65-F5344CB8AC3E}">
        <p14:creationId xmlns:p14="http://schemas.microsoft.com/office/powerpoint/2010/main" val="23960310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bg1"/>
                </a:solidFill>
              </a:rPr>
              <a:t>Questions to consider?</a:t>
            </a:r>
            <a:endParaRPr lang="en-GB" b="1" dirty="0">
              <a:solidFill>
                <a:schemeClr val="bg1"/>
              </a:solidFill>
            </a:endParaRPr>
          </a:p>
        </p:txBody>
      </p:sp>
      <p:sp>
        <p:nvSpPr>
          <p:cNvPr id="3" name="Content Placeholder 2"/>
          <p:cNvSpPr>
            <a:spLocks noGrp="1"/>
          </p:cNvSpPr>
          <p:nvPr>
            <p:ph idx="1"/>
          </p:nvPr>
        </p:nvSpPr>
        <p:spPr>
          <a:xfrm>
            <a:off x="0" y="1600200"/>
            <a:ext cx="9144000" cy="5257800"/>
          </a:xfrm>
        </p:spPr>
        <p:txBody>
          <a:bodyPr/>
          <a:lstStyle/>
          <a:p>
            <a:r>
              <a:rPr lang="en-GB" dirty="0" smtClean="0">
                <a:solidFill>
                  <a:schemeClr val="bg1"/>
                </a:solidFill>
              </a:rPr>
              <a:t>No </a:t>
            </a:r>
            <a:r>
              <a:rPr lang="en-GB" dirty="0">
                <a:solidFill>
                  <a:schemeClr val="bg1"/>
                </a:solidFill>
              </a:rPr>
              <a:t>simple or fixed manner of representing </a:t>
            </a:r>
            <a:r>
              <a:rPr lang="en-GB" dirty="0" smtClean="0">
                <a:solidFill>
                  <a:schemeClr val="bg1"/>
                </a:solidFill>
              </a:rPr>
              <a:t>India.</a:t>
            </a:r>
          </a:p>
          <a:p>
            <a:endParaRPr lang="en-GB" sz="1200" dirty="0">
              <a:solidFill>
                <a:schemeClr val="bg1"/>
              </a:solidFill>
            </a:endParaRPr>
          </a:p>
          <a:p>
            <a:r>
              <a:rPr lang="en-GB" dirty="0" smtClean="0">
                <a:solidFill>
                  <a:schemeClr val="bg1"/>
                </a:solidFill>
              </a:rPr>
              <a:t>Why was India so infrequently visually depicted?</a:t>
            </a:r>
          </a:p>
          <a:p>
            <a:pPr lvl="1"/>
            <a:r>
              <a:rPr lang="en-GB" dirty="0">
                <a:solidFill>
                  <a:schemeClr val="bg1"/>
                </a:solidFill>
              </a:rPr>
              <a:t>classical iconography </a:t>
            </a:r>
            <a:r>
              <a:rPr lang="en-GB" dirty="0" smtClean="0">
                <a:solidFill>
                  <a:schemeClr val="bg1"/>
                </a:solidFill>
              </a:rPr>
              <a:t>already established?</a:t>
            </a:r>
          </a:p>
          <a:p>
            <a:pPr marL="457200" lvl="1" indent="0">
              <a:buNone/>
            </a:pPr>
            <a:endParaRPr lang="en-GB" sz="1200" dirty="0">
              <a:solidFill>
                <a:schemeClr val="bg1"/>
              </a:solidFill>
            </a:endParaRPr>
          </a:p>
          <a:p>
            <a:r>
              <a:rPr lang="en-GB" dirty="0" smtClean="0">
                <a:solidFill>
                  <a:schemeClr val="bg1"/>
                </a:solidFill>
              </a:rPr>
              <a:t>Typologies:</a:t>
            </a:r>
          </a:p>
          <a:p>
            <a:pPr lvl="1"/>
            <a:r>
              <a:rPr lang="en-GB" dirty="0" smtClean="0">
                <a:solidFill>
                  <a:schemeClr val="bg1"/>
                </a:solidFill>
              </a:rPr>
              <a:t>Provincial paradigm – female figures of India.</a:t>
            </a:r>
          </a:p>
          <a:p>
            <a:pPr lvl="1"/>
            <a:r>
              <a:rPr lang="en-GB" dirty="0" smtClean="0">
                <a:solidFill>
                  <a:schemeClr val="bg1"/>
                </a:solidFill>
              </a:rPr>
              <a:t>Military conquest</a:t>
            </a:r>
          </a:p>
          <a:p>
            <a:pPr lvl="1"/>
            <a:r>
              <a:rPr lang="en-GB" dirty="0" smtClean="0">
                <a:solidFill>
                  <a:schemeClr val="bg1"/>
                </a:solidFill>
              </a:rPr>
              <a:t>Eastern or Indian Ocean paradigm (overlap with in elements associated with Africa). </a:t>
            </a:r>
            <a:endParaRPr lang="en-GB" dirty="0">
              <a:solidFill>
                <a:schemeClr val="bg1"/>
              </a:solidFill>
            </a:endParaRPr>
          </a:p>
        </p:txBody>
      </p:sp>
    </p:spTree>
    <p:extLst>
      <p:ext uri="{BB962C8B-B14F-4D97-AF65-F5344CB8AC3E}">
        <p14:creationId xmlns:p14="http://schemas.microsoft.com/office/powerpoint/2010/main" val="63093193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80304" y="1600200"/>
            <a:ext cx="8731876" cy="5071056"/>
          </a:xfrm>
        </p:spPr>
        <p:txBody>
          <a:bodyPr>
            <a:normAutofit lnSpcReduction="10000"/>
          </a:bodyPr>
          <a:lstStyle/>
          <a:p>
            <a:r>
              <a:rPr lang="en-US" dirty="0" err="1" smtClean="0">
                <a:solidFill>
                  <a:schemeClr val="bg1"/>
                </a:solidFill>
              </a:rPr>
              <a:t>Almagor</a:t>
            </a:r>
            <a:r>
              <a:rPr lang="en-US" dirty="0" smtClean="0">
                <a:solidFill>
                  <a:schemeClr val="bg1"/>
                </a:solidFill>
              </a:rPr>
              <a:t>, E. </a:t>
            </a:r>
            <a:r>
              <a:rPr lang="en-US" dirty="0">
                <a:solidFill>
                  <a:schemeClr val="bg1"/>
                </a:solidFill>
              </a:rPr>
              <a:t>and </a:t>
            </a:r>
            <a:r>
              <a:rPr lang="en-US" dirty="0" smtClean="0">
                <a:solidFill>
                  <a:schemeClr val="bg1"/>
                </a:solidFill>
              </a:rPr>
              <a:t>J. </a:t>
            </a:r>
            <a:r>
              <a:rPr lang="en-US" dirty="0">
                <a:solidFill>
                  <a:schemeClr val="bg1"/>
                </a:solidFill>
              </a:rPr>
              <a:t>Skinner (</a:t>
            </a:r>
            <a:r>
              <a:rPr lang="en-US" dirty="0" smtClean="0">
                <a:solidFill>
                  <a:schemeClr val="bg1"/>
                </a:solidFill>
              </a:rPr>
              <a:t>eds.) 2013. </a:t>
            </a:r>
            <a:r>
              <a:rPr lang="en-US" i="1" dirty="0">
                <a:solidFill>
                  <a:schemeClr val="bg1"/>
                </a:solidFill>
              </a:rPr>
              <a:t>Ancient Ethnography: New </a:t>
            </a:r>
            <a:r>
              <a:rPr lang="en-US" i="1" dirty="0" smtClean="0">
                <a:solidFill>
                  <a:schemeClr val="bg1"/>
                </a:solidFill>
              </a:rPr>
              <a:t>Approaches</a:t>
            </a:r>
            <a:r>
              <a:rPr lang="en-US" dirty="0" smtClean="0">
                <a:solidFill>
                  <a:schemeClr val="bg1"/>
                </a:solidFill>
              </a:rPr>
              <a:t>. </a:t>
            </a:r>
            <a:r>
              <a:rPr lang="en-US" dirty="0">
                <a:solidFill>
                  <a:schemeClr val="bg1"/>
                </a:solidFill>
              </a:rPr>
              <a:t>London: </a:t>
            </a:r>
            <a:r>
              <a:rPr lang="en-US" dirty="0" smtClean="0">
                <a:solidFill>
                  <a:schemeClr val="bg1"/>
                </a:solidFill>
              </a:rPr>
              <a:t>Bloomsbury.</a:t>
            </a:r>
          </a:p>
          <a:p>
            <a:endParaRPr lang="en-GB" sz="500" dirty="0" smtClean="0">
              <a:solidFill>
                <a:schemeClr val="bg1"/>
              </a:solidFill>
            </a:endParaRPr>
          </a:p>
          <a:p>
            <a:r>
              <a:rPr lang="en-GB" dirty="0" smtClean="0">
                <a:solidFill>
                  <a:schemeClr val="bg1"/>
                </a:solidFill>
              </a:rPr>
              <a:t>Parker</a:t>
            </a:r>
            <a:r>
              <a:rPr lang="en-GB" dirty="0">
                <a:solidFill>
                  <a:schemeClr val="bg1"/>
                </a:solidFill>
              </a:rPr>
              <a:t>, G. 2008. </a:t>
            </a:r>
            <a:r>
              <a:rPr lang="en-GB" i="1" dirty="0">
                <a:solidFill>
                  <a:schemeClr val="bg1"/>
                </a:solidFill>
              </a:rPr>
              <a:t>The Making of Roman India</a:t>
            </a:r>
            <a:r>
              <a:rPr lang="en-GB" dirty="0">
                <a:solidFill>
                  <a:schemeClr val="bg1"/>
                </a:solidFill>
              </a:rPr>
              <a:t>. Cambridge: Cambridge University Press.</a:t>
            </a:r>
          </a:p>
          <a:p>
            <a:endParaRPr lang="en-GB" sz="500" dirty="0">
              <a:solidFill>
                <a:schemeClr val="bg1"/>
              </a:solidFill>
            </a:endParaRPr>
          </a:p>
          <a:p>
            <a:r>
              <a:rPr lang="en-GB" dirty="0" err="1">
                <a:solidFill>
                  <a:schemeClr val="bg1"/>
                </a:solidFill>
              </a:rPr>
              <a:t>Romm</a:t>
            </a:r>
            <a:r>
              <a:rPr lang="en-GB" dirty="0">
                <a:solidFill>
                  <a:schemeClr val="bg1"/>
                </a:solidFill>
              </a:rPr>
              <a:t>, J. S. 1992. The Edges of the Earth in Ancient Thought. Princeton: Princeton University Press</a:t>
            </a:r>
            <a:r>
              <a:rPr lang="en-GB" dirty="0" smtClean="0">
                <a:solidFill>
                  <a:schemeClr val="bg1"/>
                </a:solidFill>
              </a:rPr>
              <a:t>.</a:t>
            </a:r>
          </a:p>
          <a:p>
            <a:endParaRPr lang="en-GB" sz="500" dirty="0" smtClean="0">
              <a:solidFill>
                <a:schemeClr val="bg1"/>
              </a:solidFill>
            </a:endParaRPr>
          </a:p>
          <a:p>
            <a:r>
              <a:rPr lang="en-US" dirty="0" smtClean="0">
                <a:solidFill>
                  <a:schemeClr val="bg1"/>
                </a:solidFill>
              </a:rPr>
              <a:t>Skinner, J. 2012. </a:t>
            </a:r>
            <a:r>
              <a:rPr lang="en-US" i="1" dirty="0">
                <a:solidFill>
                  <a:schemeClr val="bg1"/>
                </a:solidFill>
              </a:rPr>
              <a:t>The Invention of Greek Ethnography: From Homer to </a:t>
            </a:r>
            <a:r>
              <a:rPr lang="en-US" i="1" dirty="0" smtClean="0">
                <a:solidFill>
                  <a:schemeClr val="bg1"/>
                </a:solidFill>
              </a:rPr>
              <a:t>Herodotus</a:t>
            </a:r>
            <a:r>
              <a:rPr lang="en-US" dirty="0" smtClean="0">
                <a:solidFill>
                  <a:schemeClr val="bg1"/>
                </a:solidFill>
              </a:rPr>
              <a:t>. </a:t>
            </a:r>
            <a:r>
              <a:rPr lang="en-US" dirty="0">
                <a:solidFill>
                  <a:schemeClr val="bg1"/>
                </a:solidFill>
              </a:rPr>
              <a:t>Oxford: Oxford University </a:t>
            </a:r>
            <a:r>
              <a:rPr lang="en-US" dirty="0" smtClean="0">
                <a:solidFill>
                  <a:schemeClr val="bg1"/>
                </a:solidFill>
              </a:rPr>
              <a:t>Press</a:t>
            </a:r>
            <a:r>
              <a:rPr lang="en-US" dirty="0">
                <a:solidFill>
                  <a:schemeClr val="bg1"/>
                </a:solidFill>
              </a:rPr>
              <a:t>.</a:t>
            </a:r>
          </a:p>
          <a:p>
            <a:endParaRPr lang="en-GB" dirty="0">
              <a:solidFill>
                <a:schemeClr val="bg1"/>
              </a:solidFill>
            </a:endParaRPr>
          </a:p>
          <a:p>
            <a:endParaRPr lang="en-GB" dirty="0"/>
          </a:p>
        </p:txBody>
      </p:sp>
    </p:spTree>
    <p:extLst>
      <p:ext uri="{BB962C8B-B14F-4D97-AF65-F5344CB8AC3E}">
        <p14:creationId xmlns:p14="http://schemas.microsoft.com/office/powerpoint/2010/main" val="108426532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145</TotalTime>
  <Words>2680</Words>
  <Application>Microsoft Office PowerPoint</Application>
  <PresentationFormat>On-screen Show (4:3)</PresentationFormat>
  <Paragraphs>157</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Book Antiqua</vt:lpstr>
      <vt:lpstr>Lucida Sans</vt:lpstr>
      <vt:lpstr>Times New Roman</vt:lpstr>
      <vt:lpstr>Wingdings</vt:lpstr>
      <vt:lpstr>Wingdings 2</vt:lpstr>
      <vt:lpstr>Wingdings 3</vt:lpstr>
      <vt:lpstr>Apex</vt:lpstr>
      <vt:lpstr>Reframing the World: The Emergence and significance of global history </vt:lpstr>
      <vt:lpstr>What is ethnography?</vt:lpstr>
      <vt:lpstr>Graeco-Roman “ethnography”</vt:lpstr>
      <vt:lpstr>Paradoxography</vt:lpstr>
      <vt:lpstr>PowerPoint Presentation</vt:lpstr>
      <vt:lpstr>Autopsy in Geographic, Zoological and Ethnographic discussions</vt:lpstr>
      <vt:lpstr>Historical digressions?</vt:lpstr>
      <vt:lpstr>Representing the other – India in the Graeco-Roman Imagination</vt:lpstr>
      <vt:lpstr>The History of India</vt:lpstr>
      <vt:lpstr>The Populations of India</vt:lpstr>
      <vt:lpstr>The Divisions of Indian Society</vt:lpstr>
      <vt:lpstr>Social customs – slavery </vt:lpstr>
      <vt:lpstr>Social customs – Indian Women</vt:lpstr>
      <vt:lpstr>Somatic Characterisations</vt:lpstr>
      <vt:lpstr>The Natural Context</vt:lpstr>
      <vt:lpstr>Identifying India in the visual cannon</vt:lpstr>
      <vt:lpstr>The Marvellous </vt:lpstr>
      <vt:lpstr>Bacchus and India</vt:lpstr>
      <vt:lpstr>Indian Hairstyles?</vt:lpstr>
      <vt:lpstr>The Personification of India</vt:lpstr>
      <vt:lpstr>Personification of Africa</vt:lpstr>
      <vt:lpstr>Questions to consider?</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Reframing the World: The Emergence and significance of global history </dc:title>
  <dc:creator>Matthew Cobb</dc:creator>
  <cp:lastModifiedBy>Matthew Cobb</cp:lastModifiedBy>
  <cp:revision>30</cp:revision>
  <dcterms:created xsi:type="dcterms:W3CDTF">2020-11-06T15:13:33Z</dcterms:created>
  <dcterms:modified xsi:type="dcterms:W3CDTF">2020-11-06T17:39:19Z</dcterms:modified>
</cp:coreProperties>
</file>