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960" y="3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4/28/2019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png"/><Relationship Id="rId7" Type="http://schemas.openxmlformats.org/officeDocument/2006/relationships/image" Target="../media/image3.png"/><Relationship Id="rId12"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doi-org.ezproxy.uwtsd.ac.uk/10.4271/910450" TargetMode="External"/><Relationship Id="rId11" Type="http://schemas.openxmlformats.org/officeDocument/2006/relationships/image" Target="../media/image7.png"/><Relationship Id="rId5" Type="http://schemas.openxmlformats.org/officeDocument/2006/relationships/hyperlink" Target="https://doi-org.ezproxy.uwtsd.ac.uk/10.4271/2017-01-0635" TargetMode="External"/><Relationship Id="rId10" Type="http://schemas.openxmlformats.org/officeDocument/2006/relationships/image" Target="../media/image6.png"/><Relationship Id="rId4" Type="http://schemas.openxmlformats.org/officeDocument/2006/relationships/hyperlink" Target="https://doi-org.ezproxy.uwtsd.ac.uk/10.4271/960581" TargetMode="External"/><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buNone/>
            </a:pPr>
            <a:r>
              <a:rPr lang="en-GB" sz="4800" u="sng" dirty="0"/>
              <a:t>Improving volumetric flow and efficiency by using fully </a:t>
            </a:r>
            <a:r>
              <a:rPr lang="en-GB" sz="4800" u="sng" dirty="0" smtClean="0"/>
              <a:t>FVVA</a:t>
            </a:r>
            <a:endParaRPr lang="en-GB" sz="4800" dirty="0"/>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Matthew Perry </a:t>
            </a:r>
            <a:endParaRPr lang="en-GB" altLang="en-US" sz="4000" b="1" dirty="0" smtClean="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1800" dirty="0" smtClean="0">
                <a:solidFill>
                  <a:srgbClr val="002060"/>
                </a:solidFill>
                <a:latin typeface="Calibri" charset="0"/>
                <a:ea typeface="Calibri" charset="0"/>
                <a:cs typeface="Calibri" charset="0"/>
              </a:rPr>
              <a:t>Pedro Ferreira</a:t>
            </a:r>
            <a:endParaRPr lang="en-GB" altLang="en-US" sz="1800" dirty="0">
              <a:solidFill>
                <a:srgbClr val="002060"/>
              </a:solidFill>
              <a:latin typeface="Calibri" charset="0"/>
              <a:ea typeface="Calibri" charset="0"/>
              <a:cs typeface="Calibri" charset="0"/>
            </a:endParaRPr>
          </a:p>
          <a:p>
            <a:pPr>
              <a:buNone/>
            </a:pPr>
            <a:r>
              <a:rPr lang="en-GB" sz="3600" u="sng" dirty="0"/>
              <a:t>University of Wales Trinity Saint </a:t>
            </a:r>
            <a:r>
              <a:rPr lang="en-GB" sz="3600" u="sng" dirty="0" smtClean="0"/>
              <a:t>David</a:t>
            </a:r>
          </a:p>
          <a:p>
            <a:pPr>
              <a:buNone/>
            </a:pPr>
            <a:r>
              <a:rPr lang="en-GB" sz="3600" u="sng" dirty="0" err="1" smtClean="0"/>
              <a:t>Bsc</a:t>
            </a:r>
            <a:r>
              <a:rPr lang="en-GB" sz="3600" u="sng" dirty="0" smtClean="0"/>
              <a:t> automotive engineerin</a:t>
            </a:r>
            <a:r>
              <a:rPr lang="en-GB" sz="3600" u="sng" dirty="0"/>
              <a:t>g</a:t>
            </a:r>
            <a:endParaRPr lang="en-GB" sz="3600"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97843" y="5737135"/>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This project is looking at improving the flow of air that passes the intake valve and into the chamber, one way to achieve this is by replacing the conventional camshaft with FVVA (fully variable valve actuation). Why it is important to improve the air flow, there are many reason for this reduction in emission more power if wanted, fuel economy and engine efficiency. By using FVVA there are many advantages such as, opening the valve earlier which will allow max air flow for longer, less overlap, cylinder deactivation, less friction, no throttles, can adjust valve lift per rpm, engine weight is less and variable valve lift and </a:t>
            </a:r>
            <a:r>
              <a:rPr lang="en-GB" sz="2800" dirty="0" smtClean="0"/>
              <a:t>timing.</a:t>
            </a:r>
            <a:endParaRPr lang="en-US" altLang="en-US" sz="2800" dirty="0"/>
          </a:p>
        </p:txBody>
      </p:sp>
      <p:sp>
        <p:nvSpPr>
          <p:cNvPr id="23" name="Text Box 11"/>
          <p:cNvSpPr txBox="1">
            <a:spLocks noChangeArrowheads="1"/>
          </p:cNvSpPr>
          <p:nvPr/>
        </p:nvSpPr>
        <p:spPr bwMode="auto">
          <a:xfrm>
            <a:off x="14375201" y="23310467"/>
            <a:ext cx="6415087" cy="5520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r>
              <a:rPr lang="en-GB" sz="1800" dirty="0"/>
              <a:t>Schechter, M. and Levin, M., "</a:t>
            </a:r>
            <a:r>
              <a:rPr lang="en-GB" sz="1800" dirty="0" err="1"/>
              <a:t>Camless</a:t>
            </a:r>
            <a:r>
              <a:rPr lang="en-GB" sz="1800" dirty="0"/>
              <a:t> Engine," SAE Technical Paper 960581, 1996, </a:t>
            </a:r>
            <a:r>
              <a:rPr lang="en-GB" sz="1800" dirty="0">
                <a:hlinkClick r:id="rId4"/>
              </a:rPr>
              <a:t>https://doi-org.ezproxy.uwtsd.ac.uk/10.4271/960581</a:t>
            </a:r>
            <a:r>
              <a:rPr lang="en-GB" sz="1800" dirty="0" smtClean="0"/>
              <a:t>.</a:t>
            </a:r>
          </a:p>
          <a:p>
            <a:endParaRPr lang="en-GB" sz="1800" dirty="0" smtClean="0"/>
          </a:p>
          <a:p>
            <a:r>
              <a:rPr lang="en-GB" sz="1800" dirty="0"/>
              <a:t>Babbitt, G., Rogers, J., </a:t>
            </a:r>
            <a:r>
              <a:rPr lang="en-GB" sz="1800" dirty="0" err="1"/>
              <a:t>Weyer</a:t>
            </a:r>
            <a:r>
              <a:rPr lang="en-GB" sz="1800" dirty="0"/>
              <a:t>, K., Cohen, D. et al., "</a:t>
            </a:r>
            <a:r>
              <a:rPr lang="en-GB" sz="1800" dirty="0" err="1"/>
              <a:t>DigitalAir</a:t>
            </a:r>
            <a:r>
              <a:rPr lang="en-GB" sz="1800" dirty="0"/>
              <a:t>™ </a:t>
            </a:r>
            <a:r>
              <a:rPr lang="en-GB" sz="1800" dirty="0" err="1"/>
              <a:t>Camless</a:t>
            </a:r>
            <a:r>
              <a:rPr lang="en-GB" sz="1800" dirty="0"/>
              <a:t> FVVA System – Part 1, Valve Train Design, Capability and Performance," </a:t>
            </a:r>
            <a:r>
              <a:rPr lang="en-GB" sz="1800" i="1" dirty="0"/>
              <a:t>SAE Int. J. Engines</a:t>
            </a:r>
            <a:r>
              <a:rPr lang="en-GB" sz="1800" dirty="0"/>
              <a:t> 10(3):802-816, 2017, </a:t>
            </a:r>
            <a:r>
              <a:rPr lang="en-GB" sz="1800" dirty="0">
                <a:hlinkClick r:id="rId5"/>
              </a:rPr>
              <a:t>https://doi-org.ezproxy.uwtsd.ac.uk/10.4271/2017-01-0635</a:t>
            </a:r>
            <a:r>
              <a:rPr lang="en-GB" sz="1800" dirty="0" smtClean="0"/>
              <a:t>.</a:t>
            </a:r>
          </a:p>
          <a:p>
            <a:endParaRPr lang="en-GB" sz="1800" dirty="0" smtClean="0"/>
          </a:p>
          <a:p>
            <a:r>
              <a:rPr lang="en-GB" sz="1800" dirty="0"/>
              <a:t>Gould, L., </a:t>
            </a:r>
            <a:r>
              <a:rPr lang="en-GB" sz="1800" dirty="0" err="1"/>
              <a:t>Richeson</a:t>
            </a:r>
            <a:r>
              <a:rPr lang="en-GB" sz="1800" dirty="0"/>
              <a:t>, W., and Erickson, F., "Performance Evaluation of a </a:t>
            </a:r>
            <a:r>
              <a:rPr lang="en-GB" sz="1800" dirty="0" err="1"/>
              <a:t>Camless</a:t>
            </a:r>
            <a:r>
              <a:rPr lang="en-GB" sz="1800" dirty="0"/>
              <a:t> Engine Using Valve Actuators with Programmable Timing," SAE Technical Paper 910450, 1991, </a:t>
            </a:r>
            <a:r>
              <a:rPr lang="en-GB" sz="1800" dirty="0">
                <a:hlinkClick r:id="rId6"/>
              </a:rPr>
              <a:t>https://doi-org.ezproxy.uwtsd.ac.uk/10.4271/910450</a:t>
            </a:r>
            <a:r>
              <a:rPr lang="en-GB" sz="1800" dirty="0"/>
              <a:t>.</a:t>
            </a:r>
          </a:p>
          <a:p>
            <a:endParaRPr lang="en-GB" sz="1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smtClean="0">
                <a:solidFill>
                  <a:srgbClr val="FF0000"/>
                </a:solidFill>
              </a:rPr>
              <a:t>Include any logos as appropriate</a:t>
            </a:r>
            <a:endParaRPr lang="en-GB" b="1" dirty="0">
              <a:solidFill>
                <a:srgbClr val="FF0000"/>
              </a:solidFill>
            </a:endParaRPr>
          </a:p>
        </p:txBody>
      </p:sp>
      <p:sp>
        <p:nvSpPr>
          <p:cNvPr id="44" name="Text Box 6"/>
          <p:cNvSpPr txBox="1">
            <a:spLocks noChangeArrowheads="1"/>
          </p:cNvSpPr>
          <p:nvPr/>
        </p:nvSpPr>
        <p:spPr bwMode="auto">
          <a:xfrm>
            <a:off x="331567" y="14779394"/>
            <a:ext cx="6415087" cy="4104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Project </a:t>
            </a:r>
            <a:r>
              <a:rPr lang="en-AU" altLang="en-US" sz="3600" b="1" dirty="0" smtClean="0">
                <a:latin typeface="Arial" panose="020B0604020202020204" pitchFamily="34" charset="0"/>
                <a:cs typeface="Arial" panose="020B0604020202020204" pitchFamily="34" charset="0"/>
              </a:rPr>
              <a:t>Aims</a:t>
            </a:r>
          </a:p>
          <a:p>
            <a:pPr marL="571500" indent="-571500">
              <a:spcBef>
                <a:spcPct val="50000"/>
              </a:spcBef>
              <a:buFont typeface="Arial" panose="020B0604020202020204" pitchFamily="34" charset="0"/>
              <a:buChar char="•"/>
            </a:pPr>
            <a:r>
              <a:rPr lang="en-AU" altLang="en-US" sz="2800" b="1" dirty="0" smtClean="0">
                <a:latin typeface="Arial" panose="020B0604020202020204" pitchFamily="34" charset="0"/>
                <a:cs typeface="Arial" panose="020B0604020202020204" pitchFamily="34" charset="0"/>
              </a:rPr>
              <a:t>Improve volumetric efficiency </a:t>
            </a:r>
          </a:p>
          <a:p>
            <a:pPr marL="571500" indent="-571500">
              <a:spcBef>
                <a:spcPct val="50000"/>
              </a:spcBef>
              <a:buFont typeface="Arial" panose="020B0604020202020204" pitchFamily="34" charset="0"/>
              <a:buChar char="•"/>
            </a:pPr>
            <a:r>
              <a:rPr lang="en-AU" altLang="en-US" sz="2800" b="1" dirty="0" smtClean="0">
                <a:latin typeface="Arial" panose="020B0604020202020204" pitchFamily="34" charset="0"/>
                <a:cs typeface="Arial" panose="020B0604020202020204" pitchFamily="34" charset="0"/>
              </a:rPr>
              <a:t>Looking at camshaft less engine</a:t>
            </a:r>
          </a:p>
          <a:p>
            <a:pPr marL="571500" indent="-571500">
              <a:spcBef>
                <a:spcPct val="50000"/>
              </a:spcBef>
              <a:buFont typeface="Arial" panose="020B0604020202020204" pitchFamily="34" charset="0"/>
              <a:buChar char="•"/>
            </a:pPr>
            <a:r>
              <a:rPr lang="en-AU" altLang="en-US" sz="2800" b="1" dirty="0" smtClean="0">
                <a:latin typeface="Arial" panose="020B0604020202020204" pitchFamily="34" charset="0"/>
                <a:cs typeface="Arial" panose="020B0604020202020204" pitchFamily="34" charset="0"/>
              </a:rPr>
              <a:t>Better fuel consumption </a:t>
            </a:r>
          </a:p>
          <a:p>
            <a:pPr marL="571500" indent="-571500">
              <a:spcBef>
                <a:spcPct val="50000"/>
              </a:spcBef>
              <a:buFont typeface="Arial" panose="020B0604020202020204" pitchFamily="34" charset="0"/>
              <a:buChar char="•"/>
            </a:pPr>
            <a:r>
              <a:rPr lang="en-AU" altLang="en-US" sz="2800" b="1" dirty="0" smtClean="0">
                <a:latin typeface="Arial" panose="020B0604020202020204" pitchFamily="34" charset="0"/>
                <a:cs typeface="Arial" panose="020B0604020202020204" pitchFamily="34" charset="0"/>
              </a:rPr>
              <a:t>Lower emissions</a:t>
            </a:r>
            <a:endParaRPr lang="en-AU" altLang="en-US" sz="2800" b="1" dirty="0">
              <a:latin typeface="Arial" panose="020B0604020202020204" pitchFamily="34" charset="0"/>
              <a:cs typeface="Arial" panose="020B0604020202020204" pitchFamily="34" charset="0"/>
            </a:endParaRPr>
          </a:p>
        </p:txBody>
      </p:sp>
      <p:sp>
        <p:nvSpPr>
          <p:cNvPr id="46" name="Text Box 6"/>
          <p:cNvSpPr txBox="1">
            <a:spLocks noChangeArrowheads="1"/>
          </p:cNvSpPr>
          <p:nvPr/>
        </p:nvSpPr>
        <p:spPr bwMode="auto">
          <a:xfrm>
            <a:off x="409883" y="19292631"/>
            <a:ext cx="6415087" cy="927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Methodology</a:t>
            </a:r>
            <a:endParaRPr lang="en-AU" altLang="en-US" sz="3600" b="1" dirty="0">
              <a:latin typeface="Arial" panose="020B0604020202020204" pitchFamily="34" charset="0"/>
              <a:cs typeface="Arial" panose="020B0604020202020204" pitchFamily="34" charset="0"/>
            </a:endParaRPr>
          </a:p>
          <a:p>
            <a:r>
              <a:rPr lang="en-GB" sz="2800" dirty="0"/>
              <a:t>took the cylinder head and fitted it to the flow bench to see how much air will pass the intake valve. For the cylinder head to be fitted to the flow bench it required using adapter which fits in between the flow bench and cylinder head when fitting the adapter both ends of the adapter need an air tight seal. Once this is all mounted, then use another adapter which consist of metal plate which bolts across the top of the cylinder head which is directly above the valve bucket, when this adapter is secure there are two bolts which are fitted to the plate which is directly above the valves which allows to push the valves open in the increments desired</a:t>
            </a:r>
            <a:endParaRPr lang="en-GB" sz="2800" dirty="0"/>
          </a:p>
        </p:txBody>
      </p:sp>
      <p:sp>
        <p:nvSpPr>
          <p:cNvPr id="47" name="Text Box 6"/>
          <p:cNvSpPr txBox="1">
            <a:spLocks noChangeArrowheads="1"/>
          </p:cNvSpPr>
          <p:nvPr/>
        </p:nvSpPr>
        <p:spPr bwMode="auto">
          <a:xfrm>
            <a:off x="7407341" y="15398166"/>
            <a:ext cx="6415087"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Results</a:t>
            </a:r>
            <a:endParaRPr lang="en-AU" altLang="en-US" sz="3600" b="1" dirty="0">
              <a:latin typeface="Arial" panose="020B0604020202020204" pitchFamily="34" charset="0"/>
              <a:cs typeface="Arial" panose="020B0604020202020204" pitchFamily="34" charset="0"/>
            </a:endParaRPr>
          </a:p>
          <a:p>
            <a:r>
              <a:rPr lang="en-GB" sz="2800" dirty="0"/>
              <a:t>The graph above in figure 15 displays the actuator which is the orange line and the camshaft which is the blue line by using the actuations, will then be able to get more air in where the green area is highlighted all that area is potential extra air which can be achieved by using actuation. By being able to open earlier means can get the maximum air flow which means can also get the maximum air flow for longer and shut it later or can open it more than once in the sequence</a:t>
            </a:r>
            <a:r>
              <a:rPr lang="en-GB" sz="2800" dirty="0" smtClean="0"/>
              <a:t>.</a:t>
            </a:r>
            <a:endParaRPr lang="en-GB" sz="2800" dirty="0"/>
          </a:p>
        </p:txBody>
      </p:sp>
      <p:sp>
        <p:nvSpPr>
          <p:cNvPr id="48" name="Text Box 6"/>
          <p:cNvSpPr txBox="1">
            <a:spLocks noChangeArrowheads="1"/>
          </p:cNvSpPr>
          <p:nvPr/>
        </p:nvSpPr>
        <p:spPr bwMode="auto">
          <a:xfrm>
            <a:off x="14483115" y="13881915"/>
            <a:ext cx="6415087" cy="949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Conclusions</a:t>
            </a:r>
          </a:p>
          <a:p>
            <a:pPr>
              <a:spcBef>
                <a:spcPct val="50000"/>
              </a:spcBef>
            </a:pPr>
            <a:r>
              <a:rPr lang="en-GB" sz="2800" dirty="0" smtClean="0"/>
              <a:t>A lot of the data taken and produced was done using excel spreadsheet. This system is expensive to produce and is only been operated on certain engines. The overall project shows that the FVVA would be more beneficial and the advantages would outweigh the cost of production as there’s many beneficial factors to be gained. </a:t>
            </a:r>
            <a:r>
              <a:rPr lang="en-GB" sz="2800" dirty="0"/>
              <a:t>From what was collected from the testing and the extensive research done it shows that by having a </a:t>
            </a:r>
            <a:r>
              <a:rPr lang="en-GB" sz="2800" dirty="0" err="1"/>
              <a:t>fvva</a:t>
            </a:r>
            <a:r>
              <a:rPr lang="en-GB" sz="2800" dirty="0"/>
              <a:t> engine opposed to the camshaft engine there are many benefits to this such as lower emission, better fuel consumption, engine efficiency and the volumetric flow and efficiency is enhanced creating a better burn in the cylinder.</a:t>
            </a:r>
            <a:endParaRPr lang="en-US" altLang="en-US" sz="2800" dirty="0"/>
          </a:p>
        </p:txBody>
      </p:sp>
      <p:sp>
        <p:nvSpPr>
          <p:cNvPr id="49" name="Text Box 6"/>
          <p:cNvSpPr txBox="1">
            <a:spLocks noChangeArrowheads="1"/>
          </p:cNvSpPr>
          <p:nvPr/>
        </p:nvSpPr>
        <p:spPr bwMode="auto">
          <a:xfrm>
            <a:off x="7394526" y="5063202"/>
            <a:ext cx="6415087" cy="108759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Once the flow bench was all setup and ready to go the first procedure was check that there is no air leaks which will lead to a false reading, once the flow bench and the cylinder head has an air tight seal can then proceed with the test. The test procedure consisted of opening the valve in 0.1mm (millimetres) increments, each increment was tested and the flow bench then give a percentage flow value. Depending what range the flow bench was in depends on how calculate the litters per second. The range of flow bench is one to six, when the percentage on the flow scale reaches its maximum of hundred percent would then move to the next range until same thing happed and repeat process until reach the point that the valve is all way open. To retrieve a value for litres per second an equation is used which is.</a:t>
            </a:r>
          </a:p>
        </p:txBody>
      </p:sp>
      <p:grpSp>
        <p:nvGrpSpPr>
          <p:cNvPr id="34" name="Group 33"/>
          <p:cNvGrpSpPr/>
          <p:nvPr/>
        </p:nvGrpSpPr>
        <p:grpSpPr>
          <a:xfrm>
            <a:off x="7667628" y="23482401"/>
            <a:ext cx="6114812" cy="4275044"/>
            <a:chOff x="0" y="0"/>
            <a:chExt cx="4944745" cy="3275799"/>
          </a:xfrm>
        </p:grpSpPr>
        <p:pic>
          <p:nvPicPr>
            <p:cNvPr id="38" name="Picture 37"/>
            <p:cNvPicPr>
              <a:picLocks noChangeAspect="1"/>
            </p:cNvPicPr>
            <p:nvPr/>
          </p:nvPicPr>
          <p:blipFill rotWithShape="1">
            <a:blip r:embed="rId10">
              <a:extLst>
                <a:ext uri="{28A0092B-C50C-407E-A947-70E740481C1C}">
                  <a14:useLocalDpi xmlns:a14="http://schemas.microsoft.com/office/drawing/2010/main" val="0"/>
                </a:ext>
              </a:extLst>
            </a:blip>
            <a:srcRect t="20791" r="57889" b="33958"/>
            <a:stretch/>
          </p:blipFill>
          <p:spPr bwMode="auto">
            <a:xfrm>
              <a:off x="0" y="0"/>
              <a:ext cx="4944745" cy="2987659"/>
            </a:xfrm>
            <a:prstGeom prst="rect">
              <a:avLst/>
            </a:prstGeom>
            <a:ln>
              <a:noFill/>
            </a:ln>
            <a:extLst>
              <a:ext uri="{53640926-AAD7-44D8-BBD7-CCE9431645EC}">
                <a14:shadowObscured xmlns:a14="http://schemas.microsoft.com/office/drawing/2010/main"/>
              </a:ext>
            </a:extLst>
          </p:spPr>
        </p:pic>
        <p:sp>
          <p:nvSpPr>
            <p:cNvPr id="37" name="Text Box 2"/>
            <p:cNvSpPr txBox="1">
              <a:spLocks noChangeArrowheads="1"/>
            </p:cNvSpPr>
            <p:nvPr/>
          </p:nvSpPr>
          <p:spPr bwMode="auto">
            <a:xfrm>
              <a:off x="2528514" y="3013544"/>
              <a:ext cx="691515" cy="26225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Degrees </a:t>
              </a:r>
            </a:p>
          </p:txBody>
        </p:sp>
      </p:grpSp>
      <p:sp>
        <p:nvSpPr>
          <p:cNvPr id="10" name="TextBox 9"/>
          <p:cNvSpPr txBox="1"/>
          <p:nvPr/>
        </p:nvSpPr>
        <p:spPr>
          <a:xfrm>
            <a:off x="15405061" y="3200461"/>
            <a:ext cx="4118787" cy="3970318"/>
          </a:xfrm>
          <a:prstGeom prst="rect">
            <a:avLst/>
          </a:prstGeom>
          <a:noFill/>
        </p:spPr>
        <p:txBody>
          <a:bodyPr wrap="square" rtlCol="0">
            <a:spAutoFit/>
          </a:bodyPr>
          <a:lstStyle/>
          <a:p>
            <a:r>
              <a:rPr lang="en-GB" sz="2800" dirty="0" smtClean="0"/>
              <a:t>From </a:t>
            </a:r>
            <a:r>
              <a:rPr lang="en-GB" sz="2800" dirty="0"/>
              <a:t>the results that have been obtained and compared figure 14 and 15 to the results of Schechter et al., 1996 can see that the way valve actuation opens and closes has similar traces as to figure 14 and 15 </a:t>
            </a:r>
          </a:p>
        </p:txBody>
      </p:sp>
      <p:grpSp>
        <p:nvGrpSpPr>
          <p:cNvPr id="41" name="Group 40"/>
          <p:cNvGrpSpPr/>
          <p:nvPr/>
        </p:nvGrpSpPr>
        <p:grpSpPr>
          <a:xfrm>
            <a:off x="14491210" y="7338765"/>
            <a:ext cx="5553402" cy="6494862"/>
            <a:chOff x="0" y="0"/>
            <a:chExt cx="3590925" cy="4509770"/>
          </a:xfrm>
        </p:grpSpPr>
        <p:pic>
          <p:nvPicPr>
            <p:cNvPr id="45" name="Picture 44"/>
            <p:cNvPicPr>
              <a:picLocks noChangeAspect="1"/>
            </p:cNvPicPr>
            <p:nvPr/>
          </p:nvPicPr>
          <p:blipFill rotWithShape="1">
            <a:blip r:embed="rId11">
              <a:extLst>
                <a:ext uri="{28A0092B-C50C-407E-A947-70E740481C1C}">
                  <a14:useLocalDpi xmlns:a14="http://schemas.microsoft.com/office/drawing/2010/main" val="0"/>
                </a:ext>
              </a:extLst>
            </a:blip>
            <a:srcRect l="30080" t="22168" r="42666" b="16946"/>
            <a:stretch/>
          </p:blipFill>
          <p:spPr bwMode="auto">
            <a:xfrm>
              <a:off x="0" y="0"/>
              <a:ext cx="3590925" cy="4509770"/>
            </a:xfrm>
            <a:prstGeom prst="rect">
              <a:avLst/>
            </a:prstGeom>
            <a:ln>
              <a:noFill/>
            </a:ln>
            <a:extLst>
              <a:ext uri="{53640926-AAD7-44D8-BBD7-CCE9431645EC}">
                <a14:shadowObscured xmlns:a14="http://schemas.microsoft.com/office/drawing/2010/main"/>
              </a:ext>
            </a:extLst>
          </p:spPr>
        </p:pic>
        <p:sp>
          <p:nvSpPr>
            <p:cNvPr id="55" name="Text Box 2"/>
            <p:cNvSpPr txBox="1">
              <a:spLocks noChangeArrowheads="1"/>
            </p:cNvSpPr>
            <p:nvPr/>
          </p:nvSpPr>
          <p:spPr bwMode="auto">
            <a:xfrm>
              <a:off x="161925" y="4086225"/>
              <a:ext cx="2269490" cy="42354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Figure.4 Flow bench </a:t>
              </a:r>
            </a:p>
          </p:txBody>
        </p:sp>
      </p:grpSp>
      <p:pic>
        <p:nvPicPr>
          <p:cNvPr id="57" name="Picture 56"/>
          <p:cNvPicPr/>
          <p:nvPr/>
        </p:nvPicPr>
        <p:blipFill rotWithShape="1">
          <a:blip r:embed="rId12"/>
          <a:srcRect l="38154" t="21540" r="37988" b="16285"/>
          <a:stretch/>
        </p:blipFill>
        <p:spPr bwMode="auto">
          <a:xfrm>
            <a:off x="297843" y="2086259"/>
            <a:ext cx="2648487" cy="345631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300</TotalTime>
  <Words>736</Words>
  <Application>Microsoft Office PowerPoint</Application>
  <PresentationFormat>Custom</PresentationFormat>
  <Paragraphs>30</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MS PGothic</vt:lpstr>
      <vt:lpstr>MS PGothic</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matthew perry</cp:lastModifiedBy>
  <cp:revision>26</cp:revision>
  <dcterms:created xsi:type="dcterms:W3CDTF">2016-02-25T08:27:32Z</dcterms:created>
  <dcterms:modified xsi:type="dcterms:W3CDTF">2019-04-28T23:21:23Z</dcterms:modified>
</cp:coreProperties>
</file>