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98" r:id="rId5"/>
    <p:sldId id="283" r:id="rId6"/>
    <p:sldId id="284" r:id="rId7"/>
    <p:sldId id="307" r:id="rId8"/>
    <p:sldId id="299" r:id="rId9"/>
    <p:sldId id="300" r:id="rId10"/>
    <p:sldId id="301" r:id="rId11"/>
    <p:sldId id="302" r:id="rId12"/>
    <p:sldId id="303" r:id="rId13"/>
    <p:sldId id="304" r:id="rId14"/>
    <p:sldId id="305" r:id="rId15"/>
    <p:sldId id="296" r:id="rId16"/>
    <p:sldId id="30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1D5AA7-6B35-4EFD-A4A2-6BF9F7BE868E}" v="336" dt="2024-03-23T08:53:33.125"/>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217" autoAdjust="0"/>
    <p:restoredTop sz="94796" autoAdjust="0"/>
  </p:normalViewPr>
  <p:slideViewPr>
    <p:cSldViewPr snapToGrid="0">
      <p:cViewPr varScale="1">
        <p:scale>
          <a:sx n="80" d="100"/>
          <a:sy n="80" d="100"/>
        </p:scale>
        <p:origin x="472" y="44"/>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3/27/2024</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3/27/2024</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a:p>
        </p:txBody>
      </p:sp>
    </p:spTree>
    <p:extLst>
      <p:ext uri="{BB962C8B-B14F-4D97-AF65-F5344CB8AC3E}">
        <p14:creationId xmlns:p14="http://schemas.microsoft.com/office/powerpoint/2010/main" val="3642016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People can become more versatile and adaptive in the job market by diversifying their skill set. They can experiment with various fields and positions, which increases their chances of developing professionally.</a:t>
            </a:r>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2453674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2871074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 road and danger simulation will be displayed on headsets similar to the HTC one worn by those undergoing training.</a:t>
            </a:r>
            <a:r>
              <a:rPr lang="en-GB" sz="1200" kern="1200" dirty="0">
                <a:solidFill>
                  <a:schemeClr val="tx1"/>
                </a:solidFill>
                <a:effectLst/>
                <a:latin typeface="+mn-lt"/>
                <a:ea typeface="+mn-ea"/>
                <a:cs typeface="+mn-cs"/>
              </a:rPr>
              <a:t> Workers' perceptions of training have improved, which leads to higher levels of engagement, timely completion of more courses, and improved knowledge retention. To help factory workers stay as connected as their office-based counterparts, </a:t>
            </a:r>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695773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company can manage both traditional in-person learning experiences and online learning through the use of an LMS (</a:t>
            </a:r>
            <a:r>
              <a:rPr lang="en-GB" sz="1200" kern="1200" dirty="0" err="1">
                <a:solidFill>
                  <a:schemeClr val="tx1"/>
                </a:solidFill>
                <a:effectLst/>
                <a:latin typeface="+mn-lt"/>
                <a:ea typeface="+mn-ea"/>
                <a:cs typeface="+mn-cs"/>
              </a:rPr>
              <a:t>Simanullang</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Rajagukguk</a:t>
            </a:r>
            <a:r>
              <a:rPr lang="en-GB" sz="1200" kern="1200" dirty="0">
                <a:solidFill>
                  <a:schemeClr val="tx1"/>
                </a:solidFill>
                <a:effectLst/>
                <a:latin typeface="+mn-lt"/>
                <a:ea typeface="+mn-ea"/>
                <a:cs typeface="+mn-cs"/>
              </a:rPr>
              <a:t>, 2020). Outlook's document library, calendar, chat, mailbox, and so forth. </a:t>
            </a:r>
            <a:r>
              <a:rPr lang="en-US" sz="1200" kern="1200" dirty="0">
                <a:solidFill>
                  <a:schemeClr val="tx1"/>
                </a:solidFill>
                <a:effectLst/>
                <a:latin typeface="+mn-lt"/>
                <a:ea typeface="+mn-ea"/>
                <a:cs typeface="+mn-cs"/>
              </a:rPr>
              <a:t>It's evident that both employers and workers anticipate AI solutions to provide enormous advantages to the workplace on a daily basis. </a:t>
            </a:r>
            <a:r>
              <a:rPr lang="en-GB" sz="1200" kern="1200" dirty="0">
                <a:solidFill>
                  <a:schemeClr val="tx1"/>
                </a:solidFill>
                <a:effectLst/>
                <a:latin typeface="+mn-lt"/>
                <a:ea typeface="+mn-ea"/>
                <a:cs typeface="+mn-cs"/>
              </a:rPr>
              <a:t>Nonetheless, 75% of businesses that prioritize hiring workers with AI expertise said they are having difficulty finding the talent they need.</a:t>
            </a:r>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2883464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7</a:t>
            </a:fld>
            <a:endParaRPr lang="en-US" noProof="0"/>
          </a:p>
        </p:txBody>
      </p:sp>
    </p:spTree>
    <p:extLst>
      <p:ext uri="{BB962C8B-B14F-4D97-AF65-F5344CB8AC3E}">
        <p14:creationId xmlns:p14="http://schemas.microsoft.com/office/powerpoint/2010/main" val="856917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Assessing the training's efficacy is made simpler when using video. In order to draw employers in and hold their interest through the entire training session, videos are essential. Compared to text consumption, which has low retention rates, training through videos improves retention because people can retain 90% of the information abstain.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8</a:t>
            </a:fld>
            <a:endParaRPr lang="en-US" noProof="0"/>
          </a:p>
        </p:txBody>
      </p:sp>
    </p:spTree>
    <p:extLst>
      <p:ext uri="{BB962C8B-B14F-4D97-AF65-F5344CB8AC3E}">
        <p14:creationId xmlns:p14="http://schemas.microsoft.com/office/powerpoint/2010/main" val="14557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formats can be combined into a blended learning strategy because they are both adaptable. A simple and economical method for marketers to gather employers in one location to accomplish multiple goals is through webinars</a:t>
            </a:r>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9</a:t>
            </a:fld>
            <a:endParaRPr lang="en-US" noProof="0"/>
          </a:p>
        </p:txBody>
      </p:sp>
    </p:spTree>
    <p:extLst>
      <p:ext uri="{BB962C8B-B14F-4D97-AF65-F5344CB8AC3E}">
        <p14:creationId xmlns:p14="http://schemas.microsoft.com/office/powerpoint/2010/main" val="3487384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10</a:t>
            </a:fld>
            <a:endParaRPr lang="en-US" noProof="0"/>
          </a:p>
        </p:txBody>
      </p:sp>
    </p:spTree>
    <p:extLst>
      <p:ext uri="{BB962C8B-B14F-4D97-AF65-F5344CB8AC3E}">
        <p14:creationId xmlns:p14="http://schemas.microsoft.com/office/powerpoint/2010/main" val="4169795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11</a:t>
            </a:fld>
            <a:endParaRPr lang="en-US" noProof="0"/>
          </a:p>
        </p:txBody>
      </p:sp>
    </p:spTree>
    <p:extLst>
      <p:ext uri="{BB962C8B-B14F-4D97-AF65-F5344CB8AC3E}">
        <p14:creationId xmlns:p14="http://schemas.microsoft.com/office/powerpoint/2010/main" val="1182680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Pirker, J. and </a:t>
            </a:r>
            <a:r>
              <a:rPr lang="en-GB" sz="1200" kern="1200" dirty="0" err="1">
                <a:solidFill>
                  <a:schemeClr val="tx1"/>
                </a:solidFill>
                <a:effectLst/>
                <a:latin typeface="+mn-lt"/>
                <a:ea typeface="+mn-ea"/>
                <a:cs typeface="+mn-cs"/>
              </a:rPr>
              <a:t>Dengel</a:t>
            </a:r>
            <a:r>
              <a:rPr lang="en-GB" sz="1200" kern="1200" dirty="0">
                <a:solidFill>
                  <a:schemeClr val="tx1"/>
                </a:solidFill>
                <a:effectLst/>
                <a:latin typeface="+mn-lt"/>
                <a:ea typeface="+mn-ea"/>
                <a:cs typeface="+mn-cs"/>
              </a:rPr>
              <a:t>, A., 2021. The potential of 360 virtual reality videos and real VR for education—a literature review. IEEE computer graphics and applications, 41(4), pp.76-89.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Hoi, V.N., 2020. Understanding higher education learners' acceptance and use of mobile devices for language learning: A </a:t>
            </a:r>
            <a:r>
              <a:rPr lang="en-GB" sz="1200" kern="1200" dirty="0" err="1">
                <a:solidFill>
                  <a:schemeClr val="tx1"/>
                </a:solidFill>
                <a:effectLst/>
                <a:latin typeface="+mn-lt"/>
                <a:ea typeface="+mn-ea"/>
                <a:cs typeface="+mn-cs"/>
              </a:rPr>
              <a:t>Rasch</a:t>
            </a:r>
            <a:r>
              <a:rPr lang="en-GB" sz="1200" kern="1200" dirty="0">
                <a:solidFill>
                  <a:schemeClr val="tx1"/>
                </a:solidFill>
                <a:effectLst/>
                <a:latin typeface="+mn-lt"/>
                <a:ea typeface="+mn-ea"/>
                <a:cs typeface="+mn-cs"/>
              </a:rPr>
              <a:t>-based path </a:t>
            </a:r>
            <a:r>
              <a:rPr lang="en-GB" sz="1200" kern="1200" dirty="0" err="1">
                <a:solidFill>
                  <a:schemeClr val="tx1"/>
                </a:solidFill>
                <a:effectLst/>
                <a:latin typeface="+mn-lt"/>
                <a:ea typeface="+mn-ea"/>
                <a:cs typeface="+mn-cs"/>
              </a:rPr>
              <a:t>modeling</a:t>
            </a:r>
            <a:r>
              <a:rPr lang="en-GB" sz="1200" kern="1200" dirty="0">
                <a:solidFill>
                  <a:schemeClr val="tx1"/>
                </a:solidFill>
                <a:effectLst/>
                <a:latin typeface="+mn-lt"/>
                <a:ea typeface="+mn-ea"/>
                <a:cs typeface="+mn-cs"/>
              </a:rPr>
              <a:t> approach. Computers &amp; Education, 146, p.103761.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Simanullang</a:t>
            </a:r>
            <a:r>
              <a:rPr lang="en-GB" sz="1200" kern="1200" dirty="0">
                <a:solidFill>
                  <a:schemeClr val="tx1"/>
                </a:solidFill>
                <a:effectLst/>
                <a:latin typeface="+mn-lt"/>
                <a:ea typeface="+mn-ea"/>
                <a:cs typeface="+mn-cs"/>
              </a:rPr>
              <a:t>, N.H.S. and </a:t>
            </a:r>
            <a:r>
              <a:rPr lang="en-GB" sz="1200" kern="1200" dirty="0" err="1">
                <a:solidFill>
                  <a:schemeClr val="tx1"/>
                </a:solidFill>
                <a:effectLst/>
                <a:latin typeface="+mn-lt"/>
                <a:ea typeface="+mn-ea"/>
                <a:cs typeface="+mn-cs"/>
              </a:rPr>
              <a:t>Rajagukguk</a:t>
            </a:r>
            <a:r>
              <a:rPr lang="en-GB" sz="1200" kern="1200" dirty="0">
                <a:solidFill>
                  <a:schemeClr val="tx1"/>
                </a:solidFill>
                <a:effectLst/>
                <a:latin typeface="+mn-lt"/>
                <a:ea typeface="+mn-ea"/>
                <a:cs typeface="+mn-cs"/>
              </a:rPr>
              <a:t>, J., 2020, February. Learning management system (LMS) based on Moodle to improve students learning activity. In Journal of Physics: Conference Series (Vol. 1462, No. 1, p. 012067). IOP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Salamah</a:t>
            </a:r>
            <a:r>
              <a:rPr lang="en-GB" sz="1200" kern="1200" dirty="0">
                <a:solidFill>
                  <a:schemeClr val="tx1"/>
                </a:solidFill>
                <a:effectLst/>
                <a:latin typeface="+mn-lt"/>
                <a:ea typeface="+mn-ea"/>
                <a:cs typeface="+mn-cs"/>
              </a:rPr>
              <a:t>, F.B., Palomino, M.A., </a:t>
            </a:r>
            <a:r>
              <a:rPr lang="en-GB" sz="1200" kern="1200" dirty="0" err="1">
                <a:solidFill>
                  <a:schemeClr val="tx1"/>
                </a:solidFill>
                <a:effectLst/>
                <a:latin typeface="+mn-lt"/>
                <a:ea typeface="+mn-ea"/>
                <a:cs typeface="+mn-cs"/>
              </a:rPr>
              <a:t>Papadaki</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Furnell</a:t>
            </a:r>
            <a:r>
              <a:rPr lang="en-GB" sz="1200" kern="1200" dirty="0">
                <a:solidFill>
                  <a:schemeClr val="tx1"/>
                </a:solidFill>
                <a:effectLst/>
                <a:latin typeface="+mn-lt"/>
                <a:ea typeface="+mn-ea"/>
                <a:cs typeface="+mn-cs"/>
              </a:rPr>
              <a:t>, S., 2022, June. The importance of the job role in social media cybersecurity training. In 2022 IEEE European Symposium on Security and Privacy Workshops (</a:t>
            </a:r>
            <a:r>
              <a:rPr lang="en-GB" sz="1200" kern="1200" dirty="0" err="1">
                <a:solidFill>
                  <a:schemeClr val="tx1"/>
                </a:solidFill>
                <a:effectLst/>
                <a:latin typeface="+mn-lt"/>
                <a:ea typeface="+mn-ea"/>
                <a:cs typeface="+mn-cs"/>
              </a:rPr>
              <a:t>EuroS&amp;PW</a:t>
            </a:r>
            <a:r>
              <a:rPr lang="en-GB" sz="1200" kern="1200" dirty="0">
                <a:solidFill>
                  <a:schemeClr val="tx1"/>
                </a:solidFill>
                <a:effectLst/>
                <a:latin typeface="+mn-lt"/>
                <a:ea typeface="+mn-ea"/>
                <a:cs typeface="+mn-cs"/>
              </a:rPr>
              <a:t>) (pp. 454-462). IEEE.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12</a:t>
            </a:fld>
            <a:endParaRPr lang="en-US" noProof="0"/>
          </a:p>
        </p:txBody>
      </p:sp>
    </p:spTree>
    <p:extLst>
      <p:ext uri="{BB962C8B-B14F-4D97-AF65-F5344CB8AC3E}">
        <p14:creationId xmlns:p14="http://schemas.microsoft.com/office/powerpoint/2010/main" val="1813369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53975"/>
            <a:ext cx="12192000"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7227736" y="5359179"/>
            <a:ext cx="4964264" cy="1372613"/>
          </a:xfrm>
        </p:spPr>
        <p:txBody>
          <a:bodyPr/>
          <a:lstStyle/>
          <a:p>
            <a:r>
              <a:rPr lang="en-US" sz="4000" dirty="0">
                <a:latin typeface="Thems New Roma"/>
              </a:rPr>
              <a:t>Business Management</a:t>
            </a:r>
            <a:br>
              <a:rPr lang="en-US" sz="4000" dirty="0">
                <a:latin typeface="Thems New Roma"/>
              </a:rPr>
            </a:br>
            <a:r>
              <a:rPr lang="en-US" sz="4000" dirty="0">
                <a:latin typeface="Thems New Roma"/>
              </a:rPr>
              <a:t>Managing People</a:t>
            </a:r>
            <a:br>
              <a:rPr lang="en-US" sz="4000" dirty="0">
                <a:latin typeface="Thems New Roma"/>
              </a:rPr>
            </a:br>
            <a:endParaRPr lang="en-US" sz="4000" dirty="0">
              <a:latin typeface="Thems New Roma"/>
            </a:endParaRPr>
          </a:p>
        </p:txBody>
      </p:sp>
      <p:sp>
        <p:nvSpPr>
          <p:cNvPr id="2" name="TextBox 1">
            <a:extLst>
              <a:ext uri="{FF2B5EF4-FFF2-40B4-BE49-F238E27FC236}">
                <a16:creationId xmlns:a16="http://schemas.microsoft.com/office/drawing/2014/main" id="{DB45C4E3-E2AF-12B4-7DA3-D2932E430506}"/>
              </a:ext>
            </a:extLst>
          </p:cNvPr>
          <p:cNvSpPr txBox="1"/>
          <p:nvPr/>
        </p:nvSpPr>
        <p:spPr>
          <a:xfrm>
            <a:off x="156694" y="5470497"/>
            <a:ext cx="4510556" cy="923330"/>
          </a:xfrm>
          <a:prstGeom prst="rect">
            <a:avLst/>
          </a:prstGeom>
          <a:noFill/>
        </p:spPr>
        <p:txBody>
          <a:bodyPr wrap="square" rtlCol="0">
            <a:spAutoFit/>
          </a:bodyPr>
          <a:lstStyle/>
          <a:p>
            <a:r>
              <a:rPr lang="en-GB" dirty="0">
                <a:latin typeface="Thems "/>
              </a:rPr>
              <a:t>lecture: Nishi </a:t>
            </a:r>
            <a:r>
              <a:rPr lang="en-GB" dirty="0" err="1">
                <a:latin typeface="Thems "/>
              </a:rPr>
              <a:t>Ramsurrun</a:t>
            </a:r>
            <a:endParaRPr lang="en-GB" dirty="0">
              <a:latin typeface="Thems "/>
            </a:endParaRPr>
          </a:p>
          <a:p>
            <a:endParaRPr lang="en-GB" dirty="0">
              <a:latin typeface="Thems "/>
            </a:endParaRPr>
          </a:p>
          <a:p>
            <a:r>
              <a:rPr lang="en-GB" dirty="0">
                <a:latin typeface="Thems "/>
              </a:rPr>
              <a:t>Student: Ivan Sendrev -2235334</a:t>
            </a:r>
          </a:p>
        </p:txBody>
      </p:sp>
      <p:pic>
        <p:nvPicPr>
          <p:cNvPr id="5" name="Picture 4">
            <a:extLst>
              <a:ext uri="{FF2B5EF4-FFF2-40B4-BE49-F238E27FC236}">
                <a16:creationId xmlns:a16="http://schemas.microsoft.com/office/drawing/2014/main" id="{53AAAF3A-0047-334A-EE42-0CC010AA915E}"/>
              </a:ext>
            </a:extLst>
          </p:cNvPr>
          <p:cNvPicPr>
            <a:picLocks noChangeAspect="1"/>
          </p:cNvPicPr>
          <p:nvPr/>
        </p:nvPicPr>
        <p:blipFill>
          <a:blip r:embed="rId4"/>
          <a:stretch>
            <a:fillRect/>
          </a:stretch>
        </p:blipFill>
        <p:spPr>
          <a:xfrm>
            <a:off x="0" y="0"/>
            <a:ext cx="2411412" cy="1447137"/>
          </a:xfrm>
          <a:prstGeom prst="rect">
            <a:avLst/>
          </a:prstGeom>
        </p:spPr>
      </p:pic>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35173" y="135172"/>
            <a:ext cx="5792682" cy="5452023"/>
          </a:xfrm>
        </p:spPr>
        <p:txBody>
          <a:bodyPr/>
          <a:lstStyle/>
          <a:p>
            <a:pPr marL="0" indent="0">
              <a:buNone/>
            </a:pPr>
            <a:r>
              <a:rPr lang="en-US" b="1" dirty="0">
                <a:latin typeface="Thems New Roma"/>
              </a:rPr>
              <a:t>INTRODUCTION </a:t>
            </a:r>
          </a:p>
          <a:p>
            <a:pPr marL="0" indent="0">
              <a:lnSpc>
                <a:spcPct val="150000"/>
              </a:lnSpc>
              <a:buNone/>
            </a:pPr>
            <a:r>
              <a:rPr lang="en-US" sz="1400" b="1" dirty="0">
                <a:latin typeface="Thems New Roma"/>
              </a:rPr>
              <a:t>This presentation will discuss how Tesco's development and learning are affected by technology (Zhi, Wang, and Wang, 2023). There is no denying that technology has changed a number of elements of professional development. Recently, there have been many advantages for both employees and employers as a result of the use of technology in training and development. Technology has enabled employees to acquire knowledge and skills more quickly than ever before by boosting motivation and engagement and enabling personalized learning experiences (Ali, and et.al, 2020). The rise of the Ed-tech industry has changed the face of training by providing employees and employers with the resources they need to be successful in their professional </a:t>
            </a:r>
            <a:r>
              <a:rPr lang="en-US" sz="1400" b="1" dirty="0" err="1">
                <a:latin typeface="Thems New Roma"/>
              </a:rPr>
              <a:t>endeavour</a:t>
            </a:r>
            <a:r>
              <a:rPr lang="en-US" sz="1400" b="1" dirty="0">
                <a:latin typeface="Thems New Roma"/>
              </a:rPr>
              <a:t>, whether through the use of educational apps, VR simulations, or e-learning platforms.</a:t>
            </a:r>
          </a:p>
          <a:p>
            <a:pPr marL="0" indent="0">
              <a:buNone/>
            </a:pPr>
            <a:endParaRPr lang="en-US" dirty="0"/>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latin typeface="Thems New Roma"/>
              </a:rPr>
              <a:t>The Importance Of Technology In Training And Development:</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pPr>
              <a:lnSpc>
                <a:spcPct val="150000"/>
              </a:lnSpc>
            </a:pPr>
            <a:r>
              <a:rPr lang="en-US" sz="1400" b="1" dirty="0">
                <a:latin typeface="Thems New Roma"/>
              </a:rPr>
              <a:t>TESCO makes significant investments in its workers' education and training. The company has implemented a highly adaptable training program that prioritizes the unique needs of each employee. Tesco Plc. is digitally revolutionizing its operations through the use of big data, cloud computing, and artificial intelligence, among other disruptive technologies.</a:t>
            </a:r>
          </a:p>
          <a:p>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latin typeface="Thems New Roma"/>
              </a:rPr>
              <a:t>Efficiency and Cost-effectiveness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800" y="2947458"/>
            <a:ext cx="5119848" cy="2554147"/>
          </a:xfrm>
        </p:spPr>
        <p:txBody>
          <a:bodyPr/>
          <a:lstStyle/>
          <a:p>
            <a:pPr marL="0" indent="0">
              <a:lnSpc>
                <a:spcPct val="150000"/>
              </a:lnSpc>
              <a:buNone/>
            </a:pPr>
            <a:r>
              <a:rPr lang="en-US" sz="1400" b="1" dirty="0">
                <a:latin typeface="Thems New Roma"/>
              </a:rPr>
              <a:t>Efficiency and cost-effectiveness are two of the main advantages that technology provides for training and development (</a:t>
            </a:r>
            <a:r>
              <a:rPr lang="en-US" sz="1400" b="1" dirty="0" err="1">
                <a:latin typeface="Thems New Roma"/>
              </a:rPr>
              <a:t>Belaïd</a:t>
            </a:r>
            <a:r>
              <a:rPr lang="en-US" sz="1400" b="1" dirty="0">
                <a:latin typeface="Thems New Roma"/>
              </a:rPr>
              <a:t>, </a:t>
            </a:r>
            <a:r>
              <a:rPr lang="en-US" sz="1400" b="1" dirty="0" err="1">
                <a:latin typeface="Thems New Roma"/>
              </a:rPr>
              <a:t>Ranjbar</a:t>
            </a:r>
            <a:r>
              <a:rPr lang="en-US" sz="1400" b="1" dirty="0">
                <a:latin typeface="Thems New Roma"/>
              </a:rPr>
              <a:t>, and </a:t>
            </a:r>
            <a:r>
              <a:rPr lang="en-US" sz="1400" b="1" dirty="0" err="1">
                <a:latin typeface="Thems New Roma"/>
              </a:rPr>
              <a:t>Massié</a:t>
            </a:r>
            <a:r>
              <a:rPr lang="en-US" sz="1400" b="1" dirty="0">
                <a:latin typeface="Thems New Roma"/>
              </a:rPr>
              <a:t>, 2021). A more specialized and successful learning experience is ensured by trainers who can track their progress through online assessments and offer personalized advice based on their performance.</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latin typeface="Thems New Roma"/>
              </a:rPr>
              <a:t>Skills Diversification</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472113" cy="2196041"/>
          </a:xfrm>
        </p:spPr>
        <p:txBody>
          <a:bodyPr/>
          <a:lstStyle/>
          <a:p>
            <a:pPr marL="0" indent="0">
              <a:lnSpc>
                <a:spcPct val="150000"/>
              </a:lnSpc>
              <a:buNone/>
            </a:pPr>
            <a:r>
              <a:rPr lang="en-US" sz="1400" b="1" dirty="0">
                <a:latin typeface="Thems New Roma"/>
              </a:rPr>
              <a:t>Employees and employers can enhance their teamwork and communication skills by taking part in virtual team-building exercises (</a:t>
            </a:r>
            <a:r>
              <a:rPr lang="en-US" sz="1400" b="1" dirty="0" err="1">
                <a:latin typeface="Thems New Roma"/>
              </a:rPr>
              <a:t>Castellacci</a:t>
            </a:r>
            <a:r>
              <a:rPr lang="en-US" sz="1400" b="1" dirty="0">
                <a:latin typeface="Thems New Roma"/>
              </a:rPr>
              <a:t>, </a:t>
            </a:r>
            <a:r>
              <a:rPr lang="en-US" sz="1400" b="1" dirty="0" err="1">
                <a:latin typeface="Thems New Roma"/>
              </a:rPr>
              <a:t>Consoli</a:t>
            </a:r>
            <a:r>
              <a:rPr lang="en-US" sz="1400" b="1" dirty="0">
                <a:latin typeface="Thems New Roma"/>
              </a:rPr>
              <a:t>,  and </a:t>
            </a:r>
            <a:r>
              <a:rPr lang="en-US" sz="1400" b="1" dirty="0" err="1">
                <a:latin typeface="Thems New Roma"/>
              </a:rPr>
              <a:t>Santoalha</a:t>
            </a:r>
            <a:r>
              <a:rPr lang="en-US" sz="1400" b="1" dirty="0">
                <a:latin typeface="Thems New Roma"/>
              </a:rPr>
              <a:t>, 2020). It is especially helpful for people who might have other obligations, like job or family duties.</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3</a:t>
            </a:fld>
            <a:endParaRPr lang="en-US" dirty="0"/>
          </a:p>
        </p:txBody>
      </p:sp>
      <p:pic>
        <p:nvPicPr>
          <p:cNvPr id="10" name="Picture 9"/>
          <p:cNvPicPr>
            <a:picLocks noChangeAspect="1"/>
          </p:cNvPicPr>
          <p:nvPr/>
        </p:nvPicPr>
        <p:blipFill>
          <a:blip r:embed="rId3"/>
          <a:stretch>
            <a:fillRect/>
          </a:stretch>
        </p:blipFill>
        <p:spPr>
          <a:xfrm>
            <a:off x="7800831" y="4774365"/>
            <a:ext cx="3959169" cy="1312620"/>
          </a:xfrm>
          <a:prstGeom prst="rect">
            <a:avLst/>
          </a:prstGeom>
        </p:spPr>
      </p:pic>
    </p:spTree>
    <p:extLst>
      <p:ext uri="{BB962C8B-B14F-4D97-AF65-F5344CB8AC3E}">
        <p14:creationId xmlns:p14="http://schemas.microsoft.com/office/powerpoint/2010/main" val="3188837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latin typeface="Thems New Roma"/>
              </a:rPr>
              <a:t>The Importance Of Technology In Training And Development:</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32000" y="2363035"/>
            <a:ext cx="4631862" cy="3473561"/>
          </a:xfrm>
        </p:spPr>
        <p:txBody>
          <a:bodyPr/>
          <a:lstStyle/>
          <a:p>
            <a:pPr marL="0" lvl="1">
              <a:spcBef>
                <a:spcPts val="1000"/>
              </a:spcBef>
            </a:pPr>
            <a:r>
              <a:rPr lang="en-GB" sz="2400" b="1" dirty="0">
                <a:latin typeface="Thems New Roma"/>
              </a:rPr>
              <a:t>Technology-Enhanced Learning for Employees: </a:t>
            </a:r>
            <a:endParaRPr lang="en-US" sz="2400" b="1" dirty="0">
              <a:latin typeface="Thems New Roma"/>
            </a:endParaRPr>
          </a:p>
          <a:p>
            <a:pPr>
              <a:lnSpc>
                <a:spcPct val="150000"/>
              </a:lnSpc>
            </a:pPr>
            <a:r>
              <a:rPr lang="en-GB" sz="1400" b="1" dirty="0">
                <a:latin typeface="Thems New Roma"/>
              </a:rPr>
              <a:t>These days, employees have a wealth of knowledge and educational materials at their disposal, allowing them to study subjects that interest them and learn at their own pace (</a:t>
            </a:r>
            <a:r>
              <a:rPr lang="en-GB" sz="1400" b="1" dirty="0" err="1">
                <a:latin typeface="Thems New Roma"/>
              </a:rPr>
              <a:t>Jopp</a:t>
            </a:r>
            <a:r>
              <a:rPr lang="en-GB" sz="1400" b="1" dirty="0">
                <a:latin typeface="Thems New Roma"/>
              </a:rPr>
              <a:t>, 2020). Employees use technology to improve their knowledge and skills for career advancement and job performance.</a:t>
            </a:r>
            <a:endParaRPr lang="en-US" sz="1400" b="1" dirty="0">
              <a:latin typeface="Thems New Roma"/>
            </a:endParaRPr>
          </a:p>
          <a:p>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17" name="Picture 16"/>
          <p:cNvPicPr>
            <a:picLocks noChangeAspect="1"/>
          </p:cNvPicPr>
          <p:nvPr/>
        </p:nvPicPr>
        <p:blipFill>
          <a:blip r:embed="rId3"/>
          <a:stretch>
            <a:fillRect/>
          </a:stretch>
        </p:blipFill>
        <p:spPr>
          <a:xfrm>
            <a:off x="6269602" y="1363742"/>
            <a:ext cx="4472854" cy="4472854"/>
          </a:xfrm>
          <a:prstGeom prst="rect">
            <a:avLst/>
          </a:prstGeom>
        </p:spPr>
      </p:pic>
    </p:spTree>
    <p:extLst>
      <p:ext uri="{BB962C8B-B14F-4D97-AF65-F5344CB8AC3E}">
        <p14:creationId xmlns:p14="http://schemas.microsoft.com/office/powerpoint/2010/main" val="522809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sz="2800" dirty="0">
                <a:latin typeface="Thems New Roma"/>
              </a:rPr>
              <a:t>THE BENEFITS OF TECHNOLOGY-BASED TRAINING PROGRAMMES FOR EMPLOYEES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20487" y="1045753"/>
            <a:ext cx="11339513" cy="782235"/>
          </a:xfrm>
        </p:spPr>
        <p:txBody>
          <a:bodyPr/>
          <a:lstStyle/>
          <a:p>
            <a:pPr>
              <a:lnSpc>
                <a:spcPct val="150000"/>
              </a:lnSpc>
            </a:pPr>
            <a:r>
              <a:rPr lang="en-US" sz="1400" b="1" dirty="0">
                <a:latin typeface="Thems New Roma"/>
              </a:rPr>
              <a:t>Tesco plc search new and innovative ways to boost growth and remain competitive. Investment in the training and development of staff members is essential to accomplishing these goals. Here are technology-based programs because traditional methods are costly and time-consuming.</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78648" y="2295247"/>
            <a:ext cx="5472000" cy="360000"/>
          </a:xfrm>
        </p:spPr>
        <p:txBody>
          <a:bodyPr/>
          <a:lstStyle/>
          <a:p>
            <a:r>
              <a:rPr lang="en-US" dirty="0">
                <a:latin typeface="Thems New Roma"/>
              </a:rPr>
              <a:t>Virtual Reality (VR) and Augmented Reality (AR):</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47459"/>
            <a:ext cx="5664000" cy="2966958"/>
          </a:xfrm>
        </p:spPr>
        <p:txBody>
          <a:bodyPr/>
          <a:lstStyle/>
          <a:p>
            <a:pPr marL="0" indent="0">
              <a:lnSpc>
                <a:spcPct val="150000"/>
              </a:lnSpc>
              <a:buNone/>
            </a:pPr>
            <a:r>
              <a:rPr lang="en-GB" sz="1400" b="1" dirty="0">
                <a:latin typeface="Thems New Roma"/>
              </a:rPr>
              <a:t>The use of computer-generated, lifelike scenarios for training purposes is called virtual reality training. A vast majority of workers who have used virtual reality (VR) for learning feel more equipped for their jobs (Pirker, and </a:t>
            </a:r>
            <a:r>
              <a:rPr lang="en-GB" sz="1400" b="1" dirty="0" err="1">
                <a:latin typeface="Thems New Roma"/>
              </a:rPr>
              <a:t>Dengel</a:t>
            </a:r>
            <a:r>
              <a:rPr lang="en-GB" sz="1400" b="1" dirty="0">
                <a:latin typeface="Thems New Roma"/>
              </a:rPr>
              <a:t>, 2021). According to </a:t>
            </a:r>
            <a:r>
              <a:rPr lang="en-GB" sz="1400" b="1" dirty="0">
                <a:solidFill>
                  <a:schemeClr val="accent5">
                    <a:lumMod val="50000"/>
                    <a:lumOff val="50000"/>
                  </a:schemeClr>
                </a:solidFill>
                <a:latin typeface="Thems New Roma"/>
              </a:rPr>
              <a:t>UPS</a:t>
            </a:r>
            <a:r>
              <a:rPr lang="en-GB" sz="1400" b="1" dirty="0">
                <a:latin typeface="Thems New Roma"/>
              </a:rPr>
              <a:t>, touchscreen gadgets will give way to virtual reality headsets, more VR and AR will be used in the future for various training objectives. Using virtual reality headsets, UPS will start training delivery drivers in its teaching facilities in September. The training modules will test employees' ability to recognize parked cars, pedestrians, and oncoming traffic through in-house created simulations.</a:t>
            </a:r>
            <a:endParaRPr lang="en-US" sz="1400" b="1" dirty="0">
              <a:latin typeface="Thems New Roma"/>
            </a:endParaRPr>
          </a:p>
          <a:p>
            <a:pPr marL="0" indent="0">
              <a:buNone/>
            </a:pPr>
            <a:endParaRPr lang="en-US" sz="2400"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299887" y="2313300"/>
            <a:ext cx="5472000" cy="358775"/>
          </a:xfrm>
        </p:spPr>
        <p:txBody>
          <a:bodyPr/>
          <a:lstStyle/>
          <a:p>
            <a:r>
              <a:rPr lang="en-GB" dirty="0">
                <a:latin typeface="Thems New Roma"/>
              </a:rPr>
              <a:t>Mobile Learning Apps</a:t>
            </a:r>
            <a:endParaRPr lang="en-US" dirty="0">
              <a:latin typeface="Thems New Roma"/>
            </a:endParaRP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656345"/>
            <a:ext cx="5460113" cy="3258072"/>
          </a:xfrm>
        </p:spPr>
        <p:txBody>
          <a:bodyPr/>
          <a:lstStyle/>
          <a:p>
            <a:pPr marL="0" indent="0">
              <a:lnSpc>
                <a:spcPct val="150000"/>
              </a:lnSpc>
              <a:buNone/>
            </a:pPr>
            <a:r>
              <a:rPr lang="en-GB" sz="1400" b="1" dirty="0">
                <a:latin typeface="Thems New Roma"/>
              </a:rPr>
              <a:t>The use of smartphones in all facets of employees' lives has steadily increased in recent years, according to companies. With m-learning, staff members can choose how quickly they want to train. , </a:t>
            </a:r>
            <a:r>
              <a:rPr lang="en-GB" sz="1400" b="1" dirty="0">
                <a:solidFill>
                  <a:schemeClr val="accent6">
                    <a:lumMod val="50000"/>
                  </a:schemeClr>
                </a:solidFill>
                <a:latin typeface="Thems New Roma"/>
              </a:rPr>
              <a:t>Unilever</a:t>
            </a:r>
            <a:r>
              <a:rPr lang="en-GB" sz="1400" b="1" dirty="0">
                <a:latin typeface="Thems New Roma"/>
              </a:rPr>
              <a:t> has released a new mobile app. As part of broader efforts to become future-fit and continue scaling, the company developed the app to support its over 53,000 factory workers. It is intended to improve employee satisfaction while freeing up time for other priorities. On-site PCs as well as personal and business iOS and Android devices can run the app (Hoi, 2020).</a:t>
            </a:r>
            <a:endParaRPr lang="en-US" sz="1400" b="1" dirty="0">
              <a:latin typeface="Thems New Roma"/>
            </a:endParaRPr>
          </a:p>
          <a:p>
            <a:pPr marL="0" indent="0">
              <a:buNone/>
            </a:pPr>
            <a:endParaRPr lang="en-US" sz="2800"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700335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sz="2800" dirty="0">
                <a:latin typeface="Thems "/>
              </a:rPr>
              <a:t>THE BENEFITS OF TECHNOLOGY-BASED TRAINING PROGRAMMES FOR EMPLOYEES</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3375824" y="2127162"/>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51704" y="1567773"/>
            <a:ext cx="5472000" cy="360000"/>
          </a:xfrm>
        </p:spPr>
        <p:txBody>
          <a:bodyPr/>
          <a:lstStyle/>
          <a:p>
            <a:r>
              <a:rPr lang="en-US" dirty="0">
                <a:latin typeface="Thems "/>
              </a:rPr>
              <a:t>Learning Management System (LMS):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51704" y="2362899"/>
            <a:ext cx="5829826" cy="3839118"/>
          </a:xfrm>
        </p:spPr>
        <p:txBody>
          <a:bodyPr/>
          <a:lstStyle/>
          <a:p>
            <a:pPr marL="0" indent="0">
              <a:lnSpc>
                <a:spcPct val="150000"/>
              </a:lnSpc>
              <a:buNone/>
            </a:pPr>
            <a:r>
              <a:rPr lang="en-GB" sz="1400" b="1" dirty="0">
                <a:latin typeface="Thems "/>
              </a:rPr>
              <a:t>Software for digitally delivering employee training programs is called an online employee learning platform. Learning management systems are online tools that let company manage and distribute instruction, monitor employees progress, and compile and analyse basic training data. The best integration for online training and collaboration is with </a:t>
            </a:r>
            <a:r>
              <a:rPr lang="en-GB" sz="1400" b="1" dirty="0">
                <a:solidFill>
                  <a:schemeClr val="accent2">
                    <a:lumMod val="50000"/>
                  </a:schemeClr>
                </a:solidFill>
                <a:latin typeface="Thems "/>
              </a:rPr>
              <a:t>Microsoft</a:t>
            </a:r>
            <a:r>
              <a:rPr lang="en-GB" sz="1400" b="1" dirty="0">
                <a:latin typeface="Thems "/>
              </a:rPr>
              <a:t> Teams LMS. Through the LMS platform, employees can access live instruction and take part in real-time group projects. It makes training possible while carrying out your regular tasks. Numerous tools that are frequently utilized by numerous businesses and organizations are included in Microsoft Office 365. By integrating the Microsoft Learning Management System with them, employee can keep all of their documents, meetings, data, and reminders in one central location and minimize confusion.</a:t>
            </a:r>
            <a:endParaRPr lang="en-US" sz="1400" b="1" dirty="0">
              <a:latin typeface="Thems "/>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9118239" y="2127162"/>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504000" y="1434062"/>
            <a:ext cx="5472000" cy="358775"/>
          </a:xfrm>
        </p:spPr>
        <p:txBody>
          <a:bodyPr/>
          <a:lstStyle/>
          <a:p>
            <a:r>
              <a:rPr lang="en-GB" dirty="0">
                <a:latin typeface="Thems "/>
              </a:rPr>
              <a:t>Artificial Intelligence (AI)-based Adaptive Learning: </a:t>
            </a:r>
            <a:endParaRPr lang="en-US" dirty="0">
              <a:latin typeface="Thems "/>
            </a:endParaRP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353092" y="2362899"/>
            <a:ext cx="4984090" cy="3632384"/>
          </a:xfrm>
        </p:spPr>
        <p:txBody>
          <a:bodyPr/>
          <a:lstStyle/>
          <a:p>
            <a:pPr marL="0" indent="0">
              <a:lnSpc>
                <a:spcPct val="150000"/>
              </a:lnSpc>
              <a:buNone/>
            </a:pPr>
            <a:r>
              <a:rPr lang="en-GB" sz="1400" b="1" dirty="0">
                <a:latin typeface="Thems "/>
              </a:rPr>
              <a:t>Artificial intelligence (AI) is already changing the workplace, both in terms of how companies run and how work is completed. Furthermore, the rate of change is astounding: by 2028, over 90% of employers opinion poll said their companies would be implementing AI-related solutions. As businesses struggle with a lack of AI talent, </a:t>
            </a:r>
            <a:r>
              <a:rPr lang="en-GB" sz="1400" b="1" dirty="0">
                <a:solidFill>
                  <a:schemeClr val="accent2">
                    <a:lumMod val="60000"/>
                    <a:lumOff val="40000"/>
                  </a:schemeClr>
                </a:solidFill>
                <a:latin typeface="Thems "/>
              </a:rPr>
              <a:t>Amazon</a:t>
            </a:r>
            <a:r>
              <a:rPr lang="en-GB" sz="1400" b="1" dirty="0">
                <a:latin typeface="Thems "/>
              </a:rPr>
              <a:t> introduced an artificial intelligence education program aimed at assisting employees in gaining critical skills. According to a study conducted by research firm Access Partnership and Amazon Web Services, nearly three-quarters of employers stated that hiring talent with AI skills is a priority. </a:t>
            </a:r>
            <a:endParaRPr lang="en-US" sz="1400" b="1" dirty="0">
              <a:latin typeface="Thems "/>
            </a:endParaRP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6</a:t>
            </a:fld>
            <a:endParaRPr lang="en-US" dirty="0"/>
          </a:p>
        </p:txBody>
      </p:sp>
    </p:spTree>
    <p:extLst>
      <p:ext uri="{BB962C8B-B14F-4D97-AF65-F5344CB8AC3E}">
        <p14:creationId xmlns:p14="http://schemas.microsoft.com/office/powerpoint/2010/main" val="1975091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74512" y="432000"/>
            <a:ext cx="11297487" cy="432000"/>
          </a:xfrm>
        </p:spPr>
        <p:txBody>
          <a:bodyPr/>
          <a:lstStyle/>
          <a:p>
            <a:r>
              <a:rPr lang="en-US" sz="2800" dirty="0">
                <a:latin typeface="Thems New Roma"/>
              </a:rPr>
              <a:t>THE BENEFITS OF TECHNOLOGY-BASED TRAINING PROGRAMMES FOR EMPLOYERS</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3210513" y="2100318"/>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74513" y="2274948"/>
            <a:ext cx="5472000" cy="360000"/>
          </a:xfrm>
        </p:spPr>
        <p:txBody>
          <a:bodyPr/>
          <a:lstStyle/>
          <a:p>
            <a:r>
              <a:rPr lang="en-US" dirty="0">
                <a:latin typeface="Thems New Roma"/>
              </a:rPr>
              <a:t>Micro-learning</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532745" y="2605448"/>
            <a:ext cx="6242128" cy="3525008"/>
          </a:xfrm>
        </p:spPr>
        <p:txBody>
          <a:bodyPr/>
          <a:lstStyle/>
          <a:p>
            <a:pPr marL="0" indent="0">
              <a:lnSpc>
                <a:spcPct val="150000"/>
              </a:lnSpc>
              <a:buNone/>
            </a:pPr>
            <a:r>
              <a:rPr lang="en-GB" sz="1400" b="1" dirty="0">
                <a:latin typeface="Thems New Roma"/>
              </a:rPr>
              <a:t>Micro-learning is becoming the method of choice for satisfying the demands of modern businesses and workers in the twenty-first century. Micro-learning is a great way for businesses to train employees to be more flexible, accessible, and cost-efficient. This helps them become more quick and adaptable. Micro-learning is an affordable training technique that enables businesses to provide many learners with high-quality instruction without going over budget. In order to engage engineering teams and improve their technical skills, </a:t>
            </a:r>
            <a:r>
              <a:rPr lang="en-GB" sz="1400" b="1" dirty="0">
                <a:solidFill>
                  <a:srgbClr val="0070C0"/>
                </a:solidFill>
                <a:latin typeface="Thems New Roma"/>
              </a:rPr>
              <a:t>Unilever </a:t>
            </a:r>
            <a:r>
              <a:rPr lang="en-GB" sz="1400" b="1" dirty="0">
                <a:latin typeface="Thems New Roma"/>
              </a:rPr>
              <a:t>is also implementing a micro-learning-based approach to employer training that makes use of gamification techniques. Unilever hopes to boost retention rates and offer more focused learning opportunities by segmenting training content into brief, digestible modules.</a:t>
            </a:r>
            <a:endParaRPr lang="en-US" sz="1400" b="1" dirty="0">
              <a:latin typeface="Thems New Roma"/>
            </a:endParaRPr>
          </a:p>
          <a:p>
            <a:pPr marL="0" indent="0">
              <a:buNone/>
            </a:pPr>
            <a:endParaRPr lang="en-US" sz="2400"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9478262" y="2070959"/>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7</a:t>
            </a:fld>
            <a:endParaRPr lang="en-US" dirty="0"/>
          </a:p>
        </p:txBody>
      </p:sp>
      <p:sp>
        <p:nvSpPr>
          <p:cNvPr id="3" name="Rectangle 2"/>
          <p:cNvSpPr/>
          <p:nvPr/>
        </p:nvSpPr>
        <p:spPr>
          <a:xfrm>
            <a:off x="431800" y="1085202"/>
            <a:ext cx="10541000" cy="705258"/>
          </a:xfrm>
          <a:prstGeom prst="rect">
            <a:avLst/>
          </a:prstGeom>
        </p:spPr>
        <p:txBody>
          <a:bodyPr wrap="square">
            <a:spAutoFit/>
          </a:bodyPr>
          <a:lstStyle/>
          <a:p>
            <a:pPr>
              <a:lnSpc>
                <a:spcPct val="150000"/>
              </a:lnSpc>
            </a:pPr>
            <a:r>
              <a:rPr lang="en-US" sz="1400" b="1" dirty="0">
                <a:latin typeface="Thems New Roma"/>
              </a:rPr>
              <a:t>There are many different kinds of trainings that are advantageous to both employers and employees. Making intelligent program selections can guarantee that your company gets the most out of its employees and your business.</a:t>
            </a:r>
          </a:p>
        </p:txBody>
      </p:sp>
      <p:pic>
        <p:nvPicPr>
          <p:cNvPr id="14" name="Picture 13"/>
          <p:cNvPicPr>
            <a:picLocks noChangeAspect="1"/>
          </p:cNvPicPr>
          <p:nvPr/>
        </p:nvPicPr>
        <p:blipFill>
          <a:blip r:embed="rId3"/>
          <a:stretch>
            <a:fillRect/>
          </a:stretch>
        </p:blipFill>
        <p:spPr>
          <a:xfrm>
            <a:off x="7233843" y="2397234"/>
            <a:ext cx="4488838" cy="3876199"/>
          </a:xfrm>
          <a:prstGeom prst="rect">
            <a:avLst/>
          </a:prstGeom>
        </p:spPr>
      </p:pic>
    </p:spTree>
    <p:extLst>
      <p:ext uri="{BB962C8B-B14F-4D97-AF65-F5344CB8AC3E}">
        <p14:creationId xmlns:p14="http://schemas.microsoft.com/office/powerpoint/2010/main" val="3480907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393900" y="152401"/>
            <a:ext cx="5549700" cy="5334000"/>
          </a:xfrm>
        </p:spPr>
        <p:txBody>
          <a:bodyPr/>
          <a:lstStyle/>
          <a:p>
            <a:pPr marL="0" indent="0">
              <a:buNone/>
            </a:pPr>
            <a:r>
              <a:rPr lang="en-US" sz="4000" b="1" dirty="0">
                <a:latin typeface="Thems New Roma"/>
              </a:rPr>
              <a:t>Video training</a:t>
            </a:r>
          </a:p>
          <a:p>
            <a:pPr marL="0" indent="0">
              <a:lnSpc>
                <a:spcPct val="150000"/>
              </a:lnSpc>
              <a:buNone/>
            </a:pPr>
            <a:r>
              <a:rPr lang="en-US" sz="1400" b="1" dirty="0">
                <a:latin typeface="Thems New Roma"/>
              </a:rPr>
              <a:t>A technique for imparting new knowledge or abilities to individuals is video-based training. Amazing technological advancements, like artificial intelligence (AI) that can track down employers, find learning and upskilling opportunities, and create individualized learning pathways, will have allowed video training to reach a mature state by 2025. Better engagement is provided by videos. </a:t>
            </a:r>
            <a:r>
              <a:rPr lang="en-US" sz="1400" b="1" dirty="0">
                <a:solidFill>
                  <a:schemeClr val="accent6"/>
                </a:solidFill>
                <a:latin typeface="Thems New Roma"/>
              </a:rPr>
              <a:t>Google</a:t>
            </a:r>
            <a:r>
              <a:rPr lang="en-US" sz="1400" b="1" dirty="0">
                <a:latin typeface="Thems New Roma"/>
              </a:rPr>
              <a:t> use video training method to train employees. This peer-to-peer learning approach enhance team dynamics and support workspace cultural. Google use simple and basic training method to train their employers.  Better engagement is provided by videos. Assessing the training's efficacy is made simpler when using video</a:t>
            </a:r>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8</a:t>
            </a:fld>
            <a:endParaRPr lang="en-US" dirty="0"/>
          </a:p>
        </p:txBody>
      </p:sp>
      <p:pic>
        <p:nvPicPr>
          <p:cNvPr id="8" name="Picture Placeholder 16" title="Decorative"/>
          <p:cNvPicPr>
            <a:picLocks noGrp="1" noChangeAspect="1"/>
          </p:cNvPicPr>
          <p:nvPr>
            <p:ph type="pic" sz="quarter" idx="14"/>
          </p:nvPr>
        </p:nvPicPr>
        <p:blipFill rotWithShape="1">
          <a:blip r:embed="rId3" cstate="email">
            <a:extLst>
              <a:ext uri="{28A0092B-C50C-407E-A947-70E740481C1C}">
                <a14:useLocalDpi xmlns:a14="http://schemas.microsoft.com/office/drawing/2010/main"/>
              </a:ext>
            </a:extLst>
          </a:blip>
          <a:srcRect l="28003" r="28003"/>
          <a:stretch/>
        </p:blipFill>
        <p:spPr>
          <a:xfrm>
            <a:off x="6300788" y="0"/>
            <a:ext cx="6096000" cy="6370638"/>
          </a:xfrm>
        </p:spPr>
      </p:pic>
      <p:pic>
        <p:nvPicPr>
          <p:cNvPr id="2" name="Picture 1"/>
          <p:cNvPicPr>
            <a:picLocks noChangeAspect="1"/>
          </p:cNvPicPr>
          <p:nvPr/>
        </p:nvPicPr>
        <p:blipFill>
          <a:blip r:embed="rId4"/>
          <a:stretch>
            <a:fillRect/>
          </a:stretch>
        </p:blipFill>
        <p:spPr>
          <a:xfrm>
            <a:off x="393900" y="1898622"/>
            <a:ext cx="1981372" cy="109738"/>
          </a:xfrm>
          <a:prstGeom prst="rect">
            <a:avLst/>
          </a:prstGeom>
        </p:spPr>
      </p:pic>
    </p:spTree>
    <p:extLst>
      <p:ext uri="{BB962C8B-B14F-4D97-AF65-F5344CB8AC3E}">
        <p14:creationId xmlns:p14="http://schemas.microsoft.com/office/powerpoint/2010/main" val="3475963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55659" y="1677725"/>
            <a:ext cx="5608341" cy="4909626"/>
          </a:xfrm>
        </p:spPr>
        <p:txBody>
          <a:bodyPr/>
          <a:lstStyle/>
          <a:p>
            <a:pPr marL="0" indent="0">
              <a:buNone/>
            </a:pPr>
            <a:r>
              <a:rPr lang="en-US" sz="4000" b="1" dirty="0">
                <a:latin typeface="Thems New Roma"/>
              </a:rPr>
              <a:t>Webinars And Podcasts</a:t>
            </a:r>
          </a:p>
          <a:p>
            <a:pPr marL="0" indent="0">
              <a:lnSpc>
                <a:spcPct val="150000"/>
              </a:lnSpc>
              <a:buNone/>
            </a:pPr>
            <a:r>
              <a:rPr lang="en-GB" sz="1400" b="1" dirty="0">
                <a:solidFill>
                  <a:schemeClr val="tx1"/>
                </a:solidFill>
                <a:latin typeface="Thems New Roma"/>
              </a:rPr>
              <a:t>In the digital age of business, webinars are among the most effective marketing tools available. Podcasts deliver information in digestible chunks that workers can listen to on their breaks or during their commute, while webinars give experts a platform to interact with a larger audience. </a:t>
            </a:r>
            <a:r>
              <a:rPr lang="en-GB" sz="1400" b="1" dirty="0">
                <a:solidFill>
                  <a:schemeClr val="accent6">
                    <a:lumMod val="75000"/>
                  </a:schemeClr>
                </a:solidFill>
                <a:latin typeface="Thems New Roma"/>
              </a:rPr>
              <a:t>Spotify</a:t>
            </a:r>
            <a:r>
              <a:rPr lang="en-GB" sz="1400" b="1" dirty="0">
                <a:solidFill>
                  <a:schemeClr val="tx1"/>
                </a:solidFill>
                <a:latin typeface="Thems New Roma"/>
              </a:rPr>
              <a:t> using podcasts and webinars to train their employees. Spotify podcast and webinars allow workers to communicate their knowledge and expertise, hence to build their credibility. Workers can share advice, tips, insights and specific work related problems throw this platform. . </a:t>
            </a:r>
            <a:r>
              <a:rPr lang="en-US" sz="1400" b="1" dirty="0">
                <a:solidFill>
                  <a:schemeClr val="tx1"/>
                </a:solidFill>
                <a:latin typeface="Thems New Roma"/>
              </a:rPr>
              <a:t>According to Spotify, social interaction and mutual teaching are two of the best strategies for promoting a learning environment. </a:t>
            </a:r>
            <a:r>
              <a:rPr lang="en-GB" sz="1400" b="1" dirty="0">
                <a:solidFill>
                  <a:schemeClr val="tx1"/>
                </a:solidFill>
                <a:latin typeface="Thems New Roma"/>
              </a:rPr>
              <a:t>In order to add some spice to the conversation, webinars enable hosts and attendees to engage in real-time via interactive features like live chat, polls, surveys, and hand gestures.</a:t>
            </a:r>
            <a:endParaRPr lang="en-US" sz="1400" b="1" dirty="0">
              <a:solidFill>
                <a:schemeClr val="tx1"/>
              </a:solidFill>
              <a:latin typeface="Thems New Roma"/>
            </a:endParaRPr>
          </a:p>
          <a:p>
            <a:pPr marL="0" indent="0">
              <a:buNone/>
            </a:pPr>
            <a:endParaRPr lang="en-US" sz="2400"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9</a:t>
            </a:fld>
            <a:endParaRPr lang="en-US" dirty="0"/>
          </a:p>
        </p:txBody>
      </p:sp>
      <p:pic>
        <p:nvPicPr>
          <p:cNvPr id="1026" name="Picture 2" descr="Podcast vs. Webinar: Primary differences"/>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20541" r="2054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stretch>
            <a:fillRect/>
          </a:stretch>
        </p:blipFill>
        <p:spPr>
          <a:xfrm>
            <a:off x="192000" y="1465875"/>
            <a:ext cx="1981372" cy="109738"/>
          </a:xfrm>
          <a:prstGeom prst="rect">
            <a:avLst/>
          </a:prstGeom>
        </p:spPr>
      </p:pic>
      <p:pic>
        <p:nvPicPr>
          <p:cNvPr id="8" name="Picture 7"/>
          <p:cNvPicPr>
            <a:picLocks noChangeAspect="1"/>
          </p:cNvPicPr>
          <p:nvPr/>
        </p:nvPicPr>
        <p:blipFill>
          <a:blip r:embed="rId4"/>
          <a:stretch>
            <a:fillRect/>
          </a:stretch>
        </p:blipFill>
        <p:spPr>
          <a:xfrm>
            <a:off x="3331652" y="1465875"/>
            <a:ext cx="1981372" cy="109738"/>
          </a:xfrm>
          <a:prstGeom prst="rect">
            <a:avLst/>
          </a:prstGeom>
        </p:spPr>
      </p:pic>
    </p:spTree>
    <p:extLst>
      <p:ext uri="{BB962C8B-B14F-4D97-AF65-F5344CB8AC3E}">
        <p14:creationId xmlns:p14="http://schemas.microsoft.com/office/powerpoint/2010/main" val="414997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254442" y="1049573"/>
            <a:ext cx="6755958" cy="5321778"/>
          </a:xfrm>
        </p:spPr>
        <p:txBody>
          <a:bodyPr/>
          <a:lstStyle/>
          <a:p>
            <a:pPr marL="0" indent="0">
              <a:buNone/>
            </a:pPr>
            <a:r>
              <a:rPr lang="en-US" sz="4000" b="1" dirty="0">
                <a:latin typeface="Thems New Roma"/>
              </a:rPr>
              <a:t>Social media training</a:t>
            </a:r>
          </a:p>
          <a:p>
            <a:pPr marL="0" indent="0">
              <a:lnSpc>
                <a:spcPct val="150000"/>
              </a:lnSpc>
              <a:buNone/>
            </a:pPr>
            <a:r>
              <a:rPr lang="en-US" sz="1400" b="1" dirty="0">
                <a:latin typeface="Thems New Roma"/>
              </a:rPr>
              <a:t>Social media is a readily available online and mobile content creation and sharing tool (</a:t>
            </a:r>
            <a:r>
              <a:rPr lang="en-US" sz="1400" b="1" dirty="0" err="1">
                <a:latin typeface="Thems New Roma"/>
              </a:rPr>
              <a:t>Salamah</a:t>
            </a:r>
            <a:r>
              <a:rPr lang="en-US" sz="1400" b="1" dirty="0">
                <a:latin typeface="Thems New Roma"/>
              </a:rPr>
              <a:t>, and et.al, 2022). companies can effectively train employers with the help of social media, as it provides a versatile toolkit. The </a:t>
            </a:r>
            <a:r>
              <a:rPr lang="en-US" sz="1400" b="1" dirty="0">
                <a:solidFill>
                  <a:srgbClr val="00B0F0"/>
                </a:solidFill>
                <a:latin typeface="Thems New Roma"/>
              </a:rPr>
              <a:t>Intel</a:t>
            </a:r>
            <a:r>
              <a:rPr lang="en-US" sz="1400" b="1" dirty="0">
                <a:latin typeface="Thems New Roma"/>
              </a:rPr>
              <a:t> Social Media Guidelines are a comprehensive set of social media policies developed by Intel. In order to improve creativity, communication, and teamwork at work, Intel introduced the Digital IQ training program. Intel is targeting all sales and marketing personnel who can complete Digital IQ training before engaging in social media participation and collaboration. To achieve business objectives, employees must be trained in social media usage. Employees can use social media more when they have a framework that is provided by both policies and training. Social media can be used for inexpensive and simple employers training. An employer can spend a few minutes watching a brief website or video that is accessible to them from anywhere. The modern smartphones, tablets, and laptops can now be used for education.</a:t>
            </a:r>
          </a:p>
          <a:p>
            <a:pPr marL="0" indent="0">
              <a:buNone/>
            </a:pPr>
            <a:endParaRPr lang="en-US" sz="4000" b="1"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10</a:t>
            </a:fld>
            <a:endParaRPr lang="en-US" dirty="0"/>
          </a:p>
        </p:txBody>
      </p:sp>
      <p:pic>
        <p:nvPicPr>
          <p:cNvPr id="3" name="Picture Placeholder 2"/>
          <p:cNvPicPr>
            <a:picLocks noGrp="1" noChangeAspect="1"/>
          </p:cNvPicPr>
          <p:nvPr>
            <p:ph type="pic" sz="quarter" idx="14"/>
          </p:nvPr>
        </p:nvPicPr>
        <p:blipFill>
          <a:blip r:embed="rId3"/>
          <a:srcRect l="11206" r="11206"/>
          <a:stretch>
            <a:fillRect/>
          </a:stretch>
        </p:blipFill>
        <p:spPr>
          <a:xfrm>
            <a:off x="7465091" y="852055"/>
            <a:ext cx="4294909" cy="4488906"/>
          </a:xfrm>
          <a:prstGeom prst="rect">
            <a:avLst/>
          </a:prstGeom>
        </p:spPr>
      </p:pic>
      <p:sp>
        <p:nvSpPr>
          <p:cNvPr id="7" name="Rectangle 6">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254442" y="1458349"/>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Tree>
    <p:extLst>
      <p:ext uri="{BB962C8B-B14F-4D97-AF65-F5344CB8AC3E}">
        <p14:creationId xmlns:p14="http://schemas.microsoft.com/office/powerpoint/2010/main" val="364583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0202" y="667910"/>
            <a:ext cx="4964286" cy="5168347"/>
          </a:xfrm>
        </p:spPr>
        <p:txBody>
          <a:bodyPr/>
          <a:lstStyle/>
          <a:p>
            <a:pPr marL="0" indent="0">
              <a:buNone/>
            </a:pPr>
            <a:r>
              <a:rPr lang="en-US" sz="3200" b="1" dirty="0">
                <a:latin typeface="Thems New Roma"/>
              </a:rPr>
              <a:t>Conclusion</a:t>
            </a:r>
          </a:p>
          <a:p>
            <a:pPr marL="0" indent="0">
              <a:lnSpc>
                <a:spcPct val="150000"/>
              </a:lnSpc>
              <a:buNone/>
            </a:pPr>
            <a:r>
              <a:rPr lang="en-US" sz="1400" b="1" dirty="0">
                <a:latin typeface="Thems New Roma"/>
              </a:rPr>
              <a:t>Tesco's sustained success in an increasingly commercial world depends on the efficient and effective training and development of its workforce. Tesco has a solid foundation for future growth thanks to its systematic approach to hiring, onboarding, and training staff. The use of technology in the workplace is becoming more and more necessary. In recent years, technology has played an increasingly important role in training and development. Learners now have access to a variety of tools and resources that can improve their educational experience thanks to recent developments in artificial intelligence and virtual reality. VR and training might be the ideal combination to maintain highly skilled, driven, and productive staff members. Businesses must ensure that they select the appropriate platform. Since technology continues to improve worker performance and productivity, it will only continue to evolve and become more integrated into the workforce.</a:t>
            </a:r>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11</a:t>
            </a:fld>
            <a:endParaRPr lang="en-US" dirty="0"/>
          </a:p>
        </p:txBody>
      </p:sp>
      <p:pic>
        <p:nvPicPr>
          <p:cNvPr id="3076" name="Picture 4" descr="How to write an excellent thesis conclusion [with examples] - Paperpile"/>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2155" r="215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101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6C38D7A9-9299-4108-BB08-026F4B9CAE7B}"/>
              </a:ext>
            </a:extLst>
          </p:cNvPr>
          <p:cNvSpPr>
            <a:spLocks noGrp="1"/>
          </p:cNvSpPr>
          <p:nvPr>
            <p:ph type="title"/>
          </p:nvPr>
        </p:nvSpPr>
        <p:spPr/>
        <p:txBody>
          <a:bodyPr/>
          <a:lstStyle/>
          <a:p>
            <a:r>
              <a:rPr lang="en-US" dirty="0">
                <a:latin typeface="Thems New Roma"/>
              </a:rPr>
              <a:t>References</a:t>
            </a: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32"/>
          </p:nvPr>
        </p:nvSpPr>
        <p:spPr>
          <a:solidFill>
            <a:schemeClr val="tx1">
              <a:lumMod val="75000"/>
              <a:lumOff val="25000"/>
            </a:schemeClr>
          </a:solidFill>
        </p:spPr>
        <p:txBody>
          <a:bodyPr/>
          <a:lstStyle/>
          <a:p>
            <a:r>
              <a:rPr lang="en-US" dirty="0"/>
              <a:t>April Hansson</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12</a:t>
            </a:fld>
            <a:endParaRPr lang="en-US" dirty="0"/>
          </a:p>
        </p:txBody>
      </p:sp>
      <p:sp>
        <p:nvSpPr>
          <p:cNvPr id="2" name="Content Placeholder 1"/>
          <p:cNvSpPr>
            <a:spLocks noGrp="1"/>
          </p:cNvSpPr>
          <p:nvPr>
            <p:ph idx="1"/>
          </p:nvPr>
        </p:nvSpPr>
        <p:spPr>
          <a:xfrm>
            <a:off x="432000" y="1512000"/>
            <a:ext cx="8616750" cy="4679250"/>
          </a:xfrm>
        </p:spPr>
        <p:txBody>
          <a:bodyPr/>
          <a:lstStyle/>
          <a:p>
            <a:pPr marL="0" indent="0">
              <a:lnSpc>
                <a:spcPct val="150000"/>
              </a:lnSpc>
              <a:buNone/>
            </a:pPr>
            <a:r>
              <a:rPr lang="en-US" sz="1400" b="1" dirty="0">
                <a:latin typeface="Thems New Roma"/>
              </a:rPr>
              <a:t>Books and Journals</a:t>
            </a:r>
          </a:p>
          <a:p>
            <a:pPr marL="0" indent="0">
              <a:lnSpc>
                <a:spcPct val="150000"/>
              </a:lnSpc>
              <a:buNone/>
            </a:pPr>
            <a:r>
              <a:rPr lang="en-US" sz="1400" b="1" dirty="0" err="1">
                <a:latin typeface="Thems New Roma"/>
              </a:rPr>
              <a:t>Zhi</a:t>
            </a:r>
            <a:r>
              <a:rPr lang="en-US" sz="1400" b="1" dirty="0">
                <a:latin typeface="Thems New Roma"/>
              </a:rPr>
              <a:t>, R., Wang, Y. and Wang, Y., 2023. The role of emotional intelligence and self-efficacy in EFL teachers’ technology adoption. The Asia-Pacific Education Researcher, pp.1-12.</a:t>
            </a:r>
          </a:p>
          <a:p>
            <a:pPr marL="0" indent="0">
              <a:lnSpc>
                <a:spcPct val="150000"/>
              </a:lnSpc>
              <a:buNone/>
            </a:pPr>
            <a:r>
              <a:rPr lang="en-US" sz="1400" b="1" dirty="0">
                <a:latin typeface="Thems New Roma"/>
              </a:rPr>
              <a:t>Ali, O., Shrestha, A., </a:t>
            </a:r>
            <a:r>
              <a:rPr lang="en-US" sz="1400" b="1" dirty="0" err="1">
                <a:latin typeface="Thems New Roma"/>
              </a:rPr>
              <a:t>Osmanaj</a:t>
            </a:r>
            <a:r>
              <a:rPr lang="en-US" sz="1400" b="1" dirty="0">
                <a:latin typeface="Thems New Roma"/>
              </a:rPr>
              <a:t>, V. and Muhammed, S., 2020. Cloud computing technology adoption: an evaluation of key factors in local governments. Information Technology &amp; People, 34(2), pp.666-703.</a:t>
            </a:r>
          </a:p>
          <a:p>
            <a:pPr marL="0" indent="0">
              <a:lnSpc>
                <a:spcPct val="150000"/>
              </a:lnSpc>
              <a:buNone/>
            </a:pPr>
            <a:r>
              <a:rPr lang="en-US" sz="1400" b="1" dirty="0" err="1">
                <a:latin typeface="Thems New Roma"/>
              </a:rPr>
              <a:t>Belaïd</a:t>
            </a:r>
            <a:r>
              <a:rPr lang="en-US" sz="1400" b="1" dirty="0">
                <a:latin typeface="Thems New Roma"/>
              </a:rPr>
              <a:t>, F., </a:t>
            </a:r>
            <a:r>
              <a:rPr lang="en-US" sz="1400" b="1" dirty="0" err="1">
                <a:latin typeface="Thems New Roma"/>
              </a:rPr>
              <a:t>Ranjbar</a:t>
            </a:r>
            <a:r>
              <a:rPr lang="en-US" sz="1400" b="1" dirty="0">
                <a:latin typeface="Thems New Roma"/>
              </a:rPr>
              <a:t>, Z. and </a:t>
            </a:r>
            <a:r>
              <a:rPr lang="en-US" sz="1400" b="1" dirty="0" err="1">
                <a:latin typeface="Thems New Roma"/>
              </a:rPr>
              <a:t>Massié</a:t>
            </a:r>
            <a:r>
              <a:rPr lang="en-US" sz="1400" b="1" dirty="0">
                <a:latin typeface="Thems New Roma"/>
              </a:rPr>
              <a:t>, C., 2021. Exploring the cost-effectiveness of energy efficiency implementation measures in the residential sector. Energy Policy, 150, p.112122.</a:t>
            </a:r>
          </a:p>
          <a:p>
            <a:pPr marL="0" indent="0">
              <a:lnSpc>
                <a:spcPct val="150000"/>
              </a:lnSpc>
              <a:buNone/>
            </a:pPr>
            <a:r>
              <a:rPr lang="en-US" sz="1400" b="1" dirty="0" err="1">
                <a:latin typeface="Thems New Roma"/>
              </a:rPr>
              <a:t>Castellacci</a:t>
            </a:r>
            <a:r>
              <a:rPr lang="en-US" sz="1400" b="1" dirty="0">
                <a:latin typeface="Thems New Roma"/>
              </a:rPr>
              <a:t>, F., </a:t>
            </a:r>
            <a:r>
              <a:rPr lang="en-US" sz="1400" b="1" dirty="0" err="1">
                <a:latin typeface="Thems New Roma"/>
              </a:rPr>
              <a:t>Consoli</a:t>
            </a:r>
            <a:r>
              <a:rPr lang="en-US" sz="1400" b="1" dirty="0">
                <a:latin typeface="Thems New Roma"/>
              </a:rPr>
              <a:t>, D. and </a:t>
            </a:r>
            <a:r>
              <a:rPr lang="en-US" sz="1400" b="1" dirty="0" err="1">
                <a:latin typeface="Thems New Roma"/>
              </a:rPr>
              <a:t>Santoalha</a:t>
            </a:r>
            <a:r>
              <a:rPr lang="en-US" sz="1400" b="1" dirty="0">
                <a:latin typeface="Thems New Roma"/>
              </a:rPr>
              <a:t>, A., 2020. The role of e-skills in technological diversification in European regions. Regional Studies, 54(8), pp.1123-1135.</a:t>
            </a:r>
          </a:p>
          <a:p>
            <a:pPr marL="0" indent="0">
              <a:lnSpc>
                <a:spcPct val="150000"/>
              </a:lnSpc>
              <a:buNone/>
            </a:pPr>
            <a:r>
              <a:rPr lang="en-US" sz="1400" b="1" dirty="0" err="1">
                <a:latin typeface="Thems New Roma"/>
              </a:rPr>
              <a:t>Jopp</a:t>
            </a:r>
            <a:r>
              <a:rPr lang="en-US" sz="1400" b="1" dirty="0">
                <a:latin typeface="Thems New Roma"/>
              </a:rPr>
              <a:t>, R., 2020. A case study of a technology enhanced learning initiative that supports authentic assessment. Teaching in Higher Education, 25(8), pp.942-958.</a:t>
            </a:r>
          </a:p>
          <a:p>
            <a:pPr marL="0" indent="0">
              <a:buNone/>
            </a:pPr>
            <a:endParaRPr lang="en-US" dirty="0"/>
          </a:p>
        </p:txBody>
      </p:sp>
    </p:spTree>
    <p:extLst>
      <p:ext uri="{BB962C8B-B14F-4D97-AF65-F5344CB8AC3E}">
        <p14:creationId xmlns:p14="http://schemas.microsoft.com/office/powerpoint/2010/main" val="4153678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7577592" y="2902226"/>
            <a:ext cx="4614407" cy="1170122"/>
          </a:xfrm>
        </p:spPr>
        <p:txBody>
          <a:bodyPr/>
          <a:lstStyle/>
          <a:p>
            <a:r>
              <a:rPr lang="en-US" dirty="0">
                <a:latin typeface="Thems New Roma"/>
              </a:rPr>
              <a:t>Thank You!</a:t>
            </a:r>
          </a:p>
        </p:txBody>
      </p:sp>
    </p:spTree>
    <p:extLst>
      <p:ext uri="{BB962C8B-B14F-4D97-AF65-F5344CB8AC3E}">
        <p14:creationId xmlns:p14="http://schemas.microsoft.com/office/powerpoint/2010/main" val="1590462339"/>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3.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0</TotalTime>
  <Words>2408</Words>
  <Application>Microsoft Office PowerPoint</Application>
  <PresentationFormat>Widescreen</PresentationFormat>
  <Paragraphs>78</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Candara</vt:lpstr>
      <vt:lpstr>Corbel</vt:lpstr>
      <vt:lpstr>Thems </vt:lpstr>
      <vt:lpstr>Thems New Roma</vt:lpstr>
      <vt:lpstr>Times New Roman</vt:lpstr>
      <vt:lpstr>Office Theme</vt:lpstr>
      <vt:lpstr>Business Management Managing People </vt:lpstr>
      <vt:lpstr>PowerPoint Presentation</vt:lpstr>
      <vt:lpstr>The Importance Of Technology In Training And Development:</vt:lpstr>
      <vt:lpstr>The Importance Of Technology In Training And Development:</vt:lpstr>
      <vt:lpstr>THE BENEFITS OF TECHNOLOGY-BASED TRAINING PROGRAMMES FOR EMPLOYEES</vt:lpstr>
      <vt:lpstr>THE BENEFITS OF TECHNOLOGY-BASED TRAINING PROGRAMMES FOR EMPLOYEES</vt:lpstr>
      <vt:lpstr>THE BENEFITS OF TECHNOLOGY-BASED TRAINING PROGRAMMES FOR EMPLOYERS</vt:lpstr>
      <vt:lpstr>PowerPoint Presentation</vt:lpstr>
      <vt:lpstr>PowerPoint Presentation</vt:lpstr>
      <vt:lpstr>PowerPoint Presentation</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2024-03-14T12:25:42Z</dcterms:created>
  <dcterms:modified xsi:type="dcterms:W3CDTF">2024-03-27T17:30:23Z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