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23"/>
  </p:notesMasterIdLst>
  <p:handoutMasterIdLst>
    <p:handoutMasterId r:id="rId24"/>
  </p:handoutMasterIdLst>
  <p:sldIdLst>
    <p:sldId id="260" r:id="rId2"/>
    <p:sldId id="280" r:id="rId3"/>
    <p:sldId id="269" r:id="rId4"/>
    <p:sldId id="262" r:id="rId5"/>
    <p:sldId id="273" r:id="rId6"/>
    <p:sldId id="272" r:id="rId7"/>
    <p:sldId id="274" r:id="rId8"/>
    <p:sldId id="257" r:id="rId9"/>
    <p:sldId id="275" r:id="rId10"/>
    <p:sldId id="261" r:id="rId11"/>
    <p:sldId id="276" r:id="rId12"/>
    <p:sldId id="278" r:id="rId13"/>
    <p:sldId id="267" r:id="rId14"/>
    <p:sldId id="271" r:id="rId15"/>
    <p:sldId id="283" r:id="rId16"/>
    <p:sldId id="281" r:id="rId17"/>
    <p:sldId id="284" r:id="rId18"/>
    <p:sldId id="286" r:id="rId19"/>
    <p:sldId id="285" r:id="rId20"/>
    <p:sldId id="287" r:id="rId21"/>
    <p:sldId id="28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21"/>
    <p:restoredTop sz="95833"/>
  </p:normalViewPr>
  <p:slideViewPr>
    <p:cSldViewPr snapToGrid="0" showGuides="1">
      <p:cViewPr>
        <p:scale>
          <a:sx n="94" d="100"/>
          <a:sy n="94" d="100"/>
        </p:scale>
        <p:origin x="1480" y="4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85" d="100"/>
          <a:sy n="85" d="100"/>
        </p:scale>
        <p:origin x="3928" y="16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F9FB7CC-DA7C-7D67-380A-FC80F655F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970890-C6AC-6C1F-672C-53E816E6CE4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EB9B10-B60A-5842-9C94-5F0A75D1EA5A}" type="datetimeFigureOut">
              <a:rPr lang="en-US" smtClean="0"/>
              <a:t>10/7/22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A37E9E-8F69-6192-0A79-08992228D91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7F3A72-187A-4E67-EDCE-8F931215C55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9A4EF-5A42-F542-9EA1-F061A7893F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356153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2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B6526-4FA8-964E-9E70-BAE054EA7F28}" type="datetimeFigureOut">
              <a:rPr lang="en-US" smtClean="0"/>
              <a:t>9/29/22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555FEF-B73F-3B40-9856-461F9E316D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314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 – 3 minutes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943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Keep this figure in mind throughout... Current LTO 60%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295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Build on employee Relations – 75% respondents enjoyed working for WHSmith, 80% felt valued by line manager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7208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82% of respondents mention colleagues = reason they stay.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967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Fund:</a:t>
            </a: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Incentives Vs sales/ product targets</a:t>
            </a: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Provide each store with a set amount per head i.e., £30 per Anum  </a:t>
            </a: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Pin Badges/Appreciation cards: Drive Loyalty </a:t>
            </a: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endParaRPr lang="en-GB" sz="1200" b="0" dirty="0">
              <a:solidFill>
                <a:srgbClr val="5A5A5A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371600">
              <a:lnSpc>
                <a:spcPct val="200000"/>
              </a:lnSpc>
              <a:spcAft>
                <a:spcPts val="800"/>
              </a:spcAft>
            </a:pP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Implementation Date: 1</a:t>
            </a:r>
            <a:r>
              <a:rPr lang="en-GB" sz="1200" b="0" baseline="3000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200" b="0" dirty="0">
                <a:solidFill>
                  <a:srgbClr val="5A5A5A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April 2023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351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Improved Customer service, Better employee Knowledge and improved employee loyalty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481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social fund most expensive at 106k but building team relations is likely to have the biggest ROI.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876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Investment in Training and induction of new employees – Synchronize material and provide payroll hours to </a:t>
            </a:r>
            <a:r>
              <a:rPr lang="en-GB" noProof="0" dirty="0"/>
              <a:t>standardise</a:t>
            </a:r>
            <a:r>
              <a:rPr lang="en-US" dirty="0"/>
              <a:t> time spent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05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Investment in Payroll to complete training. Currently, no investment, disparity in employee induction and time spent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364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Career Mapping – Gen Z , Future proofing for Talent shortages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812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Reduced Anxiety for Employees and a better Start</a:t>
            </a:r>
          </a:p>
          <a:p>
            <a:r>
              <a:rPr lang="en-US" dirty="0"/>
              <a:t>Improved Knowledge reducing operational costs</a:t>
            </a:r>
          </a:p>
          <a:p>
            <a:r>
              <a:rPr lang="en-US" dirty="0"/>
              <a:t>Happy Teams result  High sales revenue </a:t>
            </a:r>
          </a:p>
          <a:p>
            <a:r>
              <a:rPr lang="en-US" dirty="0"/>
              <a:t>Lower LTO, better productivity / Recruitment costs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3723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Highest cost payroll £268k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1910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Pay Equality ages 18 – 23. £2.67 difference. Least engaged part of the workforce. Many other retailers no longer have age-related pay differences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4041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Completion 1/1/2023, Board Approval, Contract variations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4326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Future-proofing – Gen Z </a:t>
            </a:r>
          </a:p>
          <a:p>
            <a:r>
              <a:rPr lang="en-US" dirty="0"/>
              <a:t>Improved Knowledge reducing operational costs</a:t>
            </a:r>
          </a:p>
          <a:p>
            <a:r>
              <a:rPr lang="en-US" dirty="0"/>
              <a:t>Happy Teams result in High sales revenue </a:t>
            </a:r>
          </a:p>
          <a:p>
            <a:r>
              <a:rPr lang="en-US" dirty="0"/>
              <a:t>Lower LTO lower productivity and Recruitment costs </a:t>
            </a:r>
          </a:p>
          <a:p>
            <a:r>
              <a:rPr lang="en-US" dirty="0"/>
              <a:t>More Loyalty / candidate attraction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5541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Highest investment but likely most effective as covers 33% of workforce and attributes for highest LTO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3335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Improve recruitment software / Recruitment strategy to attract/retain employees how to understand company values and work environment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1141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Attract and Retain the right employee and reduce premature leavers. Working conditions and did not meet expectations sighted in HRM data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576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Re structure interview forms  include assessment </a:t>
            </a:r>
          </a:p>
          <a:p>
            <a:r>
              <a:rPr lang="en-US" dirty="0"/>
              <a:t>Update recruitment materials with organizational values and competencies </a:t>
            </a:r>
          </a:p>
          <a:p>
            <a:r>
              <a:rPr lang="en-US" dirty="0"/>
              <a:t>Update to new software for better candidate experience</a:t>
            </a:r>
          </a:p>
          <a:p>
            <a:r>
              <a:rPr lang="en-US" dirty="0"/>
              <a:t>Reskill managers in recruitment and onboarding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988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Software 55k, loss of productivity retail average of 6.4 weeks £1969. Recruitment costs £2400 per employee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0918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implementation 4 recommendations, saving almost 1M. Goal to reduce LTO by half in next Financial Year.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555FEF-B73F-3B40-9856-461F9E316DB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539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9ADDF-EAA0-F8A6-1076-99CE588A4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44C1D9-99A7-27CB-00CE-8BA8694C0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7FB49-55E2-6220-F5AE-81EACDB46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0AF11-4A05-F0E0-4467-53486CEB0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93F4F-1693-E719-2F06-15011F4C9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0848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BA02-7F4D-23C0-F6C5-202EE858C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09CCA-FD48-B118-71CE-09DFBDB8A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363C5-2FAB-5FA1-859D-3EEEE9FD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AAEA7-8789-6C82-30D6-2F73567E8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90D9D-184A-7971-3FEC-64024F7DF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1393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6A914-4713-409F-E625-F740D1823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E5F1B-9DF8-820C-2D93-CBC18C5F4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75BE9-EB63-D734-4548-1837F7599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7263E-5A4D-830A-4B7D-07A1883B9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C1800-8245-CE6C-289E-820C3B013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2307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84EF3-652B-AE3D-2E43-87B90A15C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D58AE-AA31-26AC-1F71-CAA95B4F28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9DFFE2-843E-F6CA-54EE-AF5D45F5C8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002AE-C635-3FA4-0B3D-44AA880D2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49833-BF05-0BC6-10D9-658709987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EFBDE-BCBE-2233-2C57-D6F96B909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2166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195D6-197C-0B72-68DD-CBA1F0ADA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573497-A39F-E93C-5E3F-051D191CA5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F5F249-C9BB-DD7B-EAAA-AA8A7F4C03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B661E1-D5AC-F516-9956-DC6000F35D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DD0349-DAD7-4705-6BF0-DBA46C1D01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8B6562-4321-9839-8523-F90C96944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F75B3D-CDBA-52A7-C049-44BF42FE7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89ADE1-9764-7E84-36AB-1D5D1636B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9326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FA9D8-33C1-36DE-AECB-9F4458A67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C38F24-440A-BFAD-2A86-21BC3EBD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503DC5-5CFE-D03B-2EA6-98A2FB8AD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032721-E4BA-26B0-7616-C45CB98A5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6507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E6A319-D7A8-4A3A-F925-F05E1DFCB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D0D9C9-8EEC-A1CA-4E06-BB3F7EBA1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973046-B21D-9FBD-67BC-16A97971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7661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5B708-93D3-40EC-97FE-4E0C863F8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84C6C-F777-5054-EF8D-A18F2F3BD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9BCA42-2BD4-8537-7F4A-4A20C10C74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726AE-ED29-6F0C-CB20-06FE6EBFD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EC825-CD38-231A-2904-8A1ADDCC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0575E5-0F18-6BE4-C19B-A430A94DB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384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2B2FC-B001-20B2-9EF2-CF60FA48F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A0DBEB-10FC-45CC-301E-FEC9777688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5F5896-D562-4E2B-3BF3-4B33225FC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23755-72A6-C817-816D-B6F30C369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1BE24-56C0-1157-EFFB-2D2C26CE2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AE5BF-C27F-CB84-6978-801F8DEBC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4495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05126-E8D2-0340-D997-7ED48909A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4DFA40-D02B-1FE9-B620-B422C4E45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3F1A3-36AC-0D1B-9273-CF0BB06F3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A4E07C-D4B5-D8E6-5880-0D83A9EBD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2AD87-DC7A-FE3C-4C75-5A8B76516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7399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A89023-1D49-4413-D205-86431D9749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31E522-15AC-A241-6A07-10AF75EE1B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D83C1-F73B-0EFD-57EC-ABD8616FC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Thursday, September 29,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2E7E7-080B-7D58-DDDA-F836FFE93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09EA8-29A0-3860-8E49-DCE6C3A7C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064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42DB1-E2F6-AE98-72FA-6FEC666F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00E1B-2AA6-A259-5C25-E489FBC928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CA335-6F48-8D24-E8AC-DE369D3CE8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September 29, 2022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4FF86F-CBF0-D407-6BC8-A68C345A2A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26A5C-A1E8-7900-3A92-D3C388BD51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422884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HSmith hybrid store makes debut at London Euston railway station | Travel  Retail Business">
            <a:extLst>
              <a:ext uri="{FF2B5EF4-FFF2-40B4-BE49-F238E27FC236}">
                <a16:creationId xmlns:a16="http://schemas.microsoft.com/office/drawing/2014/main" id="{EBE25B13-E682-7640-5CD0-95FE95EA79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019"/>
          <a:stretch/>
        </p:blipFill>
        <p:spPr bwMode="auto">
          <a:xfrm>
            <a:off x="5162052" y="3272588"/>
            <a:ext cx="6105382" cy="35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edia Gallery | WH Smith PLC">
            <a:extLst>
              <a:ext uri="{FF2B5EF4-FFF2-40B4-BE49-F238E27FC236}">
                <a16:creationId xmlns:a16="http://schemas.microsoft.com/office/drawing/2014/main" id="{214F78A9-D20B-2926-2469-FC5F2C2CEE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38" b="13240"/>
          <a:stretch/>
        </p:blipFill>
        <p:spPr bwMode="auto"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Small unicorn piñata">
            <a:extLst>
              <a:ext uri="{FF2B5EF4-FFF2-40B4-BE49-F238E27FC236}">
                <a16:creationId xmlns:a16="http://schemas.microsoft.com/office/drawing/2014/main" id="{E4FB8833-D911-4807-E2E3-3F0FE332D0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013" r="4" b="4"/>
          <a:stretch/>
        </p:blipFill>
        <p:spPr>
          <a:xfrm>
            <a:off x="7458302" y="-22547"/>
            <a:ext cx="3809132" cy="3139531"/>
          </a:xfrm>
          <a:prstGeom prst="rect">
            <a:avLst/>
          </a:prstGeom>
        </p:spPr>
      </p:pic>
      <p:pic>
        <p:nvPicPr>
          <p:cNvPr id="1026" name="Picture 2" descr="WHSmith travel arm drives full-year performance | News | Retail Week">
            <a:extLst>
              <a:ext uri="{FF2B5EF4-FFF2-40B4-BE49-F238E27FC236}">
                <a16:creationId xmlns:a16="http://schemas.microsoft.com/office/drawing/2014/main" id="{E07C57E9-B7E3-785F-0A15-5672C50ED9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22" r="-1" b="4930"/>
          <a:stretch/>
        </p:blipFill>
        <p:spPr bwMode="auto">
          <a:xfrm>
            <a:off x="1" y="4065775"/>
            <a:ext cx="5001186" cy="27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" name="Rectangle 1041">
            <a:extLst>
              <a:ext uri="{FF2B5EF4-FFF2-40B4-BE49-F238E27FC236}">
                <a16:creationId xmlns:a16="http://schemas.microsoft.com/office/drawing/2014/main" id="{25414FA1-2D4C-41DB-83DE-4F3E38C10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864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180000">
        <p159:morph option="byObject"/>
      </p:transition>
    </mc:Choice>
    <mc:Fallback>
      <p:transition spd="slow" advTm="18000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FA98B-7A32-4A8C-A1E9-06D7A2CE7143}"/>
              </a:ext>
            </a:extLst>
          </p:cNvPr>
          <p:cNvSpPr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Total Cost of Labour Turnover: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£1,880,600pa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48762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000">
        <p159:morph option="byObject"/>
      </p:transition>
    </mc:Choice>
    <mc:Fallback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9" name="Rectangle 2088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ll You Need to Know about Employee Relations - AIHR">
            <a:extLst>
              <a:ext uri="{FF2B5EF4-FFF2-40B4-BE49-F238E27FC236}">
                <a16:creationId xmlns:a16="http://schemas.microsoft.com/office/drawing/2014/main" id="{E7164AD1-9C7C-D92D-27FF-58961F7793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1" r="1" b="1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8231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B5A0B-9707-E0E4-0D8F-D26218A4F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Reason to stay = Colleagues</a:t>
            </a:r>
          </a:p>
        </p:txBody>
      </p:sp>
      <p:cxnSp>
        <p:nvCxnSpPr>
          <p:cNvPr id="19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Video 6" title="Diverse group of people">
            <a:hlinkClick r:id="" action="ppaction://media"/>
            <a:extLst>
              <a:ext uri="{FF2B5EF4-FFF2-40B4-BE49-F238E27FC236}">
                <a16:creationId xmlns:a16="http://schemas.microsoft.com/office/drawing/2014/main" id="{5767B4C4-5EB6-697A-138B-726513AA2F5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1567" y="2891161"/>
            <a:ext cx="5455917" cy="3068951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 descr="Chart, pie chart&#10;&#10;Description automatically generated">
            <a:extLst>
              <a:ext uri="{FF2B5EF4-FFF2-40B4-BE49-F238E27FC236}">
                <a16:creationId xmlns:a16="http://schemas.microsoft.com/office/drawing/2014/main" id="{229EB194-19BA-CEA7-ED15-AAB0B22A0A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5073" y="3279894"/>
            <a:ext cx="5455917" cy="2291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393912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0" name="Rectangle 4121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31" name="Rectangle 4123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7EC5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2" name="Picture 6" descr="Avoiding work social events">
            <a:extLst>
              <a:ext uri="{FF2B5EF4-FFF2-40B4-BE49-F238E27FC236}">
                <a16:creationId xmlns:a16="http://schemas.microsoft.com/office/drawing/2014/main" id="{DD6AAE98-B1D4-650C-9694-7B2BC8AA1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801909"/>
            <a:ext cx="3854945" cy="215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32" name="Rectangle 4125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7EC5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Employee Motivation employee motivation — Think Power | by Sumit Shahare |  Medium">
            <a:extLst>
              <a:ext uri="{FF2B5EF4-FFF2-40B4-BE49-F238E27FC236}">
                <a16:creationId xmlns:a16="http://schemas.microsoft.com/office/drawing/2014/main" id="{E1D8E499-A6C2-4647-6E95-8B19118F6A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88" b="-2"/>
          <a:stretch/>
        </p:blipFill>
        <p:spPr bwMode="auto">
          <a:xfrm>
            <a:off x="622549" y="3849130"/>
            <a:ext cx="3854945" cy="2269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33" name="Rectangle 4127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0596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Why You Should Celebrate Employee Appreciation Day">
            <a:extLst>
              <a:ext uri="{FF2B5EF4-FFF2-40B4-BE49-F238E27FC236}">
                <a16:creationId xmlns:a16="http://schemas.microsoft.com/office/drawing/2014/main" id="{543F7CAA-40DC-76FB-0B57-83050C5BE4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6537"/>
          <a:stretch/>
        </p:blipFill>
        <p:spPr bwMode="auto">
          <a:xfrm>
            <a:off x="5144764" y="1721073"/>
            <a:ext cx="6410084" cy="342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4037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4" name="Rectangle 3093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6" name="Rectangle 3095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EF28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5 Ways To Improve Your Customer Service">
            <a:extLst>
              <a:ext uri="{FF2B5EF4-FFF2-40B4-BE49-F238E27FC236}">
                <a16:creationId xmlns:a16="http://schemas.microsoft.com/office/drawing/2014/main" id="{9EB8BB3B-CB2E-08A6-8E4E-2FFD0019C8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7895" y="643467"/>
            <a:ext cx="3484252" cy="2475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8" name="Rectangle 3097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EEF28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8" name="Picture 6" descr="9 Ways to Improve Employee Loyalty and Engagement">
            <a:extLst>
              <a:ext uri="{FF2B5EF4-FFF2-40B4-BE49-F238E27FC236}">
                <a16:creationId xmlns:a16="http://schemas.microsoft.com/office/drawing/2014/main" id="{1A1260E7-2A08-37AD-58BD-E9DF192CCD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4014174"/>
            <a:ext cx="3854945" cy="193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00" name="Rectangle 3099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0596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If high staff turnover is unavoidable, how should we redesign aid work to  cope? - From Poverty to Power">
            <a:extLst>
              <a:ext uri="{FF2B5EF4-FFF2-40B4-BE49-F238E27FC236}">
                <a16:creationId xmlns:a16="http://schemas.microsoft.com/office/drawing/2014/main" id="{697D2F7C-4A96-DF12-ABF7-27A346B7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76945" y="650497"/>
            <a:ext cx="4745722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8615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FA98B-7A32-4A8C-A1E9-06D7A2CE7143}"/>
              </a:ext>
            </a:extLst>
          </p:cNvPr>
          <p:cNvSpPr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Total Cost to implement: £119,111</a:t>
            </a:r>
          </a:p>
        </p:txBody>
      </p:sp>
    </p:spTree>
    <p:extLst>
      <p:ext uri="{BB962C8B-B14F-4D97-AF65-F5344CB8AC3E}">
        <p14:creationId xmlns:p14="http://schemas.microsoft.com/office/powerpoint/2010/main" val="1916461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19" name="Rectangle 6218">
            <a:extLst>
              <a:ext uri="{FF2B5EF4-FFF2-40B4-BE49-F238E27FC236}">
                <a16:creationId xmlns:a16="http://schemas.microsoft.com/office/drawing/2014/main" id="{2F19B711-C590-44D1-9AA8-9F143B0E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21" name="Rectangle 6220">
            <a:extLst>
              <a:ext uri="{FF2B5EF4-FFF2-40B4-BE49-F238E27FC236}">
                <a16:creationId xmlns:a16="http://schemas.microsoft.com/office/drawing/2014/main" id="{C0C79CF2-6A1C-4636-84CE-ABB2BE191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23" name="Rectangle 6222">
            <a:extLst>
              <a:ext uri="{FF2B5EF4-FFF2-40B4-BE49-F238E27FC236}">
                <a16:creationId xmlns:a16="http://schemas.microsoft.com/office/drawing/2014/main" id="{7A5D17DF-AD65-402C-A95C-F13C770C9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title="Animated Wall Clock">
            <a:hlinkClick r:id="" action="ppaction://media"/>
            <a:extLst>
              <a:ext uri="{FF2B5EF4-FFF2-40B4-BE49-F238E27FC236}">
                <a16:creationId xmlns:a16="http://schemas.microsoft.com/office/drawing/2014/main" id="{71591D3F-6A12-1BB4-C33E-F7B1192CD8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0477" y="2048079"/>
            <a:ext cx="4814653" cy="2708241"/>
          </a:xfrm>
          <a:prstGeom prst="rect">
            <a:avLst/>
          </a:prstGeom>
        </p:spPr>
      </p:pic>
      <p:pic>
        <p:nvPicPr>
          <p:cNvPr id="6146" name="Picture 2" descr="5 key benefits of staff training in the health and social care sector | TH  Training Solutions">
            <a:extLst>
              <a:ext uri="{FF2B5EF4-FFF2-40B4-BE49-F238E27FC236}">
                <a16:creationId xmlns:a16="http://schemas.microsoft.com/office/drawing/2014/main" id="{D8E66E44-C52D-B89A-C275-7409AA7D8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6863" y="2111399"/>
            <a:ext cx="4814655" cy="2629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5858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4" name="Rectangle 5133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The Value Of Employee Training - eLearning Industry">
            <a:extLst>
              <a:ext uri="{FF2B5EF4-FFF2-40B4-BE49-F238E27FC236}">
                <a16:creationId xmlns:a16="http://schemas.microsoft.com/office/drawing/2014/main" id="{205193C6-390B-0CC1-CF24-B021D3E2D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127" y="1537046"/>
            <a:ext cx="5294716" cy="358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38" name="Straight Connector 5137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Pound Sterling Dollar Sign Pound Sign Currency Symbol, PNG, 5585x8000px,  Pound Sign, Coin, Currency Symbol, Dollar">
            <a:extLst>
              <a:ext uri="{FF2B5EF4-FFF2-40B4-BE49-F238E27FC236}">
                <a16:creationId xmlns:a16="http://schemas.microsoft.com/office/drawing/2014/main" id="{7C5C4846-76A0-F2E1-EE64-48F238C21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4408" y="643467"/>
            <a:ext cx="389353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2737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55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title="Different Hand Drawn Graphs">
            <a:hlinkClick r:id="" action="ppaction://media"/>
            <a:extLst>
              <a:ext uri="{FF2B5EF4-FFF2-40B4-BE49-F238E27FC236}">
                <a16:creationId xmlns:a16="http://schemas.microsoft.com/office/drawing/2014/main" id="{106AD8AB-8EB2-2E41-EE4D-4A80F222283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939" y="643467"/>
            <a:ext cx="990412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3768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1" name="Rectangle 7180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6" name="Picture 8" descr="Keep Your Superheroes: 6 Steps to Reduce Employee Turnover">
            <a:extLst>
              <a:ext uri="{FF2B5EF4-FFF2-40B4-BE49-F238E27FC236}">
                <a16:creationId xmlns:a16="http://schemas.microsoft.com/office/drawing/2014/main" id="{7C08282C-2145-6E7B-9033-3607E738F2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2351"/>
          <a:stretch/>
        </p:blipFill>
        <p:spPr bwMode="auto"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CBB44B36-F3BC-5662-0E06-3C58993E98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32" r="-1" b="-1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5 Ways LMSs Can Improve Employee Knowledge Retention">
            <a:extLst>
              <a:ext uri="{FF2B5EF4-FFF2-40B4-BE49-F238E27FC236}">
                <a16:creationId xmlns:a16="http://schemas.microsoft.com/office/drawing/2014/main" id="{518D5061-35CA-E657-3177-3205EA940A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15" r="1" b="10980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he happiness factor and how it impacts employee engagement | Reward and  Employee Benefits Association (REBA)">
            <a:extLst>
              <a:ext uri="{FF2B5EF4-FFF2-40B4-BE49-F238E27FC236}">
                <a16:creationId xmlns:a16="http://schemas.microsoft.com/office/drawing/2014/main" id="{040AD222-3DE0-5DEC-955E-DCBA4D25BD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46" r="1" b="1"/>
          <a:stretch/>
        </p:blipFill>
        <p:spPr bwMode="auto"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97371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FA98B-7A32-4A8C-A1E9-06D7A2CE7143}"/>
              </a:ext>
            </a:extLst>
          </p:cNvPr>
          <p:cNvSpPr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Total Cost to implement: £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268,210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55018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CFA242B1-DB44-0E3A-28CB-C910BF2852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930" r="4" b="4681"/>
          <a:stretch/>
        </p:blipFill>
        <p:spPr>
          <a:xfrm>
            <a:off x="808743" y="804333"/>
            <a:ext cx="10574510" cy="5249331"/>
          </a:xfrm>
          <a:prstGeom prst="rect">
            <a:avLst/>
          </a:prstGeom>
        </p:spPr>
      </p:pic>
      <p:pic>
        <p:nvPicPr>
          <p:cNvPr id="4" name="Picture 3" descr="A pile of coins&#10;&#10;Description automatically generated with low confidence">
            <a:extLst>
              <a:ext uri="{FF2B5EF4-FFF2-40B4-BE49-F238E27FC236}">
                <a16:creationId xmlns:a16="http://schemas.microsoft.com/office/drawing/2014/main" id="{C46B8C4B-C290-02BC-6C0E-3137B6E03E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9044" y="920466"/>
            <a:ext cx="4096603" cy="2731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8233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784 -0.1581 L -0.04817 -0.03889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7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50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repeatCount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25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625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erms Incorporated by Reference - Contract Law - Commercial Law Firm |  London, UK | Corporate Solicitors | EM Law">
            <a:extLst>
              <a:ext uri="{FF2B5EF4-FFF2-40B4-BE49-F238E27FC236}">
                <a16:creationId xmlns:a16="http://schemas.microsoft.com/office/drawing/2014/main" id="{084C735A-592F-4B97-B0FA-0318F335D8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2" r="23522" b="-1"/>
          <a:stretch/>
        </p:blipFill>
        <p:spPr bwMode="auto">
          <a:xfrm>
            <a:off x="991027" y="956945"/>
            <a:ext cx="4944107" cy="4944110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Pile of American dollar banknotes">
            <a:extLst>
              <a:ext uri="{FF2B5EF4-FFF2-40B4-BE49-F238E27FC236}">
                <a16:creationId xmlns:a16="http://schemas.microsoft.com/office/drawing/2014/main" id="{0272CE38-ADAA-BDDC-284D-9CCEAB0923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593" r="7405" b="-2"/>
          <a:stretch/>
        </p:blipFill>
        <p:spPr>
          <a:xfrm>
            <a:off x="6256867" y="956945"/>
            <a:ext cx="4944107" cy="4944110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21E0405-0025-DBE5-2205-775B72088BDA}"/>
              </a:ext>
            </a:extLst>
          </p:cNvPr>
          <p:cNvSpPr/>
          <p:nvPr/>
        </p:nvSpPr>
        <p:spPr>
          <a:xfrm>
            <a:off x="3815440" y="5772707"/>
            <a:ext cx="4561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18-23 year olds</a:t>
            </a:r>
          </a:p>
        </p:txBody>
      </p:sp>
    </p:spTree>
    <p:extLst>
      <p:ext uri="{BB962C8B-B14F-4D97-AF65-F5344CB8AC3E}">
        <p14:creationId xmlns:p14="http://schemas.microsoft.com/office/powerpoint/2010/main" val="33398448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6" name="Picture 8" descr="Keep Your Superheroes: 6 Steps to Reduce Employee Turnover">
            <a:extLst>
              <a:ext uri="{FF2B5EF4-FFF2-40B4-BE49-F238E27FC236}">
                <a16:creationId xmlns:a16="http://schemas.microsoft.com/office/drawing/2014/main" id="{7C08282C-2145-6E7B-9033-3607E738F2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2351"/>
          <a:stretch/>
        </p:blipFill>
        <p:spPr bwMode="auto">
          <a:xfrm>
            <a:off x="20" y="10"/>
            <a:ext cx="7215381" cy="2969294"/>
          </a:xfrm>
          <a:custGeom>
            <a:avLst/>
            <a:gdLst/>
            <a:ahLst/>
            <a:cxnLst/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Generation Z in the Workplace - CoreAxis">
            <a:extLst>
              <a:ext uri="{FF2B5EF4-FFF2-40B4-BE49-F238E27FC236}">
                <a16:creationId xmlns:a16="http://schemas.microsoft.com/office/drawing/2014/main" id="{0FE29FE5-961A-ABBD-4ECB-E0A1FB3A16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95" b="19014"/>
          <a:stretch/>
        </p:blipFill>
        <p:spPr bwMode="auto"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5 Ways LMSs Can Improve Employee Knowledge Retention">
            <a:extLst>
              <a:ext uri="{FF2B5EF4-FFF2-40B4-BE49-F238E27FC236}">
                <a16:creationId xmlns:a16="http://schemas.microsoft.com/office/drawing/2014/main" id="{518D5061-35CA-E657-3177-3205EA940A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15" r="1" b="10980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he happiness factor and how it impacts employee engagement | Reward and  Employee Benefits Association (REBA)">
            <a:extLst>
              <a:ext uri="{FF2B5EF4-FFF2-40B4-BE49-F238E27FC236}">
                <a16:creationId xmlns:a16="http://schemas.microsoft.com/office/drawing/2014/main" id="{040AD222-3DE0-5DEC-955E-DCBA4D25BD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46" r="1" b="1"/>
          <a:stretch/>
        </p:blipFill>
        <p:spPr bwMode="auto">
          <a:xfrm>
            <a:off x="1" y="3106464"/>
            <a:ext cx="6209553" cy="3751536"/>
          </a:xfrm>
          <a:custGeom>
            <a:avLst/>
            <a:gdLst/>
            <a:ahLst/>
            <a:cxnLst/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0284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FA98B-7A32-4A8C-A1E9-06D7A2CE7143}"/>
              </a:ext>
            </a:extLst>
          </p:cNvPr>
          <p:cNvSpPr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Total Cost to implement: £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451,880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43767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4" name="Rectangle 12300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5C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03" name="Rectangle 12302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0" name="Picture 2" descr="Recruitment Software – The Benefits and Basics">
            <a:extLst>
              <a:ext uri="{FF2B5EF4-FFF2-40B4-BE49-F238E27FC236}">
                <a16:creationId xmlns:a16="http://schemas.microsoft.com/office/drawing/2014/main" id="{7DEF5CB1-12E2-544B-3FC4-E23162045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1316294"/>
            <a:ext cx="3122143" cy="112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05" name="Rectangle 12304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2" name="Picture 4" descr="9 Employee Recruitment Strategies for Successful Hiring">
            <a:extLst>
              <a:ext uri="{FF2B5EF4-FFF2-40B4-BE49-F238E27FC236}">
                <a16:creationId xmlns:a16="http://schemas.microsoft.com/office/drawing/2014/main" id="{5DD0B63B-D247-91FC-E6ED-6EA9B75A7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4079695"/>
            <a:ext cx="3104943" cy="180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07" name="Rectangle 12306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6" name="Picture 8" descr="Top 10 Values Employers Look For : Eve Anderson Recruitment">
            <a:extLst>
              <a:ext uri="{FF2B5EF4-FFF2-40B4-BE49-F238E27FC236}">
                <a16:creationId xmlns:a16="http://schemas.microsoft.com/office/drawing/2014/main" id="{A519938F-380D-EB07-6924-67BA56C81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1676" y="1264633"/>
            <a:ext cx="3252903" cy="434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09" name="Rectangle 12308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524" y="487090"/>
            <a:ext cx="3588174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4" name="Picture 6" descr="How to help recruitment firms get paid when a client employs a candidate  directly. | Credit Management Group UK">
            <a:extLst>
              <a:ext uri="{FF2B5EF4-FFF2-40B4-BE49-F238E27FC236}">
                <a16:creationId xmlns:a16="http://schemas.microsoft.com/office/drawing/2014/main" id="{060BA83C-285C-613E-7DA7-A4F8C05A1C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3518" y="2367387"/>
            <a:ext cx="3252903" cy="213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2322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Employee Retention Tips">
            <a:extLst>
              <a:ext uri="{FF2B5EF4-FFF2-40B4-BE49-F238E27FC236}">
                <a16:creationId xmlns:a16="http://schemas.microsoft.com/office/drawing/2014/main" id="{89B79DB9-31E2-F7A0-CA1F-CF54DD0763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26" b="2"/>
          <a:stretch/>
        </p:blipFill>
        <p:spPr bwMode="auto">
          <a:xfrm>
            <a:off x="5162052" y="3272588"/>
            <a:ext cx="6105382" cy="3585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5 Tips to Attracting the Best Talent - Business 2 Community">
            <a:extLst>
              <a:ext uri="{FF2B5EF4-FFF2-40B4-BE49-F238E27FC236}">
                <a16:creationId xmlns:a16="http://schemas.microsoft.com/office/drawing/2014/main" id="{E5CFF930-CC2E-C9E7-FA8F-BE4EECAC30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38" r="1" b="15727"/>
          <a:stretch/>
        </p:blipFill>
        <p:spPr bwMode="auto"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73EDB3DA-AEF0-428A-A317-C42827E6C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8302" y="0"/>
            <a:ext cx="3809132" cy="3116984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4A06AD8B-0227-4FF6-AEB4-C66C5A539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69422"/>
            <a:ext cx="5001186" cy="2788578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5DFACEB2-7564-4FB9-B739-C2CE339BA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rgbClr val="912A7D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33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7" name="Rectangle 14346">
            <a:extLst>
              <a:ext uri="{FF2B5EF4-FFF2-40B4-BE49-F238E27FC236}">
                <a16:creationId xmlns:a16="http://schemas.microsoft.com/office/drawing/2014/main" id="{AA3CC463-F933-4AC4-86E1-5AC14B0C3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9" name="Rectangle 14348">
            <a:extLst>
              <a:ext uri="{FF2B5EF4-FFF2-40B4-BE49-F238E27FC236}">
                <a16:creationId xmlns:a16="http://schemas.microsoft.com/office/drawing/2014/main" id="{6025D2DB-A12A-44DB-B00E-F4D622329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0677F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42" name="Picture 6" descr="How to fill in an application form | Totaljobs">
            <a:extLst>
              <a:ext uri="{FF2B5EF4-FFF2-40B4-BE49-F238E27FC236}">
                <a16:creationId xmlns:a16="http://schemas.microsoft.com/office/drawing/2014/main" id="{EB60FFAF-7A57-5F01-71EA-6ADE86222E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801909"/>
            <a:ext cx="3854945" cy="215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51" name="Rectangle 14350">
            <a:extLst>
              <a:ext uri="{FF2B5EF4-FFF2-40B4-BE49-F238E27FC236}">
                <a16:creationId xmlns:a16="http://schemas.microsoft.com/office/drawing/2014/main" id="{CE7E7877-F64E-4EEA-B778-138031EF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rgbClr val="0677F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 descr="8 Examples of Best Job Ads in 2020: Job Ads that Make You Want to Apply |  Talenteria">
            <a:extLst>
              <a:ext uri="{FF2B5EF4-FFF2-40B4-BE49-F238E27FC236}">
                <a16:creationId xmlns:a16="http://schemas.microsoft.com/office/drawing/2014/main" id="{89EDB3B9-9983-D9CC-3410-3783226F4F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2549" y="3904625"/>
            <a:ext cx="3854945" cy="215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53" name="Rectangle 14352">
            <a:extLst>
              <a:ext uri="{FF2B5EF4-FFF2-40B4-BE49-F238E27FC236}">
                <a16:creationId xmlns:a16="http://schemas.microsoft.com/office/drawing/2014/main" id="{7DD6C4F3-70FD-4F13-919C-702EE4886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0596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40" name="Picture 4" descr="Interview Research - Research Methods Guide - Research Guides at Virginia  Tech">
            <a:extLst>
              <a:ext uri="{FF2B5EF4-FFF2-40B4-BE49-F238E27FC236}">
                <a16:creationId xmlns:a16="http://schemas.microsoft.com/office/drawing/2014/main" id="{D3B039D1-A351-D01B-B53C-3F79E9D35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4764" y="1022967"/>
            <a:ext cx="6410084" cy="482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utoShape 8" descr="What is Recruiting Software? | SmartRecruiters">
            <a:extLst>
              <a:ext uri="{FF2B5EF4-FFF2-40B4-BE49-F238E27FC236}">
                <a16:creationId xmlns:a16="http://schemas.microsoft.com/office/drawing/2014/main" id="{DDEBC235-65DE-27D7-C738-172F753E1A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070350" y="2425700"/>
            <a:ext cx="40513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AutoShape 10" descr="What is Recruiting Software? | SmartRecruiters">
            <a:extLst>
              <a:ext uri="{FF2B5EF4-FFF2-40B4-BE49-F238E27FC236}">
                <a16:creationId xmlns:a16="http://schemas.microsoft.com/office/drawing/2014/main" id="{78BAE679-C558-31A6-AE2C-FC3F1C071D7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60889" y="4432300"/>
            <a:ext cx="40513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12" descr="What is Recruiting Software? | SmartRecruiters">
            <a:extLst>
              <a:ext uri="{FF2B5EF4-FFF2-40B4-BE49-F238E27FC236}">
                <a16:creationId xmlns:a16="http://schemas.microsoft.com/office/drawing/2014/main" id="{507DE71D-DFA7-66CF-4372-E878EF4C0F2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222750" y="2578100"/>
            <a:ext cx="4051300" cy="200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5582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FFA98B-7A32-4A8C-A1E9-06D7A2CE7143}"/>
              </a:ext>
            </a:extLst>
          </p:cNvPr>
          <p:cNvSpPr/>
          <p:nvPr/>
        </p:nvSpPr>
        <p:spPr>
          <a:xfrm>
            <a:off x="2555631" y="1441938"/>
            <a:ext cx="7080738" cy="3974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Total Cost to implement: £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67,668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39798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20000">
        <p159:morph option="byObject"/>
      </p:transition>
    </mc:Choice>
    <mc:Fallback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eo 2" title="Fireworks">
            <a:hlinkClick r:id="" action="ppaction://media"/>
            <a:extLst>
              <a:ext uri="{FF2B5EF4-FFF2-40B4-BE49-F238E27FC236}">
                <a16:creationId xmlns:a16="http://schemas.microsoft.com/office/drawing/2014/main" id="{D9EB7F86-E484-12A7-A205-F5B476B5E0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5534" y="0"/>
            <a:ext cx="12192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4FD2971-DF1D-0C75-C775-9C88416B4FB4}"/>
              </a:ext>
            </a:extLst>
          </p:cNvPr>
          <p:cNvSpPr/>
          <p:nvPr/>
        </p:nvSpPr>
        <p:spPr>
          <a:xfrm>
            <a:off x="2491559" y="2551837"/>
            <a:ext cx="690862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TOTAL COST = £906,631</a:t>
            </a:r>
          </a:p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SAVING: £919,639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797244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7000">
        <p159:morph option="byObject"/>
      </p:transition>
    </mc:Choice>
    <mc:Fallback>
      <p:transition spd="slow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11573</TotalTime>
  <Words>462</Words>
  <Application>Microsoft Macintosh PowerPoint</Application>
  <PresentationFormat>Widescreen</PresentationFormat>
  <Paragraphs>69</Paragraphs>
  <Slides>21</Slides>
  <Notes>21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Reason to stay = Colleagues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Amberlea Knowles</dc:creator>
  <cp:lastModifiedBy>Amberlea Knowles</cp:lastModifiedBy>
  <cp:revision>11</cp:revision>
  <cp:lastPrinted>2022-10-04T10:51:53Z</cp:lastPrinted>
  <dcterms:created xsi:type="dcterms:W3CDTF">2022-09-29T14:25:02Z</dcterms:created>
  <dcterms:modified xsi:type="dcterms:W3CDTF">2022-10-07T15:18:44Z</dcterms:modified>
</cp:coreProperties>
</file>