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sldIdLst>
    <p:sldId id="256" r:id="rId2"/>
    <p:sldId id="258" r:id="rId3"/>
    <p:sldId id="257" r:id="rId4"/>
    <p:sldId id="260" r:id="rId5"/>
    <p:sldId id="259" r:id="rId6"/>
    <p:sldId id="263" r:id="rId7"/>
    <p:sldId id="261" r:id="rId8"/>
    <p:sldId id="267" r:id="rId9"/>
    <p:sldId id="264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A466B61-0729-B311-3DE4-1F4E265E781A}" v="481" dt="2021-10-17T20:07:11.089"/>
    <p1510:client id="{1BD84B4F-1B1D-C963-36DE-E6235EDC2D82}" v="24" dt="2021-10-18T18:58:33.538"/>
    <p1510:client id="{1E27AEB6-E0FD-04F5-9079-7830CA18208D}" v="6" dt="2021-10-14T20:22:57.123"/>
    <p1510:client id="{360BA352-D4DD-7AD6-5D84-683275206EAA}" v="18" dt="2021-10-19T10:43:06.622"/>
    <p1510:client id="{4A371C9F-6820-97FE-7534-6E866CD0815C}" v="248" dt="2021-10-16T20:35:01.806"/>
    <p1510:client id="{5CE2B607-308A-745A-1FA8-2F382D851C7C}" v="656" dt="2021-10-16T22:25:59.347"/>
    <p1510:client id="{931C220E-681F-0D24-F877-5CA86FB4E865}" v="330" dt="2021-10-17T19:13:49.964"/>
    <p1510:client id="{A0A15741-3A9B-8390-68AE-929D8BCEFDD7}" v="5" dt="2021-10-16T21:10:50.547"/>
    <p1510:client id="{A7B9E690-B819-7D0E-2DA1-393FEE78235D}" v="5" dt="2021-10-18T20:36:29.378"/>
    <p1510:client id="{AB624D6A-B2AF-2A80-C854-DA9662960A26}" v="26" dt="2021-10-19T08:32:36.630"/>
    <p1510:client id="{B8139963-B31F-CC89-052E-1991FC2923AF}" v="11" dt="2021-10-07T21:41:56.406"/>
    <p1510:client id="{B940E01F-6F5C-EA4D-B7EF-D241DD60EF76}" v="256" dt="2021-10-08T21:01:42.852"/>
    <p1510:client id="{BEA89DA0-C1CE-4217-8187-31BA48435A87}" v="14" dt="2021-10-07T10:39:31.572"/>
    <p1510:client id="{C0BD44D0-9126-59E9-0CD8-74E58E43FC63}" v="8" dt="2021-10-19T16:23:38.696"/>
    <p1510:client id="{C1BE8C81-E375-D27B-1DB4-5C9847FBBDAA}" v="100" dt="2021-10-13T11:35:55.742"/>
    <p1510:client id="{C1F22B87-7D42-1C59-1822-496B8D1BC97A}" v="76" dt="2021-10-20T07:25:45.305"/>
    <p1510:client id="{C85BE49D-00C3-3798-3D58-81C677518BD9}" v="65" dt="2021-10-20T09:02:36.206"/>
    <p1510:client id="{D0C2C51A-1C50-E178-0CFC-E242F37C4B1D}" v="1" dt="2021-10-13T18:47:35.347"/>
    <p1510:client id="{F9A50B7D-16CC-0348-5080-D5864F011028}" v="614" dt="2021-10-13T18:37:47.0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2.xml" Id="rId3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tableStyles" Target="tableStyles.xml" Id="rId17" /><Relationship Type="http://schemas.openxmlformats.org/officeDocument/2006/relationships/slide" Target="slides/slide1.xml" Id="rId2" /><Relationship Type="http://schemas.openxmlformats.org/officeDocument/2006/relationships/theme" Target="theme/theme1.xml" Id="rId16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viewProps" Target="viewProps.xml" Id="rId15" /><Relationship Type="http://schemas.openxmlformats.org/officeDocument/2006/relationships/slide" Target="slides/slide9.xml" Id="rId10" /><Relationship Type="http://schemas.microsoft.com/office/2015/10/relationships/revisionInfo" Target="revisionInfo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presProps" Target="presProps.xml" Id="rId14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048BC9-59F6-45E9-9B28-1FC60576039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742A778-0A6A-4188-BA7F-B93F5E5AA2C6}">
      <dgm:prSet/>
      <dgm:spPr/>
      <dgm:t>
        <a:bodyPr/>
        <a:lstStyle/>
        <a:p>
          <a:r>
            <a:rPr lang="en-GB"/>
            <a:t>-Stage1:basic trust vs.mistrust(birth to 1)</a:t>
          </a:r>
          <a:endParaRPr lang="en-US"/>
        </a:p>
      </dgm:t>
    </dgm:pt>
    <dgm:pt modelId="{AD122321-81E6-4590-8C67-FE10A9118E2D}" type="parTrans" cxnId="{6B2DDD73-C546-44B8-9843-14BFECD41F28}">
      <dgm:prSet/>
      <dgm:spPr/>
      <dgm:t>
        <a:bodyPr/>
        <a:lstStyle/>
        <a:p>
          <a:endParaRPr lang="en-US"/>
        </a:p>
      </dgm:t>
    </dgm:pt>
    <dgm:pt modelId="{0482FB22-15B4-40AB-9239-E0294862433B}" type="sibTrans" cxnId="{6B2DDD73-C546-44B8-9843-14BFECD41F28}">
      <dgm:prSet/>
      <dgm:spPr/>
      <dgm:t>
        <a:bodyPr/>
        <a:lstStyle/>
        <a:p>
          <a:endParaRPr lang="en-US"/>
        </a:p>
      </dgm:t>
    </dgm:pt>
    <dgm:pt modelId="{B9359946-E0CD-4A5C-B7AA-6E965A4380EC}">
      <dgm:prSet/>
      <dgm:spPr/>
      <dgm:t>
        <a:bodyPr/>
        <a:lstStyle/>
        <a:p>
          <a:r>
            <a:rPr lang="en-GB"/>
            <a:t>-Stage2:Autonomy vs shame and doubt(age 1 to 3)</a:t>
          </a:r>
          <a:endParaRPr lang="en-US"/>
        </a:p>
      </dgm:t>
    </dgm:pt>
    <dgm:pt modelId="{1871799A-7B4D-474F-83FB-0597F9F2B71C}" type="parTrans" cxnId="{DB089BFD-5EBA-4242-8C0D-A9472F1F7383}">
      <dgm:prSet/>
      <dgm:spPr/>
      <dgm:t>
        <a:bodyPr/>
        <a:lstStyle/>
        <a:p>
          <a:endParaRPr lang="en-US"/>
        </a:p>
      </dgm:t>
    </dgm:pt>
    <dgm:pt modelId="{C1559F35-A76D-41FE-AEB7-2F1C09AACFFD}" type="sibTrans" cxnId="{DB089BFD-5EBA-4242-8C0D-A9472F1F7383}">
      <dgm:prSet/>
      <dgm:spPr/>
      <dgm:t>
        <a:bodyPr/>
        <a:lstStyle/>
        <a:p>
          <a:endParaRPr lang="en-US"/>
        </a:p>
      </dgm:t>
    </dgm:pt>
    <dgm:pt modelId="{A0FEAC91-7AFF-4888-ADF4-955BCC7C879D}">
      <dgm:prSet/>
      <dgm:spPr/>
      <dgm:t>
        <a:bodyPr/>
        <a:lstStyle/>
        <a:p>
          <a:r>
            <a:rPr lang="en-GB"/>
            <a:t>-Stage3: Initiative vs Guilt (age  3 to 5)</a:t>
          </a:r>
          <a:endParaRPr lang="en-US"/>
        </a:p>
      </dgm:t>
    </dgm:pt>
    <dgm:pt modelId="{95356596-10CA-4F43-99C7-5E01E2DBD1DA}" type="parTrans" cxnId="{57DFB777-C767-4E3B-B5E7-7FEA94A7A3A2}">
      <dgm:prSet/>
      <dgm:spPr/>
      <dgm:t>
        <a:bodyPr/>
        <a:lstStyle/>
        <a:p>
          <a:endParaRPr lang="en-US"/>
        </a:p>
      </dgm:t>
    </dgm:pt>
    <dgm:pt modelId="{628E9D2E-D914-4F1F-808B-35FC9314893A}" type="sibTrans" cxnId="{57DFB777-C767-4E3B-B5E7-7FEA94A7A3A2}">
      <dgm:prSet/>
      <dgm:spPr/>
      <dgm:t>
        <a:bodyPr/>
        <a:lstStyle/>
        <a:p>
          <a:endParaRPr lang="en-US"/>
        </a:p>
      </dgm:t>
    </dgm:pt>
    <dgm:pt modelId="{9E292AF2-FC0A-4AF7-88F2-89AB1EBD73AD}">
      <dgm:prSet/>
      <dgm:spPr/>
      <dgm:t>
        <a:bodyPr/>
        <a:lstStyle/>
        <a:p>
          <a:r>
            <a:rPr lang="en-GB"/>
            <a:t>-Stage4 :industriouness vs .inferiority( age 6-11)</a:t>
          </a:r>
          <a:endParaRPr lang="en-US"/>
        </a:p>
      </dgm:t>
    </dgm:pt>
    <dgm:pt modelId="{19945F9A-F690-4801-ACEA-6BE95EA549BA}" type="parTrans" cxnId="{CCEDD53C-5D24-4629-A09C-AE700194C0DA}">
      <dgm:prSet/>
      <dgm:spPr/>
      <dgm:t>
        <a:bodyPr/>
        <a:lstStyle/>
        <a:p>
          <a:endParaRPr lang="en-US"/>
        </a:p>
      </dgm:t>
    </dgm:pt>
    <dgm:pt modelId="{165A803B-7D89-4BFA-9837-D5887D574DAB}" type="sibTrans" cxnId="{CCEDD53C-5D24-4629-A09C-AE700194C0DA}">
      <dgm:prSet/>
      <dgm:spPr/>
      <dgm:t>
        <a:bodyPr/>
        <a:lstStyle/>
        <a:p>
          <a:endParaRPr lang="en-US"/>
        </a:p>
      </dgm:t>
    </dgm:pt>
    <dgm:pt modelId="{37848D8C-329D-480E-892A-2CB3DC22CE0D}">
      <dgm:prSet/>
      <dgm:spPr/>
      <dgm:t>
        <a:bodyPr/>
        <a:lstStyle/>
        <a:p>
          <a:r>
            <a:rPr lang="en-GB"/>
            <a:t>-Stage 5:identity vs Role confusion( age 11-18)</a:t>
          </a:r>
          <a:endParaRPr lang="en-US"/>
        </a:p>
      </dgm:t>
    </dgm:pt>
    <dgm:pt modelId="{6151BAD1-A263-4CE3-85F2-88B1DDE028AA}" type="parTrans" cxnId="{4BC1A850-12C3-41FA-BC56-4E0C51123F11}">
      <dgm:prSet/>
      <dgm:spPr/>
      <dgm:t>
        <a:bodyPr/>
        <a:lstStyle/>
        <a:p>
          <a:endParaRPr lang="en-US"/>
        </a:p>
      </dgm:t>
    </dgm:pt>
    <dgm:pt modelId="{732DB4DF-2B66-4CDA-8A54-44BED5BE7A1B}" type="sibTrans" cxnId="{4BC1A850-12C3-41FA-BC56-4E0C51123F11}">
      <dgm:prSet/>
      <dgm:spPr/>
      <dgm:t>
        <a:bodyPr/>
        <a:lstStyle/>
        <a:p>
          <a:endParaRPr lang="en-US"/>
        </a:p>
      </dgm:t>
    </dgm:pt>
    <dgm:pt modelId="{2D39C5F2-27B8-4490-8F98-00539F78067C}">
      <dgm:prSet/>
      <dgm:spPr/>
      <dgm:t>
        <a:bodyPr/>
        <a:lstStyle/>
        <a:p>
          <a:r>
            <a:rPr lang="en-GB"/>
            <a:t>-stage 6: intimacy vs isolation( ages 18-35)</a:t>
          </a:r>
          <a:endParaRPr lang="en-US"/>
        </a:p>
      </dgm:t>
    </dgm:pt>
    <dgm:pt modelId="{6CB59A6A-EA78-4E52-9FE0-F1BBE9C3B55E}" type="parTrans" cxnId="{F3B80A7F-FFA6-4355-9004-C0E91DD9B336}">
      <dgm:prSet/>
      <dgm:spPr/>
      <dgm:t>
        <a:bodyPr/>
        <a:lstStyle/>
        <a:p>
          <a:endParaRPr lang="en-US"/>
        </a:p>
      </dgm:t>
    </dgm:pt>
    <dgm:pt modelId="{18148338-7C6D-4806-9CF5-217C15FC184E}" type="sibTrans" cxnId="{F3B80A7F-FFA6-4355-9004-C0E91DD9B336}">
      <dgm:prSet/>
      <dgm:spPr/>
      <dgm:t>
        <a:bodyPr/>
        <a:lstStyle/>
        <a:p>
          <a:endParaRPr lang="en-US"/>
        </a:p>
      </dgm:t>
    </dgm:pt>
    <dgm:pt modelId="{A5E71FB5-870A-4457-9BCF-9E5E3AED933A}">
      <dgm:prSet/>
      <dgm:spPr/>
      <dgm:t>
        <a:bodyPr/>
        <a:lstStyle/>
        <a:p>
          <a:r>
            <a:rPr lang="en-GB"/>
            <a:t>-stage 7:Generativity vs. stragnation(ages 35-55 aproximaly)</a:t>
          </a:r>
          <a:endParaRPr lang="en-US"/>
        </a:p>
      </dgm:t>
    </dgm:pt>
    <dgm:pt modelId="{5F4D3076-1079-4CDC-8970-C3726B2599B8}" type="parTrans" cxnId="{3F49208D-CCB8-4448-9F88-3303761E3D36}">
      <dgm:prSet/>
      <dgm:spPr/>
      <dgm:t>
        <a:bodyPr/>
        <a:lstStyle/>
        <a:p>
          <a:endParaRPr lang="en-US"/>
        </a:p>
      </dgm:t>
    </dgm:pt>
    <dgm:pt modelId="{495F9709-C027-444F-906D-9381827497E3}" type="sibTrans" cxnId="{3F49208D-CCB8-4448-9F88-3303761E3D36}">
      <dgm:prSet/>
      <dgm:spPr/>
      <dgm:t>
        <a:bodyPr/>
        <a:lstStyle/>
        <a:p>
          <a:endParaRPr lang="en-US"/>
        </a:p>
      </dgm:t>
    </dgm:pt>
    <dgm:pt modelId="{62598E3F-9F56-493D-A89A-AAFEA6D2E314}">
      <dgm:prSet/>
      <dgm:spPr/>
      <dgm:t>
        <a:bodyPr/>
        <a:lstStyle/>
        <a:p>
          <a:r>
            <a:rPr lang="en-GB"/>
            <a:t>-stage 8;egro integrity vs. dispair( 55+)</a:t>
          </a:r>
          <a:endParaRPr lang="en-US"/>
        </a:p>
      </dgm:t>
    </dgm:pt>
    <dgm:pt modelId="{AE637C68-CF83-430B-8272-EDE216D4DCA2}" type="parTrans" cxnId="{FB33730D-63CE-4BAA-914E-3B1E4681F736}">
      <dgm:prSet/>
      <dgm:spPr/>
      <dgm:t>
        <a:bodyPr/>
        <a:lstStyle/>
        <a:p>
          <a:endParaRPr lang="en-US"/>
        </a:p>
      </dgm:t>
    </dgm:pt>
    <dgm:pt modelId="{B9C19B3F-E2CF-4583-8DD3-31D7EF9599EC}" type="sibTrans" cxnId="{FB33730D-63CE-4BAA-914E-3B1E4681F736}">
      <dgm:prSet/>
      <dgm:spPr/>
      <dgm:t>
        <a:bodyPr/>
        <a:lstStyle/>
        <a:p>
          <a:endParaRPr lang="en-US"/>
        </a:p>
      </dgm:t>
    </dgm:pt>
    <dgm:pt modelId="{DECD0346-55B1-43C6-A48A-F72103BF66B7}" type="pres">
      <dgm:prSet presAssocID="{31048BC9-59F6-45E9-9B28-1FC605760396}" presName="diagram" presStyleCnt="0">
        <dgm:presLayoutVars>
          <dgm:dir/>
          <dgm:resizeHandles val="exact"/>
        </dgm:presLayoutVars>
      </dgm:prSet>
      <dgm:spPr/>
    </dgm:pt>
    <dgm:pt modelId="{C7F2E8CC-DB96-45DA-AAE9-879088C4E204}" type="pres">
      <dgm:prSet presAssocID="{D742A778-0A6A-4188-BA7F-B93F5E5AA2C6}" presName="node" presStyleLbl="node1" presStyleIdx="0" presStyleCnt="8">
        <dgm:presLayoutVars>
          <dgm:bulletEnabled val="1"/>
        </dgm:presLayoutVars>
      </dgm:prSet>
      <dgm:spPr/>
    </dgm:pt>
    <dgm:pt modelId="{76242909-D95A-4E80-B125-874A8F33E2B4}" type="pres">
      <dgm:prSet presAssocID="{0482FB22-15B4-40AB-9239-E0294862433B}" presName="sibTrans" presStyleCnt="0"/>
      <dgm:spPr/>
    </dgm:pt>
    <dgm:pt modelId="{99D4A762-867F-43B8-9CC7-0ABB8D581095}" type="pres">
      <dgm:prSet presAssocID="{B9359946-E0CD-4A5C-B7AA-6E965A4380EC}" presName="node" presStyleLbl="node1" presStyleIdx="1" presStyleCnt="8">
        <dgm:presLayoutVars>
          <dgm:bulletEnabled val="1"/>
        </dgm:presLayoutVars>
      </dgm:prSet>
      <dgm:spPr/>
    </dgm:pt>
    <dgm:pt modelId="{8FFAA4F5-FFCF-4556-8AA8-E989C743D745}" type="pres">
      <dgm:prSet presAssocID="{C1559F35-A76D-41FE-AEB7-2F1C09AACFFD}" presName="sibTrans" presStyleCnt="0"/>
      <dgm:spPr/>
    </dgm:pt>
    <dgm:pt modelId="{2046FDC1-A14D-4A65-A035-C54D9E9EEE22}" type="pres">
      <dgm:prSet presAssocID="{A0FEAC91-7AFF-4888-ADF4-955BCC7C879D}" presName="node" presStyleLbl="node1" presStyleIdx="2" presStyleCnt="8">
        <dgm:presLayoutVars>
          <dgm:bulletEnabled val="1"/>
        </dgm:presLayoutVars>
      </dgm:prSet>
      <dgm:spPr/>
    </dgm:pt>
    <dgm:pt modelId="{E5BC44BD-13EF-4B1B-B76B-13F17B80581A}" type="pres">
      <dgm:prSet presAssocID="{628E9D2E-D914-4F1F-808B-35FC9314893A}" presName="sibTrans" presStyleCnt="0"/>
      <dgm:spPr/>
    </dgm:pt>
    <dgm:pt modelId="{CB7251C0-B791-40A3-A26A-16B7B0F38EB5}" type="pres">
      <dgm:prSet presAssocID="{9E292AF2-FC0A-4AF7-88F2-89AB1EBD73AD}" presName="node" presStyleLbl="node1" presStyleIdx="3" presStyleCnt="8">
        <dgm:presLayoutVars>
          <dgm:bulletEnabled val="1"/>
        </dgm:presLayoutVars>
      </dgm:prSet>
      <dgm:spPr/>
    </dgm:pt>
    <dgm:pt modelId="{18E4DB02-880A-4CE1-970B-999FBC14B73F}" type="pres">
      <dgm:prSet presAssocID="{165A803B-7D89-4BFA-9837-D5887D574DAB}" presName="sibTrans" presStyleCnt="0"/>
      <dgm:spPr/>
    </dgm:pt>
    <dgm:pt modelId="{DB6D13B9-0D89-4B70-BF39-5E5729AF9D58}" type="pres">
      <dgm:prSet presAssocID="{37848D8C-329D-480E-892A-2CB3DC22CE0D}" presName="node" presStyleLbl="node1" presStyleIdx="4" presStyleCnt="8">
        <dgm:presLayoutVars>
          <dgm:bulletEnabled val="1"/>
        </dgm:presLayoutVars>
      </dgm:prSet>
      <dgm:spPr/>
    </dgm:pt>
    <dgm:pt modelId="{CE2C634A-F7A8-44D4-9744-CCFD39C3FAAC}" type="pres">
      <dgm:prSet presAssocID="{732DB4DF-2B66-4CDA-8A54-44BED5BE7A1B}" presName="sibTrans" presStyleCnt="0"/>
      <dgm:spPr/>
    </dgm:pt>
    <dgm:pt modelId="{EC50FDBF-44DD-4431-86AC-81C755046A8B}" type="pres">
      <dgm:prSet presAssocID="{2D39C5F2-27B8-4490-8F98-00539F78067C}" presName="node" presStyleLbl="node1" presStyleIdx="5" presStyleCnt="8">
        <dgm:presLayoutVars>
          <dgm:bulletEnabled val="1"/>
        </dgm:presLayoutVars>
      </dgm:prSet>
      <dgm:spPr/>
    </dgm:pt>
    <dgm:pt modelId="{7E659D9B-0B42-40F1-8B98-88CC6B5D9067}" type="pres">
      <dgm:prSet presAssocID="{18148338-7C6D-4806-9CF5-217C15FC184E}" presName="sibTrans" presStyleCnt="0"/>
      <dgm:spPr/>
    </dgm:pt>
    <dgm:pt modelId="{4B95D9C1-27FB-4301-AFE6-F1885E46A5D9}" type="pres">
      <dgm:prSet presAssocID="{A5E71FB5-870A-4457-9BCF-9E5E3AED933A}" presName="node" presStyleLbl="node1" presStyleIdx="6" presStyleCnt="8">
        <dgm:presLayoutVars>
          <dgm:bulletEnabled val="1"/>
        </dgm:presLayoutVars>
      </dgm:prSet>
      <dgm:spPr/>
    </dgm:pt>
    <dgm:pt modelId="{4BDEE52C-0245-430F-A3C4-6E2EE0B26692}" type="pres">
      <dgm:prSet presAssocID="{495F9709-C027-444F-906D-9381827497E3}" presName="sibTrans" presStyleCnt="0"/>
      <dgm:spPr/>
    </dgm:pt>
    <dgm:pt modelId="{9C221F76-A001-4559-9B72-605D917E691A}" type="pres">
      <dgm:prSet presAssocID="{62598E3F-9F56-493D-A89A-AAFEA6D2E314}" presName="node" presStyleLbl="node1" presStyleIdx="7" presStyleCnt="8">
        <dgm:presLayoutVars>
          <dgm:bulletEnabled val="1"/>
        </dgm:presLayoutVars>
      </dgm:prSet>
      <dgm:spPr/>
    </dgm:pt>
  </dgm:ptLst>
  <dgm:cxnLst>
    <dgm:cxn modelId="{FB33730D-63CE-4BAA-914E-3B1E4681F736}" srcId="{31048BC9-59F6-45E9-9B28-1FC605760396}" destId="{62598E3F-9F56-493D-A89A-AAFEA6D2E314}" srcOrd="7" destOrd="0" parTransId="{AE637C68-CF83-430B-8272-EDE216D4DCA2}" sibTransId="{B9C19B3F-E2CF-4583-8DD3-31D7EF9599EC}"/>
    <dgm:cxn modelId="{4EA8D811-E983-4583-9920-434678637225}" type="presOf" srcId="{B9359946-E0CD-4A5C-B7AA-6E965A4380EC}" destId="{99D4A762-867F-43B8-9CC7-0ABB8D581095}" srcOrd="0" destOrd="0" presId="urn:microsoft.com/office/officeart/2005/8/layout/default"/>
    <dgm:cxn modelId="{7015FA12-B3E4-42E7-BD8F-5659D4AC1B81}" type="presOf" srcId="{A5E71FB5-870A-4457-9BCF-9E5E3AED933A}" destId="{4B95D9C1-27FB-4301-AFE6-F1885E46A5D9}" srcOrd="0" destOrd="0" presId="urn:microsoft.com/office/officeart/2005/8/layout/default"/>
    <dgm:cxn modelId="{CCEDD53C-5D24-4629-A09C-AE700194C0DA}" srcId="{31048BC9-59F6-45E9-9B28-1FC605760396}" destId="{9E292AF2-FC0A-4AF7-88F2-89AB1EBD73AD}" srcOrd="3" destOrd="0" parTransId="{19945F9A-F690-4801-ACEA-6BE95EA549BA}" sibTransId="{165A803B-7D89-4BFA-9837-D5887D574DAB}"/>
    <dgm:cxn modelId="{4BC1A850-12C3-41FA-BC56-4E0C51123F11}" srcId="{31048BC9-59F6-45E9-9B28-1FC605760396}" destId="{37848D8C-329D-480E-892A-2CB3DC22CE0D}" srcOrd="4" destOrd="0" parTransId="{6151BAD1-A263-4CE3-85F2-88B1DDE028AA}" sibTransId="{732DB4DF-2B66-4CDA-8A54-44BED5BE7A1B}"/>
    <dgm:cxn modelId="{4EB5C153-7C51-4C3C-815B-F9F3409A842F}" type="presOf" srcId="{A0FEAC91-7AFF-4888-ADF4-955BCC7C879D}" destId="{2046FDC1-A14D-4A65-A035-C54D9E9EEE22}" srcOrd="0" destOrd="0" presId="urn:microsoft.com/office/officeart/2005/8/layout/default"/>
    <dgm:cxn modelId="{6B2DDD73-C546-44B8-9843-14BFECD41F28}" srcId="{31048BC9-59F6-45E9-9B28-1FC605760396}" destId="{D742A778-0A6A-4188-BA7F-B93F5E5AA2C6}" srcOrd="0" destOrd="0" parTransId="{AD122321-81E6-4590-8C67-FE10A9118E2D}" sibTransId="{0482FB22-15B4-40AB-9239-E0294862433B}"/>
    <dgm:cxn modelId="{57DFB777-C767-4E3B-B5E7-7FEA94A7A3A2}" srcId="{31048BC9-59F6-45E9-9B28-1FC605760396}" destId="{A0FEAC91-7AFF-4888-ADF4-955BCC7C879D}" srcOrd="2" destOrd="0" parTransId="{95356596-10CA-4F43-99C7-5E01E2DBD1DA}" sibTransId="{628E9D2E-D914-4F1F-808B-35FC9314893A}"/>
    <dgm:cxn modelId="{F3B80A7F-FFA6-4355-9004-C0E91DD9B336}" srcId="{31048BC9-59F6-45E9-9B28-1FC605760396}" destId="{2D39C5F2-27B8-4490-8F98-00539F78067C}" srcOrd="5" destOrd="0" parTransId="{6CB59A6A-EA78-4E52-9FE0-F1BBE9C3B55E}" sibTransId="{18148338-7C6D-4806-9CF5-217C15FC184E}"/>
    <dgm:cxn modelId="{79C0FD85-DE6D-49E3-8D96-323D68DFCEDA}" type="presOf" srcId="{37848D8C-329D-480E-892A-2CB3DC22CE0D}" destId="{DB6D13B9-0D89-4B70-BF39-5E5729AF9D58}" srcOrd="0" destOrd="0" presId="urn:microsoft.com/office/officeart/2005/8/layout/default"/>
    <dgm:cxn modelId="{3F49208D-CCB8-4448-9F88-3303761E3D36}" srcId="{31048BC9-59F6-45E9-9B28-1FC605760396}" destId="{A5E71FB5-870A-4457-9BCF-9E5E3AED933A}" srcOrd="6" destOrd="0" parTransId="{5F4D3076-1079-4CDC-8970-C3726B2599B8}" sibTransId="{495F9709-C027-444F-906D-9381827497E3}"/>
    <dgm:cxn modelId="{1E4184B0-914B-4C5B-93FE-710357762AF4}" type="presOf" srcId="{62598E3F-9F56-493D-A89A-AAFEA6D2E314}" destId="{9C221F76-A001-4559-9B72-605D917E691A}" srcOrd="0" destOrd="0" presId="urn:microsoft.com/office/officeart/2005/8/layout/default"/>
    <dgm:cxn modelId="{0D1C06BC-5DD8-4A93-88A1-C212D52CDC02}" type="presOf" srcId="{D742A778-0A6A-4188-BA7F-B93F5E5AA2C6}" destId="{C7F2E8CC-DB96-45DA-AAE9-879088C4E204}" srcOrd="0" destOrd="0" presId="urn:microsoft.com/office/officeart/2005/8/layout/default"/>
    <dgm:cxn modelId="{E01FF3C4-19FD-4AC0-8344-CDB71BB7C16E}" type="presOf" srcId="{2D39C5F2-27B8-4490-8F98-00539F78067C}" destId="{EC50FDBF-44DD-4431-86AC-81C755046A8B}" srcOrd="0" destOrd="0" presId="urn:microsoft.com/office/officeart/2005/8/layout/default"/>
    <dgm:cxn modelId="{091FDED8-6928-4F38-933D-46F1F88B5862}" type="presOf" srcId="{31048BC9-59F6-45E9-9B28-1FC605760396}" destId="{DECD0346-55B1-43C6-A48A-F72103BF66B7}" srcOrd="0" destOrd="0" presId="urn:microsoft.com/office/officeart/2005/8/layout/default"/>
    <dgm:cxn modelId="{010836E6-1042-428C-B141-05A2D8F8CA4A}" type="presOf" srcId="{9E292AF2-FC0A-4AF7-88F2-89AB1EBD73AD}" destId="{CB7251C0-B791-40A3-A26A-16B7B0F38EB5}" srcOrd="0" destOrd="0" presId="urn:microsoft.com/office/officeart/2005/8/layout/default"/>
    <dgm:cxn modelId="{DB089BFD-5EBA-4242-8C0D-A9472F1F7383}" srcId="{31048BC9-59F6-45E9-9B28-1FC605760396}" destId="{B9359946-E0CD-4A5C-B7AA-6E965A4380EC}" srcOrd="1" destOrd="0" parTransId="{1871799A-7B4D-474F-83FB-0597F9F2B71C}" sibTransId="{C1559F35-A76D-41FE-AEB7-2F1C09AACFFD}"/>
    <dgm:cxn modelId="{D3AF135F-3475-4391-94AE-D855443C5E8A}" type="presParOf" srcId="{DECD0346-55B1-43C6-A48A-F72103BF66B7}" destId="{C7F2E8CC-DB96-45DA-AAE9-879088C4E204}" srcOrd="0" destOrd="0" presId="urn:microsoft.com/office/officeart/2005/8/layout/default"/>
    <dgm:cxn modelId="{9089BAAD-CE82-40B7-B2AA-FFE69CA4B2AC}" type="presParOf" srcId="{DECD0346-55B1-43C6-A48A-F72103BF66B7}" destId="{76242909-D95A-4E80-B125-874A8F33E2B4}" srcOrd="1" destOrd="0" presId="urn:microsoft.com/office/officeart/2005/8/layout/default"/>
    <dgm:cxn modelId="{5F3B1A83-F325-4D8F-A3AB-150A294EAF17}" type="presParOf" srcId="{DECD0346-55B1-43C6-A48A-F72103BF66B7}" destId="{99D4A762-867F-43B8-9CC7-0ABB8D581095}" srcOrd="2" destOrd="0" presId="urn:microsoft.com/office/officeart/2005/8/layout/default"/>
    <dgm:cxn modelId="{2144DCE3-C3F5-4136-AB23-401B15448558}" type="presParOf" srcId="{DECD0346-55B1-43C6-A48A-F72103BF66B7}" destId="{8FFAA4F5-FFCF-4556-8AA8-E989C743D745}" srcOrd="3" destOrd="0" presId="urn:microsoft.com/office/officeart/2005/8/layout/default"/>
    <dgm:cxn modelId="{E5A1BF09-554C-47A7-B7AE-208F6A4F9107}" type="presParOf" srcId="{DECD0346-55B1-43C6-A48A-F72103BF66B7}" destId="{2046FDC1-A14D-4A65-A035-C54D9E9EEE22}" srcOrd="4" destOrd="0" presId="urn:microsoft.com/office/officeart/2005/8/layout/default"/>
    <dgm:cxn modelId="{CD72961A-36D7-4F1C-807C-2C34C2A581D8}" type="presParOf" srcId="{DECD0346-55B1-43C6-A48A-F72103BF66B7}" destId="{E5BC44BD-13EF-4B1B-B76B-13F17B80581A}" srcOrd="5" destOrd="0" presId="urn:microsoft.com/office/officeart/2005/8/layout/default"/>
    <dgm:cxn modelId="{EB7F16A7-4D54-4404-9BF8-2DAEA46AB513}" type="presParOf" srcId="{DECD0346-55B1-43C6-A48A-F72103BF66B7}" destId="{CB7251C0-B791-40A3-A26A-16B7B0F38EB5}" srcOrd="6" destOrd="0" presId="urn:microsoft.com/office/officeart/2005/8/layout/default"/>
    <dgm:cxn modelId="{228AA2A4-5647-41F1-B992-734FE9B48DED}" type="presParOf" srcId="{DECD0346-55B1-43C6-A48A-F72103BF66B7}" destId="{18E4DB02-880A-4CE1-970B-999FBC14B73F}" srcOrd="7" destOrd="0" presId="urn:microsoft.com/office/officeart/2005/8/layout/default"/>
    <dgm:cxn modelId="{751B6DE6-ABB2-4561-AC6A-13391DDA751B}" type="presParOf" srcId="{DECD0346-55B1-43C6-A48A-F72103BF66B7}" destId="{DB6D13B9-0D89-4B70-BF39-5E5729AF9D58}" srcOrd="8" destOrd="0" presId="urn:microsoft.com/office/officeart/2005/8/layout/default"/>
    <dgm:cxn modelId="{C56D3FFC-9BC4-406D-AF1A-582543255810}" type="presParOf" srcId="{DECD0346-55B1-43C6-A48A-F72103BF66B7}" destId="{CE2C634A-F7A8-44D4-9744-CCFD39C3FAAC}" srcOrd="9" destOrd="0" presId="urn:microsoft.com/office/officeart/2005/8/layout/default"/>
    <dgm:cxn modelId="{E7984CE7-4159-4400-BBAB-CB4166EB1E0B}" type="presParOf" srcId="{DECD0346-55B1-43C6-A48A-F72103BF66B7}" destId="{EC50FDBF-44DD-4431-86AC-81C755046A8B}" srcOrd="10" destOrd="0" presId="urn:microsoft.com/office/officeart/2005/8/layout/default"/>
    <dgm:cxn modelId="{BFFD9F37-55A6-44C8-A699-E30A5D0C9954}" type="presParOf" srcId="{DECD0346-55B1-43C6-A48A-F72103BF66B7}" destId="{7E659D9B-0B42-40F1-8B98-88CC6B5D9067}" srcOrd="11" destOrd="0" presId="urn:microsoft.com/office/officeart/2005/8/layout/default"/>
    <dgm:cxn modelId="{90FA05F9-B343-4AD1-8BF9-0959B4583DB9}" type="presParOf" srcId="{DECD0346-55B1-43C6-A48A-F72103BF66B7}" destId="{4B95D9C1-27FB-4301-AFE6-F1885E46A5D9}" srcOrd="12" destOrd="0" presId="urn:microsoft.com/office/officeart/2005/8/layout/default"/>
    <dgm:cxn modelId="{A2F0FD71-35D2-4461-BE22-7D48BC6643F6}" type="presParOf" srcId="{DECD0346-55B1-43C6-A48A-F72103BF66B7}" destId="{4BDEE52C-0245-430F-A3C4-6E2EE0B26692}" srcOrd="13" destOrd="0" presId="urn:microsoft.com/office/officeart/2005/8/layout/default"/>
    <dgm:cxn modelId="{22831568-D500-4D62-9817-5EB26499DF52}" type="presParOf" srcId="{DECD0346-55B1-43C6-A48A-F72103BF66B7}" destId="{9C221F76-A001-4559-9B72-605D917E691A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F2E8CC-DB96-45DA-AAE9-879088C4E204}">
      <dsp:nvSpPr>
        <dsp:cNvPr id="0" name=""/>
        <dsp:cNvSpPr/>
      </dsp:nvSpPr>
      <dsp:spPr>
        <a:xfrm>
          <a:off x="2678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-Stage1:basic trust vs.mistrust(birth to 1)</a:t>
          </a:r>
          <a:endParaRPr lang="en-US" sz="1800" kern="1200"/>
        </a:p>
      </dsp:txBody>
      <dsp:txXfrm>
        <a:off x="2678" y="182201"/>
        <a:ext cx="2125265" cy="1275159"/>
      </dsp:txXfrm>
    </dsp:sp>
    <dsp:sp modelId="{99D4A762-867F-43B8-9CC7-0ABB8D581095}">
      <dsp:nvSpPr>
        <dsp:cNvPr id="0" name=""/>
        <dsp:cNvSpPr/>
      </dsp:nvSpPr>
      <dsp:spPr>
        <a:xfrm>
          <a:off x="2340471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-Stage2:Autonomy vs shame and doubt(age 1 to 3)</a:t>
          </a:r>
          <a:endParaRPr lang="en-US" sz="1800" kern="1200"/>
        </a:p>
      </dsp:txBody>
      <dsp:txXfrm>
        <a:off x="2340471" y="182201"/>
        <a:ext cx="2125265" cy="1275159"/>
      </dsp:txXfrm>
    </dsp:sp>
    <dsp:sp modelId="{2046FDC1-A14D-4A65-A035-C54D9E9EEE22}">
      <dsp:nvSpPr>
        <dsp:cNvPr id="0" name=""/>
        <dsp:cNvSpPr/>
      </dsp:nvSpPr>
      <dsp:spPr>
        <a:xfrm>
          <a:off x="4678263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-Stage3: Initiative vs Guilt (age  3 to 5)</a:t>
          </a:r>
          <a:endParaRPr lang="en-US" sz="1800" kern="1200"/>
        </a:p>
      </dsp:txBody>
      <dsp:txXfrm>
        <a:off x="4678263" y="182201"/>
        <a:ext cx="2125265" cy="1275159"/>
      </dsp:txXfrm>
    </dsp:sp>
    <dsp:sp modelId="{CB7251C0-B791-40A3-A26A-16B7B0F38EB5}">
      <dsp:nvSpPr>
        <dsp:cNvPr id="0" name=""/>
        <dsp:cNvSpPr/>
      </dsp:nvSpPr>
      <dsp:spPr>
        <a:xfrm>
          <a:off x="7016055" y="182201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-Stage4 :industriouness vs .inferiority( age 6-11)</a:t>
          </a:r>
          <a:endParaRPr lang="en-US" sz="1800" kern="1200"/>
        </a:p>
      </dsp:txBody>
      <dsp:txXfrm>
        <a:off x="7016055" y="182201"/>
        <a:ext cx="2125265" cy="1275159"/>
      </dsp:txXfrm>
    </dsp:sp>
    <dsp:sp modelId="{DB6D13B9-0D89-4B70-BF39-5E5729AF9D58}">
      <dsp:nvSpPr>
        <dsp:cNvPr id="0" name=""/>
        <dsp:cNvSpPr/>
      </dsp:nvSpPr>
      <dsp:spPr>
        <a:xfrm>
          <a:off x="2678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5:identity vs Role confusion( age 11-18)</a:t>
          </a:r>
          <a:endParaRPr lang="en-US" sz="1800" kern="1200"/>
        </a:p>
      </dsp:txBody>
      <dsp:txXfrm>
        <a:off x="2678" y="1669887"/>
        <a:ext cx="2125265" cy="1275159"/>
      </dsp:txXfrm>
    </dsp:sp>
    <dsp:sp modelId="{EC50FDBF-44DD-4431-86AC-81C755046A8B}">
      <dsp:nvSpPr>
        <dsp:cNvPr id="0" name=""/>
        <dsp:cNvSpPr/>
      </dsp:nvSpPr>
      <dsp:spPr>
        <a:xfrm>
          <a:off x="2340471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6: intimacy vs isolation( ages 18-35)</a:t>
          </a:r>
          <a:endParaRPr lang="en-US" sz="1800" kern="1200"/>
        </a:p>
      </dsp:txBody>
      <dsp:txXfrm>
        <a:off x="2340471" y="1669887"/>
        <a:ext cx="2125265" cy="1275159"/>
      </dsp:txXfrm>
    </dsp:sp>
    <dsp:sp modelId="{4B95D9C1-27FB-4301-AFE6-F1885E46A5D9}">
      <dsp:nvSpPr>
        <dsp:cNvPr id="0" name=""/>
        <dsp:cNvSpPr/>
      </dsp:nvSpPr>
      <dsp:spPr>
        <a:xfrm>
          <a:off x="4678263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7:Generativity vs. stragnation(ages 35-55 aproximaly)</a:t>
          </a:r>
          <a:endParaRPr lang="en-US" sz="1800" kern="1200"/>
        </a:p>
      </dsp:txBody>
      <dsp:txXfrm>
        <a:off x="4678263" y="1669887"/>
        <a:ext cx="2125265" cy="1275159"/>
      </dsp:txXfrm>
    </dsp:sp>
    <dsp:sp modelId="{9C221F76-A001-4559-9B72-605D917E691A}">
      <dsp:nvSpPr>
        <dsp:cNvPr id="0" name=""/>
        <dsp:cNvSpPr/>
      </dsp:nvSpPr>
      <dsp:spPr>
        <a:xfrm>
          <a:off x="7016055" y="1669887"/>
          <a:ext cx="2125265" cy="127515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-stage 8;egro integrity vs. dispair( 55+)</a:t>
          </a:r>
          <a:endParaRPr lang="en-US" sz="1800" kern="1200"/>
        </a:p>
      </dsp:txBody>
      <dsp:txXfrm>
        <a:off x="7016055" y="1669887"/>
        <a:ext cx="2125265" cy="127515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9EA1E-98C4-4A2E-AAC3-800E357DC9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7904" y="1517904"/>
            <a:ext cx="9144000" cy="2798064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96B1FA-5AE6-4D57-B37B-4AA0216007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17904" y="4572000"/>
            <a:ext cx="9144000" cy="1527048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1F49B66-DBC3-45EE-A6E1-DE10A6C18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3F9AFA87-1417-4992-ABD9-27C3BC8CC883}" type="datetimeFigureOut">
              <a:rPr lang="en-US" smtClean="0"/>
              <a:pPr algn="r"/>
              <a:t>10/20/2021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1085F0-1967-4B4F-9824-58E9F2E05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sz="100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0AEDEE5-31B5-4868-8C16-47FF43E27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3638574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C5BB2-C09C-49B0-BAFA-DE1801CD3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A47C21-944D-47FE-9519-A255188371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7CE36D-6B7B-4D5E-831E-34A4286D6E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2AD668-6E19-425C-88F7-AF4220662C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05C53-CF7C-4936-9E35-1BEBD6836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810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146C78-A717-4E1F-A742-FD5AECA03B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1270D-CCAE-4437-A0C0-052D111DFC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4572000"/>
            <a:ext cx="91440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9F006A-7EEE-4DB0-8F92-D34C0D46C3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F2ED-2B0E-44A9-8603-286CA0634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4D801C-6B4E-40B6-9D6E-558192264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39837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446AA-9418-4C3E-901B-8E2806122E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997482-2CA6-4707-976E-6FD4B57BF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7904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909652-DD12-479C-B639-9452CBA8C01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36792" y="2980944"/>
            <a:ext cx="4334256" cy="311810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0EC7A6-AFB1-4989-A0B4-B422D5B2C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D2117C-B497-4647-A66B-1887750FB5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8C7AF-5092-416B-B61C-F41D3C573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3747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90CDE0-3FEB-42A0-8BCC-7DADE7D4A6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5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778B8B-E9A3-44BE-85A6-3E316659A9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17904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BF1BCA-A435-4779-A6FE-15207141F5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36792" y="2944368"/>
            <a:ext cx="4334256" cy="606026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B1923-9749-49E3-88FA-75C326E6719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36792" y="3644987"/>
            <a:ext cx="4334256" cy="24496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3A70F0-5AFA-4C5A-812B-220C6A38DB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6AF721-83FE-4B57-B910-C395D23FDE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56A5893-52F1-44A1-AE8E-CF094DB41C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9D22302-83E3-4E22-93DF-1E5D463B64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33745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D85A6-A4E6-4160-BE43-8146A98946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A24A80-0792-4B3B-BB5A-8B2BD91095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526116E-7A6D-485F-9FA2-25F94D4F4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09ADCC-C5F2-4D90-B153-93DF558582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936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862271-51F6-4122-9709-D279042F88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2CFE08-03FE-487B-8963-9FAD3049CF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935A50-18AE-4CB1-BB10-1CBDD8A7C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8387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1F683-796D-458C-9B32-A385D604D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1F0BD-641B-4148-BCB3-2704218C80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1517904"/>
            <a:ext cx="5330952" cy="458114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28C843-B846-4456-9720-71B7D4FF4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3A3A03-31BD-4E7E-879A-A1C71849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A39078-7D38-4851-A363-B6BC179A5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1FF25E-A25D-47AA-94EB-580A74F01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0452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E83B4-9B31-4F73-9767-163636522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3145536" cy="1792224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CFC30-8163-47A0-A97F-3F2C3A3BE7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49240" y="764032"/>
            <a:ext cx="6089904" cy="5330952"/>
          </a:xfrm>
          <a:solidFill>
            <a:schemeClr val="bg1">
              <a:lumMod val="9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F1B390-0C23-466E-987C-26420A5F09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17904" y="3483864"/>
            <a:ext cx="3145536" cy="2615184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9CA7C-B9D0-4A72-8061-1E02AA15F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EFC84-C9FE-4BFA-9B4E-4516A13625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01A469-3EFC-4F94-8482-378582E1C1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98488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F9454-6F74-46A8-B299-4AF451BFB9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F55CA9-A0BD-4609-9307-BAF987B262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E4293-851E-4FA2-BFF2-B646A42369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907F5-F26D-4A91-8D70-AB54F8B43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8ACBD8-D942-449E-A2B8-358CD1365C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32696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A50897-0C2E-420B-9A38-A8D5C1D7278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450317" y="1517904"/>
            <a:ext cx="2220731" cy="454678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DB2173-32A5-4677-A08F-DAB8FD430D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17904" y="1517904"/>
            <a:ext cx="6562553" cy="454678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DB124D-B801-4A6A-9DAF-EBC1B98FE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AFA87-1417-4992-ABD9-27C3BC8CC883}" type="datetimeFigureOut">
              <a:rPr lang="en-US" smtClean="0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AF8DF-2544-45A5-B62B-BB7948FC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AC232D-131E-4BE6-8E2E-BAF5A30846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1E4CB7-CB13-4810-BF18-BE31AFC64F9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3457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B1D84C-7934-4E5B-B6E4-A1D6EC299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7904" y="1517904"/>
            <a:ext cx="9144000" cy="134416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6A990F-40AC-447A-964A-840C94A64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17904" y="2971800"/>
            <a:ext cx="9144000" cy="31272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D832A1-FFBA-48B6-B2D0-E5414F12838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05672" y="6400800"/>
            <a:ext cx="18653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pPr algn="r"/>
            <a:fld id="{3F9AFA87-1417-4992-ABD9-27C3BC8CC883}" type="datetimeFigureOut">
              <a:rPr lang="en-US" smtClean="0"/>
              <a:pPr algn="r"/>
              <a:t>10/20/2021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933EC1-4EE2-4453-841C-CFDFE70894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58952" y="6400800"/>
            <a:ext cx="60990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CEBA78-E732-44EF-BA0B-FC42F7931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99648" y="6400800"/>
            <a:ext cx="5303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>
                <a:solidFill>
                  <a:schemeClr val="tx1"/>
                </a:solidFill>
              </a:defRPr>
            </a:lvl1pPr>
          </a:lstStyle>
          <a:p>
            <a:fld id="{CB1E4CB7-CB13-4810-BF18-BE31AFC64F93}" type="slidenum">
              <a:rPr lang="en-US" smtClean="0"/>
              <a:pPr/>
              <a:t>‹#›</a:t>
            </a:fld>
            <a:endParaRPr lang="en-US" sz="100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</a:extLst>
          </p:cNvPr>
          <p:cNvSpPr/>
          <p:nvPr/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2662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15" r:id="rId6"/>
    <p:sldLayoutId id="2147483711" r:id="rId7"/>
    <p:sldLayoutId id="2147483712" r:id="rId8"/>
    <p:sldLayoutId id="2147483713" r:id="rId9"/>
    <p:sldLayoutId id="2147483714" r:id="rId10"/>
    <p:sldLayoutId id="2147483716" r:id="rId11"/>
  </p:sldLayoutIdLst>
  <p:txStyles>
    <p:titleStyle>
      <a:lvl1pPr algn="l" defTabSz="914400" rtl="0" eaLnBrk="1" latinLnBrk="0" hangingPunct="1">
        <a:lnSpc>
          <a:spcPct val="95000"/>
        </a:lnSpc>
        <a:spcBef>
          <a:spcPct val="0"/>
        </a:spcBef>
        <a:buNone/>
        <a:defRPr sz="4200" kern="1200" spc="-5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5760" indent="-365760" algn="l" defTabSz="914400" rtl="0" eaLnBrk="1" latinLnBrk="0" hangingPunct="1">
        <a:lnSpc>
          <a:spcPct val="105000"/>
        </a:lnSpc>
        <a:spcBef>
          <a:spcPts val="900"/>
        </a:spcBef>
        <a:buClr>
          <a:schemeClr val="accent5"/>
        </a:buClr>
        <a:buFont typeface="Avenir Next LT Pro" panose="020B0504020202020204" pitchFamily="34" charset="0"/>
        <a:buChar char="+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365760" indent="0" algn="l" defTabSz="914400" rtl="0" eaLnBrk="1" latinLnBrk="0" hangingPunct="1">
        <a:lnSpc>
          <a:spcPct val="105000"/>
        </a:lnSpc>
        <a:spcBef>
          <a:spcPts val="900"/>
        </a:spcBef>
        <a:buFont typeface="Arial" panose="020B0604020202020204" pitchFamily="34" charset="0"/>
        <a:buNone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640080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640080" indent="0" algn="l" defTabSz="914400" rtl="0" eaLnBrk="1" latinLnBrk="0" hangingPunct="1">
        <a:lnSpc>
          <a:spcPct val="105000"/>
        </a:lnSpc>
        <a:spcBef>
          <a:spcPts val="600"/>
        </a:spcBef>
        <a:buFontTx/>
        <a:buNone/>
        <a:defRPr sz="1800" i="1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886968" indent="-274320" algn="l" defTabSz="914400" rtl="0" eaLnBrk="1" latinLnBrk="0" hangingPunct="1">
        <a:lnSpc>
          <a:spcPct val="105000"/>
        </a:lnSpc>
        <a:spcBef>
          <a:spcPts val="600"/>
        </a:spcBef>
        <a:buClr>
          <a:schemeClr val="accent5"/>
        </a:buClr>
        <a:buFont typeface="Avenir Next LT Pro" panose="020B0504020202020204" pitchFamily="34" charset="0"/>
        <a:buChar char="+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17">
            <a:extLst>
              <a:ext uri="{FF2B5EF4-FFF2-40B4-BE49-F238E27FC236}">
                <a16:creationId xmlns:a16="http://schemas.microsoft.com/office/drawing/2014/main" id="{9B45BA4C-9B54-4496-821F-9E0985CA9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980" y="1030406"/>
            <a:ext cx="5068121" cy="3506879"/>
          </a:xfrm>
        </p:spPr>
        <p:txBody>
          <a:bodyPr anchor="ctr">
            <a:normAutofit/>
          </a:bodyPr>
          <a:lstStyle/>
          <a:p>
            <a:pPr algn="l"/>
            <a:r>
              <a:rPr lang="en-GB" sz="5100"/>
              <a:t>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47980" y="4691564"/>
            <a:ext cx="5068121" cy="1136029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GB" i="1">
                <a:ea typeface="+mn-lt"/>
                <a:cs typeface="+mn-lt"/>
              </a:rPr>
              <a:t>“A child’s experience between the ages of 0 – 5 years can affect the rest of their lives”</a:t>
            </a:r>
            <a:r>
              <a:rPr lang="en-GB">
                <a:ea typeface="+mn-lt"/>
                <a:cs typeface="+mn-lt"/>
              </a:rPr>
              <a:t> </a:t>
            </a:r>
            <a:endParaRPr lang="en-US"/>
          </a:p>
          <a:p>
            <a:pPr algn="l"/>
            <a:r>
              <a:rPr lang="en-GB" i="1">
                <a:ea typeface="+mn-lt"/>
                <a:cs typeface="+mn-lt"/>
              </a:rPr>
              <a:t> </a:t>
            </a:r>
            <a:r>
              <a:rPr lang="en-GB">
                <a:ea typeface="+mn-lt"/>
                <a:cs typeface="+mn-lt"/>
              </a:rPr>
              <a:t> </a:t>
            </a:r>
            <a:endParaRPr lang="en-GB"/>
          </a:p>
        </p:txBody>
      </p:sp>
      <p:pic>
        <p:nvPicPr>
          <p:cNvPr id="4" name="Picture 3" descr="A 3D snowflakes cookie leaning against a white cup with a bokeh background">
            <a:extLst>
              <a:ext uri="{FF2B5EF4-FFF2-40B4-BE49-F238E27FC236}">
                <a16:creationId xmlns:a16="http://schemas.microsoft.com/office/drawing/2014/main" id="{D1D239A2-870F-4722-BE9F-7BC3AA489E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851" r="20545" b="-1"/>
          <a:stretch/>
        </p:blipFill>
        <p:spPr>
          <a:xfrm>
            <a:off x="1078169" y="-2748054"/>
            <a:ext cx="540449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DDA2B59-E0B9-4655-94FA-A9EB662597AD}"/>
              </a:ext>
            </a:extLst>
          </p:cNvPr>
          <p:cNvSpPr txBox="1"/>
          <p:nvPr/>
        </p:nvSpPr>
        <p:spPr>
          <a:xfrm>
            <a:off x="1854740" y="1052209"/>
            <a:ext cx="534534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Student Name:  </a:t>
            </a:r>
            <a:r>
              <a:rPr lang="en-GB" err="1"/>
              <a:t>Mawe</a:t>
            </a:r>
            <a:r>
              <a:rPr lang="en-GB"/>
              <a:t> Alix Sandrine</a:t>
            </a:r>
          </a:p>
          <a:p>
            <a:r>
              <a:rPr lang="en-GB"/>
              <a:t>Student ID       ;2014838</a:t>
            </a:r>
          </a:p>
          <a:p>
            <a:r>
              <a:rPr lang="en-GB"/>
              <a:t>Module Code :BMP4003</a:t>
            </a:r>
          </a:p>
          <a:p>
            <a:r>
              <a:rPr lang="en-GB"/>
              <a:t>Lecturer Name: Rebecca Kavanagh</a:t>
            </a:r>
          </a:p>
        </p:txBody>
      </p:sp>
    </p:spTree>
    <p:extLst>
      <p:ext uri="{BB962C8B-B14F-4D97-AF65-F5344CB8AC3E}">
        <p14:creationId xmlns:p14="http://schemas.microsoft.com/office/powerpoint/2010/main" val="1286338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F4009C-738D-4372-9C4A-3EB789331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INTRODUCTION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1EEB81-9A17-47C9-8A14-B14FC239C4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. This presentation is based on the acquisition of a child aged 0 to 5 years can impact the rest of his life.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. Through this presentation, I will evoke the theories of Erik Erikson and theories of Sigmund Freud that of corresponding to this category of age.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. Finally work out how each parent should contribute to the growth of their offspring</a:t>
            </a: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5599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7FE19-89FE-4C07-AC9A-86464D638E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Freud's Psychosexual Stages of Development</a:t>
            </a:r>
            <a:endParaRPr lang="en-US"/>
          </a:p>
          <a:p>
            <a:r>
              <a:rPr lang="en-GB">
                <a:cs typeface="Aharoni"/>
              </a:rPr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4DDB9A-EF78-40BD-8092-DA0627ACBA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-The oral stage</a:t>
            </a:r>
          </a:p>
          <a:p>
            <a:pPr marL="0" indent="0">
              <a:buNone/>
            </a:pPr>
            <a:r>
              <a:rPr lang="en-GB" dirty="0"/>
              <a:t>.Age range: birth to 1 year                                       </a:t>
            </a:r>
          </a:p>
          <a:p>
            <a:pPr marL="0" indent="0">
              <a:buNone/>
            </a:pPr>
            <a:r>
              <a:rPr lang="en-GB" dirty="0"/>
              <a:t>-The anal stage</a:t>
            </a:r>
          </a:p>
          <a:p>
            <a:pPr marL="0" indent="0">
              <a:buNone/>
            </a:pPr>
            <a:r>
              <a:rPr lang="en-GB" dirty="0"/>
              <a:t>.Age range :1 to 3year</a:t>
            </a:r>
          </a:p>
          <a:p>
            <a:pPr marL="0" indent="0">
              <a:buNone/>
            </a:pPr>
            <a:r>
              <a:rPr lang="en-GB" dirty="0"/>
              <a:t>-The phallic stage</a:t>
            </a:r>
          </a:p>
          <a:p>
            <a:pPr marL="0" indent="0">
              <a:buNone/>
            </a:pPr>
            <a:r>
              <a:rPr lang="en-GB" dirty="0"/>
              <a:t>.Age range :3 to 6 year</a:t>
            </a:r>
          </a:p>
          <a:p>
            <a:pPr marL="0" indent="0">
              <a:buNone/>
            </a:pPr>
            <a:r>
              <a:rPr lang="en-GB" dirty="0"/>
              <a:t>-The latency period</a:t>
            </a:r>
          </a:p>
          <a:p>
            <a:pPr marL="0" indent="0">
              <a:buNone/>
            </a:pPr>
            <a:r>
              <a:rPr lang="en-GB" dirty="0"/>
              <a:t>.Age range :6 to puberty.</a:t>
            </a:r>
          </a:p>
          <a:p>
            <a:pPr marL="0" indent="0">
              <a:buNone/>
            </a:pPr>
            <a:r>
              <a:rPr lang="en-GB" dirty="0"/>
              <a:t>-The genital stage</a:t>
            </a:r>
          </a:p>
          <a:p>
            <a:pPr marL="0" indent="0">
              <a:buNone/>
            </a:pPr>
            <a:r>
              <a:rPr lang="en-GB" dirty="0"/>
              <a:t>.Age range :puberty to death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     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36C755-1525-4850-B132-7593B55381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70" y="2658534"/>
            <a:ext cx="6124573" cy="37423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81199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6CD0F97-2E5B-4E84-8544-EB24DED104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099048"/>
          </a:xfrm>
          <a:prstGeom prst="rect">
            <a:avLst/>
          </a:pr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Freeform: Shape 11">
            <a:extLst>
              <a:ext uri="{FF2B5EF4-FFF2-40B4-BE49-F238E27FC236}">
                <a16:creationId xmlns:a16="http://schemas.microsoft.com/office/drawing/2014/main" id="{65CDAFE1-059B-49EF-8E73-47DED29BD7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30000" cy="6105523"/>
          </a:xfrm>
          <a:custGeom>
            <a:avLst/>
            <a:gdLst>
              <a:gd name="connsiteX0" fmla="*/ 0 w 11430000"/>
              <a:gd name="connsiteY0" fmla="*/ 0 h 6105523"/>
              <a:gd name="connsiteX1" fmla="*/ 7267575 w 11430000"/>
              <a:gd name="connsiteY1" fmla="*/ 0 h 6105523"/>
              <a:gd name="connsiteX2" fmla="*/ 7267575 w 11430000"/>
              <a:gd name="connsiteY2" fmla="*/ 762000 h 6105523"/>
              <a:gd name="connsiteX3" fmla="*/ 11430000 w 11430000"/>
              <a:gd name="connsiteY3" fmla="*/ 762000 h 6105523"/>
              <a:gd name="connsiteX4" fmla="*/ 11430000 w 11430000"/>
              <a:gd name="connsiteY4" fmla="*/ 6105523 h 6105523"/>
              <a:gd name="connsiteX5" fmla="*/ 7267575 w 11430000"/>
              <a:gd name="connsiteY5" fmla="*/ 6105523 h 6105523"/>
              <a:gd name="connsiteX6" fmla="*/ 5334000 w 11430000"/>
              <a:gd name="connsiteY6" fmla="*/ 6105523 h 6105523"/>
              <a:gd name="connsiteX7" fmla="*/ 0 w 11430000"/>
              <a:gd name="connsiteY7" fmla="*/ 6105523 h 610552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430000" h="6105523">
                <a:moveTo>
                  <a:pt x="0" y="0"/>
                </a:moveTo>
                <a:lnTo>
                  <a:pt x="7267575" y="0"/>
                </a:lnTo>
                <a:lnTo>
                  <a:pt x="7267575" y="762000"/>
                </a:lnTo>
                <a:lnTo>
                  <a:pt x="11430000" y="762000"/>
                </a:lnTo>
                <a:lnTo>
                  <a:pt x="11430000" y="6105523"/>
                </a:lnTo>
                <a:lnTo>
                  <a:pt x="7267575" y="6105523"/>
                </a:lnTo>
                <a:lnTo>
                  <a:pt x="5334000" y="6105523"/>
                </a:lnTo>
                <a:lnTo>
                  <a:pt x="0" y="6105523"/>
                </a:lnTo>
                <a:close/>
              </a:path>
            </a:pathLst>
          </a:custGeom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5E7A62-0996-4088-8F89-977A7869A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17903"/>
            <a:ext cx="9899904" cy="1345115"/>
          </a:xfrm>
        </p:spPr>
        <p:txBody>
          <a:bodyPr>
            <a:normAutofit/>
          </a:bodyPr>
          <a:lstStyle/>
          <a:p>
            <a:r>
              <a:rPr lang="en-GB" sz="3600">
                <a:ea typeface="+mj-lt"/>
                <a:cs typeface="+mj-lt"/>
              </a:rPr>
              <a:t>Freud's theory of </a:t>
            </a:r>
            <a:r>
              <a:rPr lang="en-GB" sz="3600" err="1">
                <a:ea typeface="+mj-lt"/>
                <a:cs typeface="+mj-lt"/>
              </a:rPr>
              <a:t>phcho</a:t>
            </a:r>
            <a:r>
              <a:rPr lang="en-GB" sz="3600">
                <a:ea typeface="+mj-lt"/>
                <a:cs typeface="+mj-lt"/>
              </a:rPr>
              <a:t>-sexual development of children from o to 5 years old</a:t>
            </a: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46FB0D-022B-46C9-B044-2D78CF3A4D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5858" y="2344004"/>
            <a:ext cx="10185653" cy="37568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-oral stage(0-1year)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-Freud believe that at this age, baby get satisfaction to put things in its mouth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-If the normal expression of these behaviours is hindered, then frustration may set in.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-Freud said oral stimulation could lead to and oral fixation in later life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96198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BCBBE1F-ACA3-412B-9A4F-FC9A89779CDA}"/>
              </a:ext>
            </a:extLst>
          </p:cNvPr>
          <p:cNvSpPr txBox="1"/>
          <p:nvPr/>
        </p:nvSpPr>
        <p:spPr>
          <a:xfrm>
            <a:off x="1541930" y="1102659"/>
            <a:ext cx="9395011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-The anal stage (1 to 3 year)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According to Freud from 1 to 3 years old, this is the moment when the child becomes more sensitive to the anal region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It is at this age interval that parents set up cleanliness habits in children.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The nature of this early conflict with authority may determine the child's future relationship with all forms of authority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 Phallic stage (3 to 6 year)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-The phallic stage is the third stage of psychosexual development, spanning the ages of three to six years</a:t>
            </a:r>
          </a:p>
          <a:p>
            <a:r>
              <a:rPr lang="en-GB" dirty="0">
                <a:ea typeface="+mn-lt"/>
                <a:cs typeface="+mn-lt"/>
              </a:rPr>
              <a:t>-The child becomes aware of anatomical sex differences, which sets in motion the conflict between erotic attraction, resentment, rivalry, jealousy, and fear which Freud called the </a:t>
            </a:r>
            <a:r>
              <a:rPr lang="en-GB" b="1" dirty="0">
                <a:ea typeface="+mn-lt"/>
                <a:cs typeface="+mn-lt"/>
              </a:rPr>
              <a:t>Oedipus complex</a:t>
            </a:r>
            <a:r>
              <a:rPr lang="en-GB" dirty="0">
                <a:ea typeface="+mn-lt"/>
                <a:cs typeface="+mn-lt"/>
              </a:rPr>
              <a:t> (in boys) and the </a:t>
            </a:r>
            <a:r>
              <a:rPr lang="en-GB" b="1" dirty="0">
                <a:ea typeface="+mn-lt"/>
                <a:cs typeface="+mn-lt"/>
              </a:rPr>
              <a:t>Electra complex</a:t>
            </a:r>
            <a:r>
              <a:rPr lang="en-GB" dirty="0">
                <a:ea typeface="+mn-lt"/>
                <a:cs typeface="+mn-lt"/>
              </a:rPr>
              <a:t> (in girls). </a:t>
            </a:r>
          </a:p>
          <a:p>
            <a:r>
              <a:rPr lang="en-GB" dirty="0">
                <a:ea typeface="+mn-lt"/>
                <a:cs typeface="+mn-lt"/>
              </a:rPr>
              <a:t>-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6537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158522-5E6F-4F0A-B025-37490181C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Erik Erikson's theory of lifespan development</a:t>
            </a:r>
            <a:endParaRPr lang="en-GB">
              <a:cs typeface="Aharoni"/>
            </a:endParaRPr>
          </a:p>
          <a:p>
            <a:endParaRPr lang="en-GB">
              <a:cs typeface="Aharoni"/>
            </a:endParaRP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FC83C676-C248-4C90-A4F6-1FC226A5D9F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17904" y="2971800"/>
          <a:ext cx="9144000" cy="31272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6D52B57-8511-471E-B772-8F045D4F351F}"/>
              </a:ext>
            </a:extLst>
          </p:cNvPr>
          <p:cNvSpPr txBox="1"/>
          <p:nvPr/>
        </p:nvSpPr>
        <p:spPr>
          <a:xfrm>
            <a:off x="5181600" y="5531224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1540688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9306479-8C4D-4E4A-A330-DFC80A8A01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05524"/>
          </a:xfrm>
          <a:custGeom>
            <a:avLst/>
            <a:gdLst>
              <a:gd name="connsiteX0" fmla="*/ 0 w 12192000"/>
              <a:gd name="connsiteY0" fmla="*/ 0 h 6105524"/>
              <a:gd name="connsiteX1" fmla="*/ 12192000 w 12192000"/>
              <a:gd name="connsiteY1" fmla="*/ 0 h 6105524"/>
              <a:gd name="connsiteX2" fmla="*/ 12192000 w 12192000"/>
              <a:gd name="connsiteY2" fmla="*/ 6105524 h 6105524"/>
              <a:gd name="connsiteX3" fmla="*/ 11435080 w 12192000"/>
              <a:gd name="connsiteY3" fmla="*/ 6105524 h 6105524"/>
              <a:gd name="connsiteX4" fmla="*/ 11435080 w 12192000"/>
              <a:gd name="connsiteY4" fmla="*/ 771523 h 6105524"/>
              <a:gd name="connsiteX5" fmla="*/ 767080 w 12192000"/>
              <a:gd name="connsiteY5" fmla="*/ 771523 h 6105524"/>
              <a:gd name="connsiteX6" fmla="*/ 767080 w 12192000"/>
              <a:gd name="connsiteY6" fmla="*/ 6105524 h 6105524"/>
              <a:gd name="connsiteX7" fmla="*/ 0 w 12192000"/>
              <a:gd name="connsiteY7" fmla="*/ 6105524 h 610552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6105524">
                <a:moveTo>
                  <a:pt x="0" y="0"/>
                </a:moveTo>
                <a:lnTo>
                  <a:pt x="12192000" y="0"/>
                </a:lnTo>
                <a:lnTo>
                  <a:pt x="12192000" y="6105524"/>
                </a:lnTo>
                <a:lnTo>
                  <a:pt x="11435080" y="6105524"/>
                </a:lnTo>
                <a:lnTo>
                  <a:pt x="11435080" y="771523"/>
                </a:lnTo>
                <a:lnTo>
                  <a:pt x="767080" y="771523"/>
                </a:lnTo>
                <a:lnTo>
                  <a:pt x="767080" y="6105524"/>
                </a:lnTo>
                <a:lnTo>
                  <a:pt x="0" y="6105524"/>
                </a:lnTo>
                <a:close/>
              </a:path>
            </a:pathLst>
          </a:custGeom>
          <a:gradFill flip="none" rotWithShape="1">
            <a:gsLst>
              <a:gs pos="10000">
                <a:schemeClr val="accent5"/>
              </a:gs>
              <a:gs pos="90000">
                <a:schemeClr val="accent1"/>
              </a:gs>
              <a:gs pos="70000">
                <a:schemeClr val="accent2"/>
              </a:gs>
              <a:gs pos="30000">
                <a:schemeClr val="accent4"/>
              </a:gs>
              <a:gs pos="50000">
                <a:schemeClr val="accent3">
                  <a:lumMod val="60000"/>
                  <a:lumOff val="40000"/>
                </a:schemeClr>
              </a:gs>
            </a:gsLst>
            <a:lin ang="7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4136905-015B-4510-B514-027CBA846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456298B-760A-4B68-B0E0-315B9CA6D247}"/>
              </a:ext>
            </a:extLst>
          </p:cNvPr>
          <p:cNvSpPr txBox="1"/>
          <p:nvPr/>
        </p:nvSpPr>
        <p:spPr>
          <a:xfrm>
            <a:off x="762001" y="2207969"/>
            <a:ext cx="3932830" cy="3884983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05000"/>
              </a:lnSpc>
              <a:spcAft>
                <a:spcPts val="600"/>
              </a:spcAft>
            </a:pPr>
            <a:endParaRPr lang="en-US"/>
          </a:p>
        </p:txBody>
      </p: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924DD7B8-3D97-42FF-9C32-F84E8E6E30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464" y="1542805"/>
            <a:ext cx="6035826" cy="37723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680017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E6C8CD-55F8-4F94-BEC3-9551D941F0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Erickson theory of lifepan for children 0 to 5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86274F-5C95-48A7-8D91-E361FE4B82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 stage 1: Basic trust vs. Mistrust (0 to 1year)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. this point in development, the child is utterly dependent upon adult caregivers for everything they need to survive including food, love, warmth, safety, and nurturing. 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-If a caregiver fails to provide adequate care and love, the child will come to feel that they cannot trust or depend upon the adults in their life.</a:t>
            </a:r>
            <a:endParaRPr lang="en-GB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-If a child successfully develops trust, the child will feel safe and secure in the world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baseline="30000" dirty="0">
                <a:ea typeface="+mn-lt"/>
                <a:cs typeface="+mn-lt"/>
              </a:rPr>
              <a:t>-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022583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7A2E84-12EB-45B6-B437-7E149FE531B2}"/>
              </a:ext>
            </a:extLst>
          </p:cNvPr>
          <p:cNvSpPr txBox="1"/>
          <p:nvPr/>
        </p:nvSpPr>
        <p:spPr>
          <a:xfrm>
            <a:off x="717176" y="1039906"/>
            <a:ext cx="10650070" cy="42473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-Stage 2 Autonomy vs. Shame and doubt (Age 1 to 3)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.at this stage, children are just starting to gain a little independence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.at this stage, children starting to perform basic actions on their own and making simple decisions about what they prefer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'Children who successfully complete this stage feel secure and confident, while those who do not are left with a sense of inadequacy and self-doubt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-Stage 3 initiative vs. guilt (Age 3 to 5)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At this stage Children who are successful at this stage feel capable and able to lead others. </a:t>
            </a:r>
            <a:endParaRPr lang="en-US" dirty="0">
              <a:ea typeface="+mn-lt"/>
              <a:cs typeface="+mn-lt"/>
            </a:endParaRPr>
          </a:p>
          <a:p>
            <a:r>
              <a:rPr lang="en-GB" dirty="0">
                <a:ea typeface="+mn-lt"/>
                <a:cs typeface="+mn-lt"/>
              </a:rPr>
              <a:t>. Children who fail to acquire these skills are left with a sense of guilt, self-doubt, and lack of initiative</a:t>
            </a: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842595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2C29AD-D98F-4D73-A9AD-3C7C73B8E5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Aharoni"/>
              </a:rPr>
              <a:t>Examples of how parent can support their children development.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2CBAD9-DA68-4FE4-8182-408B9EA60B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dirty="0">
                <a:ea typeface="+mn-lt"/>
                <a:cs typeface="+mn-lt"/>
              </a:rPr>
              <a:t>-parents can help children from an early age to stimulate their development.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-practice an alphabet (Help your child identify letters by singing “alphabet song”, reading alphabet books.</a:t>
            </a:r>
          </a:p>
          <a:p>
            <a:pPr>
              <a:buNone/>
            </a:pPr>
            <a:r>
              <a:rPr lang="en-GB" dirty="0">
                <a:ea typeface="+mn-lt"/>
                <a:cs typeface="+mn-lt"/>
              </a:rPr>
              <a:t>-parents can sing songs with their children and encourage them to sing along with them ...</a:t>
            </a:r>
            <a:endParaRPr lang="en-US" dirty="0">
              <a:ea typeface="+mn-lt"/>
              <a:cs typeface="+mn-lt"/>
            </a:endParaRPr>
          </a:p>
          <a:p>
            <a:pPr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048479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D4F3E1-080F-4EED-871C-1410B25A72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Aharoni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EFCB8-90C4-4870-B4AA-DBEA471FFD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-  Cameron, P. (1967) ‘Confirmation of the Freudian Psychosexual Stages Utilizing Sexual Symbolism’, Psychological Reports, 21(1), pp. 33–39. </a:t>
            </a:r>
            <a:r>
              <a:rPr lang="en-GB" dirty="0" err="1">
                <a:ea typeface="+mn-lt"/>
                <a:cs typeface="+mn-lt"/>
              </a:rPr>
              <a:t>doi</a:t>
            </a:r>
            <a:r>
              <a:rPr lang="en-GB" dirty="0">
                <a:ea typeface="+mn-lt"/>
                <a:cs typeface="+mn-lt"/>
              </a:rPr>
              <a:t>: 10.2466/pr0.1967.21.1.33.</a:t>
            </a: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-Knight, Z., 2017. A proposed model of psychodynamic psychotherapy linked to Erik Erikson's eight stages of psychosocial development. </a:t>
            </a:r>
            <a:r>
              <a:rPr lang="en-GB" i="1" dirty="0">
                <a:ea typeface="+mn-lt"/>
                <a:cs typeface="+mn-lt"/>
              </a:rPr>
              <a:t>Clinical Psychology &amp; Psychotherapy</a:t>
            </a:r>
            <a:r>
              <a:rPr lang="en-GB" dirty="0">
                <a:ea typeface="+mn-lt"/>
                <a:cs typeface="+mn-lt"/>
              </a:rPr>
              <a:t>, 24(5), pp.1047-1058.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</a:rPr>
              <a:t>-</a:t>
            </a:r>
          </a:p>
        </p:txBody>
      </p:sp>
    </p:spTree>
    <p:extLst>
      <p:ext uri="{BB962C8B-B14F-4D97-AF65-F5344CB8AC3E}">
        <p14:creationId xmlns:p14="http://schemas.microsoft.com/office/powerpoint/2010/main" val="410355085"/>
      </p:ext>
    </p:extLst>
  </p:cSld>
  <p:clrMapOvr>
    <a:masterClrMapping/>
  </p:clrMapOvr>
</p:sld>
</file>

<file path=ppt/theme/theme1.xml><?xml version="1.0" encoding="utf-8"?>
<a:theme xmlns:a="http://schemas.openxmlformats.org/drawingml/2006/main" name="PrismaticVTI">
  <a:themeElements>
    <a:clrScheme name="Prismatic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42B3BD"/>
      </a:accent1>
      <a:accent2>
        <a:srgbClr val="51B851"/>
      </a:accent2>
      <a:accent3>
        <a:srgbClr val="B5A603"/>
      </a:accent3>
      <a:accent4>
        <a:srgbClr val="F58505"/>
      </a:accent4>
      <a:accent5>
        <a:srgbClr val="FA2481"/>
      </a:accent5>
      <a:accent6>
        <a:srgbClr val="9CA2AB"/>
      </a:accent6>
      <a:hlink>
        <a:srgbClr val="FA2481"/>
      </a:hlink>
      <a:folHlink>
        <a:srgbClr val="57618E"/>
      </a:folHlink>
    </a:clrScheme>
    <a:fontScheme name="Custom 166">
      <a:majorFont>
        <a:latin typeface="Aharoni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ismaticVTI" id="{DA44D624-A564-4DE8-8446-0CD5C485C979}" vid="{8B2B1550-B69C-4156-BAEC-B2E559F94BD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PrismaticVTI</vt:lpstr>
      <vt:lpstr>PRESENTATION</vt:lpstr>
      <vt:lpstr>PowerPoint Presentation</vt:lpstr>
      <vt:lpstr>INTRODUCTION</vt:lpstr>
      <vt:lpstr>Freud's Psychosexual Stages of Development .</vt:lpstr>
      <vt:lpstr>Freud's theory of phcho-sexual development of children from o to 5 years old</vt:lpstr>
      <vt:lpstr>PowerPoint Presentation</vt:lpstr>
      <vt:lpstr>Erik Erikson's theory of lifespan development </vt:lpstr>
      <vt:lpstr>PowerPoint Presentation</vt:lpstr>
      <vt:lpstr>Erickson theory of lifepan for children 0 to 5</vt:lpstr>
      <vt:lpstr>PowerPoint Presentation</vt:lpstr>
      <vt:lpstr>Examples of how parent can support their children development.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93</cp:revision>
  <dcterms:created xsi:type="dcterms:W3CDTF">2021-10-07T10:36:38Z</dcterms:created>
  <dcterms:modified xsi:type="dcterms:W3CDTF">2021-10-20T09:03:02Z</dcterms:modified>
</cp:coreProperties>
</file>