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5143500" cx="9144000"/>
  <p:notesSz cx="6858000" cy="9144000"/>
  <p:embeddedFontLst>
    <p:embeddedFont>
      <p:font typeface="Roboto"/>
      <p:regular r:id="rId30"/>
      <p:bold r:id="rId31"/>
      <p:italic r:id="rId32"/>
      <p:boldItalic r:id="rId3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bold.fntdata"/><Relationship Id="rId30" Type="http://schemas.openxmlformats.org/officeDocument/2006/relationships/font" Target="fonts/Roboto-regular.fntdata"/><Relationship Id="rId11" Type="http://schemas.openxmlformats.org/officeDocument/2006/relationships/slide" Target="slides/slide6.xml"/><Relationship Id="rId33" Type="http://schemas.openxmlformats.org/officeDocument/2006/relationships/font" Target="fonts/Roboto-boldItalic.fntdata"/><Relationship Id="rId10" Type="http://schemas.openxmlformats.org/officeDocument/2006/relationships/slide" Target="slides/slide5.xml"/><Relationship Id="rId32" Type="http://schemas.openxmlformats.org/officeDocument/2006/relationships/font" Target="fonts/Roboto-italic.fntdata"/><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10f208eb5de_2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10f208eb5de_2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10f208eb5de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10f208eb5de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10f208eb5de_2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10f208eb5de_2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10c5621f1cd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10c5621f1cd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10f208eb5de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10f208eb5de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10c5621f1cd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10c5621f1cd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10f208eb5d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10f208eb5d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10c5621f1cd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10c5621f1cd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10c5621f1cd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10c5621f1cd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10f208eb5de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10f208eb5de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10f208eb5de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10f208eb5de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10f208eb5de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10f208eb5de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10f208eb5de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10f208eb5de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10f208eb5de_2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10f208eb5de_2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10f208eb5de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10f208eb5de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10f208eb5de_2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10f208eb5de_2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10c5621f1cd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10c5621f1cd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10f208eb5de_2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10f208eb5de_2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10f208eb5de_2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10f208eb5de_2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g10f208eb5de_2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1" name="Google Shape;171;g10f208eb5de_2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10f208eb5de_2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10f208eb5de_2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10f208eb5de_2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10f208eb5de_2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10f208eb5de_2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10f208eb5de_2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gradFill>
          <a:gsLst>
            <a:gs pos="0">
              <a:srgbClr val="DBD4EB"/>
            </a:gs>
            <a:gs pos="100000">
              <a:srgbClr val="9180BB"/>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698850"/>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4400"/>
              <a:t>1999 Saxetenbach Canyon Disaster</a:t>
            </a:r>
            <a:endParaRPr sz="11100" u="sng"/>
          </a:p>
        </p:txBody>
      </p:sp>
      <p:sp>
        <p:nvSpPr>
          <p:cNvPr id="55" name="Google Shape;55;p13"/>
          <p:cNvSpPr txBox="1"/>
          <p:nvPr>
            <p:ph idx="1" type="subTitle"/>
          </p:nvPr>
        </p:nvSpPr>
        <p:spPr>
          <a:xfrm>
            <a:off x="311700" y="2797175"/>
            <a:ext cx="8520600" cy="19494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200">
                <a:solidFill>
                  <a:schemeClr val="dk1"/>
                </a:solidFill>
              </a:rPr>
              <a:t>Macey Bowen</a:t>
            </a:r>
            <a:endParaRPr sz="2200">
              <a:solidFill>
                <a:schemeClr val="dk1"/>
              </a:solidFill>
            </a:endParaRPr>
          </a:p>
          <a:p>
            <a:pPr indent="0" lvl="0" marL="0" rtl="0" algn="ctr">
              <a:spcBef>
                <a:spcPts val="0"/>
              </a:spcBef>
              <a:spcAft>
                <a:spcPts val="0"/>
              </a:spcAft>
              <a:buNone/>
            </a:pPr>
            <a:r>
              <a:rPr lang="en-GB" sz="2200">
                <a:solidFill>
                  <a:schemeClr val="dk1"/>
                </a:solidFill>
              </a:rPr>
              <a:t>1910151</a:t>
            </a:r>
            <a:endParaRPr sz="2200">
              <a:solidFill>
                <a:schemeClr val="dk1"/>
              </a:solidFill>
            </a:endParaRPr>
          </a:p>
          <a:p>
            <a:pPr indent="0" lvl="0" marL="0" rtl="0" algn="ctr">
              <a:spcBef>
                <a:spcPts val="0"/>
              </a:spcBef>
              <a:spcAft>
                <a:spcPts val="0"/>
              </a:spcAft>
              <a:buNone/>
            </a:pPr>
            <a:r>
              <a:rPr lang="en-GB" sz="2200">
                <a:solidFill>
                  <a:schemeClr val="dk1"/>
                </a:solidFill>
              </a:rPr>
              <a:t>Critical Incidents in Adventurous Activities</a:t>
            </a:r>
            <a:endParaRPr sz="2200">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1586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the Swiss Cheese Model?</a:t>
            </a:r>
            <a:endParaRPr/>
          </a:p>
        </p:txBody>
      </p:sp>
      <p:sp>
        <p:nvSpPr>
          <p:cNvPr id="61" name="Google Shape;61;p14"/>
          <p:cNvSpPr txBox="1"/>
          <p:nvPr>
            <p:ph idx="1" type="body"/>
          </p:nvPr>
        </p:nvSpPr>
        <p:spPr>
          <a:xfrm>
            <a:off x="311700" y="797350"/>
            <a:ext cx="5071200" cy="39909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sz="1700">
                <a:solidFill>
                  <a:schemeClr val="dk1"/>
                </a:solidFill>
              </a:rPr>
              <a:t>The swiss cheese model is a way of analyzing how a major accident has </a:t>
            </a:r>
            <a:r>
              <a:rPr lang="en-GB" sz="1700">
                <a:solidFill>
                  <a:schemeClr val="dk1"/>
                </a:solidFill>
              </a:rPr>
              <a:t>occurred</a:t>
            </a:r>
            <a:r>
              <a:rPr lang="en-GB" sz="1700">
                <a:solidFill>
                  <a:schemeClr val="dk1"/>
                </a:solidFill>
              </a:rPr>
              <a:t>. It uses a model where it </a:t>
            </a:r>
            <a:r>
              <a:rPr lang="en-GB" sz="1700">
                <a:solidFill>
                  <a:schemeClr val="dk1"/>
                </a:solidFill>
              </a:rPr>
              <a:t>reveals</a:t>
            </a:r>
            <a:r>
              <a:rPr lang="en-GB" sz="1700">
                <a:solidFill>
                  <a:schemeClr val="dk1"/>
                </a:solidFill>
              </a:rPr>
              <a:t> multiple small failures and hazards that lead </a:t>
            </a:r>
            <a:r>
              <a:rPr lang="en-GB" sz="1700">
                <a:solidFill>
                  <a:schemeClr val="dk1"/>
                </a:solidFill>
              </a:rPr>
              <a:t>up to</a:t>
            </a:r>
            <a:r>
              <a:rPr lang="en-GB" sz="1700">
                <a:solidFill>
                  <a:schemeClr val="dk1"/>
                </a:solidFill>
              </a:rPr>
              <a:t> the disasters. In the model there a numerous slices of cheese which shows different angles of holes. Each slice of cheese represents a safety barrier to a </a:t>
            </a:r>
            <a:r>
              <a:rPr lang="en-GB" sz="1700">
                <a:solidFill>
                  <a:schemeClr val="dk1"/>
                </a:solidFill>
              </a:rPr>
              <a:t>particular</a:t>
            </a:r>
            <a:r>
              <a:rPr lang="en-GB" sz="1700">
                <a:solidFill>
                  <a:schemeClr val="dk1"/>
                </a:solidFill>
              </a:rPr>
              <a:t> hazard. It shows that a little hazard can </a:t>
            </a:r>
            <a:r>
              <a:rPr lang="en-GB" sz="1700">
                <a:solidFill>
                  <a:schemeClr val="dk1"/>
                </a:solidFill>
              </a:rPr>
              <a:t>easily</a:t>
            </a:r>
            <a:r>
              <a:rPr lang="en-GB" sz="1700">
                <a:solidFill>
                  <a:schemeClr val="dk1"/>
                </a:solidFill>
              </a:rPr>
              <a:t> slip through a small hole. Then so forth this can happen multiple times. Until the hazards pas through the last slice then it becomes a major incident. </a:t>
            </a:r>
            <a:endParaRPr sz="1200">
              <a:solidFill>
                <a:srgbClr val="323A45"/>
              </a:solidFill>
              <a:highlight>
                <a:srgbClr val="FFFFFF"/>
              </a:highlight>
            </a:endParaRPr>
          </a:p>
          <a:p>
            <a:pPr indent="0" lvl="0" marL="0" rtl="0" algn="l">
              <a:spcBef>
                <a:spcPts val="1200"/>
              </a:spcBef>
              <a:spcAft>
                <a:spcPts val="0"/>
              </a:spcAft>
              <a:buNone/>
            </a:pPr>
            <a:r>
              <a:t/>
            </a:r>
            <a:endParaRPr sz="1200">
              <a:solidFill>
                <a:srgbClr val="323A45"/>
              </a:solidFill>
              <a:highlight>
                <a:srgbClr val="FFFFFF"/>
              </a:highlight>
            </a:endParaRPr>
          </a:p>
          <a:p>
            <a:pPr indent="0" lvl="0" marL="0" rtl="0" algn="l">
              <a:spcBef>
                <a:spcPts val="1200"/>
              </a:spcBef>
              <a:spcAft>
                <a:spcPts val="0"/>
              </a:spcAft>
              <a:buNone/>
            </a:pPr>
            <a:r>
              <a:t/>
            </a:r>
            <a:endParaRPr sz="1200">
              <a:solidFill>
                <a:srgbClr val="323A45"/>
              </a:solidFill>
              <a:highlight>
                <a:srgbClr val="FFFFFF"/>
              </a:highlight>
            </a:endParaRPr>
          </a:p>
          <a:p>
            <a:pPr indent="0" lvl="0" marL="0" rtl="0" algn="l">
              <a:spcBef>
                <a:spcPts val="1200"/>
              </a:spcBef>
              <a:spcAft>
                <a:spcPts val="1200"/>
              </a:spcAft>
              <a:buNone/>
            </a:pPr>
            <a:r>
              <a:t/>
            </a:r>
            <a:endParaRPr/>
          </a:p>
        </p:txBody>
      </p:sp>
      <p:pic>
        <p:nvPicPr>
          <p:cNvPr descr="The James Reason Swiss Cheese Failure Model in 300 Seconds – What&amp;#39;s the PONT" id="62" name="Google Shape;62;p14"/>
          <p:cNvPicPr preferRelativeResize="0"/>
          <p:nvPr/>
        </p:nvPicPr>
        <p:blipFill>
          <a:blip r:embed="rId3">
            <a:alphaModFix/>
          </a:blip>
          <a:stretch>
            <a:fillRect/>
          </a:stretch>
        </p:blipFill>
        <p:spPr>
          <a:xfrm>
            <a:off x="5382900" y="2285550"/>
            <a:ext cx="3726676" cy="276429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5"/>
          <p:cNvSpPr txBox="1"/>
          <p:nvPr>
            <p:ph type="title"/>
          </p:nvPr>
        </p:nvSpPr>
        <p:spPr>
          <a:xfrm>
            <a:off x="311700" y="456500"/>
            <a:ext cx="34101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History of the activity?</a:t>
            </a:r>
            <a:endParaRPr/>
          </a:p>
        </p:txBody>
      </p:sp>
      <p:sp>
        <p:nvSpPr>
          <p:cNvPr id="68" name="Google Shape;68;p15"/>
          <p:cNvSpPr txBox="1"/>
          <p:nvPr>
            <p:ph idx="1" type="body"/>
          </p:nvPr>
        </p:nvSpPr>
        <p:spPr>
          <a:xfrm>
            <a:off x="311700" y="968150"/>
            <a:ext cx="8520600" cy="41010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sz="1900">
                <a:solidFill>
                  <a:schemeClr val="dk1"/>
                </a:solidFill>
              </a:rPr>
              <a:t>Canyoning is a sport that includes lots of different skills. </a:t>
            </a:r>
            <a:r>
              <a:rPr lang="en-GB" sz="1900">
                <a:solidFill>
                  <a:schemeClr val="dk1"/>
                </a:solidFill>
              </a:rPr>
              <a:t>These</a:t>
            </a:r>
            <a:r>
              <a:rPr lang="en-GB" sz="1900">
                <a:solidFill>
                  <a:schemeClr val="dk1"/>
                </a:solidFill>
              </a:rPr>
              <a:t> are climbing, caving and walking/swimming through rivers. The main goal of the activity is to descend the section of a small river that drops through a walled canyon. Most of the time the river is too steep to kayak or raft through. Therefore people walk and swim through the rivers. They float through rapids and also slide down rock chutes. When you think about canyoning for the first time it may come across as a very risky sport. However, canyoning is no more dangerous than rock climbing.  You will most likely come across a few bumps and bruises on the way or a sprained ankle which are mainly the worst mishaps that canyoneers come across. </a:t>
            </a:r>
            <a:endParaRPr sz="1900">
              <a:solidFill>
                <a:schemeClr val="dk1"/>
              </a:solidFill>
            </a:endParaRPr>
          </a:p>
          <a:p>
            <a:pPr indent="0" lvl="0" marL="0" rtl="0" algn="l">
              <a:spcBef>
                <a:spcPts val="1200"/>
              </a:spcBef>
              <a:spcAft>
                <a:spcPts val="0"/>
              </a:spcAft>
              <a:buNone/>
            </a:pPr>
            <a:r>
              <a:rPr lang="en-GB" sz="1900">
                <a:solidFill>
                  <a:schemeClr val="dk1"/>
                </a:solidFill>
              </a:rPr>
              <a:t>Most participants will wear wetsuits, helmets, life jackets and a climbing harness. </a:t>
            </a:r>
            <a:endParaRPr sz="1900">
              <a:solidFill>
                <a:schemeClr val="dk1"/>
              </a:solidFill>
            </a:endParaRPr>
          </a:p>
          <a:p>
            <a:pPr indent="0" lvl="0" marL="0" rtl="0" algn="l">
              <a:spcBef>
                <a:spcPts val="1200"/>
              </a:spcBef>
              <a:spcAft>
                <a:spcPts val="1200"/>
              </a:spcAft>
              <a:buNone/>
            </a:pPr>
            <a:r>
              <a:t/>
            </a:r>
            <a:endParaRPr sz="21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Combined water rock activities, AALA</a:t>
            </a:r>
            <a:endParaRPr/>
          </a:p>
        </p:txBody>
      </p:sp>
      <p:sp>
        <p:nvSpPr>
          <p:cNvPr id="74" name="Google Shape;74;p16"/>
          <p:cNvSpPr txBox="1"/>
          <p:nvPr>
            <p:ph idx="1" type="body"/>
          </p:nvPr>
        </p:nvSpPr>
        <p:spPr>
          <a:xfrm>
            <a:off x="311700" y="1152475"/>
            <a:ext cx="6836700" cy="3416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a:solidFill>
                  <a:schemeClr val="dk1"/>
                </a:solidFill>
              </a:rPr>
              <a:t>Combined Water/Rock activities are activities that take place in the water and rocky terrain. Such as canoeing, Kayaking, Canyoning and Rock Climbing. </a:t>
            </a:r>
            <a:endParaRPr>
              <a:solidFill>
                <a:schemeClr val="dk1"/>
              </a:solidFill>
            </a:endParaRPr>
          </a:p>
          <a:p>
            <a:pPr indent="0" lvl="0" marL="0" rtl="0" algn="l">
              <a:spcBef>
                <a:spcPts val="1200"/>
              </a:spcBef>
              <a:spcAft>
                <a:spcPts val="0"/>
              </a:spcAft>
              <a:buNone/>
            </a:pPr>
            <a:r>
              <a:rPr lang="en-GB">
                <a:solidFill>
                  <a:schemeClr val="dk1"/>
                </a:solidFill>
              </a:rPr>
              <a:t>AALA stands for Adventurous Activities Licensing Authority. AALA ensures that activity providers follow good safety management practices. These should allow young people to experience exciting and stimulating activities outdoors, without being exposed to risks of death or injuries. During the saxeten disaster it was the clear that Adventure World lacked their safety protocols. Critics of the company said instrucurs faced an ample amount of pressure to get as many groups on the river as possible.</a:t>
            </a:r>
            <a:endParaRPr>
              <a:solidFill>
                <a:schemeClr val="dk1"/>
              </a:solidFill>
            </a:endParaRPr>
          </a:p>
          <a:p>
            <a:pPr indent="0" lvl="0" marL="0" rtl="0" algn="l">
              <a:lnSpc>
                <a:spcPct val="150000"/>
              </a:lnSpc>
              <a:spcBef>
                <a:spcPts val="1200"/>
              </a:spcBef>
              <a:spcAft>
                <a:spcPts val="0"/>
              </a:spcAft>
              <a:buNone/>
            </a:pPr>
            <a:r>
              <a:t/>
            </a:r>
            <a:endParaRPr sz="1100">
              <a:solidFill>
                <a:srgbClr val="111111"/>
              </a:solidFill>
            </a:endParaRPr>
          </a:p>
          <a:p>
            <a:pPr indent="0" lvl="0" marL="0" rtl="0" algn="l">
              <a:spcBef>
                <a:spcPts val="1100"/>
              </a:spcBef>
              <a:spcAft>
                <a:spcPts val="1200"/>
              </a:spcAft>
              <a:buClr>
                <a:schemeClr val="dk1"/>
              </a:buClr>
              <a:buSzPct val="61111"/>
              <a:buFont typeface="Arial"/>
              <a:buNone/>
            </a:pPr>
            <a:r>
              <a:t/>
            </a:r>
            <a:endParaRPr>
              <a:solidFill>
                <a:schemeClr val="dk1"/>
              </a:solidFill>
            </a:endParaRPr>
          </a:p>
        </p:txBody>
      </p:sp>
      <p:pic>
        <p:nvPicPr>
          <p:cNvPr descr="Adventure Activities Licensing Authority (AALA) Inspections | Adventure RMS" id="75" name="Google Shape;75;p16"/>
          <p:cNvPicPr preferRelativeResize="0"/>
          <p:nvPr/>
        </p:nvPicPr>
        <p:blipFill>
          <a:blip r:embed="rId3">
            <a:alphaModFix/>
          </a:blip>
          <a:stretch>
            <a:fillRect/>
          </a:stretch>
        </p:blipFill>
        <p:spPr>
          <a:xfrm>
            <a:off x="6991500" y="3046325"/>
            <a:ext cx="2097175" cy="20971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7"/>
          <p:cNvSpPr txBox="1"/>
          <p:nvPr>
            <p:ph idx="1" type="body"/>
          </p:nvPr>
        </p:nvSpPr>
        <p:spPr>
          <a:xfrm>
            <a:off x="311700" y="257900"/>
            <a:ext cx="8520600" cy="4311000"/>
          </a:xfrm>
          <a:prstGeom prst="rect">
            <a:avLst/>
          </a:prstGeom>
        </p:spPr>
        <p:txBody>
          <a:bodyPr anchorCtr="0" anchor="t" bIns="91425" lIns="91425" spcFirstLastPara="1" rIns="91425" wrap="square" tIns="91425">
            <a:normAutofit/>
          </a:bodyPr>
          <a:lstStyle/>
          <a:p>
            <a:pPr indent="0" lvl="0" marL="190500" rtl="0" algn="l">
              <a:lnSpc>
                <a:spcPct val="138157"/>
              </a:lnSpc>
              <a:spcBef>
                <a:spcPts val="1500"/>
              </a:spcBef>
              <a:spcAft>
                <a:spcPts val="0"/>
              </a:spcAft>
              <a:buClr>
                <a:schemeClr val="dk1"/>
              </a:buClr>
              <a:buSzPts val="1100"/>
              <a:buFont typeface="Arial"/>
              <a:buNone/>
            </a:pPr>
            <a:r>
              <a:rPr lang="en-GB" sz="1900">
                <a:solidFill>
                  <a:schemeClr val="dk1"/>
                </a:solidFill>
              </a:rPr>
              <a:t>“LIFE IS EITHER A DARING ADVENTURE OR NOTHING.”</a:t>
            </a:r>
            <a:endParaRPr sz="1900">
              <a:solidFill>
                <a:schemeClr val="dk1"/>
              </a:solidFill>
            </a:endParaRPr>
          </a:p>
          <a:p>
            <a:pPr indent="0" lvl="0" marL="0" marR="673100" rtl="0" algn="ctr">
              <a:lnSpc>
                <a:spcPct val="157894"/>
              </a:lnSpc>
              <a:spcBef>
                <a:spcPts val="1500"/>
              </a:spcBef>
              <a:spcAft>
                <a:spcPts val="0"/>
              </a:spcAft>
              <a:buNone/>
            </a:pPr>
            <a:r>
              <a:rPr lang="en-GB" sz="1900">
                <a:solidFill>
                  <a:schemeClr val="dk1"/>
                </a:solidFill>
              </a:rPr>
              <a:t>-Helen Keller</a:t>
            </a:r>
            <a:endParaRPr sz="1900">
              <a:solidFill>
                <a:schemeClr val="dk1"/>
              </a:solidFill>
            </a:endParaRPr>
          </a:p>
          <a:p>
            <a:pPr indent="0" lvl="0" marL="0" marR="673100" rtl="0" algn="l">
              <a:lnSpc>
                <a:spcPct val="157894"/>
              </a:lnSpc>
              <a:spcBef>
                <a:spcPts val="1500"/>
              </a:spcBef>
              <a:spcAft>
                <a:spcPts val="0"/>
              </a:spcAft>
              <a:buClr>
                <a:schemeClr val="dk1"/>
              </a:buClr>
              <a:buSzPts val="1100"/>
              <a:buFont typeface="Arial"/>
              <a:buNone/>
            </a:pPr>
            <a:r>
              <a:rPr lang="en-GB" sz="1900">
                <a:solidFill>
                  <a:schemeClr val="dk1"/>
                </a:solidFill>
              </a:rPr>
              <a:t>This quote is all about growing our minds in the outdoors. It is saying that without new adventures, you </a:t>
            </a:r>
            <a:r>
              <a:rPr lang="en-GB" sz="1900">
                <a:solidFill>
                  <a:schemeClr val="dk1"/>
                </a:solidFill>
              </a:rPr>
              <a:t>wouldn't</a:t>
            </a:r>
            <a:r>
              <a:rPr lang="en-GB" sz="1900">
                <a:solidFill>
                  <a:schemeClr val="dk1"/>
                </a:solidFill>
              </a:rPr>
              <a:t> be happy. I </a:t>
            </a:r>
            <a:r>
              <a:rPr lang="en-GB" sz="1900">
                <a:solidFill>
                  <a:schemeClr val="dk1"/>
                </a:solidFill>
              </a:rPr>
              <a:t>believe</a:t>
            </a:r>
            <a:r>
              <a:rPr lang="en-GB" sz="1900">
                <a:solidFill>
                  <a:schemeClr val="dk1"/>
                </a:solidFill>
              </a:rPr>
              <a:t> this is why many of the people showed up to have the canyoning </a:t>
            </a:r>
            <a:r>
              <a:rPr lang="en-GB" sz="1900">
                <a:solidFill>
                  <a:schemeClr val="dk1"/>
                </a:solidFill>
              </a:rPr>
              <a:t>experience</a:t>
            </a:r>
            <a:r>
              <a:rPr lang="en-GB" sz="1900">
                <a:solidFill>
                  <a:schemeClr val="dk1"/>
                </a:solidFill>
              </a:rPr>
              <a:t> on  27 July 1999. They showed up try try something new and push their limits and </a:t>
            </a:r>
            <a:r>
              <a:rPr lang="en-GB" sz="1900">
                <a:solidFill>
                  <a:schemeClr val="dk1"/>
                </a:solidFill>
              </a:rPr>
              <a:t>boundaries</a:t>
            </a:r>
            <a:r>
              <a:rPr lang="en-GB" sz="1900">
                <a:solidFill>
                  <a:schemeClr val="dk1"/>
                </a:solidFill>
              </a:rPr>
              <a:t>. </a:t>
            </a:r>
            <a:endParaRPr sz="1900">
              <a:solidFill>
                <a:schemeClr val="dk1"/>
              </a:solidFill>
            </a:endParaRPr>
          </a:p>
          <a:p>
            <a:pPr indent="0" lvl="0" marL="0" rtl="0" algn="l">
              <a:spcBef>
                <a:spcPts val="150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Activity providers Approach</a:t>
            </a:r>
            <a:endParaRPr/>
          </a:p>
        </p:txBody>
      </p:sp>
      <p:sp>
        <p:nvSpPr>
          <p:cNvPr id="86" name="Google Shape;86;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700">
                <a:solidFill>
                  <a:schemeClr val="dk1"/>
                </a:solidFill>
              </a:rPr>
              <a:t>Activity providers are put through an intense </a:t>
            </a:r>
            <a:r>
              <a:rPr lang="en-GB" sz="1700">
                <a:solidFill>
                  <a:schemeClr val="dk1"/>
                </a:solidFill>
              </a:rPr>
              <a:t>training</a:t>
            </a:r>
            <a:r>
              <a:rPr lang="en-GB" sz="1700">
                <a:solidFill>
                  <a:schemeClr val="dk1"/>
                </a:solidFill>
              </a:rPr>
              <a:t> course. Before even applying they must have </a:t>
            </a:r>
            <a:r>
              <a:rPr lang="en-GB" sz="1700">
                <a:solidFill>
                  <a:schemeClr val="dk1"/>
                </a:solidFill>
              </a:rPr>
              <a:t>some sort</a:t>
            </a:r>
            <a:r>
              <a:rPr lang="en-GB" sz="1700">
                <a:solidFill>
                  <a:schemeClr val="dk1"/>
                </a:solidFill>
              </a:rPr>
              <a:t> of background in river sports. They then participate in a 1 week intensive course Corsica. Here they learn skills in water dynamics, rescue leadership, first aid, and rope handling. After </a:t>
            </a:r>
            <a:r>
              <a:rPr lang="en-GB" sz="1700">
                <a:solidFill>
                  <a:schemeClr val="dk1"/>
                </a:solidFill>
              </a:rPr>
              <a:t>completing all</a:t>
            </a:r>
            <a:r>
              <a:rPr lang="en-GB" sz="1700">
                <a:solidFill>
                  <a:schemeClr val="dk1"/>
                </a:solidFill>
              </a:rPr>
              <a:t> of this training they then get to understand their area and learn on the job down the Saxeten River. They learn with more </a:t>
            </a:r>
            <a:r>
              <a:rPr lang="en-GB" sz="1700">
                <a:solidFill>
                  <a:schemeClr val="dk1"/>
                </a:solidFill>
              </a:rPr>
              <a:t>experienced</a:t>
            </a:r>
            <a:r>
              <a:rPr lang="en-GB" sz="1700">
                <a:solidFill>
                  <a:schemeClr val="dk1"/>
                </a:solidFill>
              </a:rPr>
              <a:t> guides and then have to complete 20 to 50 trips down the river before being able to take a group out alone. </a:t>
            </a:r>
            <a:endParaRPr sz="1700">
              <a:solidFill>
                <a:schemeClr val="dk1"/>
              </a:solidFill>
            </a:endParaRPr>
          </a:p>
          <a:p>
            <a:pPr indent="0" lvl="0" marL="0" rtl="0" algn="l">
              <a:spcBef>
                <a:spcPts val="1200"/>
              </a:spcBef>
              <a:spcAft>
                <a:spcPts val="1200"/>
              </a:spcAft>
              <a:buNone/>
            </a:pPr>
            <a:r>
              <a:rPr lang="en-GB" sz="1600">
                <a:solidFill>
                  <a:schemeClr val="dk1"/>
                </a:solidFill>
              </a:rPr>
              <a:t>20 to 50 trips is a very large difference. In my opinion someone with 50 sessions </a:t>
            </a:r>
            <a:r>
              <a:rPr lang="en-GB" sz="1600">
                <a:solidFill>
                  <a:schemeClr val="dk1"/>
                </a:solidFill>
              </a:rPr>
              <a:t>experience</a:t>
            </a:r>
            <a:r>
              <a:rPr lang="en-GB" sz="1600">
                <a:solidFill>
                  <a:schemeClr val="dk1"/>
                </a:solidFill>
              </a:rPr>
              <a:t> is much more suited to the </a:t>
            </a:r>
            <a:r>
              <a:rPr lang="en-GB" sz="1600">
                <a:solidFill>
                  <a:schemeClr val="dk1"/>
                </a:solidFill>
              </a:rPr>
              <a:t>conditions</a:t>
            </a:r>
            <a:r>
              <a:rPr lang="en-GB" sz="1600">
                <a:solidFill>
                  <a:schemeClr val="dk1"/>
                </a:solidFill>
              </a:rPr>
              <a:t> that people with only 20 sessions. I feel like this could be one of the first latent conditions that we see in the </a:t>
            </a:r>
            <a:r>
              <a:rPr lang="en-GB" sz="1600" u="sng">
                <a:solidFill>
                  <a:schemeClr val="dk1"/>
                </a:solidFill>
              </a:rPr>
              <a:t>swiss cheese model.</a:t>
            </a:r>
            <a:endParaRPr sz="1600" u="sng">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Nature of the site</a:t>
            </a:r>
            <a:endParaRPr/>
          </a:p>
        </p:txBody>
      </p:sp>
      <p:sp>
        <p:nvSpPr>
          <p:cNvPr id="92" name="Google Shape;92;p19"/>
          <p:cNvSpPr txBox="1"/>
          <p:nvPr>
            <p:ph idx="1" type="body"/>
          </p:nvPr>
        </p:nvSpPr>
        <p:spPr>
          <a:xfrm>
            <a:off x="311700" y="922325"/>
            <a:ext cx="8520600" cy="4089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900">
                <a:solidFill>
                  <a:schemeClr val="dk1"/>
                </a:solidFill>
              </a:rPr>
              <a:t>The incident happened in </a:t>
            </a:r>
            <a:r>
              <a:rPr lang="en-GB" sz="1900">
                <a:solidFill>
                  <a:schemeClr val="dk1"/>
                </a:solidFill>
                <a:latin typeface="Roboto"/>
                <a:ea typeface="Roboto"/>
                <a:cs typeface="Roboto"/>
                <a:sym typeface="Roboto"/>
              </a:rPr>
              <a:t>Interlaken, Switzerland. A city which is well known for its extreme sports. It also has </a:t>
            </a:r>
            <a:r>
              <a:rPr lang="en-GB" sz="1900">
                <a:solidFill>
                  <a:schemeClr val="dk1"/>
                </a:solidFill>
                <a:latin typeface="Roboto"/>
                <a:ea typeface="Roboto"/>
                <a:cs typeface="Roboto"/>
                <a:sym typeface="Roboto"/>
              </a:rPr>
              <a:t>gorgeous</a:t>
            </a:r>
            <a:r>
              <a:rPr lang="en-GB" sz="1900">
                <a:solidFill>
                  <a:schemeClr val="dk1"/>
                </a:solidFill>
                <a:latin typeface="Roboto"/>
                <a:ea typeface="Roboto"/>
                <a:cs typeface="Roboto"/>
                <a:sym typeface="Roboto"/>
              </a:rPr>
              <a:t> scenery </a:t>
            </a:r>
            <a:r>
              <a:rPr lang="en-GB" sz="1900">
                <a:solidFill>
                  <a:schemeClr val="dk1"/>
                </a:solidFill>
                <a:latin typeface="Roboto"/>
                <a:ea typeface="Roboto"/>
                <a:cs typeface="Roboto"/>
                <a:sym typeface="Roboto"/>
              </a:rPr>
              <a:t>everywhere</a:t>
            </a:r>
            <a:r>
              <a:rPr lang="en-GB" sz="1900">
                <a:solidFill>
                  <a:schemeClr val="dk1"/>
                </a:solidFill>
                <a:latin typeface="Roboto"/>
                <a:ea typeface="Roboto"/>
                <a:cs typeface="Roboto"/>
                <a:sym typeface="Roboto"/>
              </a:rPr>
              <a:t> you go. It is a european city that is well visited by the public. On the day of the disaster the tour guides took the participants to Saxetenbach Gorge, located south of the city of Interlaken.</a:t>
            </a:r>
            <a:endParaRPr sz="1900">
              <a:solidFill>
                <a:schemeClr val="dk1"/>
              </a:solidFill>
              <a:latin typeface="Roboto"/>
              <a:ea typeface="Roboto"/>
              <a:cs typeface="Roboto"/>
              <a:sym typeface="Roboto"/>
            </a:endParaRPr>
          </a:p>
          <a:p>
            <a:pPr indent="0" lvl="0" marL="0" rtl="0" algn="l">
              <a:spcBef>
                <a:spcPts val="1200"/>
              </a:spcBef>
              <a:spcAft>
                <a:spcPts val="0"/>
              </a:spcAft>
              <a:buNone/>
            </a:pPr>
            <a:r>
              <a:rPr lang="en-GB" sz="1900">
                <a:solidFill>
                  <a:schemeClr val="dk1"/>
                </a:solidFill>
                <a:latin typeface="Roboto"/>
                <a:ea typeface="Roboto"/>
                <a:cs typeface="Roboto"/>
                <a:sym typeface="Roboto"/>
              </a:rPr>
              <a:t>The tour guides continue to take the participants past dozens of waterfalls, </a:t>
            </a:r>
            <a:r>
              <a:rPr lang="en-GB" sz="1900">
                <a:solidFill>
                  <a:schemeClr val="dk1"/>
                </a:solidFill>
                <a:latin typeface="Roboto"/>
                <a:ea typeface="Roboto"/>
                <a:cs typeface="Roboto"/>
                <a:sym typeface="Roboto"/>
              </a:rPr>
              <a:t>natural</a:t>
            </a:r>
            <a:r>
              <a:rPr lang="en-GB" sz="1900">
                <a:solidFill>
                  <a:schemeClr val="dk1"/>
                </a:solidFill>
                <a:latin typeface="Roboto"/>
                <a:ea typeface="Roboto"/>
                <a:cs typeface="Roboto"/>
                <a:sym typeface="Roboto"/>
              </a:rPr>
              <a:t> chutes and slides. There are also platforms where participants can take the heart racing 30 feet jump into pools of water below. Participants will see </a:t>
            </a:r>
            <a:r>
              <a:rPr lang="en-GB" sz="1900">
                <a:solidFill>
                  <a:schemeClr val="dk1"/>
                </a:solidFill>
                <a:latin typeface="Roboto"/>
                <a:ea typeface="Roboto"/>
                <a:cs typeface="Roboto"/>
                <a:sym typeface="Roboto"/>
              </a:rPr>
              <a:t>rappelling</a:t>
            </a:r>
            <a:r>
              <a:rPr lang="en-GB" sz="1900">
                <a:solidFill>
                  <a:schemeClr val="dk1"/>
                </a:solidFill>
                <a:latin typeface="Roboto"/>
                <a:ea typeface="Roboto"/>
                <a:cs typeface="Roboto"/>
                <a:sym typeface="Roboto"/>
              </a:rPr>
              <a:t> routes and zipline paths as they head towards the gorge for their activity of the day. </a:t>
            </a:r>
            <a:endParaRPr sz="1900">
              <a:solidFill>
                <a:schemeClr val="dk1"/>
              </a:solidFill>
              <a:latin typeface="Roboto"/>
              <a:ea typeface="Roboto"/>
              <a:cs typeface="Roboto"/>
              <a:sym typeface="Roboto"/>
            </a:endParaRPr>
          </a:p>
          <a:p>
            <a:pPr indent="0" lvl="0" marL="0" rtl="0" algn="l">
              <a:spcBef>
                <a:spcPts val="1200"/>
              </a:spcBef>
              <a:spcAft>
                <a:spcPts val="1200"/>
              </a:spcAft>
              <a:buNone/>
            </a:pPr>
            <a:r>
              <a:rPr lang="en-GB">
                <a:solidFill>
                  <a:schemeClr val="dk1"/>
                </a:solidFill>
                <a:latin typeface="Roboto"/>
                <a:ea typeface="Roboto"/>
                <a:cs typeface="Roboto"/>
                <a:sym typeface="Roboto"/>
              </a:rPr>
              <a:t>Overall, it’s a heart pulsing and unforgettable experience within the canyons.</a:t>
            </a:r>
            <a:endParaRPr sz="1900">
              <a:solidFill>
                <a:schemeClr val="dk1"/>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People Involved</a:t>
            </a:r>
            <a:endParaRPr/>
          </a:p>
        </p:txBody>
      </p:sp>
      <p:sp>
        <p:nvSpPr>
          <p:cNvPr id="98" name="Google Shape;98;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solidFill>
                  <a:schemeClr val="dk1"/>
                </a:solidFill>
              </a:rPr>
              <a:t>On the day of the incident 45 tourists paid 60 dollars each for a 2 hour canyoning trip with Adventure world. </a:t>
            </a:r>
            <a:endParaRPr>
              <a:solidFill>
                <a:schemeClr val="dk1"/>
              </a:solidFill>
            </a:endParaRPr>
          </a:p>
          <a:p>
            <a:pPr indent="0" lvl="0" marL="0" rtl="0" algn="l">
              <a:spcBef>
                <a:spcPts val="1200"/>
              </a:spcBef>
              <a:spcAft>
                <a:spcPts val="0"/>
              </a:spcAft>
              <a:buNone/>
            </a:pPr>
            <a:r>
              <a:rPr lang="en-GB">
                <a:solidFill>
                  <a:schemeClr val="dk1"/>
                </a:solidFill>
              </a:rPr>
              <a:t>These</a:t>
            </a:r>
            <a:r>
              <a:rPr lang="en-GB">
                <a:solidFill>
                  <a:schemeClr val="dk1"/>
                </a:solidFill>
              </a:rPr>
              <a:t> tourists were from Australia, New </a:t>
            </a:r>
            <a:r>
              <a:rPr lang="en-GB">
                <a:solidFill>
                  <a:schemeClr val="dk1"/>
                </a:solidFill>
              </a:rPr>
              <a:t>Zealand</a:t>
            </a:r>
            <a:r>
              <a:rPr lang="en-GB">
                <a:solidFill>
                  <a:schemeClr val="dk1"/>
                </a:solidFill>
              </a:rPr>
              <a:t>, South Africa, England and Switzerland.  </a:t>
            </a:r>
            <a:endParaRPr>
              <a:solidFill>
                <a:schemeClr val="dk1"/>
              </a:solidFill>
            </a:endParaRPr>
          </a:p>
          <a:p>
            <a:pPr indent="0" lvl="0" marL="0" rtl="0" algn="l">
              <a:spcBef>
                <a:spcPts val="1200"/>
              </a:spcBef>
              <a:spcAft>
                <a:spcPts val="0"/>
              </a:spcAft>
              <a:buNone/>
            </a:pPr>
            <a:r>
              <a:rPr lang="en-GB">
                <a:solidFill>
                  <a:schemeClr val="dk1"/>
                </a:solidFill>
              </a:rPr>
              <a:t>There were 8 guides there in total taking the participants out for their canyoning </a:t>
            </a:r>
            <a:r>
              <a:rPr lang="en-GB">
                <a:solidFill>
                  <a:schemeClr val="dk1"/>
                </a:solidFill>
              </a:rPr>
              <a:t>experience</a:t>
            </a:r>
            <a:r>
              <a:rPr lang="en-GB">
                <a:solidFill>
                  <a:schemeClr val="dk1"/>
                </a:solidFill>
              </a:rPr>
              <a:t>. </a:t>
            </a:r>
            <a:endParaRPr>
              <a:solidFill>
                <a:schemeClr val="dk1"/>
              </a:solidFill>
            </a:endParaRPr>
          </a:p>
          <a:p>
            <a:pPr indent="0" lvl="0" marL="0" rtl="0" algn="l">
              <a:spcBef>
                <a:spcPts val="1200"/>
              </a:spcBef>
              <a:spcAft>
                <a:spcPts val="0"/>
              </a:spcAft>
              <a:buNone/>
            </a:pPr>
            <a:r>
              <a:rPr lang="en-GB" sz="1600">
                <a:solidFill>
                  <a:schemeClr val="dk1"/>
                </a:solidFill>
              </a:rPr>
              <a:t>More than 150 police and rescue experts were involved in a massive search after the major disaster had taken place.</a:t>
            </a:r>
            <a:endParaRPr sz="1600">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1"/>
          <p:cNvSpPr txBox="1"/>
          <p:nvPr>
            <p:ph type="title"/>
          </p:nvPr>
        </p:nvSpPr>
        <p:spPr>
          <a:xfrm>
            <a:off x="311700" y="1128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Were there any worries or </a:t>
            </a:r>
            <a:r>
              <a:rPr lang="en-GB"/>
              <a:t>queries</a:t>
            </a:r>
            <a:r>
              <a:rPr lang="en-GB"/>
              <a:t> before starting? </a:t>
            </a:r>
            <a:endParaRPr/>
          </a:p>
        </p:txBody>
      </p:sp>
      <p:sp>
        <p:nvSpPr>
          <p:cNvPr id="104" name="Google Shape;104;p21"/>
          <p:cNvSpPr txBox="1"/>
          <p:nvPr>
            <p:ph idx="1" type="body"/>
          </p:nvPr>
        </p:nvSpPr>
        <p:spPr>
          <a:xfrm>
            <a:off x="311700" y="624475"/>
            <a:ext cx="8520600" cy="4433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2100">
                <a:solidFill>
                  <a:schemeClr val="dk1"/>
                </a:solidFill>
              </a:rPr>
              <a:t>On the morning of the activity the weather forecast showed clear skies and calm winds. Nothing to worry about for the canyoning guides. They had all the training </a:t>
            </a:r>
            <a:r>
              <a:rPr lang="en-GB" sz="2100">
                <a:solidFill>
                  <a:schemeClr val="dk1"/>
                </a:solidFill>
              </a:rPr>
              <a:t>necessary</a:t>
            </a:r>
            <a:r>
              <a:rPr lang="en-GB" sz="2100">
                <a:solidFill>
                  <a:schemeClr val="dk1"/>
                </a:solidFill>
              </a:rPr>
              <a:t>.</a:t>
            </a:r>
            <a:endParaRPr sz="2100">
              <a:solidFill>
                <a:schemeClr val="dk1"/>
              </a:solidFill>
            </a:endParaRPr>
          </a:p>
          <a:p>
            <a:pPr indent="0" lvl="0" marL="0" rtl="0" algn="l">
              <a:spcBef>
                <a:spcPts val="1200"/>
              </a:spcBef>
              <a:spcAft>
                <a:spcPts val="1200"/>
              </a:spcAft>
              <a:buNone/>
            </a:pPr>
            <a:r>
              <a:rPr lang="en-GB" sz="2100">
                <a:solidFill>
                  <a:schemeClr val="dk1"/>
                </a:solidFill>
              </a:rPr>
              <a:t>All participants had all the equipment needed. So what went wrong? As the groups had split with their tour guides, they were all enjoying the great canyoning </a:t>
            </a:r>
            <a:r>
              <a:rPr lang="en-GB" sz="2100">
                <a:solidFill>
                  <a:schemeClr val="dk1"/>
                </a:solidFill>
              </a:rPr>
              <a:t>experience</a:t>
            </a:r>
            <a:r>
              <a:rPr lang="en-GB" sz="2100">
                <a:solidFill>
                  <a:schemeClr val="dk1"/>
                </a:solidFill>
              </a:rPr>
              <a:t> with no care in the world. The sky began to look heavy and very dark, there were a few cloud </a:t>
            </a:r>
            <a:r>
              <a:rPr lang="en-GB" sz="2100">
                <a:solidFill>
                  <a:schemeClr val="dk1"/>
                </a:solidFill>
              </a:rPr>
              <a:t>burst</a:t>
            </a:r>
            <a:r>
              <a:rPr lang="en-GB" sz="2100">
                <a:solidFill>
                  <a:schemeClr val="dk1"/>
                </a:solidFill>
              </a:rPr>
              <a:t> in the distance however the guides took no notice. They carried on with the </a:t>
            </a:r>
            <a:r>
              <a:rPr lang="en-GB" sz="2100">
                <a:solidFill>
                  <a:schemeClr val="dk1"/>
                </a:solidFill>
              </a:rPr>
              <a:t>activities</a:t>
            </a:r>
            <a:r>
              <a:rPr lang="en-GB" sz="2100">
                <a:solidFill>
                  <a:schemeClr val="dk1"/>
                </a:solidFill>
              </a:rPr>
              <a:t> with no idea about what was gonna happen next. </a:t>
            </a:r>
            <a:r>
              <a:rPr lang="en-GB" sz="1908">
                <a:solidFill>
                  <a:schemeClr val="dk1"/>
                </a:solidFill>
              </a:rPr>
              <a:t> This shows that the guides have made active failures here as its clear there is bad weather coming in and they have chosen to ignore this. This relates to the </a:t>
            </a:r>
            <a:r>
              <a:rPr lang="en-GB" sz="1908" u="sng">
                <a:solidFill>
                  <a:schemeClr val="dk1"/>
                </a:solidFill>
              </a:rPr>
              <a:t>swiss cheese model.</a:t>
            </a:r>
            <a:r>
              <a:rPr lang="en-GB" sz="1908">
                <a:solidFill>
                  <a:schemeClr val="dk1"/>
                </a:solidFill>
              </a:rPr>
              <a:t> </a:t>
            </a:r>
            <a:endParaRPr sz="210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2"/>
          <p:cNvSpPr txBox="1"/>
          <p:nvPr>
            <p:ph type="title"/>
          </p:nvPr>
        </p:nvSpPr>
        <p:spPr>
          <a:xfrm>
            <a:off x="311700" y="63175"/>
            <a:ext cx="8520600" cy="481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disaster!</a:t>
            </a:r>
            <a:endParaRPr/>
          </a:p>
        </p:txBody>
      </p:sp>
      <p:sp>
        <p:nvSpPr>
          <p:cNvPr id="110" name="Google Shape;110;p22"/>
          <p:cNvSpPr txBox="1"/>
          <p:nvPr>
            <p:ph idx="1" type="body"/>
          </p:nvPr>
        </p:nvSpPr>
        <p:spPr>
          <a:xfrm>
            <a:off x="311700" y="544375"/>
            <a:ext cx="8520600" cy="4410300"/>
          </a:xfrm>
          <a:prstGeom prst="rect">
            <a:avLst/>
          </a:prstGeom>
        </p:spPr>
        <p:txBody>
          <a:bodyPr anchorCtr="0" anchor="t" bIns="91425" lIns="91425" spcFirstLastPara="1" rIns="91425" wrap="square" tIns="91425">
            <a:normAutofit fontScale="70000" lnSpcReduction="20000"/>
          </a:bodyPr>
          <a:lstStyle/>
          <a:p>
            <a:pPr indent="0" lvl="0" marL="0" rtl="0" algn="l">
              <a:spcBef>
                <a:spcPts val="0"/>
              </a:spcBef>
              <a:spcAft>
                <a:spcPts val="0"/>
              </a:spcAft>
              <a:buNone/>
            </a:pPr>
            <a:r>
              <a:rPr lang="en-GB" sz="2012">
                <a:solidFill>
                  <a:schemeClr val="dk1"/>
                </a:solidFill>
              </a:rPr>
              <a:t>Dark clouds were gathering around the nearby mountains but once again the guides took no notice.</a:t>
            </a:r>
            <a:endParaRPr sz="2012">
              <a:solidFill>
                <a:schemeClr val="dk1"/>
              </a:solidFill>
            </a:endParaRPr>
          </a:p>
          <a:p>
            <a:pPr indent="0" lvl="0" marL="0" rtl="0" algn="l">
              <a:spcBef>
                <a:spcPts val="1200"/>
              </a:spcBef>
              <a:spcAft>
                <a:spcPts val="0"/>
              </a:spcAft>
              <a:buNone/>
            </a:pPr>
            <a:r>
              <a:rPr lang="en-GB" sz="2012">
                <a:solidFill>
                  <a:schemeClr val="dk1"/>
                </a:solidFill>
              </a:rPr>
              <a:t>Thunderstorms</a:t>
            </a:r>
            <a:r>
              <a:rPr lang="en-GB" sz="2012">
                <a:solidFill>
                  <a:schemeClr val="dk1"/>
                </a:solidFill>
              </a:rPr>
              <a:t> broke out upstream which had caused a flashed flood,  with </a:t>
            </a:r>
            <a:r>
              <a:rPr lang="en-GB" sz="2012">
                <a:solidFill>
                  <a:schemeClr val="dk1"/>
                </a:solidFill>
              </a:rPr>
              <a:t>extraordinary</a:t>
            </a:r>
            <a:r>
              <a:rPr lang="en-GB" sz="2012">
                <a:solidFill>
                  <a:schemeClr val="dk1"/>
                </a:solidFill>
              </a:rPr>
              <a:t> ferocity. It shot down the mountainside destroying anything in its path. It tore down trees and sucked along large rocks with it. </a:t>
            </a:r>
            <a:endParaRPr sz="2012">
              <a:solidFill>
                <a:schemeClr val="dk1"/>
              </a:solidFill>
            </a:endParaRPr>
          </a:p>
          <a:p>
            <a:pPr indent="0" lvl="0" marL="0" rtl="0" algn="l">
              <a:spcBef>
                <a:spcPts val="1200"/>
              </a:spcBef>
              <a:spcAft>
                <a:spcPts val="0"/>
              </a:spcAft>
              <a:buNone/>
            </a:pPr>
            <a:r>
              <a:rPr lang="en-GB" sz="2012">
                <a:solidFill>
                  <a:schemeClr val="dk1"/>
                </a:solidFill>
              </a:rPr>
              <a:t>As the participants were enjoying their activites a small wave of crystal clear water had come upon them. They thought nothing of it. One participant even said “it was quite fun”.  This here is another sign of an active failure that was made by the Canyoning guides. It was a clear sign that water level was rising when it </a:t>
            </a:r>
            <a:r>
              <a:rPr lang="en-GB" sz="2012">
                <a:solidFill>
                  <a:schemeClr val="dk1"/>
                </a:solidFill>
              </a:rPr>
              <a:t>shouldn't</a:t>
            </a:r>
            <a:r>
              <a:rPr lang="en-GB" sz="2012">
                <a:solidFill>
                  <a:schemeClr val="dk1"/>
                </a:solidFill>
              </a:rPr>
              <a:t> have been and it was beginning to become unsafe for the participants. So this is another slice on the </a:t>
            </a:r>
            <a:r>
              <a:rPr lang="en-GB" sz="2012" u="sng">
                <a:solidFill>
                  <a:schemeClr val="dk1"/>
                </a:solidFill>
              </a:rPr>
              <a:t>swiss cheese model</a:t>
            </a:r>
            <a:r>
              <a:rPr lang="en-GB" sz="2012">
                <a:solidFill>
                  <a:schemeClr val="dk1"/>
                </a:solidFill>
              </a:rPr>
              <a:t> where they made mistakes. </a:t>
            </a:r>
            <a:endParaRPr sz="2012">
              <a:solidFill>
                <a:schemeClr val="dk1"/>
              </a:solidFill>
            </a:endParaRPr>
          </a:p>
          <a:p>
            <a:pPr indent="0" lvl="0" marL="0" rtl="0" algn="l">
              <a:spcBef>
                <a:spcPts val="1200"/>
              </a:spcBef>
              <a:spcAft>
                <a:spcPts val="0"/>
              </a:spcAft>
              <a:buNone/>
            </a:pPr>
            <a:r>
              <a:rPr lang="en-GB" sz="2012">
                <a:solidFill>
                  <a:schemeClr val="dk1"/>
                </a:solidFill>
              </a:rPr>
              <a:t>John Hall of New </a:t>
            </a:r>
            <a:r>
              <a:rPr lang="en-GB" sz="2012">
                <a:solidFill>
                  <a:schemeClr val="dk1"/>
                </a:solidFill>
              </a:rPr>
              <a:t>zealand</a:t>
            </a:r>
            <a:r>
              <a:rPr lang="en-GB" sz="2012">
                <a:solidFill>
                  <a:schemeClr val="dk1"/>
                </a:solidFill>
              </a:rPr>
              <a:t> one of the </a:t>
            </a:r>
            <a:r>
              <a:rPr lang="en-GB" sz="2012">
                <a:solidFill>
                  <a:schemeClr val="dk1"/>
                </a:solidFill>
              </a:rPr>
              <a:t>survivors</a:t>
            </a:r>
            <a:r>
              <a:rPr lang="en-GB" sz="2012">
                <a:solidFill>
                  <a:schemeClr val="dk1"/>
                </a:solidFill>
              </a:rPr>
              <a:t> then went on to say, “</a:t>
            </a:r>
            <a:r>
              <a:rPr lang="en-GB" sz="2012">
                <a:solidFill>
                  <a:schemeClr val="dk1"/>
                </a:solidFill>
              </a:rPr>
              <a:t>But then a massive great big wall of water came along and we just couldn't cope with it."</a:t>
            </a:r>
            <a:endParaRPr sz="2012">
              <a:solidFill>
                <a:schemeClr val="dk1"/>
              </a:solidFill>
            </a:endParaRPr>
          </a:p>
          <a:p>
            <a:pPr indent="0" lvl="0" marL="0" rtl="0" algn="l">
              <a:spcBef>
                <a:spcPts val="1200"/>
              </a:spcBef>
              <a:spcAft>
                <a:spcPts val="0"/>
              </a:spcAft>
              <a:buNone/>
            </a:pPr>
            <a:r>
              <a:rPr lang="en-GB" sz="2012">
                <a:solidFill>
                  <a:schemeClr val="dk1"/>
                </a:solidFill>
              </a:rPr>
              <a:t>At 6pm flash floods began pouring through the Gorge.</a:t>
            </a:r>
            <a:endParaRPr sz="2012">
              <a:solidFill>
                <a:schemeClr val="dk1"/>
              </a:solidFill>
            </a:endParaRPr>
          </a:p>
          <a:p>
            <a:pPr indent="0" lvl="0" marL="0" rtl="0" algn="l">
              <a:spcBef>
                <a:spcPts val="1200"/>
              </a:spcBef>
              <a:spcAft>
                <a:spcPts val="0"/>
              </a:spcAft>
              <a:buNone/>
            </a:pPr>
            <a:r>
              <a:rPr lang="en-GB" sz="2012">
                <a:solidFill>
                  <a:schemeClr val="dk1"/>
                </a:solidFill>
              </a:rPr>
              <a:t>By 7 pm, the stories had hit the world news, and the hotels they were staying in were bombarded with phone calls from families all worried about their loved ones. They had no control measures in place. However the staff had no </a:t>
            </a:r>
            <a:r>
              <a:rPr lang="en-GB" sz="2012">
                <a:solidFill>
                  <a:schemeClr val="dk1"/>
                </a:solidFill>
              </a:rPr>
              <a:t>information</a:t>
            </a:r>
            <a:r>
              <a:rPr lang="en-GB" sz="2012">
                <a:solidFill>
                  <a:schemeClr val="dk1"/>
                </a:solidFill>
              </a:rPr>
              <a:t> to give.</a:t>
            </a:r>
            <a:endParaRPr sz="2012">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3"/>
          <p:cNvSpPr txBox="1"/>
          <p:nvPr>
            <p:ph idx="1" type="body"/>
          </p:nvPr>
        </p:nvSpPr>
        <p:spPr>
          <a:xfrm>
            <a:off x="311700" y="200625"/>
            <a:ext cx="8404800" cy="4467600"/>
          </a:xfrm>
          <a:prstGeom prst="rect">
            <a:avLst/>
          </a:prstGeom>
        </p:spPr>
        <p:txBody>
          <a:bodyPr anchorCtr="0" anchor="t" bIns="91425" lIns="91425" spcFirstLastPara="1" rIns="91425" wrap="square" tIns="91425">
            <a:normAutofit fontScale="70000"/>
          </a:bodyPr>
          <a:lstStyle/>
          <a:p>
            <a:pPr indent="0" lvl="0" marL="0" rtl="0" algn="l">
              <a:spcBef>
                <a:spcPts val="0"/>
              </a:spcBef>
              <a:spcAft>
                <a:spcPts val="0"/>
              </a:spcAft>
              <a:buNone/>
            </a:pPr>
            <a:r>
              <a:rPr lang="en-GB" sz="3319">
                <a:solidFill>
                  <a:schemeClr val="dk1"/>
                </a:solidFill>
              </a:rPr>
              <a:t>“I looked up and saw a two-meter high wave, like an avalanche, brown thick water with everything in it, boulders and logs, coming right at us,” said one of the survivors. </a:t>
            </a:r>
            <a:endParaRPr sz="3319">
              <a:solidFill>
                <a:schemeClr val="dk1"/>
              </a:solidFill>
            </a:endParaRPr>
          </a:p>
          <a:p>
            <a:pPr indent="0" lvl="0" marL="0" rtl="0" algn="l">
              <a:spcBef>
                <a:spcPts val="1200"/>
              </a:spcBef>
              <a:spcAft>
                <a:spcPts val="1200"/>
              </a:spcAft>
              <a:buNone/>
            </a:pPr>
            <a:r>
              <a:rPr lang="en-GB" sz="3319">
                <a:solidFill>
                  <a:schemeClr val="dk1"/>
                </a:solidFill>
              </a:rPr>
              <a:t>As the group downstream had managed to scramble to safety in time. </a:t>
            </a:r>
            <a:r>
              <a:rPr lang="en-GB" sz="3319">
                <a:solidFill>
                  <a:schemeClr val="dk1"/>
                </a:solidFill>
              </a:rPr>
              <a:t>Unfortunately</a:t>
            </a:r>
            <a:r>
              <a:rPr lang="en-GB" sz="3319">
                <a:solidFill>
                  <a:schemeClr val="dk1"/>
                </a:solidFill>
              </a:rPr>
              <a:t> groups upstream closer to the impact were not so lucky. They had no warning. As the group downstream were holding onto the side of the canyon staying out of the waters edge, bodies were floating past them with no signs of life. The life jackets were keeping them above water but it was clear it was too </a:t>
            </a:r>
            <a:r>
              <a:rPr lang="en-GB" sz="3319">
                <a:solidFill>
                  <a:schemeClr val="dk1"/>
                </a:solidFill>
              </a:rPr>
              <a:t>little</a:t>
            </a:r>
            <a:r>
              <a:rPr lang="en-GB" sz="3319">
                <a:solidFill>
                  <a:schemeClr val="dk1"/>
                </a:solidFill>
              </a:rPr>
              <a:t> too late. </a:t>
            </a:r>
            <a:endParaRPr sz="2000">
              <a:solidFill>
                <a:schemeClr val="dk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pic>
        <p:nvPicPr>
          <p:cNvPr descr="Saxetenbach Gorge 20th anniversary: survivor Tiffany Johnson | Daily  Telegraph" id="120" name="Google Shape;120;p24"/>
          <p:cNvPicPr preferRelativeResize="0"/>
          <p:nvPr/>
        </p:nvPicPr>
        <p:blipFill>
          <a:blip r:embed="rId3">
            <a:alphaModFix/>
          </a:blip>
          <a:stretch>
            <a:fillRect/>
          </a:stretch>
        </p:blipFill>
        <p:spPr>
          <a:xfrm>
            <a:off x="1144425" y="86438"/>
            <a:ext cx="6627528" cy="49706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25"/>
          <p:cNvSpPr txBox="1"/>
          <p:nvPr>
            <p:ph idx="1" type="body"/>
          </p:nvPr>
        </p:nvSpPr>
        <p:spPr>
          <a:xfrm>
            <a:off x="311700" y="200625"/>
            <a:ext cx="8520600" cy="4368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2100" u="sng">
                <a:solidFill>
                  <a:schemeClr val="dk1"/>
                </a:solidFill>
              </a:rPr>
              <a:t>21 PEOPLE DIED THAT DAY!!</a:t>
            </a:r>
            <a:endParaRPr b="1" sz="2100" u="sng">
              <a:solidFill>
                <a:schemeClr val="dk1"/>
              </a:solidFill>
            </a:endParaRPr>
          </a:p>
          <a:p>
            <a:pPr indent="0" lvl="0" marL="0" rtl="0" algn="l">
              <a:spcBef>
                <a:spcPts val="1200"/>
              </a:spcBef>
              <a:spcAft>
                <a:spcPts val="0"/>
              </a:spcAft>
              <a:buNone/>
            </a:pPr>
            <a:r>
              <a:rPr lang="en-GB" sz="1300">
                <a:solidFill>
                  <a:schemeClr val="dk1"/>
                </a:solidFill>
              </a:rPr>
              <a:t>Youngest =19</a:t>
            </a:r>
            <a:endParaRPr sz="1300">
              <a:solidFill>
                <a:schemeClr val="dk1"/>
              </a:solidFill>
            </a:endParaRPr>
          </a:p>
          <a:p>
            <a:pPr indent="0" lvl="0" marL="0" rtl="0" algn="l">
              <a:spcBef>
                <a:spcPts val="1200"/>
              </a:spcBef>
              <a:spcAft>
                <a:spcPts val="0"/>
              </a:spcAft>
              <a:buNone/>
            </a:pPr>
            <a:r>
              <a:rPr lang="en-GB" sz="1300">
                <a:solidFill>
                  <a:schemeClr val="dk1"/>
                </a:solidFill>
              </a:rPr>
              <a:t>Oldest =31</a:t>
            </a:r>
            <a:endParaRPr sz="1300">
              <a:solidFill>
                <a:schemeClr val="dk1"/>
              </a:solidFill>
            </a:endParaRPr>
          </a:p>
          <a:p>
            <a:pPr indent="0" lvl="0" marL="0" rtl="0" algn="l">
              <a:spcBef>
                <a:spcPts val="1200"/>
              </a:spcBef>
              <a:spcAft>
                <a:spcPts val="0"/>
              </a:spcAft>
              <a:buNone/>
            </a:pPr>
            <a:r>
              <a:rPr lang="en-GB" sz="1300">
                <a:solidFill>
                  <a:schemeClr val="dk1"/>
                </a:solidFill>
              </a:rPr>
              <a:t>18 participants</a:t>
            </a:r>
            <a:endParaRPr sz="1300">
              <a:solidFill>
                <a:schemeClr val="dk1"/>
              </a:solidFill>
            </a:endParaRPr>
          </a:p>
          <a:p>
            <a:pPr indent="0" lvl="0" marL="0" rtl="0" algn="l">
              <a:spcBef>
                <a:spcPts val="1200"/>
              </a:spcBef>
              <a:spcAft>
                <a:spcPts val="0"/>
              </a:spcAft>
              <a:buNone/>
            </a:pPr>
            <a:r>
              <a:rPr lang="en-GB" sz="1300">
                <a:solidFill>
                  <a:schemeClr val="dk1"/>
                </a:solidFill>
              </a:rPr>
              <a:t>3 Tour guides.</a:t>
            </a:r>
            <a:endParaRPr sz="1300">
              <a:solidFill>
                <a:schemeClr val="dk1"/>
              </a:solidFill>
            </a:endParaRPr>
          </a:p>
          <a:p>
            <a:pPr indent="0" lvl="0" marL="0" rtl="0" algn="l">
              <a:spcBef>
                <a:spcPts val="1200"/>
              </a:spcBef>
              <a:spcAft>
                <a:spcPts val="0"/>
              </a:spcAft>
              <a:buNone/>
            </a:pPr>
            <a:r>
              <a:rPr lang="en-GB" sz="1300">
                <a:solidFill>
                  <a:schemeClr val="dk1"/>
                </a:solidFill>
              </a:rPr>
              <a:t>14 </a:t>
            </a:r>
            <a:r>
              <a:rPr lang="en-GB" sz="1300">
                <a:solidFill>
                  <a:schemeClr val="dk1"/>
                </a:solidFill>
              </a:rPr>
              <a:t>Australians</a:t>
            </a:r>
            <a:endParaRPr sz="1300">
              <a:solidFill>
                <a:schemeClr val="dk1"/>
              </a:solidFill>
            </a:endParaRPr>
          </a:p>
          <a:p>
            <a:pPr indent="0" lvl="0" marL="0" rtl="0" algn="l">
              <a:spcBef>
                <a:spcPts val="1200"/>
              </a:spcBef>
              <a:spcAft>
                <a:spcPts val="0"/>
              </a:spcAft>
              <a:buNone/>
            </a:pPr>
            <a:r>
              <a:rPr lang="en-GB" sz="1300">
                <a:solidFill>
                  <a:schemeClr val="dk1"/>
                </a:solidFill>
              </a:rPr>
              <a:t>2 from Switzerland</a:t>
            </a:r>
            <a:endParaRPr sz="1300">
              <a:solidFill>
                <a:schemeClr val="dk1"/>
              </a:solidFill>
            </a:endParaRPr>
          </a:p>
          <a:p>
            <a:pPr indent="0" lvl="0" marL="0" rtl="0" algn="l">
              <a:spcBef>
                <a:spcPts val="1200"/>
              </a:spcBef>
              <a:spcAft>
                <a:spcPts val="0"/>
              </a:spcAft>
              <a:buNone/>
            </a:pPr>
            <a:r>
              <a:rPr lang="en-GB" sz="1300">
                <a:solidFill>
                  <a:schemeClr val="dk1"/>
                </a:solidFill>
              </a:rPr>
              <a:t>2 From New </a:t>
            </a:r>
            <a:r>
              <a:rPr lang="en-GB" sz="1300">
                <a:solidFill>
                  <a:schemeClr val="dk1"/>
                </a:solidFill>
              </a:rPr>
              <a:t>Zealanders</a:t>
            </a:r>
            <a:endParaRPr sz="1300">
              <a:solidFill>
                <a:schemeClr val="dk1"/>
              </a:solidFill>
            </a:endParaRPr>
          </a:p>
          <a:p>
            <a:pPr indent="0" lvl="0" marL="0" rtl="0" algn="l">
              <a:spcBef>
                <a:spcPts val="1200"/>
              </a:spcBef>
              <a:spcAft>
                <a:spcPts val="0"/>
              </a:spcAft>
              <a:buNone/>
            </a:pPr>
            <a:r>
              <a:rPr lang="en-GB" sz="1300">
                <a:solidFill>
                  <a:schemeClr val="dk1"/>
                </a:solidFill>
              </a:rPr>
              <a:t>2 From South Africa</a:t>
            </a:r>
            <a:endParaRPr sz="1300">
              <a:solidFill>
                <a:schemeClr val="dk1"/>
              </a:solidFill>
            </a:endParaRPr>
          </a:p>
          <a:p>
            <a:pPr indent="0" lvl="0" marL="0" rtl="0" algn="l">
              <a:spcBef>
                <a:spcPts val="1200"/>
              </a:spcBef>
              <a:spcAft>
                <a:spcPts val="1200"/>
              </a:spcAft>
              <a:buNone/>
            </a:pPr>
            <a:r>
              <a:rPr lang="en-GB" sz="1300">
                <a:solidFill>
                  <a:schemeClr val="dk1"/>
                </a:solidFill>
              </a:rPr>
              <a:t>1 From Britain</a:t>
            </a:r>
            <a:endParaRPr b="1" sz="2100" u="sng">
              <a:solidFill>
                <a:schemeClr val="dk1"/>
              </a:solidFill>
            </a:endParaRPr>
          </a:p>
        </p:txBody>
      </p:sp>
      <p:sp>
        <p:nvSpPr>
          <p:cNvPr id="126" name="Google Shape;126;p25"/>
          <p:cNvSpPr txBox="1"/>
          <p:nvPr/>
        </p:nvSpPr>
        <p:spPr>
          <a:xfrm>
            <a:off x="4329050" y="1403450"/>
            <a:ext cx="3745800" cy="1556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Clr>
                <a:schemeClr val="dk1"/>
              </a:buClr>
              <a:buSzPts val="1100"/>
              <a:buFont typeface="Arial"/>
              <a:buNone/>
            </a:pPr>
            <a:r>
              <a:rPr lang="en-GB" sz="2700">
                <a:solidFill>
                  <a:schemeClr val="dk1"/>
                </a:solidFill>
              </a:rPr>
              <a:t>I</a:t>
            </a:r>
            <a:r>
              <a:rPr lang="en-GB" sz="2700">
                <a:solidFill>
                  <a:schemeClr val="dk1"/>
                </a:solidFill>
              </a:rPr>
              <a:t>t was the worst canyoning accident in history!!</a:t>
            </a:r>
            <a:endParaRPr sz="280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6"/>
          <p:cNvSpPr txBox="1"/>
          <p:nvPr>
            <p:ph type="title"/>
          </p:nvPr>
        </p:nvSpPr>
        <p:spPr>
          <a:xfrm>
            <a:off x="311700" y="1930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Adventure World</a:t>
            </a:r>
            <a:endParaRPr/>
          </a:p>
        </p:txBody>
      </p:sp>
      <p:sp>
        <p:nvSpPr>
          <p:cNvPr id="132" name="Google Shape;132;p26"/>
          <p:cNvSpPr txBox="1"/>
          <p:nvPr>
            <p:ph idx="1" type="body"/>
          </p:nvPr>
        </p:nvSpPr>
        <p:spPr>
          <a:xfrm>
            <a:off x="311700" y="765700"/>
            <a:ext cx="8520600" cy="4280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After this incident Adventure World went out of </a:t>
            </a:r>
            <a:r>
              <a:rPr lang="en-GB">
                <a:solidFill>
                  <a:schemeClr val="dk1"/>
                </a:solidFill>
              </a:rPr>
              <a:t>business</a:t>
            </a:r>
            <a:r>
              <a:rPr lang="en-GB">
                <a:solidFill>
                  <a:schemeClr val="dk1"/>
                </a:solidFill>
              </a:rPr>
              <a:t>. </a:t>
            </a:r>
            <a:endParaRPr>
              <a:solidFill>
                <a:schemeClr val="dk1"/>
              </a:solidFill>
            </a:endParaRPr>
          </a:p>
          <a:p>
            <a:pPr indent="0" lvl="0" marL="0" rtl="0" algn="l">
              <a:spcBef>
                <a:spcPts val="1200"/>
              </a:spcBef>
              <a:spcAft>
                <a:spcPts val="0"/>
              </a:spcAft>
              <a:buNone/>
            </a:pPr>
            <a:r>
              <a:rPr lang="en-GB">
                <a:solidFill>
                  <a:schemeClr val="dk1"/>
                </a:solidFill>
              </a:rPr>
              <a:t>One previous employe from adventure world already knew something bad was going to happen. When he was interviewed by Outside Magazine, he said”</a:t>
            </a:r>
            <a:endParaRPr>
              <a:solidFill>
                <a:schemeClr val="dk1"/>
              </a:solidFill>
            </a:endParaRPr>
          </a:p>
          <a:p>
            <a:pPr indent="0" lvl="0" marL="0" rtl="0" algn="l">
              <a:spcBef>
                <a:spcPts val="1200"/>
              </a:spcBef>
              <a:spcAft>
                <a:spcPts val="0"/>
              </a:spcAft>
              <a:buNone/>
            </a:pPr>
            <a:r>
              <a:rPr lang="en-GB">
                <a:solidFill>
                  <a:schemeClr val="dk1"/>
                </a:solidFill>
              </a:rPr>
              <a:t>“I could see something bad was going to happen, and I didn't want to be part of it,” says Erikson. “There were just too many clients for the number of experienced guides. The company kept pushing less experienced guides. The owners were getting greedy. You don't have to pay inexperienced guides as much as experienced guides. Also, inexperienced guides will do just what you want them to do. They're yes-men.”</a:t>
            </a:r>
            <a:endParaRPr>
              <a:solidFill>
                <a:schemeClr val="dk1"/>
              </a:solidFill>
            </a:endParaRPr>
          </a:p>
          <a:p>
            <a:pPr indent="0" lvl="0" marL="0" rtl="0" algn="l">
              <a:spcBef>
                <a:spcPts val="1200"/>
              </a:spcBef>
              <a:spcAft>
                <a:spcPts val="1200"/>
              </a:spcAft>
              <a:buNone/>
            </a:pPr>
            <a:r>
              <a:rPr lang="en-GB">
                <a:solidFill>
                  <a:schemeClr val="dk1"/>
                </a:solidFill>
              </a:rPr>
              <a:t>Six company directors were charged and found guilty of manslaughter through culpable negligence. </a:t>
            </a:r>
            <a:endParaRPr>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7"/>
          <p:cNvSpPr txBox="1"/>
          <p:nvPr>
            <p:ph idx="1" type="body"/>
          </p:nvPr>
        </p:nvSpPr>
        <p:spPr>
          <a:xfrm>
            <a:off x="197250" y="177750"/>
            <a:ext cx="4441200" cy="48228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dk1"/>
                </a:solidFill>
              </a:rPr>
              <a:t>This interview on my last slide shows how a major incident like this has been coming for a very long time. It shows how the company became very greedy and all about the money instead of the public. This is a major latent condition that has been made. It was clear to people who worked for the company therefore it is a </a:t>
            </a:r>
            <a:r>
              <a:rPr lang="en-GB">
                <a:solidFill>
                  <a:schemeClr val="dk1"/>
                </a:solidFill>
              </a:rPr>
              <a:t>major</a:t>
            </a:r>
            <a:r>
              <a:rPr lang="en-GB">
                <a:solidFill>
                  <a:schemeClr val="dk1"/>
                </a:solidFill>
              </a:rPr>
              <a:t> organizational failure. Therefore this shows how another failure the </a:t>
            </a:r>
            <a:r>
              <a:rPr lang="en-GB">
                <a:solidFill>
                  <a:schemeClr val="dk1"/>
                </a:solidFill>
              </a:rPr>
              <a:t>company</a:t>
            </a:r>
            <a:r>
              <a:rPr lang="en-GB">
                <a:solidFill>
                  <a:schemeClr val="dk1"/>
                </a:solidFill>
              </a:rPr>
              <a:t> skipped adds up in the </a:t>
            </a:r>
            <a:r>
              <a:rPr lang="en-GB" u="sng">
                <a:solidFill>
                  <a:schemeClr val="dk1"/>
                </a:solidFill>
              </a:rPr>
              <a:t>swiss cheese model</a:t>
            </a:r>
            <a:r>
              <a:rPr lang="en-GB">
                <a:solidFill>
                  <a:schemeClr val="dk1"/>
                </a:solidFill>
              </a:rPr>
              <a:t>.</a:t>
            </a:r>
            <a:endParaRPr>
              <a:solidFill>
                <a:schemeClr val="dk1"/>
              </a:solidFill>
            </a:endParaRPr>
          </a:p>
        </p:txBody>
      </p:sp>
      <p:pic>
        <p:nvPicPr>
          <p:cNvPr descr="Saxetenbach Gorge Flooding - Swiss Canyoning Accident" id="138" name="Google Shape;138;p27"/>
          <p:cNvPicPr preferRelativeResize="0"/>
          <p:nvPr/>
        </p:nvPicPr>
        <p:blipFill>
          <a:blip r:embed="rId3">
            <a:alphaModFix/>
          </a:blip>
          <a:stretch>
            <a:fillRect/>
          </a:stretch>
        </p:blipFill>
        <p:spPr>
          <a:xfrm>
            <a:off x="4690225" y="1785887"/>
            <a:ext cx="4453775" cy="335761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8"/>
          <p:cNvSpPr txBox="1"/>
          <p:nvPr>
            <p:ph type="title"/>
          </p:nvPr>
        </p:nvSpPr>
        <p:spPr>
          <a:xfrm>
            <a:off x="71150" y="170100"/>
            <a:ext cx="5999100" cy="397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SzPct val="42672"/>
              <a:buNone/>
            </a:pPr>
            <a:r>
              <a:rPr lang="en-GB" sz="2320"/>
              <a:t>Key factor instrumental to the Outcome</a:t>
            </a:r>
            <a:endParaRPr sz="2320"/>
          </a:p>
        </p:txBody>
      </p:sp>
      <p:sp>
        <p:nvSpPr>
          <p:cNvPr id="144" name="Google Shape;144;p28"/>
          <p:cNvSpPr txBox="1"/>
          <p:nvPr>
            <p:ph idx="1" type="body"/>
          </p:nvPr>
        </p:nvSpPr>
        <p:spPr>
          <a:xfrm>
            <a:off x="71150" y="567300"/>
            <a:ext cx="5999100" cy="4467600"/>
          </a:xfrm>
          <a:prstGeom prst="rect">
            <a:avLst/>
          </a:prstGeom>
        </p:spPr>
        <p:txBody>
          <a:bodyPr anchorCtr="0" anchor="t" bIns="91425" lIns="91425" spcFirstLastPara="1" rIns="91425" wrap="square" tIns="91425">
            <a:normAutofit fontScale="85000" lnSpcReduction="20000"/>
          </a:bodyPr>
          <a:lstStyle/>
          <a:p>
            <a:pPr indent="0" lvl="0" marL="457200" rtl="0" algn="l">
              <a:spcBef>
                <a:spcPts val="0"/>
              </a:spcBef>
              <a:spcAft>
                <a:spcPts val="0"/>
              </a:spcAft>
              <a:buNone/>
            </a:pPr>
            <a:r>
              <a:rPr lang="en-GB" sz="1700">
                <a:solidFill>
                  <a:schemeClr val="dk1"/>
                </a:solidFill>
              </a:rPr>
              <a:t>Georg Hodle the Adventure World manager says in his interviews,”</a:t>
            </a:r>
            <a:r>
              <a:rPr lang="en-GB" sz="1700">
                <a:solidFill>
                  <a:schemeClr val="dk1"/>
                </a:solidFill>
              </a:rPr>
              <a:t>Customers did not even have to be able to swim”. I understand he has faith in his safety equipment, however incase of anything going wrong or equipment not working </a:t>
            </a:r>
            <a:r>
              <a:rPr lang="en-GB" sz="1700">
                <a:solidFill>
                  <a:schemeClr val="dk1"/>
                </a:solidFill>
              </a:rPr>
              <a:t>effectively</a:t>
            </a:r>
            <a:r>
              <a:rPr lang="en-GB" sz="1700">
                <a:solidFill>
                  <a:schemeClr val="dk1"/>
                </a:solidFill>
              </a:rPr>
              <a:t> surely participant need to be able to help themselves. Swimming when in water is essential to be able to saving others lives </a:t>
            </a:r>
            <a:r>
              <a:rPr lang="en-GB" sz="1700">
                <a:solidFill>
                  <a:schemeClr val="dk1"/>
                </a:solidFill>
              </a:rPr>
              <a:t>as well</a:t>
            </a:r>
            <a:r>
              <a:rPr lang="en-GB" sz="1700">
                <a:solidFill>
                  <a:schemeClr val="dk1"/>
                </a:solidFill>
              </a:rPr>
              <a:t> as their own. I would say this is a major flaw from the beginning of the disaster. If all participant were able to swim in this S</a:t>
            </a:r>
            <a:r>
              <a:rPr lang="en-GB" sz="1700">
                <a:solidFill>
                  <a:schemeClr val="dk1"/>
                </a:solidFill>
              </a:rPr>
              <a:t>axtenbach</a:t>
            </a:r>
            <a:r>
              <a:rPr lang="en-GB" sz="1700">
                <a:solidFill>
                  <a:schemeClr val="dk1"/>
                </a:solidFill>
              </a:rPr>
              <a:t> gorge disaster, I’m sure many more of them would have been able to survive the incident due to being comfortable in the water alone. </a:t>
            </a:r>
            <a:endParaRPr sz="1700">
              <a:solidFill>
                <a:schemeClr val="dk1"/>
              </a:solidFill>
            </a:endParaRPr>
          </a:p>
          <a:p>
            <a:pPr indent="0" lvl="0" marL="457200" rtl="0" algn="l">
              <a:spcBef>
                <a:spcPts val="1200"/>
              </a:spcBef>
              <a:spcAft>
                <a:spcPts val="0"/>
              </a:spcAft>
              <a:buNone/>
            </a:pPr>
            <a:r>
              <a:rPr lang="en-GB" sz="1700">
                <a:solidFill>
                  <a:schemeClr val="dk1"/>
                </a:solidFill>
              </a:rPr>
              <a:t>I could argue here that this is an </a:t>
            </a:r>
            <a:r>
              <a:rPr lang="en-GB" sz="1700" u="sng">
                <a:solidFill>
                  <a:schemeClr val="dk1"/>
                </a:solidFill>
              </a:rPr>
              <a:t>Active failure and Latent conditions. </a:t>
            </a:r>
            <a:r>
              <a:rPr lang="en-GB" sz="1700">
                <a:solidFill>
                  <a:schemeClr val="dk1"/>
                </a:solidFill>
              </a:rPr>
              <a:t>The organization </a:t>
            </a:r>
            <a:r>
              <a:rPr lang="en-GB" sz="1700">
                <a:solidFill>
                  <a:schemeClr val="dk1"/>
                </a:solidFill>
              </a:rPr>
              <a:t>don't</a:t>
            </a:r>
            <a:r>
              <a:rPr lang="en-GB" sz="1700">
                <a:solidFill>
                  <a:schemeClr val="dk1"/>
                </a:solidFill>
              </a:rPr>
              <a:t> make it </a:t>
            </a:r>
            <a:r>
              <a:rPr lang="en-GB" sz="1700">
                <a:solidFill>
                  <a:schemeClr val="dk1"/>
                </a:solidFill>
              </a:rPr>
              <a:t>compulsory</a:t>
            </a:r>
            <a:r>
              <a:rPr lang="en-GB" sz="1700">
                <a:solidFill>
                  <a:schemeClr val="dk1"/>
                </a:solidFill>
              </a:rPr>
              <a:t> for people to be able to swim in order to complete the activity, therefore a latent failure has been found. Also it </a:t>
            </a:r>
            <a:r>
              <a:rPr lang="en-GB" sz="1700">
                <a:solidFill>
                  <a:schemeClr val="dk1"/>
                </a:solidFill>
              </a:rPr>
              <a:t>could</a:t>
            </a:r>
            <a:r>
              <a:rPr lang="en-GB" sz="1700">
                <a:solidFill>
                  <a:schemeClr val="dk1"/>
                </a:solidFill>
              </a:rPr>
              <a:t> be </a:t>
            </a:r>
            <a:r>
              <a:rPr lang="en-GB" sz="1700">
                <a:solidFill>
                  <a:schemeClr val="dk1"/>
                </a:solidFill>
              </a:rPr>
              <a:t>perceived</a:t>
            </a:r>
            <a:r>
              <a:rPr lang="en-GB" sz="1700">
                <a:solidFill>
                  <a:schemeClr val="dk1"/>
                </a:solidFill>
              </a:rPr>
              <a:t> as an </a:t>
            </a:r>
            <a:r>
              <a:rPr lang="en-GB" sz="1700">
                <a:solidFill>
                  <a:schemeClr val="dk1"/>
                </a:solidFill>
              </a:rPr>
              <a:t>active</a:t>
            </a:r>
            <a:r>
              <a:rPr lang="en-GB" sz="1700">
                <a:solidFill>
                  <a:schemeClr val="dk1"/>
                </a:solidFill>
              </a:rPr>
              <a:t> failure due to the participants themselves not being able to use their skills to keep themselves safe. Therefore you could argue that both of </a:t>
            </a:r>
            <a:r>
              <a:rPr lang="en-GB" sz="1700">
                <a:solidFill>
                  <a:schemeClr val="dk1"/>
                </a:solidFill>
              </a:rPr>
              <a:t>these</a:t>
            </a:r>
            <a:r>
              <a:rPr lang="en-GB" sz="1700">
                <a:solidFill>
                  <a:schemeClr val="dk1"/>
                </a:solidFill>
              </a:rPr>
              <a:t> failures are used in the incident. </a:t>
            </a:r>
            <a:endParaRPr sz="1700">
              <a:solidFill>
                <a:schemeClr val="dk1"/>
              </a:solidFill>
            </a:endParaRPr>
          </a:p>
          <a:p>
            <a:pPr indent="0" lvl="0" marL="457200" rtl="0" algn="l">
              <a:spcBef>
                <a:spcPts val="1200"/>
              </a:spcBef>
              <a:spcAft>
                <a:spcPts val="1200"/>
              </a:spcAft>
              <a:buNone/>
            </a:pPr>
            <a:r>
              <a:t/>
            </a:r>
            <a:endParaRPr sz="1600">
              <a:solidFill>
                <a:schemeClr val="dk1"/>
              </a:solidFill>
            </a:endParaRPr>
          </a:p>
        </p:txBody>
      </p:sp>
      <p:pic>
        <p:nvPicPr>
          <p:cNvPr id="145" name="Google Shape;145;p28"/>
          <p:cNvPicPr preferRelativeResize="0"/>
          <p:nvPr/>
        </p:nvPicPr>
        <p:blipFill>
          <a:blip r:embed="rId3">
            <a:alphaModFix/>
          </a:blip>
          <a:stretch>
            <a:fillRect/>
          </a:stretch>
        </p:blipFill>
        <p:spPr>
          <a:xfrm>
            <a:off x="6125925" y="95100"/>
            <a:ext cx="2922950" cy="38972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9"/>
          <p:cNvSpPr txBox="1"/>
          <p:nvPr>
            <p:ph idx="1" type="body"/>
          </p:nvPr>
        </p:nvSpPr>
        <p:spPr>
          <a:xfrm>
            <a:off x="311700" y="166275"/>
            <a:ext cx="8520600" cy="47541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solidFill>
                  <a:schemeClr val="dk1"/>
                </a:solidFill>
              </a:rPr>
              <a:t>Another obvious factor is that the Canyoning guides had chosen not to listen to the warnings they </a:t>
            </a:r>
            <a:r>
              <a:rPr lang="en-GB">
                <a:solidFill>
                  <a:schemeClr val="dk1"/>
                </a:solidFill>
              </a:rPr>
              <a:t>received</a:t>
            </a:r>
            <a:r>
              <a:rPr lang="en-GB">
                <a:solidFill>
                  <a:schemeClr val="dk1"/>
                </a:solidFill>
              </a:rPr>
              <a:t>. Previous employees who worked with the Adventure World company have released numerous reports </a:t>
            </a:r>
            <a:r>
              <a:rPr lang="en-GB">
                <a:solidFill>
                  <a:schemeClr val="dk1"/>
                </a:solidFill>
              </a:rPr>
              <a:t>explaining</a:t>
            </a:r>
            <a:r>
              <a:rPr lang="en-GB">
                <a:solidFill>
                  <a:schemeClr val="dk1"/>
                </a:solidFill>
              </a:rPr>
              <a:t> why they chose to leave the company. “</a:t>
            </a:r>
            <a:r>
              <a:rPr lang="en-GB">
                <a:solidFill>
                  <a:schemeClr val="dk1"/>
                </a:solidFill>
              </a:rPr>
              <a:t>The owners were getting greedy”.He then goes on to explain how they were recruiting inexperienced instructor cause they were cheaper. </a:t>
            </a:r>
            <a:r>
              <a:rPr lang="en-GB">
                <a:solidFill>
                  <a:schemeClr val="dk1"/>
                </a:solidFill>
              </a:rPr>
              <a:t>There is evidence from the fire service who went to warn the group, not to enter the canyon due to weather. Many new articles include, “</a:t>
            </a:r>
            <a:r>
              <a:rPr lang="en-GB">
                <a:solidFill>
                  <a:schemeClr val="dk1"/>
                </a:solidFill>
              </a:rPr>
              <a:t>Despite a series of official local warnings, the instructors didn't want to listen.” </a:t>
            </a:r>
            <a:endParaRPr>
              <a:solidFill>
                <a:schemeClr val="dk1"/>
              </a:solidFill>
            </a:endParaRPr>
          </a:p>
          <a:p>
            <a:pPr indent="0" lvl="0" marL="0" rtl="0" algn="l">
              <a:spcBef>
                <a:spcPts val="1200"/>
              </a:spcBef>
              <a:spcAft>
                <a:spcPts val="1200"/>
              </a:spcAft>
              <a:buNone/>
            </a:pPr>
            <a:r>
              <a:rPr lang="en-GB">
                <a:solidFill>
                  <a:schemeClr val="dk1"/>
                </a:solidFill>
              </a:rPr>
              <a:t>These key factors were clearly instrumental the the outcome on the day. They breached their role of safety over the participants and chose think of the income rather than the peoples lives. This just show how the organization has broken so many layers of the swiss cheese model by not running their company efficiently. There were so many latent conditions there waiting to be triggered. There were also active failures involved as the instructors chose not to listen to the warnings they had received before entering the gorge. </a:t>
            </a:r>
            <a:endParaRPr>
              <a:solidFill>
                <a:schemeClr val="dk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Immediate response</a:t>
            </a:r>
            <a:endParaRPr/>
          </a:p>
        </p:txBody>
      </p:sp>
      <p:sp>
        <p:nvSpPr>
          <p:cNvPr id="156" name="Google Shape;156;p30"/>
          <p:cNvSpPr txBox="1"/>
          <p:nvPr>
            <p:ph idx="1" type="body"/>
          </p:nvPr>
        </p:nvSpPr>
        <p:spPr>
          <a:xfrm>
            <a:off x="311700" y="863550"/>
            <a:ext cx="8520600" cy="4280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1"/>
                </a:solidFill>
              </a:rPr>
              <a:t>Several Emergency services were called. As you can imagine by the time they were called the disaster had already </a:t>
            </a:r>
            <a:r>
              <a:rPr lang="en-GB">
                <a:solidFill>
                  <a:schemeClr val="dk1"/>
                </a:solidFill>
              </a:rPr>
              <a:t>happened</a:t>
            </a:r>
            <a:r>
              <a:rPr lang="en-GB">
                <a:solidFill>
                  <a:schemeClr val="dk1"/>
                </a:solidFill>
              </a:rPr>
              <a:t>. The bodies had been badly traumatized some left lifeless and unrecognisable. The bodies had to be identified through DNA and Dental analysis. For some unknown reason the company did not have the names and nationalities of the participants on the day. Therefore this is a major </a:t>
            </a:r>
            <a:r>
              <a:rPr lang="en-GB" u="sng">
                <a:solidFill>
                  <a:schemeClr val="dk1"/>
                </a:solidFill>
              </a:rPr>
              <a:t>Latent condition</a:t>
            </a:r>
            <a:r>
              <a:rPr lang="en-GB">
                <a:solidFill>
                  <a:schemeClr val="dk1"/>
                </a:solidFill>
              </a:rPr>
              <a:t> that was at fault of the organization. </a:t>
            </a:r>
            <a:endParaRPr>
              <a:solidFill>
                <a:schemeClr val="dk1"/>
              </a:solidFill>
            </a:endParaRPr>
          </a:p>
          <a:p>
            <a:pPr indent="0" lvl="0" marL="0" rtl="0" algn="l">
              <a:spcBef>
                <a:spcPts val="1200"/>
              </a:spcBef>
              <a:spcAft>
                <a:spcPts val="0"/>
              </a:spcAft>
              <a:buNone/>
            </a:pPr>
            <a:r>
              <a:rPr lang="en-GB">
                <a:solidFill>
                  <a:schemeClr val="dk1"/>
                </a:solidFill>
              </a:rPr>
              <a:t>Police were taking </a:t>
            </a:r>
            <a:r>
              <a:rPr lang="en-GB">
                <a:solidFill>
                  <a:schemeClr val="dk1"/>
                </a:solidFill>
              </a:rPr>
              <a:t>statement</a:t>
            </a:r>
            <a:r>
              <a:rPr lang="en-GB">
                <a:solidFill>
                  <a:schemeClr val="dk1"/>
                </a:solidFill>
              </a:rPr>
              <a:t> from the survivors as soon as they were getting back onto dry land. The participants were in shock, they were lucky to be alive. Swiss </a:t>
            </a:r>
            <a:r>
              <a:rPr lang="en-GB">
                <a:solidFill>
                  <a:schemeClr val="dk1"/>
                </a:solidFill>
              </a:rPr>
              <a:t>authorities</a:t>
            </a:r>
            <a:r>
              <a:rPr lang="en-GB">
                <a:solidFill>
                  <a:schemeClr val="dk1"/>
                </a:solidFill>
              </a:rPr>
              <a:t> were taking </a:t>
            </a:r>
            <a:r>
              <a:rPr lang="en-GB">
                <a:solidFill>
                  <a:schemeClr val="dk1"/>
                </a:solidFill>
              </a:rPr>
              <a:t>statements</a:t>
            </a:r>
            <a:r>
              <a:rPr lang="en-GB">
                <a:solidFill>
                  <a:schemeClr val="dk1"/>
                </a:solidFill>
              </a:rPr>
              <a:t> however there was a big language barrier.</a:t>
            </a:r>
            <a:endParaRPr>
              <a:solidFill>
                <a:schemeClr val="dk1"/>
              </a:solidFill>
            </a:endParaRPr>
          </a:p>
          <a:p>
            <a:pPr indent="0" lvl="0" marL="0" rtl="0" algn="l">
              <a:spcBef>
                <a:spcPts val="1200"/>
              </a:spcBef>
              <a:spcAft>
                <a:spcPts val="1200"/>
              </a:spcAft>
              <a:buNone/>
            </a:pPr>
            <a:r>
              <a:rPr lang="en-GB">
                <a:solidFill>
                  <a:schemeClr val="dk1"/>
                </a:solidFill>
              </a:rPr>
              <a:t>More than 150 police and rescue experts were involved in a search for the missing. Up till today one body has still not been found. </a:t>
            </a:r>
            <a:endParaRPr>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31"/>
          <p:cNvSpPr txBox="1"/>
          <p:nvPr>
            <p:ph type="title"/>
          </p:nvPr>
        </p:nvSpPr>
        <p:spPr>
          <a:xfrm>
            <a:off x="208600" y="670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Long term response</a:t>
            </a:r>
            <a:endParaRPr/>
          </a:p>
        </p:txBody>
      </p:sp>
      <p:sp>
        <p:nvSpPr>
          <p:cNvPr id="162" name="Google Shape;162;p31"/>
          <p:cNvSpPr txBox="1"/>
          <p:nvPr>
            <p:ph idx="1" type="body"/>
          </p:nvPr>
        </p:nvSpPr>
        <p:spPr>
          <a:xfrm>
            <a:off x="208600" y="639700"/>
            <a:ext cx="8520600" cy="4418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900">
                <a:solidFill>
                  <a:schemeClr val="dk1"/>
                </a:solidFill>
              </a:rPr>
              <a:t>The survivors of this day are very lucky to be alive. However I’m sure they are filled with nightmares and trauma that will haunt them for a long time. </a:t>
            </a:r>
            <a:endParaRPr sz="1900">
              <a:solidFill>
                <a:schemeClr val="dk1"/>
              </a:solidFill>
            </a:endParaRPr>
          </a:p>
          <a:p>
            <a:pPr indent="0" lvl="0" marL="0" rtl="0" algn="l">
              <a:spcBef>
                <a:spcPts val="1200"/>
              </a:spcBef>
              <a:spcAft>
                <a:spcPts val="0"/>
              </a:spcAft>
              <a:buNone/>
            </a:pPr>
            <a:r>
              <a:rPr lang="en-GB" sz="1900">
                <a:solidFill>
                  <a:schemeClr val="dk1"/>
                </a:solidFill>
              </a:rPr>
              <a:t>Response units around the world have upgraded the way they manage natural disasters rescues and trauma treatment for survivors around the world. </a:t>
            </a:r>
            <a:endParaRPr sz="1900">
              <a:solidFill>
                <a:schemeClr val="dk1"/>
              </a:solidFill>
            </a:endParaRPr>
          </a:p>
          <a:p>
            <a:pPr indent="0" lvl="0" marL="0" rtl="0" algn="l">
              <a:spcBef>
                <a:spcPts val="1200"/>
              </a:spcBef>
              <a:spcAft>
                <a:spcPts val="0"/>
              </a:spcAft>
              <a:buNone/>
            </a:pPr>
            <a:r>
              <a:rPr lang="en-GB" sz="1900">
                <a:solidFill>
                  <a:schemeClr val="dk1"/>
                </a:solidFill>
              </a:rPr>
              <a:t>Their main focus is integrating mental health care plans no as part of the survivors recovery, due to the trauma they have experienced.</a:t>
            </a:r>
            <a:endParaRPr sz="1900">
              <a:solidFill>
                <a:schemeClr val="dk1"/>
              </a:solidFill>
            </a:endParaRPr>
          </a:p>
          <a:p>
            <a:pPr indent="0" lvl="0" marL="0" rtl="0" algn="l">
              <a:spcBef>
                <a:spcPts val="1200"/>
              </a:spcBef>
              <a:spcAft>
                <a:spcPts val="1200"/>
              </a:spcAft>
              <a:buNone/>
            </a:pPr>
            <a:r>
              <a:rPr lang="en-GB" sz="1900">
                <a:solidFill>
                  <a:schemeClr val="dk1"/>
                </a:solidFill>
              </a:rPr>
              <a:t>“authorities would be examining whether there should be tighter limits on such sports. "There are questions about  how far we should go in search of an adrenalin rush. Maybe we should learn again to respect the limits set by nature." (Samuel Bhend, Swiss Government Official”</a:t>
            </a:r>
            <a:endParaRPr sz="1900">
              <a:solidFill>
                <a:schemeClr val="dk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32"/>
          <p:cNvSpPr txBox="1"/>
          <p:nvPr>
            <p:ph type="title"/>
          </p:nvPr>
        </p:nvSpPr>
        <p:spPr>
          <a:xfrm>
            <a:off x="311700" y="154800"/>
            <a:ext cx="8520600" cy="862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Has this disaster changed the way I will </a:t>
            </a:r>
            <a:r>
              <a:rPr lang="en-GB"/>
              <a:t>approach</a:t>
            </a:r>
            <a:r>
              <a:rPr lang="en-GB"/>
              <a:t> </a:t>
            </a:r>
            <a:r>
              <a:rPr lang="en-GB"/>
              <a:t>activities</a:t>
            </a:r>
            <a:r>
              <a:rPr lang="en-GB"/>
              <a:t> in the future? </a:t>
            </a:r>
            <a:endParaRPr/>
          </a:p>
        </p:txBody>
      </p:sp>
      <p:sp>
        <p:nvSpPr>
          <p:cNvPr id="168" name="Google Shape;168;p32"/>
          <p:cNvSpPr txBox="1"/>
          <p:nvPr>
            <p:ph idx="1" type="body"/>
          </p:nvPr>
        </p:nvSpPr>
        <p:spPr>
          <a:xfrm>
            <a:off x="311700" y="1017600"/>
            <a:ext cx="8520600" cy="39600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sz="1908">
                <a:solidFill>
                  <a:schemeClr val="dk1"/>
                </a:solidFill>
              </a:rPr>
              <a:t>Personally I felt like this was a critical incident </a:t>
            </a:r>
            <a:r>
              <a:rPr lang="en-GB" sz="1908">
                <a:solidFill>
                  <a:schemeClr val="dk1"/>
                </a:solidFill>
              </a:rPr>
              <a:t>because</a:t>
            </a:r>
            <a:r>
              <a:rPr lang="en-GB" sz="1908">
                <a:solidFill>
                  <a:schemeClr val="dk1"/>
                </a:solidFill>
              </a:rPr>
              <a:t> it was </a:t>
            </a:r>
            <a:r>
              <a:rPr lang="en-GB" sz="1908">
                <a:solidFill>
                  <a:schemeClr val="dk1"/>
                </a:solidFill>
              </a:rPr>
              <a:t>completely</a:t>
            </a:r>
            <a:r>
              <a:rPr lang="en-GB" sz="1908">
                <a:solidFill>
                  <a:schemeClr val="dk1"/>
                </a:solidFill>
              </a:rPr>
              <a:t> unexpected and a threat to many of the participants life. I feel like one of the main latent conditions was the amount of participants to </a:t>
            </a:r>
            <a:r>
              <a:rPr lang="en-GB" sz="1908">
                <a:solidFill>
                  <a:schemeClr val="dk1"/>
                </a:solidFill>
              </a:rPr>
              <a:t>instructors</a:t>
            </a:r>
            <a:r>
              <a:rPr lang="en-GB" sz="1908">
                <a:solidFill>
                  <a:schemeClr val="dk1"/>
                </a:solidFill>
              </a:rPr>
              <a:t>. There were 45 complete beginners with no </a:t>
            </a:r>
            <a:r>
              <a:rPr lang="en-GB" sz="1908">
                <a:solidFill>
                  <a:schemeClr val="dk1"/>
                </a:solidFill>
              </a:rPr>
              <a:t>experiences</a:t>
            </a:r>
            <a:r>
              <a:rPr lang="en-GB" sz="1908">
                <a:solidFill>
                  <a:schemeClr val="dk1"/>
                </a:solidFill>
              </a:rPr>
              <a:t> in this </a:t>
            </a:r>
            <a:r>
              <a:rPr lang="en-GB" sz="1908">
                <a:solidFill>
                  <a:schemeClr val="dk1"/>
                </a:solidFill>
              </a:rPr>
              <a:t>environment.With only 8 instructors to help teach them and keep them safe. I believe this was not enough instructors as they were clearly trying to save money in ways you wouldn't believe. Therefore if/when i manage to coach and lead my own group of people in new and exciting sports. I will always make sure I have at least one instructor to 3 participants. Especially when in water and the risks of people being in danger are heightened so much more. As stated previously many of the participants couldn't even swim, therefore how is 1 instructor supposed to watch 5 beginners who can't even swim? I believe this was a complete lack of judgement by the organizers and they have shown how their </a:t>
            </a:r>
            <a:r>
              <a:rPr lang="en-GB" sz="1908" u="sng">
                <a:solidFill>
                  <a:schemeClr val="dk1"/>
                </a:solidFill>
              </a:rPr>
              <a:t>active failures</a:t>
            </a:r>
            <a:r>
              <a:rPr lang="en-GB" sz="1908">
                <a:solidFill>
                  <a:schemeClr val="dk1"/>
                </a:solidFill>
              </a:rPr>
              <a:t> have all led to the major disaster. There are many layers of the </a:t>
            </a:r>
            <a:r>
              <a:rPr lang="en-GB" sz="1908" u="sng">
                <a:solidFill>
                  <a:schemeClr val="dk1"/>
                </a:solidFill>
              </a:rPr>
              <a:t>swiss cheese model</a:t>
            </a:r>
            <a:r>
              <a:rPr lang="en-GB" sz="1908">
                <a:solidFill>
                  <a:schemeClr val="dk1"/>
                </a:solidFill>
              </a:rPr>
              <a:t> that have been affected. </a:t>
            </a:r>
            <a:endParaRPr sz="1908">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3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Explain</a:t>
            </a:r>
            <a:r>
              <a:rPr lang="en-GB"/>
              <a:t> why there is so many latent </a:t>
            </a:r>
            <a:r>
              <a:rPr lang="en-GB"/>
              <a:t>conditions</a:t>
            </a:r>
            <a:r>
              <a:rPr lang="en-GB"/>
              <a:t>?</a:t>
            </a:r>
            <a:endParaRPr/>
          </a:p>
        </p:txBody>
      </p:sp>
      <p:sp>
        <p:nvSpPr>
          <p:cNvPr id="174" name="Google Shape;174;p33"/>
          <p:cNvSpPr txBox="1"/>
          <p:nvPr>
            <p:ph idx="1" type="body"/>
          </p:nvPr>
        </p:nvSpPr>
        <p:spPr>
          <a:xfrm>
            <a:off x="311700" y="1152475"/>
            <a:ext cx="8520600" cy="38370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1200"/>
              </a:spcAft>
              <a:buNone/>
            </a:pPr>
            <a:r>
              <a:rPr lang="en-GB">
                <a:solidFill>
                  <a:schemeClr val="dk1"/>
                </a:solidFill>
              </a:rPr>
              <a:t>When looking back at all of the active failures that </a:t>
            </a:r>
            <a:r>
              <a:rPr lang="en-GB">
                <a:solidFill>
                  <a:schemeClr val="dk1"/>
                </a:solidFill>
              </a:rPr>
              <a:t>occurred</a:t>
            </a:r>
            <a:r>
              <a:rPr lang="en-GB">
                <a:solidFill>
                  <a:schemeClr val="dk1"/>
                </a:solidFill>
              </a:rPr>
              <a:t> during that day, there were many mistakes made by the </a:t>
            </a:r>
            <a:r>
              <a:rPr lang="en-GB">
                <a:solidFill>
                  <a:schemeClr val="dk1"/>
                </a:solidFill>
              </a:rPr>
              <a:t>instructors</a:t>
            </a:r>
            <a:r>
              <a:rPr lang="en-GB">
                <a:solidFill>
                  <a:schemeClr val="dk1"/>
                </a:solidFill>
              </a:rPr>
              <a:t> they I’m sure they didn’t even realise. Then when you throw ontop the latent conditions that were waiting to be triggered, it was a disaster waiting to happen. At the beginning of studying this incident I was purely thinking that the weather was at fault. There was </a:t>
            </a:r>
            <a:r>
              <a:rPr lang="en-GB">
                <a:solidFill>
                  <a:schemeClr val="dk1"/>
                </a:solidFill>
              </a:rPr>
              <a:t>nobody</a:t>
            </a:r>
            <a:r>
              <a:rPr lang="en-GB">
                <a:solidFill>
                  <a:schemeClr val="dk1"/>
                </a:solidFill>
              </a:rPr>
              <a:t> to blame. However now after looking into the details of this history and the swiss cheese model, I have realised it is down to the many active failures taken by the </a:t>
            </a:r>
            <a:r>
              <a:rPr lang="en-GB">
                <a:solidFill>
                  <a:schemeClr val="dk1"/>
                </a:solidFill>
              </a:rPr>
              <a:t>instructors</a:t>
            </a:r>
            <a:r>
              <a:rPr lang="en-GB">
                <a:solidFill>
                  <a:schemeClr val="dk1"/>
                </a:solidFill>
              </a:rPr>
              <a:t>. Of course the weather played a massive role but if the instructors had </a:t>
            </a:r>
            <a:r>
              <a:rPr lang="en-GB">
                <a:solidFill>
                  <a:schemeClr val="dk1"/>
                </a:solidFill>
              </a:rPr>
              <a:t>listened</a:t>
            </a:r>
            <a:r>
              <a:rPr lang="en-GB">
                <a:solidFill>
                  <a:schemeClr val="dk1"/>
                </a:solidFill>
              </a:rPr>
              <a:t> to the warnings </a:t>
            </a:r>
            <a:r>
              <a:rPr lang="en-GB">
                <a:solidFill>
                  <a:schemeClr val="dk1"/>
                </a:solidFill>
              </a:rPr>
              <a:t>previously</a:t>
            </a:r>
            <a:r>
              <a:rPr lang="en-GB">
                <a:solidFill>
                  <a:schemeClr val="dk1"/>
                </a:solidFill>
              </a:rPr>
              <a:t>, they </a:t>
            </a:r>
            <a:r>
              <a:rPr lang="en-GB">
                <a:solidFill>
                  <a:schemeClr val="dk1"/>
                </a:solidFill>
              </a:rPr>
              <a:t>wouldn't</a:t>
            </a:r>
            <a:r>
              <a:rPr lang="en-GB">
                <a:solidFill>
                  <a:schemeClr val="dk1"/>
                </a:solidFill>
              </a:rPr>
              <a:t> have found </a:t>
            </a:r>
            <a:r>
              <a:rPr lang="en-GB">
                <a:solidFill>
                  <a:schemeClr val="dk1"/>
                </a:solidFill>
              </a:rPr>
              <a:t>themselves</a:t>
            </a:r>
            <a:r>
              <a:rPr lang="en-GB">
                <a:solidFill>
                  <a:schemeClr val="dk1"/>
                </a:solidFill>
              </a:rPr>
              <a:t> in this situation.  There was a complete lack of judgement made by the organization itself by sending out the intrustors to carry on the activities. I now </a:t>
            </a:r>
            <a:r>
              <a:rPr lang="en-GB">
                <a:solidFill>
                  <a:schemeClr val="dk1"/>
                </a:solidFill>
              </a:rPr>
              <a:t>believe</a:t>
            </a:r>
            <a:r>
              <a:rPr lang="en-GB">
                <a:solidFill>
                  <a:schemeClr val="dk1"/>
                </a:solidFill>
              </a:rPr>
              <a:t> that the organization is 11 percent to blame for this incident. The death of those lives lays in their hands. </a:t>
            </a:r>
            <a:endParaRPr>
              <a:solidFill>
                <a:schemeClr val="dk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34"/>
          <p:cNvSpPr txBox="1"/>
          <p:nvPr>
            <p:ph type="title"/>
          </p:nvPr>
        </p:nvSpPr>
        <p:spPr>
          <a:xfrm>
            <a:off x="311700" y="1088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a:t>
            </a:r>
            <a:endParaRPr/>
          </a:p>
        </p:txBody>
      </p:sp>
      <p:sp>
        <p:nvSpPr>
          <p:cNvPr id="180" name="Google Shape;180;p34"/>
          <p:cNvSpPr txBox="1"/>
          <p:nvPr>
            <p:ph idx="1" type="body"/>
          </p:nvPr>
        </p:nvSpPr>
        <p:spPr>
          <a:xfrm>
            <a:off x="311700" y="588475"/>
            <a:ext cx="8520600" cy="4554900"/>
          </a:xfrm>
          <a:prstGeom prst="rect">
            <a:avLst/>
          </a:prstGeom>
        </p:spPr>
        <p:txBody>
          <a:bodyPr anchorCtr="0" anchor="t" bIns="91425" lIns="91425" spcFirstLastPara="1" rIns="91425" wrap="square" tIns="91425">
            <a:normAutofit fontScale="70000" lnSpcReduction="20000"/>
          </a:bodyPr>
          <a:lstStyle/>
          <a:p>
            <a:pPr indent="-304165" lvl="0" marL="457200" rtl="0" algn="l">
              <a:spcBef>
                <a:spcPts val="0"/>
              </a:spcBef>
              <a:spcAft>
                <a:spcPts val="0"/>
              </a:spcAft>
              <a:buClr>
                <a:schemeClr val="dk1"/>
              </a:buClr>
              <a:buSzPct val="100000"/>
              <a:buChar char="●"/>
            </a:pPr>
            <a:r>
              <a:rPr lang="en-GB" sz="1700">
                <a:solidFill>
                  <a:schemeClr val="dk1"/>
                </a:solidFill>
              </a:rPr>
              <a:t>En.wikipedia.org. 2022. </a:t>
            </a:r>
            <a:r>
              <a:rPr i="1" lang="en-GB" sz="1700">
                <a:solidFill>
                  <a:schemeClr val="dk1"/>
                </a:solidFill>
              </a:rPr>
              <a:t>Saxetbach - Wikipedia</a:t>
            </a:r>
            <a:r>
              <a:rPr lang="en-GB" sz="1700">
                <a:solidFill>
                  <a:schemeClr val="dk1"/>
                </a:solidFill>
              </a:rPr>
              <a:t>. [online] Available at: &lt;https://en.wikipedia.org/wiki/Saxetbach&gt; [Accessed 18 January 2022].</a:t>
            </a:r>
            <a:endParaRPr sz="1700">
              <a:solidFill>
                <a:schemeClr val="dk1"/>
              </a:solidFill>
            </a:endParaRPr>
          </a:p>
          <a:p>
            <a:pPr indent="0" lvl="0" marL="457200" rtl="0" algn="l">
              <a:spcBef>
                <a:spcPts val="0"/>
              </a:spcBef>
              <a:spcAft>
                <a:spcPts val="0"/>
              </a:spcAft>
              <a:buNone/>
            </a:pPr>
            <a:r>
              <a:t/>
            </a:r>
            <a:endParaRPr sz="1700">
              <a:solidFill>
                <a:schemeClr val="dk1"/>
              </a:solidFill>
            </a:endParaRPr>
          </a:p>
          <a:p>
            <a:pPr indent="-304165" lvl="0" marL="457200" rtl="0" algn="l">
              <a:spcBef>
                <a:spcPts val="0"/>
              </a:spcBef>
              <a:spcAft>
                <a:spcPts val="0"/>
              </a:spcAft>
              <a:buClr>
                <a:schemeClr val="dk1"/>
              </a:buClr>
              <a:buSzPct val="100000"/>
              <a:buChar char="●"/>
            </a:pPr>
            <a:r>
              <a:rPr lang="en-GB" sz="1700">
                <a:solidFill>
                  <a:schemeClr val="dk1"/>
                </a:solidFill>
              </a:rPr>
              <a:t>Gorge, C., Kulm, H., Highlands, H., Lauterbrunnen, E., Alps, P. and Oeschinensee Panorama Loop, a., 2022. </a:t>
            </a:r>
            <a:r>
              <a:rPr i="1" lang="en-GB" sz="1700">
                <a:solidFill>
                  <a:schemeClr val="dk1"/>
                </a:solidFill>
              </a:rPr>
              <a:t>Canyoning in the Saxetenbach Gorge</a:t>
            </a:r>
            <a:r>
              <a:rPr lang="en-GB" sz="1700">
                <a:solidFill>
                  <a:schemeClr val="dk1"/>
                </a:solidFill>
              </a:rPr>
              <a:t>. [online] Theoutbound.com. Available at: &lt;https://www.theoutbound.com/switzerland/hiking/canyoning-in-the-saxetenbach-gorge&gt; [Accessed 20 January 2022].</a:t>
            </a:r>
            <a:endParaRPr sz="1700">
              <a:solidFill>
                <a:schemeClr val="dk1"/>
              </a:solidFill>
            </a:endParaRPr>
          </a:p>
          <a:p>
            <a:pPr indent="0" lvl="0" marL="457200" rtl="0" algn="l">
              <a:spcBef>
                <a:spcPts val="0"/>
              </a:spcBef>
              <a:spcAft>
                <a:spcPts val="0"/>
              </a:spcAft>
              <a:buNone/>
            </a:pPr>
            <a:r>
              <a:t/>
            </a:r>
            <a:endParaRPr sz="1700">
              <a:solidFill>
                <a:schemeClr val="dk1"/>
              </a:solidFill>
            </a:endParaRPr>
          </a:p>
          <a:p>
            <a:pPr indent="-316864" lvl="0" marL="457200" rtl="0" algn="l">
              <a:spcBef>
                <a:spcPts val="0"/>
              </a:spcBef>
              <a:spcAft>
                <a:spcPts val="0"/>
              </a:spcAft>
              <a:buClr>
                <a:schemeClr val="dk1"/>
              </a:buClr>
              <a:buSzPct val="117796"/>
              <a:buChar char="●"/>
            </a:pPr>
            <a:r>
              <a:rPr lang="en-GB" sz="1685">
                <a:solidFill>
                  <a:schemeClr val="dk1"/>
                </a:solidFill>
              </a:rPr>
              <a:t>Giroud, T., 2022. </a:t>
            </a:r>
            <a:r>
              <a:rPr i="1" lang="en-GB" sz="1685">
                <a:solidFill>
                  <a:schemeClr val="dk1"/>
                </a:solidFill>
              </a:rPr>
              <a:t>Safety still a question 20 years after Interlaken canyoning accident</a:t>
            </a:r>
            <a:r>
              <a:rPr lang="en-GB" sz="1685">
                <a:solidFill>
                  <a:schemeClr val="dk1"/>
                </a:solidFill>
              </a:rPr>
              <a:t>. [online] SWI swissinfo.ch. Available at: &lt;https://www.swissinfo.ch/eng/risk-sports_safety-still-a-question-20-years-after-interlaken-canyoning-accident/45105312&gt; [Accessed 20 January 2022].</a:t>
            </a:r>
            <a:endParaRPr sz="1700">
              <a:solidFill>
                <a:schemeClr val="dk1"/>
              </a:solidFill>
            </a:endParaRPr>
          </a:p>
          <a:p>
            <a:pPr indent="0" lvl="0" marL="457200" rtl="0" algn="l">
              <a:spcBef>
                <a:spcPts val="1200"/>
              </a:spcBef>
              <a:spcAft>
                <a:spcPts val="0"/>
              </a:spcAft>
              <a:buNone/>
            </a:pPr>
            <a:r>
              <a:t/>
            </a:r>
            <a:endParaRPr sz="1700">
              <a:solidFill>
                <a:schemeClr val="dk1"/>
              </a:solidFill>
            </a:endParaRPr>
          </a:p>
          <a:p>
            <a:pPr indent="-304165" lvl="0" marL="457200" rtl="0" algn="l">
              <a:spcBef>
                <a:spcPts val="0"/>
              </a:spcBef>
              <a:spcAft>
                <a:spcPts val="0"/>
              </a:spcAft>
              <a:buClr>
                <a:schemeClr val="dk1"/>
              </a:buClr>
              <a:buSzPct val="100000"/>
              <a:buChar char="●"/>
            </a:pPr>
            <a:r>
              <a:rPr lang="en-GB" sz="1700">
                <a:solidFill>
                  <a:schemeClr val="dk1"/>
                </a:solidFill>
              </a:rPr>
              <a:t>Hse.gov.uk. 2022. </a:t>
            </a:r>
            <a:r>
              <a:rPr i="1" lang="en-GB" sz="1700">
                <a:solidFill>
                  <a:schemeClr val="dk1"/>
                </a:solidFill>
              </a:rPr>
              <a:t>Adventure Activities Licensing</a:t>
            </a:r>
            <a:r>
              <a:rPr lang="en-GB" sz="1700">
                <a:solidFill>
                  <a:schemeClr val="dk1"/>
                </a:solidFill>
              </a:rPr>
              <a:t>. [online] Available at: &lt;https://www.hse.gov.uk/aala/&gt; [Accessed 18 January 2022].</a:t>
            </a:r>
            <a:endParaRPr sz="1700">
              <a:solidFill>
                <a:schemeClr val="dk1"/>
              </a:solidFill>
            </a:endParaRPr>
          </a:p>
          <a:p>
            <a:pPr indent="-304165" lvl="1" marL="914400" rtl="0" algn="l">
              <a:spcBef>
                <a:spcPts val="0"/>
              </a:spcBef>
              <a:spcAft>
                <a:spcPts val="0"/>
              </a:spcAft>
              <a:buClr>
                <a:schemeClr val="dk1"/>
              </a:buClr>
              <a:buSzPct val="100000"/>
              <a:buChar char="○"/>
            </a:pPr>
            <a:r>
              <a:t/>
            </a:r>
            <a:endParaRPr sz="1700">
              <a:solidFill>
                <a:schemeClr val="dk1"/>
              </a:solidFill>
            </a:endParaRPr>
          </a:p>
          <a:p>
            <a:pPr indent="-304165" lvl="0" marL="457200" rtl="0" algn="l">
              <a:spcBef>
                <a:spcPts val="0"/>
              </a:spcBef>
              <a:spcAft>
                <a:spcPts val="0"/>
              </a:spcAft>
              <a:buClr>
                <a:schemeClr val="dk1"/>
              </a:buClr>
              <a:buSzPct val="100000"/>
              <a:buChar char="●"/>
            </a:pPr>
            <a:r>
              <a:rPr lang="en-GB" sz="1700">
                <a:solidFill>
                  <a:schemeClr val="dk1"/>
                </a:solidFill>
              </a:rPr>
              <a:t>Mountain Training. 2022. </a:t>
            </a:r>
            <a:r>
              <a:rPr i="1" lang="en-GB" sz="1700">
                <a:solidFill>
                  <a:schemeClr val="dk1"/>
                </a:solidFill>
              </a:rPr>
              <a:t>Combined Rock Water Activities</a:t>
            </a:r>
            <a:r>
              <a:rPr lang="en-GB" sz="1700">
                <a:solidFill>
                  <a:schemeClr val="dk1"/>
                </a:solidFill>
              </a:rPr>
              <a:t>. [online] Available at: &lt;https://www.mountain-training.org/help/downloads/combined-rock-water-activities&gt; [Accessed 20 January 2022].</a:t>
            </a:r>
            <a:endParaRPr sz="1700">
              <a:solidFill>
                <a:schemeClr val="dk1"/>
              </a:solidFill>
            </a:endParaRPr>
          </a:p>
          <a:p>
            <a:pPr indent="0" lvl="0" marL="457200" rtl="0" algn="l">
              <a:spcBef>
                <a:spcPts val="0"/>
              </a:spcBef>
              <a:spcAft>
                <a:spcPts val="0"/>
              </a:spcAft>
              <a:buNone/>
            </a:pPr>
            <a:r>
              <a:t/>
            </a:r>
            <a:endParaRPr sz="1700">
              <a:solidFill>
                <a:schemeClr val="dk1"/>
              </a:solidFill>
            </a:endParaRPr>
          </a:p>
          <a:p>
            <a:pPr indent="-304165" lvl="0" marL="457200" rtl="0" algn="l">
              <a:spcBef>
                <a:spcPts val="0"/>
              </a:spcBef>
              <a:spcAft>
                <a:spcPts val="0"/>
              </a:spcAft>
              <a:buClr>
                <a:schemeClr val="dk1"/>
              </a:buClr>
              <a:buSzPct val="100000"/>
              <a:buChar char="●"/>
            </a:pPr>
            <a:r>
              <a:rPr lang="en-GB" sz="1700">
                <a:solidFill>
                  <a:schemeClr val="dk1"/>
                </a:solidFill>
              </a:rPr>
              <a:t>News.bbc.co.uk. 2022. </a:t>
            </a:r>
            <a:r>
              <a:rPr i="1" lang="en-GB" sz="1700">
                <a:solidFill>
                  <a:schemeClr val="dk1"/>
                </a:solidFill>
              </a:rPr>
              <a:t>BBC News | Europe | River disaster kills at least 18</a:t>
            </a:r>
            <a:r>
              <a:rPr lang="en-GB" sz="1700">
                <a:solidFill>
                  <a:schemeClr val="dk1"/>
                </a:solidFill>
              </a:rPr>
              <a:t>. [online] Available at: &lt;http://news.bbc.co.uk/1/hi/world/europe/405497.stm&gt; [Accessed 20 January 2022].</a:t>
            </a:r>
            <a:endParaRPr sz="1700">
              <a:solidFill>
                <a:schemeClr val="dk1"/>
              </a:solidFill>
            </a:endParaRPr>
          </a:p>
          <a:p>
            <a:pPr indent="-299720" lvl="0" marL="457200" rtl="0" algn="l">
              <a:spcBef>
                <a:spcPts val="0"/>
              </a:spcBef>
              <a:spcAft>
                <a:spcPts val="0"/>
              </a:spcAft>
              <a:buClr>
                <a:schemeClr val="dk1"/>
              </a:buClr>
              <a:buSzPct val="100000"/>
              <a:buChar char="●"/>
            </a:pPr>
            <a:r>
              <a:rPr lang="en-GB" sz="1600">
                <a:solidFill>
                  <a:schemeClr val="dk1"/>
                </a:solidFill>
              </a:rPr>
              <a:t>Outward Bound. 2022. </a:t>
            </a:r>
            <a:r>
              <a:rPr i="1" lang="en-GB" sz="1600">
                <a:solidFill>
                  <a:schemeClr val="dk1"/>
                </a:solidFill>
              </a:rPr>
              <a:t>20 Inspirational Quotes from the Outward Bound Readings Book - Outward Bound</a:t>
            </a:r>
            <a:r>
              <a:rPr lang="en-GB" sz="1600">
                <a:solidFill>
                  <a:schemeClr val="dk1"/>
                </a:solidFill>
              </a:rPr>
              <a:t>. [online] Available at: &lt;https://www.outwardbound.org/blog/20-inspirational-quotes-from-the-outward-bound-readings-book/&gt; [Accessed 19 January 2022].</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35"/>
          <p:cNvSpPr txBox="1"/>
          <p:nvPr>
            <p:ph idx="1" type="body"/>
          </p:nvPr>
        </p:nvSpPr>
        <p:spPr>
          <a:xfrm>
            <a:off x="311700" y="173850"/>
            <a:ext cx="8520600" cy="4841100"/>
          </a:xfrm>
          <a:prstGeom prst="rect">
            <a:avLst/>
          </a:prstGeom>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GB">
                <a:solidFill>
                  <a:schemeClr val="dk1"/>
                </a:solidFill>
              </a:rPr>
              <a:t>PSNet. 2022. Swiss Cheese Model. [online] Available at: &lt;https://psnet.ahrq.gov/taxonomy/term/3460&gt; [Accessed 19 January 2022].</a:t>
            </a:r>
            <a:endParaRPr>
              <a:solidFill>
                <a:schemeClr val="dk1"/>
              </a:solidFill>
            </a:endParaRPr>
          </a:p>
          <a:p>
            <a:pPr indent="0" lvl="0" marL="0" rtl="0" algn="l">
              <a:spcBef>
                <a:spcPts val="1200"/>
              </a:spcBef>
              <a:spcAft>
                <a:spcPts val="0"/>
              </a:spcAft>
              <a:buNone/>
            </a:pPr>
            <a:r>
              <a:rPr lang="en-GB">
                <a:solidFill>
                  <a:schemeClr val="dk1"/>
                </a:solidFill>
              </a:rPr>
              <a:t>The Independent. 2022. Swiss river disaster: Black wall of water swept down the gorge,. [online] Available at: &lt;https://www.independent.co.uk/news/swiss-river-disaster-black-wall-of-water-swept-down-the-gorge-crushing-everyone-in-its-path-1109256.html&gt; [Accessed 19 January 2022].</a:t>
            </a:r>
            <a:endParaRPr>
              <a:solidFill>
                <a:schemeClr val="dk1"/>
              </a:solidFill>
            </a:endParaRPr>
          </a:p>
          <a:p>
            <a:pPr indent="0" lvl="0" marL="0" rtl="0" algn="l">
              <a:spcBef>
                <a:spcPts val="1200"/>
              </a:spcBef>
              <a:spcAft>
                <a:spcPts val="0"/>
              </a:spcAft>
              <a:buNone/>
            </a:pPr>
            <a:r>
              <a:rPr lang="en-GB">
                <a:solidFill>
                  <a:schemeClr val="dk1"/>
                </a:solidFill>
              </a:rPr>
              <a:t>Tiffany Johnson. 2022. Facts about The Swiss Canyoning Disaster - Tiffany Johnson. [online] Available at: &lt;https://tiffanyjohnson.com.au/the-swiss-canyoning-disaster/&gt; [Accessed 18 January 2022].</a:t>
            </a:r>
            <a:endParaRPr>
              <a:solidFill>
                <a:schemeClr val="dk1"/>
              </a:solidFill>
            </a:endParaRPr>
          </a:p>
          <a:p>
            <a:pPr indent="0" lvl="0" marL="0" rtl="0" algn="l">
              <a:spcBef>
                <a:spcPts val="1200"/>
              </a:spcBef>
              <a:spcAft>
                <a:spcPts val="0"/>
              </a:spcAft>
              <a:buNone/>
            </a:pPr>
            <a:r>
              <a:rPr lang="en-GB">
                <a:solidFill>
                  <a:schemeClr val="dk1"/>
                </a:solidFill>
              </a:rPr>
              <a:t>The Guardian. 2022. Criticism grows of disaster gorge trip. [online] Available at: &lt;https://www.theguardian.com/world/1999/jul/30/libbybrooks&gt; [Accessed 18 January 2022].</a:t>
            </a:r>
            <a:endParaRPr>
              <a:solidFill>
                <a:schemeClr val="dk1"/>
              </a:solidFill>
            </a:endParaRPr>
          </a:p>
          <a:p>
            <a:pPr indent="0" lvl="0" marL="0" rtl="0" algn="l">
              <a:spcBef>
                <a:spcPts val="1200"/>
              </a:spcBef>
              <a:spcAft>
                <a:spcPts val="0"/>
              </a:spcAft>
              <a:buNone/>
            </a:pPr>
            <a:r>
              <a:rPr lang="en-GB">
                <a:solidFill>
                  <a:schemeClr val="dk1"/>
                </a:solidFill>
              </a:rPr>
              <a:t>What's the POiNT. 2022. The James Reason Swiss Cheese Failure Model in 300 Seconds. [online] Available at: &lt;https://whatsthepont.blog/2018/05/30/the-james-reason-swiss-cheese-failure-model-in-300-seconds/&gt; [Accessed 20 January 2022].</a:t>
            </a:r>
            <a:endParaRPr>
              <a:solidFill>
                <a:schemeClr val="dk1"/>
              </a:solidFill>
            </a:endParaRPr>
          </a:p>
          <a:p>
            <a:pPr indent="0" lvl="0" marL="0" rtl="0" algn="l">
              <a:spcBef>
                <a:spcPts val="1200"/>
              </a:spcBef>
              <a:spcAft>
                <a:spcPts val="0"/>
              </a:spcAft>
              <a:buNone/>
            </a:pPr>
            <a:r>
              <a:rPr lang="en-GB" sz="1820">
                <a:solidFill>
                  <a:schemeClr val="dk1"/>
                </a:solidFill>
              </a:rPr>
              <a:t>World Socialist Web Site. 2022. </a:t>
            </a:r>
            <a:r>
              <a:rPr i="1" lang="en-GB" sz="1820">
                <a:solidFill>
                  <a:schemeClr val="dk1"/>
                </a:solidFill>
              </a:rPr>
              <a:t>Profit drive blamed for Swiss canyon tragedy</a:t>
            </a:r>
            <a:r>
              <a:rPr lang="en-GB" sz="1820">
                <a:solidFill>
                  <a:schemeClr val="dk1"/>
                </a:solidFill>
              </a:rPr>
              <a:t>. [online] Available at: &lt;https://www.wsws.org/en/articles/1999/08/swss-a06.html&gt; [Accessed 19 January 2022].</a:t>
            </a:r>
            <a:endParaRPr sz="1820">
              <a:solidFill>
                <a:schemeClr val="dk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36"/>
          <p:cNvSpPr txBox="1"/>
          <p:nvPr>
            <p:ph idx="1" type="body"/>
          </p:nvPr>
        </p:nvSpPr>
        <p:spPr>
          <a:xfrm>
            <a:off x="311700" y="117825"/>
            <a:ext cx="8520600" cy="4451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1400">
                <a:solidFill>
                  <a:schemeClr val="dk1"/>
                </a:solidFill>
              </a:rPr>
              <a:t>Giroud, T., 2022. </a:t>
            </a:r>
            <a:r>
              <a:rPr i="1" lang="en-GB" sz="1400">
                <a:solidFill>
                  <a:schemeClr val="dk1"/>
                </a:solidFill>
              </a:rPr>
              <a:t>Safety still a question 20 years after Interlaken canyoning accident</a:t>
            </a:r>
            <a:r>
              <a:rPr lang="en-GB" sz="1400">
                <a:solidFill>
                  <a:schemeClr val="dk1"/>
                </a:solidFill>
              </a:rPr>
              <a:t>. [online] SWI swissinfo.ch. Available at: &lt;https://www.swissinfo.ch/eng/risk-sports_safety-still-a-question-20-years-after-interlaken-canyoning-accident/45105312&gt; [Accessed 20 January 2022].</a:t>
            </a:r>
            <a:endParaRPr sz="22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