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0"/>
  </p:notesMasterIdLst>
  <p:sldIdLst>
    <p:sldId id="298" r:id="rId5"/>
    <p:sldId id="305" r:id="rId6"/>
    <p:sldId id="303" r:id="rId7"/>
    <p:sldId id="299" r:id="rId8"/>
    <p:sldId id="278" r:id="rId9"/>
    <p:sldId id="279" r:id="rId10"/>
    <p:sldId id="280" r:id="rId11"/>
    <p:sldId id="281" r:id="rId12"/>
    <p:sldId id="282" r:id="rId13"/>
    <p:sldId id="283" r:id="rId14"/>
    <p:sldId id="284" r:id="rId15"/>
    <p:sldId id="300" r:id="rId16"/>
    <p:sldId id="304" r:id="rId17"/>
    <p:sldId id="301" r:id="rId18"/>
    <p:sldId id="302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4619" autoAdjust="0"/>
  </p:normalViewPr>
  <p:slideViewPr>
    <p:cSldViewPr snapToGrid="0">
      <p:cViewPr varScale="1">
        <p:scale>
          <a:sx n="64" d="100"/>
          <a:sy n="64" d="100"/>
        </p:scale>
        <p:origin x="85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9" d="100"/>
          <a:sy n="79" d="100"/>
        </p:scale>
        <p:origin x="3084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CAF7E3-7FCC-4F1D-9BF2-AE5A82AD86FF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DEE316-85A3-4668-9274-D974689017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2037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fontAlgn="base"/>
            <a:r>
              <a:rPr lang="en-GB" b="0" i="0" dirty="0">
                <a:solidFill>
                  <a:srgbClr val="404040"/>
                </a:solidFill>
                <a:effectLst/>
                <a:latin typeface="Open Sans"/>
              </a:rPr>
              <a:t> </a:t>
            </a:r>
          </a:p>
          <a:p>
            <a:pPr algn="just" fontAlgn="base"/>
            <a:r>
              <a:rPr lang="en-GB" b="0" i="0" dirty="0">
                <a:solidFill>
                  <a:srgbClr val="404040"/>
                </a:solidFill>
                <a:effectLst/>
                <a:latin typeface="Open Sans"/>
              </a:rPr>
              <a:t>.  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DEE316-85A3-4668-9274-D9746890176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3069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404040"/>
                </a:solidFill>
                <a:effectLst/>
                <a:latin typeface="Open Sans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DEE316-85A3-4668-9274-D9746890176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0329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Roboto"/>
              </a:rPr>
              <a:t> 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DEE316-85A3-4668-9274-D9746890176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2681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7E4FB6-CBD1-44DF-BACC-94639B31F4A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105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7E4FB6-CBD1-44DF-BACC-94639B31F4A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9475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7E4FB6-CBD1-44DF-BACC-94639B31F4A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5292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141413" y="4572000"/>
            <a:ext cx="5486400" cy="3600450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7E4FB6-CBD1-44DF-BACC-94639B31F4A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6077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7E4FB6-CBD1-44DF-BACC-94639B31F4A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0723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7E4FB6-CBD1-44DF-BACC-94639B31F4A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6629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7E4FB6-CBD1-44DF-BACC-94639B31F4A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7567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7E4FB6-CBD1-44DF-BACC-94639B31F4A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729755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73A3C"/>
                </a:solidFill>
                <a:effectLst/>
                <a:latin typeface="-apple-system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DEE316-85A3-4668-9274-D9746890176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67460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rgbClr val="5B5B5B"/>
                </a:solidFill>
                <a:effectLst/>
                <a:latin typeface="Roboto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DEE316-85A3-4668-9274-D9746890176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12007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DEE316-85A3-4668-9274-D9746890176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5709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DEE316-85A3-4668-9274-D9746890176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1126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11/7/2021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437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11/7/2021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6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11/7/2021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2783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11/7/2021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359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11/7/2021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925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11/7/2021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543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11/7/2021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93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11/7/2021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1184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11/7/2021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613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11/7/2021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603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4a"/><Relationship Id="rId7" Type="http://schemas.openxmlformats.org/officeDocument/2006/relationships/image" Target="../media/image2.png"/><Relationship Id="rId2" Type="http://schemas.microsoft.com/office/2007/relationships/media" Target="../media/media1.m4a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1.jpe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4.jpe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7.jpe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8.jpe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11.jpe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image" Target="../media/image12.jpe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13.jpe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.png"/><Relationship Id="rId5" Type="http://schemas.openxmlformats.org/officeDocument/2006/relationships/image" Target="../media/image14.jpe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.png"/><Relationship Id="rId5" Type="http://schemas.openxmlformats.org/officeDocument/2006/relationships/image" Target="../media/image15.jpeg"/><Relationship Id="rId4" Type="http://schemas.openxmlformats.org/officeDocument/2006/relationships/notesSlide" Target="../notesSlides/notesSlide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pic>
        <p:nvPicPr>
          <p:cNvPr id="4" name="Picture 3" descr="A close up of a piece of paper with a pencil laying on top">
            <a:extLst>
              <a:ext uri="{FF2B5EF4-FFF2-40B4-BE49-F238E27FC236}">
                <a16:creationId xmlns:a16="http://schemas.microsoft.com/office/drawing/2014/main" id="{65810330-F0B5-43C9-BC34-094FFB5C052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8114" y="0"/>
            <a:ext cx="12191980" cy="6858000"/>
          </a:xfrm>
          <a:prstGeom prst="rect">
            <a:avLst/>
          </a:prstGeom>
          <a:solidFill>
            <a:srgbClr val="0070C0"/>
          </a:solidFill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260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23416" y="1475234"/>
            <a:ext cx="3214307" cy="2901694"/>
          </a:xfrm>
        </p:spPr>
        <p:txBody>
          <a:bodyPr anchor="b"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Gibbs Reflexive</a:t>
            </a:r>
            <a:br>
              <a:rPr lang="en-US" sz="4400" dirty="0">
                <a:solidFill>
                  <a:schemeClr val="tx1"/>
                </a:solidFill>
              </a:rPr>
            </a:br>
            <a:r>
              <a:rPr lang="en-US" sz="4400" dirty="0">
                <a:solidFill>
                  <a:schemeClr val="tx1"/>
                </a:solidFill>
              </a:rPr>
              <a:t>Cycle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7750" y="4608576"/>
            <a:ext cx="3205640" cy="774186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600" dirty="0"/>
              <a:t>Dr Beverly </a:t>
            </a:r>
            <a:r>
              <a:rPr lang="en-US" sz="1600" dirty="0" err="1"/>
              <a:t>cole</a:t>
            </a:r>
            <a:endParaRPr lang="en-US" sz="1600" dirty="0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7609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Rectangle 38">
            <a:extLst>
              <a:ext uri="{FF2B5EF4-FFF2-40B4-BE49-F238E27FC236}">
                <a16:creationId xmlns:a16="http://schemas.microsoft.com/office/drawing/2014/main" id="{EDC90921-9082-491B-940E-827D679F3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DA9DC67-C9CD-41CE-87ED-534D655CDCD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1439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60427"/>
    </mc:Choice>
    <mc:Fallback xmlns="">
      <p:transition spd="slow" advTm="604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53A1D-D670-4975-A2DC-4A685BFC82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 dirty="0">
                <a:solidFill>
                  <a:schemeClr val="tx1"/>
                </a:solidFill>
              </a:rPr>
              <a:t>Gibbs Reflexive</a:t>
            </a:r>
            <a:br>
              <a:rPr lang="en-US" sz="4800" dirty="0">
                <a:solidFill>
                  <a:schemeClr val="tx1"/>
                </a:solidFill>
              </a:rPr>
            </a:br>
            <a:r>
              <a:rPr lang="en-US" sz="4800" dirty="0">
                <a:solidFill>
                  <a:schemeClr val="tx1"/>
                </a:solidFill>
              </a:rPr>
              <a:t>Cycle</a:t>
            </a:r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28CD9C7-F5FA-48EA-8A76-B77FD2882F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03E40413-A668-40C9-872D-C71F436DCCE9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2594" y="2604294"/>
            <a:ext cx="3429000" cy="278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ee the source image">
            <a:extLst>
              <a:ext uri="{FF2B5EF4-FFF2-40B4-BE49-F238E27FC236}">
                <a16:creationId xmlns:a16="http://schemas.microsoft.com/office/drawing/2014/main" id="{9DC6848A-23A4-4763-9EB2-2AF652B16A0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688" y="2450652"/>
            <a:ext cx="4638675" cy="3088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340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845"/>
    </mc:Choice>
    <mc:Fallback xmlns="">
      <p:transition spd="slow" advTm="368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AD3E59-754E-4A91-AD97-807239F9B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6"/>
            <a:ext cx="3084844" cy="1961086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Gibbs Reflexive</a:t>
            </a:r>
            <a:br>
              <a:rPr lang="en-US" sz="4000">
                <a:solidFill>
                  <a:srgbClr val="FFFFFF"/>
                </a:solidFill>
              </a:rPr>
            </a:br>
            <a:r>
              <a:rPr lang="en-US" sz="4000">
                <a:solidFill>
                  <a:srgbClr val="FFFFFF"/>
                </a:solidFill>
              </a:rPr>
              <a:t>Cycle</a:t>
            </a:r>
            <a:endParaRPr lang="en-GB" sz="4000">
              <a:solidFill>
                <a:srgbClr val="FFFFFF"/>
              </a:solidFill>
            </a:endParaRPr>
          </a:p>
        </p:txBody>
      </p: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0" name="Content Placeholder 1029">
            <a:extLst>
              <a:ext uri="{FF2B5EF4-FFF2-40B4-BE49-F238E27FC236}">
                <a16:creationId xmlns:a16="http://schemas.microsoft.com/office/drawing/2014/main" id="{93B07FE3-B03A-44D0-85CE-2B91F7882A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752" y="2799654"/>
            <a:ext cx="3005462" cy="3189665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rgbClr val="FFFFFF"/>
                </a:solidFill>
              </a:rPr>
              <a:t>Why are we recapping upon this now?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AB96D47F-D9EE-47E1-9040-A2AF1D176A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28347" y="640080"/>
            <a:ext cx="5825421" cy="557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270772F-C189-44E0-99CC-12EDBB8C67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8503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003"/>
    </mc:Choice>
    <mc:Fallback xmlns="">
      <p:transition spd="slow" advTm="700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8638A98B-4B4B-4607-B11F-7DCA0D7CC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2079EF7-779D-4CE2-988E-516B64FBB5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" r="-2" b="20"/>
          <a:stretch/>
        </p:blipFill>
        <p:spPr>
          <a:xfrm>
            <a:off x="633999" y="640080"/>
            <a:ext cx="6275667" cy="557784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8E3B9B0E-204E-4BFD-B58A-E71D9CDC3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543665" y="0"/>
            <a:ext cx="465455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096885" y="640080"/>
            <a:ext cx="3659246" cy="28861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>
                <a:solidFill>
                  <a:srgbClr val="FFFFFF"/>
                </a:solidFill>
              </a:rPr>
              <a:t>Reflective framework: Gibbs Reflective Cycle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43F94007-F0C4-467F-8ED4-3E4844BFDA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85922" y="3687092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E083954D-8751-4BF5-9591-1878204F2E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511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644"/>
    </mc:Choice>
    <mc:Fallback xmlns="">
      <p:transition spd="slow" advTm="856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Reflective Summary/Commentary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4572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12800" dirty="0"/>
              <a:t>Description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2800" dirty="0"/>
              <a:t>Feelings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2800" dirty="0"/>
              <a:t>Evaluation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2800" dirty="0"/>
              <a:t>Analysis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2800" dirty="0"/>
              <a:t>Conclusion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2800" dirty="0"/>
              <a:t>Action Plan</a:t>
            </a:r>
          </a:p>
          <a:p>
            <a:endParaRPr lang="en-GB" dirty="0"/>
          </a:p>
          <a:p>
            <a:pPr marL="45720" indent="0">
              <a:buNone/>
            </a:pPr>
            <a:r>
              <a:rPr lang="en-GB" dirty="0"/>
              <a:t>.</a:t>
            </a:r>
          </a:p>
          <a:p>
            <a:pPr marL="45720" indent="0">
              <a:buNone/>
            </a:pPr>
            <a:endParaRPr lang="en-GB" dirty="0"/>
          </a:p>
          <a:p>
            <a:pPr marL="45720" indent="0">
              <a:buNone/>
            </a:pPr>
            <a:r>
              <a:rPr lang="en-GB" dirty="0"/>
              <a:t>Adapted from: Gibbs, G. (1988) Learning by doing: a guide to teaching and learning methods. Oxford: Further Education Unit.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7C8BEFE-1F17-4784-B958-810AEA44321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7252" y="2421017"/>
            <a:ext cx="6598427" cy="3183370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F44B949B-1364-44FD-B1A7-2CC5EF8FF1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4364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45"/>
    </mc:Choice>
    <mc:Fallback xmlns="">
      <p:transition spd="slow" advTm="62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4D49CA39-323F-4C81-AB79-745AD63758B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6999" r="-1" b="-1"/>
          <a:stretch/>
        </p:blipFill>
        <p:spPr>
          <a:xfrm>
            <a:off x="16" y="10"/>
            <a:ext cx="755688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556905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047939" y="640080"/>
            <a:ext cx="3659246" cy="28503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>
                <a:solidFill>
                  <a:srgbClr val="FFFFFF"/>
                </a:solidFill>
              </a:rPr>
              <a:t>Description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85922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69A37FC6-F793-47DB-A36D-198535C1A3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48920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41085"/>
    </mc:Choice>
    <mc:Fallback xmlns="">
      <p:transition spd="slow" advTm="410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C7CD9BB1-3E61-4715-9BC6-0C75D2CF5DE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5516" b="10215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7D4E339-1FDC-4F64-BACC-DA1625A5A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52794" y="0"/>
            <a:ext cx="9339206" cy="6858000"/>
          </a:xfrm>
          <a:prstGeom prst="rect">
            <a:avLst/>
          </a:prstGeom>
          <a:gradFill flip="none" rotWithShape="1">
            <a:gsLst>
              <a:gs pos="58000">
                <a:schemeClr val="tx1">
                  <a:alpha val="35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4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985517" y="3331444"/>
            <a:ext cx="6470692" cy="122930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chemeClr val="bg1"/>
                </a:solidFill>
              </a:rPr>
              <a:t>Feelings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0211" y="4641183"/>
            <a:ext cx="6309360" cy="0"/>
          </a:xfrm>
          <a:prstGeom prst="line">
            <a:avLst/>
          </a:prstGeom>
          <a:ln w="19050">
            <a:solidFill>
              <a:schemeClr val="bg1">
                <a:alpha val="9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45C1849-7E21-47EF-925C-86F4C8F090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570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863"/>
    </mc:Choice>
    <mc:Fallback xmlns="">
      <p:transition spd="slow" advTm="478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E75F8FC7-2268-462F-AFF6-A4A975C34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738013" y="639098"/>
            <a:ext cx="4813072" cy="357118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800">
                <a:solidFill>
                  <a:schemeClr val="tx1">
                    <a:lumMod val="85000"/>
                    <a:lumOff val="15000"/>
                  </a:schemeClr>
                </a:solidFill>
              </a:rPr>
              <a:t>Evaluation</a:t>
            </a:r>
          </a:p>
        </p:txBody>
      </p:sp>
      <p:pic>
        <p:nvPicPr>
          <p:cNvPr id="2050" name="Picture 2" descr="Image result for Evaluating Something">
            <a:extLst>
              <a:ext uri="{FF2B5EF4-FFF2-40B4-BE49-F238E27FC236}">
                <a16:creationId xmlns:a16="http://schemas.microsoft.com/office/drawing/2014/main" id="{9B02E992-7A78-4620-828C-DDD763CA7FA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3816"/>
          <a:stretch/>
        </p:blipFill>
        <p:spPr bwMode="auto">
          <a:xfrm>
            <a:off x="633999" y="640081"/>
            <a:ext cx="5462001" cy="5054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BEF45B32-FB97-49CC-B778-CA7CF87BEF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58549" y="437114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Rectangle 78">
            <a:extLst>
              <a:ext uri="{FF2B5EF4-FFF2-40B4-BE49-F238E27FC236}">
                <a16:creationId xmlns:a16="http://schemas.microsoft.com/office/drawing/2014/main" id="{7EE051E9-6C07-4FBB-B4F7-EDF8DDEAA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5885949-ADE4-4232-9D33-EA526D6823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498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758"/>
    </mc:Choice>
    <mc:Fallback xmlns="">
      <p:transition spd="slow" advTm="567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556905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047939" y="640080"/>
            <a:ext cx="3659246" cy="28503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Analysis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85922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E096175E-7004-4462-9142-BD0492FCC2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16" y="0"/>
            <a:ext cx="745806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Audio 30">
            <a:hlinkClick r:id="" action="ppaction://media"/>
            <a:extLst>
              <a:ext uri="{FF2B5EF4-FFF2-40B4-BE49-F238E27FC236}">
                <a16:creationId xmlns:a16="http://schemas.microsoft.com/office/drawing/2014/main" id="{BD643A66-5956-4665-94F9-44B0210351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6499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45241"/>
    </mc:Choice>
    <mc:Fallback xmlns="">
      <p:transition spd="slow" advTm="452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FAD61AA9-6CE2-43F9-8903-0FFC153C6CA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550" b="13180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7D4E339-1FDC-4F64-BACC-DA1625A5A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52794" y="0"/>
            <a:ext cx="9339206" cy="6858000"/>
          </a:xfrm>
          <a:prstGeom prst="rect">
            <a:avLst/>
          </a:prstGeom>
          <a:gradFill flip="none" rotWithShape="1">
            <a:gsLst>
              <a:gs pos="58000">
                <a:schemeClr val="tx1">
                  <a:alpha val="35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4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985517" y="3331444"/>
            <a:ext cx="6470692" cy="122930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985516" y="4735799"/>
            <a:ext cx="6470693" cy="60525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400" cap="all" spc="200" dirty="0">
                <a:solidFill>
                  <a:schemeClr val="bg1"/>
                </a:solidFill>
              </a:rPr>
              <a:t> .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0211" y="4641183"/>
            <a:ext cx="6309360" cy="0"/>
          </a:xfrm>
          <a:prstGeom prst="line">
            <a:avLst/>
          </a:prstGeom>
          <a:ln w="19050">
            <a:solidFill>
              <a:schemeClr val="bg1">
                <a:alpha val="9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AB820FF5-7830-4819-B397-22A9E92D12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0997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727"/>
    </mc:Choice>
    <mc:Fallback xmlns="">
      <p:transition spd="slow" advTm="487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25DAD384-A5F7-4B49-8923-F527E7C7F07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2233"/>
          <a:stretch/>
        </p:blipFill>
        <p:spPr>
          <a:xfrm>
            <a:off x="16" y="10"/>
            <a:ext cx="755688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556905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047939" y="640080"/>
            <a:ext cx="3659246" cy="28503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Action Plan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85922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64ACD24F-20C0-43B5-8499-ECD703A71A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07241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1997"/>
    </mc:Choice>
    <mc:Fallback xmlns="">
      <p:transition spd="slow" advTm="319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15097-3D3F-4123-AE6F-25222CCBA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sum up …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32AC733-CBCE-4162-BCF2-A22B75CEE3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0310" y="2421513"/>
            <a:ext cx="9415370" cy="3566332"/>
          </a:xfr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0FE9D25A-124D-4532-BE5B-A878CE7A27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00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757"/>
    </mc:Choice>
    <mc:Fallback xmlns="">
      <p:transition spd="slow" advTm="497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4D103-3370-45AF-B0D7-F9D26351A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Reflexivity and relational depth</a:t>
            </a:r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D35B3469-9E38-4A59-8685-762B5C3D3C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5122" name="Picture 2" descr="See the source image">
            <a:extLst>
              <a:ext uri="{FF2B5EF4-FFF2-40B4-BE49-F238E27FC236}">
                <a16:creationId xmlns:a16="http://schemas.microsoft.com/office/drawing/2014/main" id="{659565D9-7C84-4C4D-903D-6E89D2972FF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2145" y="2586990"/>
            <a:ext cx="9803535" cy="2967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9109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8294"/>
    </mc:Choice>
    <mc:Fallback xmlns="">
      <p:transition spd="slow" advTm="1382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5749B7-3179-43AF-9F6B-AD67A46F6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Activity One: …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412584-C609-4596-81BE-FB6E529319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382" y="2523850"/>
            <a:ext cx="3955547" cy="4122106"/>
          </a:xfrm>
        </p:spPr>
        <p:txBody>
          <a:bodyPr>
            <a:noAutofit/>
          </a:bodyPr>
          <a:lstStyle/>
          <a:p>
            <a:r>
              <a:rPr lang="en-GB" sz="2000" dirty="0">
                <a:solidFill>
                  <a:srgbClr val="FFFFFF"/>
                </a:solidFill>
                <a:latin typeface="Abadi" panose="020B0604020104020204" pitchFamily="34" charset="0"/>
              </a:rPr>
              <a:t>1. Watch the video posted below.</a:t>
            </a:r>
          </a:p>
          <a:p>
            <a:r>
              <a:rPr lang="en-GB" sz="2000" dirty="0">
                <a:solidFill>
                  <a:srgbClr val="FFFFFF"/>
                </a:solidFill>
                <a:latin typeface="Abadi" panose="020B0604020104020204" pitchFamily="34" charset="0"/>
              </a:rPr>
              <a:t>2. Try to apply this model to something that you need to reflect upon   </a:t>
            </a:r>
          </a:p>
          <a:p>
            <a:r>
              <a:rPr lang="en-GB" sz="2000" dirty="0">
                <a:solidFill>
                  <a:srgbClr val="FFFFFF"/>
                </a:solidFill>
                <a:latin typeface="Abadi" panose="020B0604020104020204" pitchFamily="34" charset="0"/>
              </a:rPr>
              <a:t>3.</a:t>
            </a:r>
            <a:r>
              <a:rPr lang="en-GB" sz="2000" b="0" i="0" dirty="0">
                <a:effectLst/>
                <a:latin typeface="Abadi" panose="020B0604020104020204" pitchFamily="34" charset="0"/>
              </a:rPr>
              <a:t> Consider how you </a:t>
            </a:r>
            <a:r>
              <a:rPr lang="en-GB" sz="2000" dirty="0">
                <a:latin typeface="Abadi" panose="020B0604020104020204" pitchFamily="34" charset="0"/>
              </a:rPr>
              <a:t>might relate this learning to your client work and </a:t>
            </a:r>
            <a:r>
              <a:rPr lang="en-GB" sz="2000" dirty="0">
                <a:solidFill>
                  <a:srgbClr val="FFFFFF"/>
                </a:solidFill>
                <a:latin typeface="Abadi" panose="020B0604020104020204" pitchFamily="34" charset="0"/>
              </a:rPr>
              <a:t>bring any comments, queries, or observations to our workshop on Wednesday.</a:t>
            </a:r>
          </a:p>
          <a:p>
            <a:endParaRPr lang="en-GB" sz="2000" b="0" i="0" dirty="0">
              <a:effectLst/>
              <a:latin typeface="Abadi" panose="020B0604020104020204" pitchFamily="34" charset="0"/>
            </a:endParaRPr>
          </a:p>
          <a:p>
            <a:endParaRPr lang="en-GB" sz="2000" dirty="0">
              <a:solidFill>
                <a:srgbClr val="FFFFFF"/>
              </a:solidFill>
              <a:latin typeface="Abadi" panose="020B0604020104020204" pitchFamily="34" charset="0"/>
            </a:endParaRPr>
          </a:p>
          <a:p>
            <a:r>
              <a:rPr lang="en-GB" sz="2000" dirty="0">
                <a:solidFill>
                  <a:srgbClr val="FFFFFF"/>
                </a:solidFill>
                <a:latin typeface="Abadi" panose="020B0604020104020204" pitchFamily="34" charset="0"/>
              </a:rPr>
              <a:t>[15 minutes].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199698-7A0E-4C1F-BA63-A7B7A9D1884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9889" r="18286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E59C6902-A0EB-42B1-9CC8-4A94A0DE44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8927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8229"/>
    </mc:Choice>
    <mc:Fallback xmlns="">
      <p:transition spd="slow" advTm="182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55A07B-9A03-4DCA-AFA8-3AA54BC4B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110" y="639098"/>
            <a:ext cx="3401961" cy="34947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>
                <a:solidFill>
                  <a:schemeClr val="tx1">
                    <a:lumMod val="85000"/>
                    <a:lumOff val="15000"/>
                  </a:schemeClr>
                </a:solidFill>
              </a:rPr>
              <a:t>Now is a good time to take a screen break before moving on to the next section …</a:t>
            </a:r>
          </a:p>
        </p:txBody>
      </p:sp>
      <p:pic>
        <p:nvPicPr>
          <p:cNvPr id="1026" name="Picture 2" descr="Image result for image of taking a break">
            <a:extLst>
              <a:ext uri="{FF2B5EF4-FFF2-40B4-BE49-F238E27FC236}">
                <a16:creationId xmlns:a16="http://schemas.microsoft.com/office/drawing/2014/main" id="{A3F53E62-007E-4DCF-A94F-F016F271275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3999" y="879143"/>
            <a:ext cx="6912217" cy="4576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Rectangle 78">
            <a:extLst>
              <a:ext uri="{FF2B5EF4-FFF2-40B4-BE49-F238E27FC236}">
                <a16:creationId xmlns:a16="http://schemas.microsoft.com/office/drawing/2014/main" id="{8D4480B4-953D-41FA-9052-09AB3A02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5D788CB-B7BD-48A4-8AD5-4F5B603161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316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260"/>
    </mc:Choice>
    <mc:Fallback xmlns="">
      <p:transition spd="slow" advTm="132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1_RetrospectVTI">
  <a:themeElements>
    <a:clrScheme name="Custom 34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C7016"/>
      </a:accent1>
      <a:accent2>
        <a:srgbClr val="F8931D"/>
      </a:accent2>
      <a:accent3>
        <a:srgbClr val="CE8D3E"/>
      </a:accent3>
      <a:accent4>
        <a:srgbClr val="E64823"/>
      </a:accent4>
      <a:accent5>
        <a:srgbClr val="FFCA08"/>
      </a:accent5>
      <a:accent6>
        <a:srgbClr val="9C6A6A"/>
      </a:accent6>
      <a:hlink>
        <a:srgbClr val="2998E3"/>
      </a:hlink>
      <a:folHlink>
        <a:srgbClr val="7F723D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93932EF5-314F-409E-8020-FEE5FA0795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A3F7EDC-E5B4-4BBC-9D2A-CBE6D46C37A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03EEFF0-FB57-4CB4-8BFC-DF397689E2E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245</TotalTime>
  <Words>192</Words>
  <Application>Microsoft Office PowerPoint</Application>
  <PresentationFormat>Widescreen</PresentationFormat>
  <Paragraphs>63</Paragraphs>
  <Slides>15</Slides>
  <Notes>15</Notes>
  <HiddenSlides>0</HiddenSlides>
  <MMClips>15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Abadi</vt:lpstr>
      <vt:lpstr>-apple-system</vt:lpstr>
      <vt:lpstr>Bookman Old Style</vt:lpstr>
      <vt:lpstr>Calibri</vt:lpstr>
      <vt:lpstr>Franklin Gothic Book</vt:lpstr>
      <vt:lpstr>Open Sans</vt:lpstr>
      <vt:lpstr>Roboto</vt:lpstr>
      <vt:lpstr>Wingdings</vt:lpstr>
      <vt:lpstr>1_RetrospectVTI</vt:lpstr>
      <vt:lpstr>Gibbs Reflexive Cycle</vt:lpstr>
      <vt:lpstr>Gibbs Reflexive Cycle</vt:lpstr>
      <vt:lpstr>Gibbs Reflexive Cycle</vt:lpstr>
      <vt:lpstr>Reflective framework: Gibbs Reflective Cycle</vt:lpstr>
      <vt:lpstr>Reflective Summary/Commentary</vt:lpstr>
      <vt:lpstr>Description</vt:lpstr>
      <vt:lpstr>Feelings</vt:lpstr>
      <vt:lpstr>Evaluation</vt:lpstr>
      <vt:lpstr>Analysis</vt:lpstr>
      <vt:lpstr>Conclusion</vt:lpstr>
      <vt:lpstr>Action Plan</vt:lpstr>
      <vt:lpstr>To sum up …</vt:lpstr>
      <vt:lpstr>Reflexivity and relational depth</vt:lpstr>
      <vt:lpstr>Activity One: …</vt:lpstr>
      <vt:lpstr>Now is a good time to take a screen break before moving on to the next section 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Gibbs Reflexive Cycle</dc:title>
  <dc:creator>Beverly Cole</dc:creator>
  <cp:lastModifiedBy>Beverly Cole</cp:lastModifiedBy>
  <cp:revision>12</cp:revision>
  <dcterms:created xsi:type="dcterms:W3CDTF">2021-01-10T11:19:11Z</dcterms:created>
  <dcterms:modified xsi:type="dcterms:W3CDTF">2021-11-07T20:46:07Z</dcterms:modified>
</cp:coreProperties>
</file>