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handoutMasterIdLst>
    <p:handoutMasterId r:id="rId17"/>
  </p:handoutMasterIdLst>
  <p:sldIdLst>
    <p:sldId id="256" r:id="rId2"/>
    <p:sldId id="257" r:id="rId3"/>
    <p:sldId id="274" r:id="rId4"/>
    <p:sldId id="275" r:id="rId5"/>
    <p:sldId id="259" r:id="rId6"/>
    <p:sldId id="260" r:id="rId7"/>
    <p:sldId id="261" r:id="rId8"/>
    <p:sldId id="262" r:id="rId9"/>
    <p:sldId id="263" r:id="rId10"/>
    <p:sldId id="273" r:id="rId11"/>
    <p:sldId id="264" r:id="rId12"/>
    <p:sldId id="277" r:id="rId13"/>
    <p:sldId id="265" r:id="rId14"/>
    <p:sldId id="272" r:id="rId15"/>
    <p:sldId id="271" r:id="rId16"/>
  </p:sldIdLst>
  <p:sldSz cx="9144000" cy="6858000" type="screen4x3"/>
  <p:notesSz cx="6797675" cy="99282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304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GB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endParaRPr lang="en-GB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GB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96D20C86-8A6F-4125-B984-93C30D7AA50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93E0-1B95-4BA3-B76B-41169F8DC98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813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581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73D7E-F82F-4823-B638-DF56A3F66DA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885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70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801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71C80-D315-4184-81A4-2DDE8FE683D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919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768B-BBF3-4C1B-BE5F-802A7545E5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90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484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470C-473B-492B-8AFF-0358E7BF27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226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162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491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60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955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43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369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3866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8211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26ACB1-25B9-4EA6-8CA8-1D8EB2D9256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053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0952473-3B1D-4813-B2DC-641752E338B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25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70">
            <a:extLst>
              <a:ext uri="{FF2B5EF4-FFF2-40B4-BE49-F238E27FC236}">
                <a16:creationId xmlns:a16="http://schemas.microsoft.com/office/drawing/2014/main" id="{4E50CAEE-CAC0-4F18-9593-F09A3338C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3" name="Picture 72">
            <a:extLst>
              <a:ext uri="{FF2B5EF4-FFF2-40B4-BE49-F238E27FC236}">
                <a16:creationId xmlns:a16="http://schemas.microsoft.com/office/drawing/2014/main" id="{D2DA77D5-12C4-446D-AC72-A514960A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6149767" y="290557"/>
            <a:ext cx="2994233" cy="3905520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19E04E4F-6B32-4651-ACE0-DACABF1FC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t="1120" r="54326" b="73832"/>
          <a:stretch/>
        </p:blipFill>
        <p:spPr>
          <a:xfrm>
            <a:off x="3435997" y="0"/>
            <a:ext cx="5071806" cy="2867764"/>
          </a:xfrm>
          <a:prstGeom prst="rect">
            <a:avLst/>
          </a:prstGeom>
        </p:spPr>
      </p:pic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>
          <a:xfrm>
            <a:off x="965199" y="2213361"/>
            <a:ext cx="4685791" cy="2204815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Children Act 1989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13D4F2B0-7771-46FC-9763-240E8F55F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7684805" y="5429242"/>
            <a:ext cx="1459195" cy="1428758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6164F387-6750-4AFF-8A10-65C64D31E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7346744" y="4064996"/>
            <a:ext cx="2037502" cy="1658803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3074" name="AutoShape 2"/>
          <p:cNvSpPr>
            <a:spLocks noGrp="1" noChangeArrowheads="1"/>
          </p:cNvSpPr>
          <p:nvPr>
            <p:ph type="title"/>
          </p:nvPr>
        </p:nvSpPr>
        <p:spPr>
          <a:xfrm>
            <a:off x="480805" y="1419900"/>
            <a:ext cx="2133002" cy="4018201"/>
          </a:xfrm>
        </p:spPr>
        <p:txBody>
          <a:bodyPr>
            <a:normAutofit/>
          </a:bodyPr>
          <a:lstStyle/>
          <a:p>
            <a:pPr algn="l"/>
            <a:r>
              <a:rPr lang="en-GB" sz="2700" b="1">
                <a:latin typeface="Times New Roman" panose="02020603050405020304" pitchFamily="18" charset="0"/>
                <a:cs typeface="Times New Roman" panose="02020603050405020304" pitchFamily="18" charset="0"/>
              </a:rPr>
              <a:t>Children Act 1989</a:t>
            </a:r>
            <a:endParaRPr lang="en-US" sz="27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Children Act 1989, implemented for the most part on 14 October 1991. introduced comprehensive changes to legislation in England and Wales affecting the welfare of children.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Act: reinforces the autonomy of families through definition of parental responsibility; </a:t>
            </a: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for support from local authorities, in particular for families whose children are in need; and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legislates to protect children who may be suffering or are likely to suffer significant harm.</a:t>
            </a:r>
          </a:p>
          <a:p>
            <a:endParaRPr lang="en-GB" dirty="0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The Government is required to publish a report on the Act every 5 years, and statistics on its application are also available. There are also research reports on the operation of the Act (see </a:t>
            </a:r>
            <a:r>
              <a:rPr lang="en-US" err="1">
                <a:latin typeface="Times New Roman" panose="02020603050405020304" pitchFamily="18" charset="0"/>
                <a:cs typeface="Times New Roman" panose="02020603050405020304" pitchFamily="18" charset="0"/>
              </a:rPr>
              <a:t>Aldgate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&amp; Statham, 2001).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938274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of the Act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988840"/>
            <a:ext cx="7773339" cy="460851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dirty="0"/>
              <a:t>    </a:t>
            </a: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aims of the Act are:</a:t>
            </a:r>
          </a:p>
          <a:p>
            <a:pPr>
              <a:lnSpc>
                <a:spcPct val="8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bring together private and public law in one framework;</a:t>
            </a:r>
          </a:p>
          <a:p>
            <a:pPr>
              <a:lnSpc>
                <a:spcPct val="8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achieve a better balance between protecting children and enabling parents to challenge state intervention;</a:t>
            </a:r>
          </a:p>
          <a:p>
            <a:pPr>
              <a:lnSpc>
                <a:spcPct val="8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encourage greater partnership between statutory authorities and parents;</a:t>
            </a:r>
          </a:p>
          <a:p>
            <a:pPr>
              <a:lnSpc>
                <a:spcPct val="8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promote the use of voluntary arrangements;</a:t>
            </a:r>
          </a:p>
          <a:p>
            <a:pPr>
              <a:lnSpc>
                <a:spcPct val="8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restructure the framework of the courts to facilitate management of family proceedings.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>
          <a:xfrm>
            <a:off x="685332" y="332657"/>
            <a:ext cx="7773338" cy="1008112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the Act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6"/>
            <a:ext cx="7773339" cy="518457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principles and provisions embodied in this legislation are that:</a:t>
            </a:r>
          </a:p>
          <a:p>
            <a:pPr>
              <a:lnSpc>
                <a:spcPct val="9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welfare of children must be the paramount consideration when courts are making decisions about them</a:t>
            </a:r>
          </a:p>
          <a:p>
            <a:pPr>
              <a:lnSpc>
                <a:spcPct val="9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parental responsibility has replaced that of parental rights;</a:t>
            </a:r>
          </a:p>
          <a:p>
            <a:pPr>
              <a:lnSpc>
                <a:spcPct val="9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have the ability to be parties, separate from their parents, in legal proceedings;</a:t>
            </a:r>
          </a:p>
          <a:p>
            <a:pPr>
              <a:lnSpc>
                <a:spcPct val="9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authorities are charged with duties to identify children in need and to safeguard and promote their welfare;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dirty="0"/>
              <a:t>•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certain duties and powers are conferred upon local authorities to provide services for children and families;</a:t>
            </a:r>
          </a:p>
          <a:p>
            <a:pPr>
              <a:buFont typeface="Wingdings" pitchFamily="2" charset="2"/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• a checklist of factors must be considered by the courts before reaching decisions;</a:t>
            </a:r>
          </a:p>
          <a:p>
            <a:pPr>
              <a:buFont typeface="Wingdings" pitchFamily="2" charset="2"/>
              <a:buNone/>
            </a:pP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scope of the Act is extremely wide. Consequently, it has major implications for the practice of all who work with or for children.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changed the standing of children and young people in law.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introduced new concepts relating to the responsibilities of adults.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changed the structure and functioning of the courts.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provided an entirely new range of orders in both private and public law relating to the care of children.</a:t>
            </a: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Act is arranged in 12 Parts and 15 Schedules. 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Particular attention is drawn to Part I which establishes its core concepts.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 I Introductory</a:t>
            </a:r>
          </a:p>
          <a:p>
            <a:pPr>
              <a:lnSpc>
                <a:spcPct val="110000"/>
              </a:lnSpc>
              <a:buFont typeface="Wingdings" pitchFamily="2" charset="2"/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This part establishes the principle of law that the welfare of children is of paramount importance and the concept of parental responsibility.</a:t>
            </a: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 II Orders with respect of children in family proceedings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 II establishes a range of orders known as ‘section 8 orders.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 III Local authority support for children and families</a:t>
            </a:r>
          </a:p>
          <a:p>
            <a:endParaRPr lang="en-GB" dirty="0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central change introduced by the Children Act 1989 was substitution of the concept of parental responsibility for that of parental rights.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Act defines parental responsibility as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the rights, duties, powers, responsibilities and authority which by law a parent of a child has in relation to the child and his property’: s3(1). </a:t>
            </a: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dirty="0"/>
              <a:t>   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Parental responsibility is given to both the child’s father and mother where they are married to each other at, or after, the child’s conception.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In the case of unmarried parents, the mother has parental responsibility and the father does not have parental responsibility for his child unless he acquires it.</a:t>
            </a:r>
          </a:p>
          <a:p>
            <a:pPr>
              <a:buFont typeface="Wingdings" pitchFamily="2" charset="2"/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1193576"/>
            <a:ext cx="4932443" cy="4470850"/>
          </a:xfrm>
        </p:spPr>
        <p:txBody>
          <a:bodyPr anchor="ctr"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This is achieved by the father’s successful application to a court or when the father and mother make between them a parental responsibility agreement or (when the relevant provisions of the Adoption and Children Act 2002 are implemented) if the father’s name is on the child’s birth certificate</a:t>
            </a: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0"/>
            <a:ext cx="609904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951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3044951" cy="1514475"/>
          </a:xfrm>
          <a:prstGeom prst="rect">
            <a:avLst/>
          </a:prstGeom>
        </p:spPr>
      </p:pic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525756" y="764704"/>
            <a:ext cx="4932443" cy="4899722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than one person may have parental responsibility for the same child at the same time. </a:t>
            </a:r>
          </a:p>
          <a:p>
            <a:pPr>
              <a:lnSpc>
                <a:spcPct val="110000"/>
              </a:lnSpc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person who has parental responsibility does not cease to have that duty solely because some other person subsequently acquires parental responsibility.</a:t>
            </a:r>
          </a:p>
          <a:p>
            <a:pPr>
              <a:lnSpc>
                <a:spcPct val="110000"/>
              </a:lnSpc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brief, parental responsibility is something that parents have and, short of adoption (or freeing for adoption), do not lose.</a:t>
            </a:r>
          </a:p>
          <a:p>
            <a:pPr>
              <a:lnSpc>
                <a:spcPct val="110000"/>
              </a:lnSpc>
            </a:pPr>
            <a:endParaRPr lang="en-GB" sz="1900" dirty="0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032794" y="5962903"/>
            <a:ext cx="1943100" cy="89292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712</Words>
  <Application>Microsoft Office PowerPoint</Application>
  <PresentationFormat>On-screen Show (4:3)</PresentationFormat>
  <Paragraphs>43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Times New Roman</vt:lpstr>
      <vt:lpstr>Tw Cen MT</vt:lpstr>
      <vt:lpstr>Wingdings</vt:lpstr>
      <vt:lpstr>Droplet</vt:lpstr>
      <vt:lpstr>Children Act 1989</vt:lpstr>
      <vt:lpstr>Children Act 1989</vt:lpstr>
      <vt:lpstr>PowerPoint Presentation</vt:lpstr>
      <vt:lpstr>PowerPoint Presentation</vt:lpstr>
      <vt:lpstr>Aims of the Act</vt:lpstr>
      <vt:lpstr>Principles of the Act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Act 1989</dc:title>
  <dc:creator>Joanna</dc:creator>
  <cp:lastModifiedBy>Joanna</cp:lastModifiedBy>
  <cp:revision>6</cp:revision>
  <dcterms:created xsi:type="dcterms:W3CDTF">2019-09-13T12:33:57Z</dcterms:created>
  <dcterms:modified xsi:type="dcterms:W3CDTF">2019-09-13T12:37:29Z</dcterms:modified>
</cp:coreProperties>
</file>