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69" r:id="rId2"/>
    <p:sldId id="296" r:id="rId3"/>
    <p:sldId id="491" r:id="rId4"/>
    <p:sldId id="298" r:id="rId5"/>
    <p:sldId id="299" r:id="rId6"/>
    <p:sldId id="277" r:id="rId7"/>
    <p:sldId id="278" r:id="rId8"/>
    <p:sldId id="318" r:id="rId9"/>
    <p:sldId id="313" r:id="rId10"/>
    <p:sldId id="492" r:id="rId11"/>
    <p:sldId id="498" r:id="rId12"/>
    <p:sldId id="499" r:id="rId13"/>
    <p:sldId id="493" r:id="rId14"/>
    <p:sldId id="495"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BC55B63-368C-6017-76D5-387837283682}" v="94" dt="2024-11-26T14:40:47.219"/>
    <p1510:client id="{E5C0C353-CF46-60F2-3285-F56915BB72C3}" v="6" dt="2024-11-25T11:29:19.005"/>
    <p1510:client id="{F7EA7EF7-B1CC-A9DF-6E11-09FF44BE7A82}" v="1" dt="2024-11-25T14:36:31.80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17" d="100"/>
          <a:sy n="117" d="100"/>
        </p:scale>
        <p:origin x="76" y="44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F337A9B-307E-4A83-807E-B3BB91877523}" type="datetimeFigureOut">
              <a:t>10/23/2025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9BA293D-9A7B-43CA-94CE-9B9291AB85F9}" type="slidenum">
              <a:t>‹#›</a:t>
            </a:fld>
            <a:endParaRPr lang="en-US"/>
          </a:p>
        </p:txBody>
      </p:sp>
    </p:spTree>
    <p:extLst>
      <p:ext uri="{BB962C8B-B14F-4D97-AF65-F5344CB8AC3E}">
        <p14:creationId xmlns:p14="http://schemas.microsoft.com/office/powerpoint/2010/main" val="21629337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mdx.ac.uk/news/2023/01/spice-prison-deaths"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researchbriefings.files.parliament.uk/documents/SN04334/SN04334.pdf"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theguardian.com/society/2021/jan/03/deep-crisis-british-prisons-use-force-inmates-overcrowding"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theweek.co.uk/104032/does-prisoner-rehabilitation-work"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967592E-CD0E-4C92-8C32-E425CD3F4E10}" type="slidenum">
              <a:rPr lang="en-GB" smtClean="0"/>
              <a:t>2</a:t>
            </a:fld>
            <a:endParaRPr lang="en-GB"/>
          </a:p>
        </p:txBody>
      </p:sp>
    </p:spTree>
    <p:extLst>
      <p:ext uri="{BB962C8B-B14F-4D97-AF65-F5344CB8AC3E}">
        <p14:creationId xmlns:p14="http://schemas.microsoft.com/office/powerpoint/2010/main" val="10953167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endParaRPr lang="en-GB" b="1" u="sng" baseline="0"/>
          </a:p>
        </p:txBody>
      </p:sp>
      <p:sp>
        <p:nvSpPr>
          <p:cNvPr id="4" name="Slide Number Placeholder 3"/>
          <p:cNvSpPr>
            <a:spLocks noGrp="1"/>
          </p:cNvSpPr>
          <p:nvPr>
            <p:ph type="sldNum" sz="quarter" idx="10"/>
          </p:nvPr>
        </p:nvSpPr>
        <p:spPr/>
        <p:txBody>
          <a:bodyPr/>
          <a:lstStyle/>
          <a:p>
            <a:fld id="{1967592E-CD0E-4C92-8C32-E425CD3F4E10}" type="slidenum">
              <a:rPr lang="en-GB" smtClean="0"/>
              <a:t>4</a:t>
            </a:fld>
            <a:endParaRPr lang="en-GB"/>
          </a:p>
        </p:txBody>
      </p:sp>
    </p:spTree>
    <p:extLst>
      <p:ext uri="{BB962C8B-B14F-4D97-AF65-F5344CB8AC3E}">
        <p14:creationId xmlns:p14="http://schemas.microsoft.com/office/powerpoint/2010/main" val="20800555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r>
              <a:rPr lang="en-GB" b="0" i="0">
                <a:solidFill>
                  <a:srgbClr val="455F7C"/>
                </a:solidFill>
                <a:effectLst/>
                <a:latin typeface="Open Sans" panose="020B0606030504020204" pitchFamily="34" charset="0"/>
              </a:rPr>
              <a:t>In January 2024, the prisoner population of England and Wales stood at 87,538 while the operating capacity of prisons was 89,004. This meant that as of this month, the spare capacity of prisons in England and Wales was just 1,466, an increase on November 2023, when approximately 994 prison places were available.</a:t>
            </a:r>
          </a:p>
          <a:p>
            <a:endParaRPr lang="en-GB" b="0" i="0">
              <a:solidFill>
                <a:srgbClr val="455F7C"/>
              </a:solidFill>
              <a:effectLst/>
              <a:latin typeface="Open Sans" panose="020B0606030504020204" pitchFamily="34" charset="0"/>
              <a:cs typeface="Calibri" panose="020F0502020204030204"/>
            </a:endParaRPr>
          </a:p>
          <a:p>
            <a:endParaRPr lang="en-GB">
              <a:cs typeface="Calibri" panose="020F0502020204030204"/>
            </a:endParaRPr>
          </a:p>
        </p:txBody>
      </p:sp>
      <p:sp>
        <p:nvSpPr>
          <p:cNvPr id="4" name="Slide Number Placeholder 3"/>
          <p:cNvSpPr>
            <a:spLocks noGrp="1"/>
          </p:cNvSpPr>
          <p:nvPr>
            <p:ph type="sldNum" sz="quarter" idx="10"/>
          </p:nvPr>
        </p:nvSpPr>
        <p:spPr/>
        <p:txBody>
          <a:bodyPr/>
          <a:lstStyle/>
          <a:p>
            <a:fld id="{1967592E-CD0E-4C92-8C32-E425CD3F4E10}" type="slidenum">
              <a:rPr lang="en-GB" smtClean="0"/>
              <a:t>5</a:t>
            </a:fld>
            <a:endParaRPr lang="en-GB"/>
          </a:p>
        </p:txBody>
      </p:sp>
    </p:spTree>
    <p:extLst>
      <p:ext uri="{BB962C8B-B14F-4D97-AF65-F5344CB8AC3E}">
        <p14:creationId xmlns:p14="http://schemas.microsoft.com/office/powerpoint/2010/main" val="39324886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r>
              <a:rPr lang="en-GB"/>
              <a:t>As number of prison staff were cut, a problem of legal highs arrived</a:t>
            </a:r>
            <a:r>
              <a:rPr lang="en-GB" baseline="0"/>
              <a:t> in prisons –New Psychoactive Substances (NPS).</a:t>
            </a:r>
          </a:p>
          <a:p>
            <a:r>
              <a:rPr lang="en-GB" baseline="0"/>
              <a:t>Sold under names such as ‘spice’ and ‘Black Mamba’, the forms of synthetic problem became an increasing problem. </a:t>
            </a:r>
          </a:p>
          <a:p>
            <a:r>
              <a:rPr lang="en-GB" baseline="0"/>
              <a:t>.</a:t>
            </a:r>
          </a:p>
          <a:p>
            <a:r>
              <a:rPr lang="en-GB" baseline="0"/>
              <a:t>These drugs are extremely dangerous but have become very popular in prisons throughout England and Wales as they are hard to detect using the conventional drug testing methods and of course, provide an escape from the normal prison life.</a:t>
            </a:r>
          </a:p>
          <a:p>
            <a:endParaRPr lang="en-GB" baseline="0"/>
          </a:p>
          <a:p>
            <a:r>
              <a:rPr lang="en-GB">
                <a:hlinkClick r:id="rId3"/>
              </a:rPr>
              <a:t>Worrying increase in spice jail deaths highlights 'crisis in prison system' | Middlesex University London (mdx.ac.uk)</a:t>
            </a:r>
            <a:endParaRPr lang="en-GB"/>
          </a:p>
          <a:p>
            <a:endParaRPr lang="en-GB"/>
          </a:p>
          <a:p>
            <a:pPr algn="l"/>
            <a:r>
              <a:rPr lang="en-GB" b="0" i="0">
                <a:solidFill>
                  <a:srgbClr val="333333"/>
                </a:solidFill>
                <a:effectLst/>
                <a:latin typeface="arial" panose="020B0604020202020204" pitchFamily="34" charset="0"/>
              </a:rPr>
              <a:t>A worrying increase in drug-related prison deaths involving ‘Spice’ is highlighting a crisis in the prison system, according to new research.</a:t>
            </a:r>
          </a:p>
          <a:p>
            <a:pPr algn="l"/>
            <a:endParaRPr lang="en-GB" b="0" i="0">
              <a:solidFill>
                <a:srgbClr val="333333"/>
              </a:solidFill>
              <a:effectLst/>
              <a:latin typeface="arial" panose="020B0604020202020204" pitchFamily="34" charset="0"/>
            </a:endParaRPr>
          </a:p>
          <a:p>
            <a:pPr algn="l"/>
            <a:r>
              <a:rPr lang="en-GB" b="0" i="0">
                <a:solidFill>
                  <a:srgbClr val="333333"/>
                </a:solidFill>
                <a:effectLst/>
                <a:latin typeface="arial" panose="020B0604020202020204" pitchFamily="34" charset="0"/>
              </a:rPr>
              <a:t>Synthetic cannabinoids, also known as ‘Spice’ and ‘Black Mamba’, were implicated in 62 (48%) of 129 non-natural deaths between 2015 and 2020 in English and Welsh prisons based on analysis of reports from the Prison and Probation Ombudsman, an independent body which investigates all fatal incidents.</a:t>
            </a:r>
          </a:p>
          <a:p>
            <a:pPr algn="l"/>
            <a:r>
              <a:rPr lang="en-GB" b="0" i="0">
                <a:solidFill>
                  <a:srgbClr val="333333"/>
                </a:solidFill>
                <a:effectLst/>
                <a:latin typeface="arial" panose="020B0604020202020204" pitchFamily="34" charset="0"/>
              </a:rPr>
              <a:t>New psychoactive substances (NPS), often called ‘legal highs’ and which were made illegal in prisons under the Psychoactive Substances Act in 2016, have been widely used in prisons for more than a decade because they are considered to be cheaper and less detectable.</a:t>
            </a:r>
          </a:p>
          <a:p>
            <a:r>
              <a:rPr lang="en-GB">
                <a:solidFill>
                  <a:srgbClr val="333333"/>
                </a:solidFill>
                <a:effectLst/>
                <a:latin typeface="arial" panose="020B0604020202020204" pitchFamily="34" charset="0"/>
              </a:rPr>
              <a:t>"Some of the people who died were imprisoned for very low-level offences, 35% were jailed for property crime and other non-violent offences, and having a community sentence might have allowed better treatment for their substance dependency or mental illness. Reducing harm has to be the most important first step in trying to prevent someone from having an overdose or dying from drugs." Karen Duke, a Professor of Criminology at Middlesex University.</a:t>
            </a:r>
          </a:p>
          <a:p>
            <a:endParaRPr lang="en-GB"/>
          </a:p>
        </p:txBody>
      </p:sp>
      <p:sp>
        <p:nvSpPr>
          <p:cNvPr id="4" name="Slide Number Placeholder 3"/>
          <p:cNvSpPr>
            <a:spLocks noGrp="1"/>
          </p:cNvSpPr>
          <p:nvPr>
            <p:ph type="sldNum" sz="quarter" idx="10"/>
          </p:nvPr>
        </p:nvSpPr>
        <p:spPr/>
        <p:txBody>
          <a:bodyPr/>
          <a:lstStyle/>
          <a:p>
            <a:fld id="{1967592E-CD0E-4C92-8C32-E425CD3F4E10}" type="slidenum">
              <a:rPr lang="en-GB" smtClean="0"/>
              <a:t>6</a:t>
            </a:fld>
            <a:endParaRPr lang="en-GB"/>
          </a:p>
        </p:txBody>
      </p:sp>
    </p:spTree>
    <p:extLst>
      <p:ext uri="{BB962C8B-B14F-4D97-AF65-F5344CB8AC3E}">
        <p14:creationId xmlns:p14="http://schemas.microsoft.com/office/powerpoint/2010/main" val="1874334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endParaRPr lang="en-GB"/>
          </a:p>
          <a:p>
            <a:r>
              <a:rPr lang="en-GB">
                <a:hlinkClick r:id="rId3"/>
              </a:rPr>
              <a:t>SN04334.pdf (parliament.uk)</a:t>
            </a:r>
            <a:endParaRPr lang="en-GB"/>
          </a:p>
          <a:p>
            <a:endParaRPr lang="en-GB"/>
          </a:p>
          <a:p>
            <a:endParaRPr lang="en-GB" baseline="0"/>
          </a:p>
        </p:txBody>
      </p:sp>
      <p:sp>
        <p:nvSpPr>
          <p:cNvPr id="4" name="Slide Number Placeholder 3"/>
          <p:cNvSpPr>
            <a:spLocks noGrp="1"/>
          </p:cNvSpPr>
          <p:nvPr>
            <p:ph type="sldNum" sz="quarter" idx="10"/>
          </p:nvPr>
        </p:nvSpPr>
        <p:spPr/>
        <p:txBody>
          <a:bodyPr/>
          <a:lstStyle/>
          <a:p>
            <a:fld id="{1967592E-CD0E-4C92-8C32-E425CD3F4E10}" type="slidenum">
              <a:rPr lang="en-GB" smtClean="0"/>
              <a:t>7</a:t>
            </a:fld>
            <a:endParaRPr lang="en-GB"/>
          </a:p>
        </p:txBody>
      </p:sp>
    </p:spTree>
    <p:extLst>
      <p:ext uri="{BB962C8B-B14F-4D97-AF65-F5344CB8AC3E}">
        <p14:creationId xmlns:p14="http://schemas.microsoft.com/office/powerpoint/2010/main" val="4266005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r>
              <a:rPr lang="en-GB">
                <a:hlinkClick r:id="rId3"/>
              </a:rPr>
              <a:t>'Deep crisis' in British prisons as use of force against inmates doubles | Prisons and probation | The Guardian</a:t>
            </a:r>
            <a:endParaRPr lang="en-GB"/>
          </a:p>
        </p:txBody>
      </p:sp>
      <p:sp>
        <p:nvSpPr>
          <p:cNvPr id="4" name="Slide Number Placeholder 3"/>
          <p:cNvSpPr>
            <a:spLocks noGrp="1"/>
          </p:cNvSpPr>
          <p:nvPr>
            <p:ph type="sldNum" sz="quarter" idx="5"/>
          </p:nvPr>
        </p:nvSpPr>
        <p:spPr/>
        <p:txBody>
          <a:bodyPr/>
          <a:lstStyle/>
          <a:p>
            <a:fld id="{CDB22D6C-733C-4772-AB76-D8045B5211BD}" type="slidenum">
              <a:rPr lang="en-GB" smtClean="0"/>
              <a:t>8</a:t>
            </a:fld>
            <a:endParaRPr lang="en-GB"/>
          </a:p>
        </p:txBody>
      </p:sp>
    </p:spTree>
    <p:extLst>
      <p:ext uri="{BB962C8B-B14F-4D97-AF65-F5344CB8AC3E}">
        <p14:creationId xmlns:p14="http://schemas.microsoft.com/office/powerpoint/2010/main" val="31612228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r>
              <a:rPr lang="en-US">
                <a:hlinkClick r:id="rId3"/>
              </a:rPr>
              <a:t>https://www.theweek.co.uk/104032/does-prisoner-rehabilitation-work</a:t>
            </a:r>
            <a:endParaRPr lang="en-US"/>
          </a:p>
          <a:p>
            <a:endParaRPr lang="en-US">
              <a:cs typeface="Calibri"/>
            </a:endParaRPr>
          </a:p>
        </p:txBody>
      </p:sp>
      <p:sp>
        <p:nvSpPr>
          <p:cNvPr id="4" name="Slide Number Placeholder 3"/>
          <p:cNvSpPr>
            <a:spLocks noGrp="1"/>
          </p:cNvSpPr>
          <p:nvPr>
            <p:ph type="sldNum" sz="quarter" idx="5"/>
          </p:nvPr>
        </p:nvSpPr>
        <p:spPr/>
        <p:txBody>
          <a:bodyPr/>
          <a:lstStyle/>
          <a:p>
            <a:fld id="{3AEFB105-962C-4D52-9B6F-7DF749D1ADA0}" type="slidenum">
              <a:rPr lang="en-GB"/>
              <a:t>9</a:t>
            </a:fld>
            <a:endParaRPr lang="en-GB"/>
          </a:p>
        </p:txBody>
      </p:sp>
    </p:spTree>
    <p:extLst>
      <p:ext uri="{BB962C8B-B14F-4D97-AF65-F5344CB8AC3E}">
        <p14:creationId xmlns:p14="http://schemas.microsoft.com/office/powerpoint/2010/main" val="26552494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10/23/2025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10/23/2025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10/23/2025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10/23/2025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10/23/2025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10/23/2025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10/23/2025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mdx.ac.uk/news/2023/01/spice-prison-deaths"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hyperlink" Target="https://www.theguardian.com/society/2023/oct/15/two-thirds-prisons-officially-overcrowded-england-wales#:~:text=Two%2Dthirds%20(80)%20of,next%20most%20overcrowded%20after%20Wandsworth."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11.png"/><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video" Target="https://www.youtube.com/embed/6lWO2E3Vo5k?feature=oembed" TargetMode="External"/><Relationship Id="rId5" Type="http://schemas.openxmlformats.org/officeDocument/2006/relationships/image" Target="../media/image13.jpeg"/><Relationship Id="rId4" Type="http://schemas.openxmlformats.org/officeDocument/2006/relationships/image" Target="../media/image12.png"/></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hyperlink" Target="https://www.google.co.uk/search?sca_esv=4b38bf61f79e2069&amp;sxsrf=ADLYWILFq2XOp4bHxQMVlI7teDTHqEzSJA:1732631650196&amp;q=problems+with+the+uk+probation+service&amp;udm=7&amp;fbs=AEQNm0Aa4sjWe7Rqy32pFwRj0UkWtG_mNb-HwafvV8cKK_h1a0WYAF4mXQP8CuyQXqW6TNzkZZ7jOZKM_gGu23cm0qZLEDF7DUJzZ_t_bhzc91UF38m4SAZsaVaXwMR9CSs5Gu8IDMBF1JIoFndMOhn8EXTtQS53Z-JnRjHXuJz9nQYyyHEEOfnaHaQ-VuVbnCUxAHKTpQJg&amp;sa=X&amp;ved=2ahUKEwiN_KTwm_qJAxWzVUEAHUD2GxsQtKgLegQIKRAB&amp;biw=1556&amp;bih=893&amp;dpr=1.75#fpstate=ive&amp;vld=cid:9062a801,vid:5rhggYe-5fA,st:0"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4654296" y="640080"/>
            <a:ext cx="6894576" cy="3566160"/>
          </a:xfrm>
        </p:spPr>
        <p:txBody>
          <a:bodyPr anchor="b">
            <a:normAutofit/>
          </a:bodyPr>
          <a:lstStyle/>
          <a:p>
            <a:pPr algn="l"/>
            <a:r>
              <a:rPr lang="en-US" sz="6100"/>
              <a:t>Understanding the role of  police constable </a:t>
            </a:r>
            <a:br>
              <a:rPr lang="en-US" sz="6100"/>
            </a:br>
            <a:r>
              <a:rPr lang="en-US" sz="6100"/>
              <a:t>(BMPL4019)</a:t>
            </a:r>
          </a:p>
        </p:txBody>
      </p:sp>
      <p:sp>
        <p:nvSpPr>
          <p:cNvPr id="3" name="Subtitle 2"/>
          <p:cNvSpPr>
            <a:spLocks noGrp="1"/>
          </p:cNvSpPr>
          <p:nvPr>
            <p:ph type="subTitle" idx="1"/>
          </p:nvPr>
        </p:nvSpPr>
        <p:spPr>
          <a:xfrm>
            <a:off x="4654296" y="4636008"/>
            <a:ext cx="6894576" cy="1572768"/>
          </a:xfrm>
        </p:spPr>
        <p:txBody>
          <a:bodyPr vert="horz" lIns="91440" tIns="45720" rIns="91440" bIns="45720" rtlCol="0">
            <a:normAutofit/>
          </a:bodyPr>
          <a:lstStyle/>
          <a:p>
            <a:pPr algn="l"/>
            <a:endParaRPr lang="en-US" dirty="0"/>
          </a:p>
        </p:txBody>
      </p:sp>
      <p:pic>
        <p:nvPicPr>
          <p:cNvPr id="20" name="Picture 19">
            <a:extLst>
              <a:ext uri="{FF2B5EF4-FFF2-40B4-BE49-F238E27FC236}">
                <a16:creationId xmlns:a16="http://schemas.microsoft.com/office/drawing/2014/main" id="{C3ED3FD1-F87B-CA3A-7D6B-044AAFFE71C4}"/>
              </a:ext>
            </a:extLst>
          </p:cNvPr>
          <p:cNvPicPr>
            <a:picLocks noChangeAspect="1"/>
          </p:cNvPicPr>
          <p:nvPr/>
        </p:nvPicPr>
        <p:blipFill rotWithShape="1">
          <a:blip r:embed="rId2"/>
          <a:srcRect l="36556" r="32304" b="6250"/>
          <a:stretch/>
        </p:blipFill>
        <p:spPr>
          <a:xfrm>
            <a:off x="20" y="10"/>
            <a:ext cx="4049786" cy="6857990"/>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28361926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a:blip r:embed="rId3"/>
          <a:srcRect/>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523875" y="5317240"/>
            <a:ext cx="11210925" cy="744836"/>
          </a:xfrm>
        </p:spPr>
        <p:txBody>
          <a:bodyPr vert="horz" lIns="91440" tIns="45720" rIns="91440" bIns="45720" rtlCol="0" anchor="ctr">
            <a:normAutofit/>
          </a:bodyPr>
          <a:lstStyle/>
          <a:p>
            <a:r>
              <a:rPr lang="en-US" sz="3600">
                <a:solidFill>
                  <a:schemeClr val="tx1">
                    <a:lumMod val="85000"/>
                    <a:lumOff val="15000"/>
                  </a:schemeClr>
                </a:solidFill>
              </a:rPr>
              <a:t>PRISONS AND IMPRISONMENT</a:t>
            </a:r>
          </a:p>
        </p:txBody>
      </p:sp>
      <p:cxnSp>
        <p:nvCxnSpPr>
          <p:cNvPr id="11" name="Straight Connector 10">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90615757"/>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9A06EC-3DA2-24DF-87B1-9E9743033F74}"/>
              </a:ext>
            </a:extLst>
          </p:cNvPr>
          <p:cNvSpPr>
            <a:spLocks noGrp="1"/>
          </p:cNvSpPr>
          <p:nvPr>
            <p:ph type="title"/>
          </p:nvPr>
        </p:nvSpPr>
        <p:spPr>
          <a:xfrm>
            <a:off x="1171074" y="1396686"/>
            <a:ext cx="3240506" cy="4064628"/>
          </a:xfrm>
        </p:spPr>
        <p:txBody>
          <a:bodyPr>
            <a:normAutofit/>
          </a:bodyPr>
          <a:lstStyle/>
          <a:p>
            <a:r>
              <a:rPr lang="en-US">
                <a:solidFill>
                  <a:srgbClr val="FFFFFF"/>
                </a:solidFill>
              </a:rPr>
              <a:t>Prisons</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F855E13F-E735-1BBD-C3CE-D34EC2AAD5A8}"/>
              </a:ext>
            </a:extLst>
          </p:cNvPr>
          <p:cNvSpPr>
            <a:spLocks noGrp="1"/>
          </p:cNvSpPr>
          <p:nvPr>
            <p:ph idx="1"/>
          </p:nvPr>
        </p:nvSpPr>
        <p:spPr>
          <a:xfrm>
            <a:off x="5370153" y="1526033"/>
            <a:ext cx="5536397" cy="3935281"/>
          </a:xfrm>
        </p:spPr>
        <p:txBody>
          <a:bodyPr vert="horz" lIns="91440" tIns="45720" rIns="91440" bIns="45720" rtlCol="0">
            <a:normAutofit/>
          </a:bodyPr>
          <a:lstStyle/>
          <a:p>
            <a:r>
              <a:rPr lang="en-US" sz="2000"/>
              <a:t>Each prisoner has an allocated case manager and a custody plan- </a:t>
            </a:r>
            <a:r>
              <a:rPr lang="en-US" sz="2000">
                <a:ea typeface="+mn-lt"/>
                <a:cs typeface="+mn-lt"/>
              </a:rPr>
              <a:t>designed to address their specific needs, manage risk of harm and reduce the risk of reoffending.</a:t>
            </a:r>
          </a:p>
          <a:p>
            <a:endParaRPr lang="en-US" sz="2000"/>
          </a:p>
          <a:p>
            <a:pPr marL="0" indent="0">
              <a:buNone/>
            </a:pPr>
            <a:r>
              <a:rPr lang="en-US" sz="2000">
                <a:ea typeface="+mn-lt"/>
                <a:cs typeface="+mn-lt"/>
              </a:rPr>
              <a:t>Prisons run a range of services aimed at reducing reoffending. Services include the provision of :-</a:t>
            </a:r>
          </a:p>
          <a:p>
            <a:r>
              <a:rPr lang="en-US" sz="2000">
                <a:ea typeface="+mn-lt"/>
                <a:cs typeface="+mn-lt"/>
              </a:rPr>
              <a:t>academic </a:t>
            </a:r>
            <a:r>
              <a:rPr lang="en-US" sz="2000" err="1">
                <a:ea typeface="+mn-lt"/>
                <a:cs typeface="+mn-lt"/>
              </a:rPr>
              <a:t>programmes</a:t>
            </a:r>
            <a:r>
              <a:rPr lang="en-US" sz="2000">
                <a:ea typeface="+mn-lt"/>
                <a:cs typeface="+mn-lt"/>
              </a:rPr>
              <a:t>,</a:t>
            </a:r>
          </a:p>
          <a:p>
            <a:r>
              <a:rPr lang="en-US" sz="2000">
                <a:ea typeface="+mn-lt"/>
                <a:cs typeface="+mn-lt"/>
              </a:rPr>
              <a:t>vocational courses </a:t>
            </a:r>
          </a:p>
          <a:p>
            <a:r>
              <a:rPr lang="en-US" sz="2000">
                <a:ea typeface="+mn-lt"/>
                <a:cs typeface="+mn-lt"/>
              </a:rPr>
              <a:t> employment opportunities</a:t>
            </a:r>
          </a:p>
          <a:p>
            <a:endParaRPr lang="en-US" sz="2000"/>
          </a:p>
          <a:p>
            <a:endParaRPr lang="en-US" sz="2000"/>
          </a:p>
        </p:txBody>
      </p:sp>
    </p:spTree>
    <p:extLst>
      <p:ext uri="{BB962C8B-B14F-4D97-AF65-F5344CB8AC3E}">
        <p14:creationId xmlns:p14="http://schemas.microsoft.com/office/powerpoint/2010/main" val="16394674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45689" y="-71976"/>
            <a:ext cx="7290054" cy="1124712"/>
          </a:xfrm>
        </p:spPr>
        <p:txBody>
          <a:bodyPr/>
          <a:lstStyle/>
          <a:p>
            <a:r>
              <a:rPr lang="en-GB"/>
              <a:t>Why do we need prisons?</a:t>
            </a:r>
          </a:p>
        </p:txBody>
      </p:sp>
      <p:pic>
        <p:nvPicPr>
          <p:cNvPr id="4" name="Content Placeholder 3"/>
          <p:cNvPicPr>
            <a:picLocks noGrp="1" noChangeAspect="1"/>
          </p:cNvPicPr>
          <p:nvPr>
            <p:ph idx="1"/>
          </p:nvPr>
        </p:nvPicPr>
        <p:blipFill>
          <a:blip r:embed="rId3"/>
          <a:stretch>
            <a:fillRect/>
          </a:stretch>
        </p:blipFill>
        <p:spPr>
          <a:xfrm>
            <a:off x="2669784" y="1758711"/>
            <a:ext cx="3326554" cy="2201574"/>
          </a:xfrm>
          <a:prstGeom prst="rect">
            <a:avLst/>
          </a:prstGeom>
        </p:spPr>
      </p:pic>
      <p:sp>
        <p:nvSpPr>
          <p:cNvPr id="5" name="TextBox 4"/>
          <p:cNvSpPr txBox="1"/>
          <p:nvPr/>
        </p:nvSpPr>
        <p:spPr>
          <a:xfrm>
            <a:off x="1730116" y="2052461"/>
            <a:ext cx="1232453" cy="646331"/>
          </a:xfrm>
          <a:prstGeom prst="rect">
            <a:avLst/>
          </a:prstGeom>
          <a:noFill/>
        </p:spPr>
        <p:txBody>
          <a:bodyPr wrap="square" rtlCol="0">
            <a:spAutoFit/>
          </a:bodyPr>
          <a:lstStyle/>
          <a:p>
            <a:r>
              <a:rPr lang="en-GB" sz="1800" b="1"/>
              <a:t>Deterring crime</a:t>
            </a:r>
          </a:p>
        </p:txBody>
      </p:sp>
      <p:sp>
        <p:nvSpPr>
          <p:cNvPr id="6" name="TextBox 5"/>
          <p:cNvSpPr txBox="1"/>
          <p:nvPr/>
        </p:nvSpPr>
        <p:spPr>
          <a:xfrm>
            <a:off x="5954214" y="2050107"/>
            <a:ext cx="1816454" cy="646331"/>
          </a:xfrm>
          <a:prstGeom prst="rect">
            <a:avLst/>
          </a:prstGeom>
          <a:noFill/>
        </p:spPr>
        <p:txBody>
          <a:bodyPr wrap="square" rtlCol="0">
            <a:spAutoFit/>
          </a:bodyPr>
          <a:lstStyle/>
          <a:p>
            <a:r>
              <a:rPr lang="en-GB" sz="1800" b="1"/>
              <a:t>Rehabilitation of offenders</a:t>
            </a:r>
          </a:p>
        </p:txBody>
      </p:sp>
      <p:sp>
        <p:nvSpPr>
          <p:cNvPr id="7" name="TextBox 6"/>
          <p:cNvSpPr txBox="1"/>
          <p:nvPr/>
        </p:nvSpPr>
        <p:spPr>
          <a:xfrm>
            <a:off x="7555758" y="1975126"/>
            <a:ext cx="2819693" cy="3647152"/>
          </a:xfrm>
          <a:prstGeom prst="rect">
            <a:avLst/>
          </a:prstGeom>
          <a:solidFill>
            <a:schemeClr val="bg1"/>
          </a:solidFill>
        </p:spPr>
        <p:txBody>
          <a:bodyPr wrap="square" rtlCol="0">
            <a:spAutoFit/>
          </a:bodyPr>
          <a:lstStyle/>
          <a:p>
            <a:pPr algn="ctr"/>
            <a:r>
              <a:rPr lang="en-GB" sz="2100" b="1" u="sng">
                <a:solidFill>
                  <a:srgbClr val="00B050"/>
                </a:solidFill>
                <a:latin typeface="Arial Unicode MS" panose="020B0604020202020204" pitchFamily="34" charset="-128"/>
                <a:ea typeface="Arial Unicode MS" panose="020B0604020202020204" pitchFamily="34" charset="-128"/>
                <a:cs typeface="Arial Unicode MS" panose="020B0604020202020204" pitchFamily="34" charset="-128"/>
              </a:rPr>
              <a:t>The Gladstone Report 1895</a:t>
            </a:r>
          </a:p>
          <a:p>
            <a:pPr algn="ctr"/>
            <a:endParaRPr lang="en-GB" sz="2100" b="1" u="sng">
              <a:solidFill>
                <a:srgbClr val="92D050"/>
              </a:solidFill>
              <a:latin typeface="Arial Unicode MS" panose="020B0604020202020204" pitchFamily="34" charset="-128"/>
              <a:ea typeface="Arial Unicode MS" panose="020B0604020202020204" pitchFamily="34" charset="-128"/>
              <a:cs typeface="Arial Unicode MS" panose="020B0604020202020204" pitchFamily="34" charset="-128"/>
            </a:endParaRPr>
          </a:p>
          <a:p>
            <a:pPr marL="342900" indent="-342900" algn="ctr">
              <a:buFont typeface="Arial" panose="020B0604020202020204" pitchFamily="34" charset="0"/>
              <a:buChar char="•"/>
            </a:pPr>
            <a:r>
              <a:rPr lang="en-GB" sz="2100" b="1">
                <a:solidFill>
                  <a:srgbClr val="92D050"/>
                </a:solidFill>
                <a:latin typeface="Arial Unicode MS" panose="020B0604020202020204" pitchFamily="34" charset="-128"/>
                <a:ea typeface="Arial Unicode MS" panose="020B0604020202020204" pitchFamily="34" charset="-128"/>
                <a:cs typeface="Arial Unicode MS" panose="020B0604020202020204" pitchFamily="34" charset="-128"/>
              </a:rPr>
              <a:t>Move away from harsh conditions </a:t>
            </a:r>
          </a:p>
          <a:p>
            <a:pPr marL="342900" indent="-342900" algn="ctr">
              <a:buFont typeface="Arial" panose="020B0604020202020204" pitchFamily="34" charset="0"/>
              <a:buChar char="•"/>
            </a:pPr>
            <a:r>
              <a:rPr lang="en-GB" sz="2100" b="1">
                <a:solidFill>
                  <a:srgbClr val="92D050"/>
                </a:solidFill>
                <a:latin typeface="Arial Unicode MS" panose="020B0604020202020204" pitchFamily="34" charset="-128"/>
                <a:ea typeface="Arial Unicode MS" panose="020B0604020202020204" pitchFamily="34" charset="-128"/>
                <a:cs typeface="Arial Unicode MS" panose="020B0604020202020204" pitchFamily="34" charset="-128"/>
              </a:rPr>
              <a:t>Prisons </a:t>
            </a:r>
            <a:r>
              <a:rPr lang="en-GB" sz="2100" b="1" i="1">
                <a:solidFill>
                  <a:srgbClr val="92D050"/>
                </a:solidFill>
                <a:latin typeface="Arial Unicode MS" panose="020B0604020202020204" pitchFamily="34" charset="-128"/>
                <a:ea typeface="Arial Unicode MS" panose="020B0604020202020204" pitchFamily="34" charset="-128"/>
                <a:cs typeface="Arial Unicode MS" panose="020B0604020202020204" pitchFamily="34" charset="-128"/>
              </a:rPr>
              <a:t>‘treat prisoners too much as irreclaimable criminals rather than reclaimable men and women’ </a:t>
            </a:r>
          </a:p>
        </p:txBody>
      </p:sp>
      <p:pic>
        <p:nvPicPr>
          <p:cNvPr id="9" name="Picture 8"/>
          <p:cNvPicPr>
            <a:picLocks noChangeAspect="1"/>
          </p:cNvPicPr>
          <p:nvPr/>
        </p:nvPicPr>
        <p:blipFill>
          <a:blip r:embed="rId4"/>
          <a:stretch>
            <a:fillRect/>
          </a:stretch>
        </p:blipFill>
        <p:spPr>
          <a:xfrm>
            <a:off x="1833032" y="4492507"/>
            <a:ext cx="1943100" cy="1321594"/>
          </a:xfrm>
          <a:prstGeom prst="rect">
            <a:avLst/>
          </a:prstGeom>
        </p:spPr>
      </p:pic>
      <p:sp>
        <p:nvSpPr>
          <p:cNvPr id="10" name="Oval Callout 9"/>
          <p:cNvSpPr/>
          <p:nvPr/>
        </p:nvSpPr>
        <p:spPr>
          <a:xfrm>
            <a:off x="3910933" y="3433990"/>
            <a:ext cx="3229919" cy="1222514"/>
          </a:xfrm>
          <a:prstGeom prst="wedgeEllipseCallout">
            <a:avLst>
              <a:gd name="adj1" fmla="val -39296"/>
              <a:gd name="adj2" fmla="val 86890"/>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pic>
        <p:nvPicPr>
          <p:cNvPr id="11" name="Picture 10"/>
          <p:cNvPicPr>
            <a:picLocks noChangeAspect="1"/>
          </p:cNvPicPr>
          <p:nvPr/>
        </p:nvPicPr>
        <p:blipFill>
          <a:blip r:embed="rId5"/>
          <a:stretch>
            <a:fillRect/>
          </a:stretch>
        </p:blipFill>
        <p:spPr>
          <a:xfrm>
            <a:off x="3994708" y="3908137"/>
            <a:ext cx="3060557" cy="265867"/>
          </a:xfrm>
          <a:prstGeom prst="rect">
            <a:avLst/>
          </a:prstGeom>
        </p:spPr>
      </p:pic>
      <p:sp>
        <p:nvSpPr>
          <p:cNvPr id="12" name="TextBox 11"/>
          <p:cNvSpPr txBox="1"/>
          <p:nvPr/>
        </p:nvSpPr>
        <p:spPr>
          <a:xfrm>
            <a:off x="1833033" y="4178179"/>
            <a:ext cx="1668855" cy="300082"/>
          </a:xfrm>
          <a:prstGeom prst="rect">
            <a:avLst/>
          </a:prstGeom>
          <a:noFill/>
        </p:spPr>
        <p:txBody>
          <a:bodyPr wrap="square" rtlCol="0">
            <a:spAutoFit/>
          </a:bodyPr>
          <a:lstStyle/>
          <a:p>
            <a:r>
              <a:rPr lang="en-GB" sz="1350"/>
              <a:t>After 2012</a:t>
            </a:r>
          </a:p>
        </p:txBody>
      </p:sp>
    </p:spTree>
    <p:extLst>
      <p:ext uri="{BB962C8B-B14F-4D97-AF65-F5344CB8AC3E}">
        <p14:creationId xmlns:p14="http://schemas.microsoft.com/office/powerpoint/2010/main" val="2049698411"/>
      </p:ext>
    </p:extLst>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descr="A graph showing the growth of the population&#10;&#10;Description automatically generated">
            <a:extLst>
              <a:ext uri="{FF2B5EF4-FFF2-40B4-BE49-F238E27FC236}">
                <a16:creationId xmlns:a16="http://schemas.microsoft.com/office/drawing/2014/main" id="{36DF2ED2-BBA0-92D0-1FC3-5B91AF018B5C}"/>
              </a:ext>
            </a:extLst>
          </p:cNvPr>
          <p:cNvPicPr>
            <a:picLocks noChangeAspect="1"/>
          </p:cNvPicPr>
          <p:nvPr/>
        </p:nvPicPr>
        <p:blipFill>
          <a:blip r:embed="rId3"/>
          <a:srcRect b="4679"/>
          <a:stretch/>
        </p:blipFill>
        <p:spPr>
          <a:xfrm>
            <a:off x="20" y="1282"/>
            <a:ext cx="12191980" cy="6856718"/>
          </a:xfrm>
          <a:prstGeom prst="rect">
            <a:avLst/>
          </a:prstGeom>
          <a:scene3d>
            <a:camera prst="perspectiveFront" fov="5400000"/>
            <a:lightRig rig="threePt" dir="t">
              <a:rot lat="0" lon="0" rev="2100000"/>
            </a:lightRig>
          </a:scene3d>
          <a:sp3d extrusionH="25400">
            <a:bevelT w="304800" h="152400" prst="hardEdge"/>
            <a:extrusionClr>
              <a:srgbClr val="000000"/>
            </a:extrusionClr>
          </a:sp3d>
        </p:spPr>
      </p:pic>
    </p:spTree>
    <p:extLst>
      <p:ext uri="{BB962C8B-B14F-4D97-AF65-F5344CB8AC3E}">
        <p14:creationId xmlns:p14="http://schemas.microsoft.com/office/powerpoint/2010/main" val="3234345821"/>
      </p:ext>
    </p:extLst>
  </p:cSld>
  <p:clrMapOvr>
    <a:masterClrMapping/>
  </p:clrMapOvr>
  <p:transition spd="slow">
    <p:wipe/>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C98A213-5994-475E-B327-DC6EC27FBA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8881" y="670218"/>
            <a:ext cx="10909640" cy="1065836"/>
          </a:xfrm>
        </p:spPr>
        <p:txBody>
          <a:bodyPr vert="horz" lIns="91440" tIns="45720" rIns="91440" bIns="45720" rtlCol="0" anchor="ctr">
            <a:normAutofit/>
          </a:bodyPr>
          <a:lstStyle/>
          <a:p>
            <a:pPr algn="ctr"/>
            <a:r>
              <a:rPr lang="en-US" sz="6600"/>
              <a:t>Substance misuse in prison</a:t>
            </a:r>
          </a:p>
        </p:txBody>
      </p:sp>
      <p:sp>
        <p:nvSpPr>
          <p:cNvPr id="14" name="sketch line">
            <a:extLst>
              <a:ext uri="{FF2B5EF4-FFF2-40B4-BE49-F238E27FC236}">
                <a16:creationId xmlns:a16="http://schemas.microsoft.com/office/drawing/2014/main" id="{4B030A0D-0DAD-4A99-89BB-419527D6A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89376" y="1800088"/>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hlinkClick r:id="rId3"/>
            <a:extLst>
              <a:ext uri="{FF2B5EF4-FFF2-40B4-BE49-F238E27FC236}">
                <a16:creationId xmlns:a16="http://schemas.microsoft.com/office/drawing/2014/main" id="{66BE6428-6DCA-E2C7-4503-8436987F8086}"/>
              </a:ext>
            </a:extLst>
          </p:cNvPr>
          <p:cNvPicPr>
            <a:picLocks noChangeAspect="1"/>
          </p:cNvPicPr>
          <p:nvPr/>
        </p:nvPicPr>
        <p:blipFill>
          <a:blip r:embed="rId4"/>
          <a:stretch>
            <a:fillRect/>
          </a:stretch>
        </p:blipFill>
        <p:spPr>
          <a:xfrm>
            <a:off x="292608" y="2676947"/>
            <a:ext cx="3758184" cy="3485715"/>
          </a:xfrm>
          <a:prstGeom prst="rect">
            <a:avLst/>
          </a:prstGeom>
        </p:spPr>
      </p:pic>
      <p:pic>
        <p:nvPicPr>
          <p:cNvPr id="6" name="Content Placeholder 5"/>
          <p:cNvPicPr>
            <a:picLocks noGrp="1" noChangeAspect="1"/>
          </p:cNvPicPr>
          <p:nvPr>
            <p:ph idx="1"/>
          </p:nvPr>
        </p:nvPicPr>
        <p:blipFill>
          <a:blip r:embed="rId5"/>
          <a:stretch>
            <a:fillRect/>
          </a:stretch>
        </p:blipFill>
        <p:spPr>
          <a:xfrm>
            <a:off x="4216908" y="3282954"/>
            <a:ext cx="3758184" cy="2273701"/>
          </a:xfrm>
          <a:prstGeom prst="rect">
            <a:avLst/>
          </a:prstGeom>
        </p:spPr>
      </p:pic>
      <p:pic>
        <p:nvPicPr>
          <p:cNvPr id="7" name="Picture 6"/>
          <p:cNvPicPr>
            <a:picLocks noChangeAspect="1"/>
          </p:cNvPicPr>
          <p:nvPr/>
        </p:nvPicPr>
        <p:blipFill rotWithShape="1">
          <a:blip r:embed="rId6"/>
          <a:srcRect t="17790" r="51081"/>
          <a:stretch/>
        </p:blipFill>
        <p:spPr>
          <a:xfrm>
            <a:off x="8141208" y="2651392"/>
            <a:ext cx="3758184" cy="3536824"/>
          </a:xfrm>
          <a:prstGeom prst="rect">
            <a:avLst/>
          </a:prstGeom>
        </p:spPr>
      </p:pic>
    </p:spTree>
    <p:extLst>
      <p:ext uri="{BB962C8B-B14F-4D97-AF65-F5344CB8AC3E}">
        <p14:creationId xmlns:p14="http://schemas.microsoft.com/office/powerpoint/2010/main" val="752399656"/>
      </p:ext>
    </p:extLst>
  </p:cSld>
  <p:clrMapOvr>
    <a:masterClrMapping/>
  </p:clrMapOvr>
  <p:transition spd="slow">
    <p:wipe/>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C4879EFC-8E62-4E00-973C-C45EE9EC6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8881" y="457200"/>
            <a:ext cx="10909640" cy="1368614"/>
          </a:xfrm>
        </p:spPr>
        <p:txBody>
          <a:bodyPr vert="horz" lIns="91440" tIns="45720" rIns="91440" bIns="45720" rtlCol="0" anchor="ctr">
            <a:normAutofit/>
          </a:bodyPr>
          <a:lstStyle/>
          <a:p>
            <a:pPr algn="ctr"/>
            <a:r>
              <a:rPr lang="en-US" sz="6600"/>
              <a:t>Overcrowding in prison</a:t>
            </a:r>
          </a:p>
        </p:txBody>
      </p:sp>
      <p:sp>
        <p:nvSpPr>
          <p:cNvPr id="16" name="sketch line">
            <a:extLst>
              <a:ext uri="{FF2B5EF4-FFF2-40B4-BE49-F238E27FC236}">
                <a16:creationId xmlns:a16="http://schemas.microsoft.com/office/drawing/2014/main" id="{D6A9C53F-5F90-40A5-8C85-5412D39C8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0080" y="1850683"/>
            <a:ext cx="3291840" cy="18288"/>
          </a:xfrm>
          <a:custGeom>
            <a:avLst/>
            <a:gdLst>
              <a:gd name="connsiteX0" fmla="*/ 0 w 3291840"/>
              <a:gd name="connsiteY0" fmla="*/ 0 h 18288"/>
              <a:gd name="connsiteX1" fmla="*/ 658368 w 3291840"/>
              <a:gd name="connsiteY1" fmla="*/ 0 h 18288"/>
              <a:gd name="connsiteX2" fmla="*/ 1283818 w 3291840"/>
              <a:gd name="connsiteY2" fmla="*/ 0 h 18288"/>
              <a:gd name="connsiteX3" fmla="*/ 1909267 w 3291840"/>
              <a:gd name="connsiteY3" fmla="*/ 0 h 18288"/>
              <a:gd name="connsiteX4" fmla="*/ 2633472 w 3291840"/>
              <a:gd name="connsiteY4" fmla="*/ 0 h 18288"/>
              <a:gd name="connsiteX5" fmla="*/ 3291840 w 3291840"/>
              <a:gd name="connsiteY5" fmla="*/ 0 h 18288"/>
              <a:gd name="connsiteX6" fmla="*/ 3291840 w 3291840"/>
              <a:gd name="connsiteY6" fmla="*/ 18288 h 18288"/>
              <a:gd name="connsiteX7" fmla="*/ 2633472 w 3291840"/>
              <a:gd name="connsiteY7" fmla="*/ 18288 h 18288"/>
              <a:gd name="connsiteX8" fmla="*/ 2073859 w 3291840"/>
              <a:gd name="connsiteY8" fmla="*/ 18288 h 18288"/>
              <a:gd name="connsiteX9" fmla="*/ 1448410 w 3291840"/>
              <a:gd name="connsiteY9" fmla="*/ 18288 h 18288"/>
              <a:gd name="connsiteX10" fmla="*/ 822960 w 3291840"/>
              <a:gd name="connsiteY10" fmla="*/ 18288 h 18288"/>
              <a:gd name="connsiteX11" fmla="*/ 0 w 3291840"/>
              <a:gd name="connsiteY11" fmla="*/ 18288 h 18288"/>
              <a:gd name="connsiteX12" fmla="*/ 0 w 329184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91840" h="18288" fill="none" extrusionOk="0">
                <a:moveTo>
                  <a:pt x="0" y="0"/>
                </a:moveTo>
                <a:cubicBezTo>
                  <a:pt x="173077" y="-20031"/>
                  <a:pt x="443104" y="6424"/>
                  <a:pt x="658368" y="0"/>
                </a:cubicBezTo>
                <a:cubicBezTo>
                  <a:pt x="873632" y="-6424"/>
                  <a:pt x="1034028" y="11764"/>
                  <a:pt x="1283818" y="0"/>
                </a:cubicBezTo>
                <a:cubicBezTo>
                  <a:pt x="1533608" y="-11764"/>
                  <a:pt x="1691227" y="-30112"/>
                  <a:pt x="1909267" y="0"/>
                </a:cubicBezTo>
                <a:cubicBezTo>
                  <a:pt x="2127307" y="30112"/>
                  <a:pt x="2272465" y="-18735"/>
                  <a:pt x="2633472" y="0"/>
                </a:cubicBezTo>
                <a:cubicBezTo>
                  <a:pt x="2994479" y="18735"/>
                  <a:pt x="3023324" y="-32030"/>
                  <a:pt x="3291840" y="0"/>
                </a:cubicBezTo>
                <a:cubicBezTo>
                  <a:pt x="3291406" y="7551"/>
                  <a:pt x="3291373" y="9822"/>
                  <a:pt x="3291840" y="18288"/>
                </a:cubicBezTo>
                <a:cubicBezTo>
                  <a:pt x="3048445" y="38989"/>
                  <a:pt x="2846548" y="-14400"/>
                  <a:pt x="2633472" y="18288"/>
                </a:cubicBezTo>
                <a:cubicBezTo>
                  <a:pt x="2420396" y="50976"/>
                  <a:pt x="2304099" y="6336"/>
                  <a:pt x="2073859" y="18288"/>
                </a:cubicBezTo>
                <a:cubicBezTo>
                  <a:pt x="1843619" y="30240"/>
                  <a:pt x="1706926" y="10778"/>
                  <a:pt x="1448410" y="18288"/>
                </a:cubicBezTo>
                <a:cubicBezTo>
                  <a:pt x="1189894" y="25798"/>
                  <a:pt x="1002278" y="8992"/>
                  <a:pt x="822960" y="18288"/>
                </a:cubicBezTo>
                <a:cubicBezTo>
                  <a:pt x="643642" y="27585"/>
                  <a:pt x="307039" y="38051"/>
                  <a:pt x="0" y="18288"/>
                </a:cubicBezTo>
                <a:cubicBezTo>
                  <a:pt x="60" y="11696"/>
                  <a:pt x="66" y="3758"/>
                  <a:pt x="0" y="0"/>
                </a:cubicBezTo>
                <a:close/>
              </a:path>
              <a:path w="3291840" h="18288" stroke="0" extrusionOk="0">
                <a:moveTo>
                  <a:pt x="0" y="0"/>
                </a:moveTo>
                <a:cubicBezTo>
                  <a:pt x="195850" y="28018"/>
                  <a:pt x="434891" y="17390"/>
                  <a:pt x="592531" y="0"/>
                </a:cubicBezTo>
                <a:cubicBezTo>
                  <a:pt x="750171" y="-17390"/>
                  <a:pt x="1018709" y="32200"/>
                  <a:pt x="1316736" y="0"/>
                </a:cubicBezTo>
                <a:cubicBezTo>
                  <a:pt x="1614763" y="-32200"/>
                  <a:pt x="1696480" y="-11367"/>
                  <a:pt x="1876349" y="0"/>
                </a:cubicBezTo>
                <a:cubicBezTo>
                  <a:pt x="2056218" y="11367"/>
                  <a:pt x="2193364" y="13433"/>
                  <a:pt x="2435962" y="0"/>
                </a:cubicBezTo>
                <a:cubicBezTo>
                  <a:pt x="2678560" y="-13433"/>
                  <a:pt x="3010901" y="-42367"/>
                  <a:pt x="3291840" y="0"/>
                </a:cubicBezTo>
                <a:cubicBezTo>
                  <a:pt x="3291758" y="4406"/>
                  <a:pt x="3291751" y="9982"/>
                  <a:pt x="3291840" y="18288"/>
                </a:cubicBezTo>
                <a:cubicBezTo>
                  <a:pt x="3108993" y="14228"/>
                  <a:pt x="2952658" y="46900"/>
                  <a:pt x="2666390" y="18288"/>
                </a:cubicBezTo>
                <a:cubicBezTo>
                  <a:pt x="2380122" y="-10324"/>
                  <a:pt x="2263855" y="41055"/>
                  <a:pt x="2040941" y="18288"/>
                </a:cubicBezTo>
                <a:cubicBezTo>
                  <a:pt x="1818027" y="-4479"/>
                  <a:pt x="1675097" y="6509"/>
                  <a:pt x="1415491" y="18288"/>
                </a:cubicBezTo>
                <a:cubicBezTo>
                  <a:pt x="1155885" y="30068"/>
                  <a:pt x="852976" y="36210"/>
                  <a:pt x="691286" y="18288"/>
                </a:cubicBezTo>
                <a:cubicBezTo>
                  <a:pt x="529596" y="366"/>
                  <a:pt x="187183" y="13912"/>
                  <a:pt x="0" y="18288"/>
                </a:cubicBezTo>
                <a:cubicBezTo>
                  <a:pt x="189" y="14288"/>
                  <a:pt x="-703" y="374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hlinkClick r:id="rId3"/>
            <a:extLst>
              <a:ext uri="{FF2B5EF4-FFF2-40B4-BE49-F238E27FC236}">
                <a16:creationId xmlns:a16="http://schemas.microsoft.com/office/drawing/2014/main" id="{248167D9-D341-D7FD-B4E2-5FA3A9B60DFA}"/>
              </a:ext>
            </a:extLst>
          </p:cNvPr>
          <p:cNvPicPr>
            <a:picLocks noChangeAspect="1"/>
          </p:cNvPicPr>
          <p:nvPr/>
        </p:nvPicPr>
        <p:blipFill>
          <a:blip r:embed="rId4"/>
          <a:stretch>
            <a:fillRect/>
          </a:stretch>
        </p:blipFill>
        <p:spPr>
          <a:xfrm>
            <a:off x="1209278" y="2642616"/>
            <a:ext cx="3835940" cy="3605784"/>
          </a:xfrm>
          <a:prstGeom prst="rect">
            <a:avLst/>
          </a:prstGeom>
        </p:spPr>
      </p:pic>
      <p:pic>
        <p:nvPicPr>
          <p:cNvPr id="9" name="Content Placeholder 8">
            <a:extLst>
              <a:ext uri="{FF2B5EF4-FFF2-40B4-BE49-F238E27FC236}">
                <a16:creationId xmlns:a16="http://schemas.microsoft.com/office/drawing/2014/main" id="{610AB911-89AF-1DF5-A081-D96615DCA56C}"/>
              </a:ext>
            </a:extLst>
          </p:cNvPr>
          <p:cNvPicPr>
            <a:picLocks noGrp="1" noChangeAspect="1"/>
          </p:cNvPicPr>
          <p:nvPr>
            <p:ph idx="1"/>
          </p:nvPr>
        </p:nvPicPr>
        <p:blipFill>
          <a:blip r:embed="rId5"/>
          <a:stretch>
            <a:fillRect/>
          </a:stretch>
        </p:blipFill>
        <p:spPr>
          <a:xfrm>
            <a:off x="6254496" y="2908562"/>
            <a:ext cx="5614416" cy="3073892"/>
          </a:xfrm>
          <a:prstGeom prst="rect">
            <a:avLst/>
          </a:prstGeom>
        </p:spPr>
      </p:pic>
    </p:spTree>
    <p:extLst>
      <p:ext uri="{BB962C8B-B14F-4D97-AF65-F5344CB8AC3E}">
        <p14:creationId xmlns:p14="http://schemas.microsoft.com/office/powerpoint/2010/main" val="73155023"/>
      </p:ext>
    </p:extLst>
  </p:cSld>
  <p:clrMapOvr>
    <a:masterClrMapping/>
  </p:clrMapOvr>
  <p:transition spd="slow">
    <p:wipe/>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descr="A screenshot of a computer&#10;&#10;Description automatically generated with low confidence">
            <a:extLst>
              <a:ext uri="{FF2B5EF4-FFF2-40B4-BE49-F238E27FC236}">
                <a16:creationId xmlns:a16="http://schemas.microsoft.com/office/drawing/2014/main" id="{694343C1-504C-CA0D-B5D1-A8CCA92BCA82}"/>
              </a:ext>
            </a:extLst>
          </p:cNvPr>
          <p:cNvPicPr>
            <a:picLocks noChangeAspect="1"/>
          </p:cNvPicPr>
          <p:nvPr/>
        </p:nvPicPr>
        <p:blipFill>
          <a:blip r:embed="rId4"/>
          <a:stretch>
            <a:fillRect/>
          </a:stretch>
        </p:blipFill>
        <p:spPr>
          <a:xfrm>
            <a:off x="1916049" y="188640"/>
            <a:ext cx="8208966" cy="1865494"/>
          </a:xfrm>
          <a:prstGeom prst="rect">
            <a:avLst/>
          </a:prstGeom>
        </p:spPr>
      </p:pic>
      <p:pic>
        <p:nvPicPr>
          <p:cNvPr id="9" name="Online Media 8" title="Uk's Prison Violence Exposed 2022 Prison Undercover Documentary">
            <a:hlinkClick r:id="" action="ppaction://media"/>
            <a:extLst>
              <a:ext uri="{FF2B5EF4-FFF2-40B4-BE49-F238E27FC236}">
                <a16:creationId xmlns:a16="http://schemas.microsoft.com/office/drawing/2014/main" id="{BBA74FF7-CF65-B428-7395-786571332D3B}"/>
              </a:ext>
            </a:extLst>
          </p:cNvPr>
          <p:cNvPicPr>
            <a:picLocks noRot="1" noChangeAspect="1"/>
          </p:cNvPicPr>
          <p:nvPr>
            <a:videoFile r:link="rId1"/>
          </p:nvPr>
        </p:nvPicPr>
        <p:blipFill>
          <a:blip r:embed="rId5"/>
          <a:stretch>
            <a:fillRect/>
          </a:stretch>
        </p:blipFill>
        <p:spPr>
          <a:xfrm>
            <a:off x="1834302" y="1998425"/>
            <a:ext cx="8553009" cy="4832450"/>
          </a:xfrm>
          <a:prstGeom prst="rect">
            <a:avLst/>
          </a:prstGeom>
        </p:spPr>
      </p:pic>
    </p:spTree>
    <p:extLst>
      <p:ext uri="{BB962C8B-B14F-4D97-AF65-F5344CB8AC3E}">
        <p14:creationId xmlns:p14="http://schemas.microsoft.com/office/powerpoint/2010/main" val="2634693767"/>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998B0FEE-7401-D528-3FCC-F045E1B6AC85}"/>
              </a:ext>
            </a:extLst>
          </p:cNvPr>
          <p:cNvPicPr>
            <a:picLocks noChangeAspect="1"/>
          </p:cNvPicPr>
          <p:nvPr/>
        </p:nvPicPr>
        <p:blipFill rotWithShape="1">
          <a:blip r:embed="rId3"/>
          <a:srcRect l="14471" r="6570"/>
          <a:stretch/>
        </p:blipFill>
        <p:spPr>
          <a:xfrm>
            <a:off x="2522356"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2B96F9-0720-47E1-97D3-B33430968AD2}"/>
              </a:ext>
            </a:extLst>
          </p:cNvPr>
          <p:cNvSpPr>
            <a:spLocks noGrp="1"/>
          </p:cNvSpPr>
          <p:nvPr>
            <p:ph type="title"/>
          </p:nvPr>
        </p:nvSpPr>
        <p:spPr>
          <a:xfrm>
            <a:off x="838200" y="365125"/>
            <a:ext cx="3822189" cy="1899912"/>
          </a:xfrm>
        </p:spPr>
        <p:txBody>
          <a:bodyPr>
            <a:normAutofit/>
          </a:bodyPr>
          <a:lstStyle/>
          <a:p>
            <a:r>
              <a:rPr lang="en-GB" sz="4000"/>
              <a:t>Does prisoner rehabilitation work?</a:t>
            </a:r>
          </a:p>
        </p:txBody>
      </p:sp>
      <p:sp>
        <p:nvSpPr>
          <p:cNvPr id="3" name="Content Placeholder 2">
            <a:extLst>
              <a:ext uri="{FF2B5EF4-FFF2-40B4-BE49-F238E27FC236}">
                <a16:creationId xmlns:a16="http://schemas.microsoft.com/office/drawing/2014/main" id="{59C14E5C-3835-4D94-BEA4-F02E9FB6237C}"/>
              </a:ext>
            </a:extLst>
          </p:cNvPr>
          <p:cNvSpPr>
            <a:spLocks noGrp="1"/>
          </p:cNvSpPr>
          <p:nvPr>
            <p:ph idx="1"/>
          </p:nvPr>
        </p:nvSpPr>
        <p:spPr>
          <a:xfrm>
            <a:off x="838200" y="2434201"/>
            <a:ext cx="3822189" cy="3742762"/>
          </a:xfrm>
        </p:spPr>
        <p:txBody>
          <a:bodyPr vert="horz" lIns="68580" tIns="34290" rIns="68580" bIns="34290" rtlCol="0">
            <a:normAutofit/>
          </a:bodyPr>
          <a:lstStyle/>
          <a:p>
            <a:pPr marL="0" indent="0">
              <a:buNone/>
            </a:pPr>
            <a:r>
              <a:rPr lang="en-GB" sz="2000" b="1">
                <a:ea typeface="+mj-lt"/>
                <a:cs typeface="+mj-lt"/>
              </a:rPr>
              <a:t>The question of prisoner rehabilitation is back in the spotlight after a former director general of the Prison Service said rehabilitation of those in jail does not work and should be abolished.</a:t>
            </a:r>
            <a:endParaRPr lang="en-US" sz="2000" b="1">
              <a:ea typeface="+mj-lt"/>
              <a:cs typeface="+mj-lt"/>
            </a:endParaRPr>
          </a:p>
        </p:txBody>
      </p:sp>
    </p:spTree>
    <p:extLst>
      <p:ext uri="{BB962C8B-B14F-4D97-AF65-F5344CB8AC3E}">
        <p14:creationId xmlns:p14="http://schemas.microsoft.com/office/powerpoint/2010/main" val="1905917402"/>
      </p:ext>
    </p:extLst>
  </p:cSld>
  <p:clrMapOvr>
    <a:masterClrMapping/>
  </p:clrMapOvr>
  <p:transition spd="slow">
    <p:wipe/>
  </p:transition>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EE5694-BD22-6DE6-669B-1ADAAEC1F43D}"/>
              </a:ext>
            </a:extLst>
          </p:cNvPr>
          <p:cNvSpPr>
            <a:spLocks noGrp="1"/>
          </p:cNvSpPr>
          <p:nvPr>
            <p:ph type="title"/>
          </p:nvPr>
        </p:nvSpPr>
        <p:spPr>
          <a:xfrm>
            <a:off x="686834" y="1153572"/>
            <a:ext cx="3200400" cy="4461163"/>
          </a:xfrm>
        </p:spPr>
        <p:txBody>
          <a:bodyPr>
            <a:normAutofit/>
          </a:bodyPr>
          <a:lstStyle/>
          <a:p>
            <a:r>
              <a:rPr lang="en-US">
                <a:solidFill>
                  <a:srgbClr val="FFFFFF"/>
                </a:solidFill>
              </a:rPr>
              <a:t>Community- probation service</a:t>
            </a:r>
          </a:p>
        </p:txBody>
      </p:sp>
      <p:sp>
        <p:nvSpPr>
          <p:cNvPr id="23" name="Arc 2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9D30175-2178-F8DB-E9B6-337817845F63}"/>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sz="2200"/>
              <a:t>Collaboration between services is fundamental</a:t>
            </a:r>
          </a:p>
          <a:p>
            <a:r>
              <a:rPr lang="en-US" sz="2200">
                <a:ea typeface="+mn-lt"/>
                <a:cs typeface="+mn-lt"/>
              </a:rPr>
              <a:t>The probation service itself is currently split across 12 areas in England and Wales, with each led by a regional probation director</a:t>
            </a:r>
            <a:endParaRPr lang="en-US" sz="2200"/>
          </a:p>
          <a:p>
            <a:pPr marL="0" indent="0">
              <a:buNone/>
            </a:pPr>
            <a:r>
              <a:rPr lang="en-US" sz="2200"/>
              <a:t>Each area has a reducing reoffender plan:-</a:t>
            </a:r>
          </a:p>
          <a:p>
            <a:r>
              <a:rPr lang="en-US" sz="2200">
                <a:ea typeface="+mn-lt"/>
                <a:cs typeface="+mn-lt"/>
              </a:rPr>
              <a:t> plans for interventions in their area</a:t>
            </a:r>
          </a:p>
          <a:p>
            <a:r>
              <a:rPr lang="en-US" sz="2200">
                <a:ea typeface="+mn-lt"/>
                <a:cs typeface="+mn-lt"/>
              </a:rPr>
              <a:t> how they intend to aid resettlement</a:t>
            </a:r>
          </a:p>
          <a:p>
            <a:r>
              <a:rPr lang="en-US" sz="2200">
                <a:ea typeface="+mn-lt"/>
                <a:cs typeface="+mn-lt"/>
              </a:rPr>
              <a:t> how they will collaborate with other </a:t>
            </a:r>
            <a:r>
              <a:rPr lang="en-US" sz="2200" err="1">
                <a:ea typeface="+mn-lt"/>
                <a:cs typeface="+mn-lt"/>
              </a:rPr>
              <a:t>organisations</a:t>
            </a:r>
            <a:r>
              <a:rPr lang="en-US" sz="2200">
                <a:ea typeface="+mn-lt"/>
                <a:cs typeface="+mn-lt"/>
              </a:rPr>
              <a:t> (including voluntary </a:t>
            </a:r>
            <a:r>
              <a:rPr lang="en-US" sz="2200" err="1">
                <a:ea typeface="+mn-lt"/>
                <a:cs typeface="+mn-lt"/>
              </a:rPr>
              <a:t>organisations</a:t>
            </a:r>
            <a:r>
              <a:rPr lang="en-US" sz="2200">
                <a:ea typeface="+mn-lt"/>
                <a:cs typeface="+mn-lt"/>
              </a:rPr>
              <a:t>) to address offenders’ needs.</a:t>
            </a:r>
            <a:endParaRPr lang="en-US" sz="2200"/>
          </a:p>
          <a:p>
            <a:r>
              <a:rPr lang="en-US" sz="2200">
                <a:ea typeface="+mn-lt"/>
                <a:cs typeface="+mn-lt"/>
              </a:rPr>
              <a:t>Specialist </a:t>
            </a:r>
            <a:r>
              <a:rPr lang="en-US" sz="2200" err="1">
                <a:ea typeface="+mn-lt"/>
                <a:cs typeface="+mn-lt"/>
              </a:rPr>
              <a:t>organisations</a:t>
            </a:r>
            <a:r>
              <a:rPr lang="en-US" sz="2200">
                <a:ea typeface="+mn-lt"/>
                <a:cs typeface="+mn-lt"/>
              </a:rPr>
              <a:t> will continue to play a role in the probation system, delivering resettlement and rehabilitative services such as education, training and employment and accommodation.</a:t>
            </a:r>
            <a:endParaRPr lang="en-US" sz="2200"/>
          </a:p>
          <a:p>
            <a:endParaRPr lang="en-US" sz="2200"/>
          </a:p>
        </p:txBody>
      </p:sp>
    </p:spTree>
    <p:extLst>
      <p:ext uri="{BB962C8B-B14F-4D97-AF65-F5344CB8AC3E}">
        <p14:creationId xmlns:p14="http://schemas.microsoft.com/office/powerpoint/2010/main" val="21949004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CE2B9D-66F7-8CDB-A9E0-D9D757311384}"/>
              </a:ext>
            </a:extLst>
          </p:cNvPr>
          <p:cNvSpPr>
            <a:spLocks noGrp="1"/>
          </p:cNvSpPr>
          <p:nvPr>
            <p:ph type="title"/>
          </p:nvPr>
        </p:nvSpPr>
        <p:spPr/>
        <p:txBody>
          <a:bodyPr/>
          <a:lstStyle/>
          <a:p>
            <a:r>
              <a:rPr lang="en-US"/>
              <a:t>The probation service in crisis</a:t>
            </a:r>
          </a:p>
        </p:txBody>
      </p:sp>
      <p:sp>
        <p:nvSpPr>
          <p:cNvPr id="3" name="Content Placeholder 2">
            <a:extLst>
              <a:ext uri="{FF2B5EF4-FFF2-40B4-BE49-F238E27FC236}">
                <a16:creationId xmlns:a16="http://schemas.microsoft.com/office/drawing/2014/main" id="{325749E3-373B-F223-079C-5DA6AE0D3996}"/>
              </a:ext>
            </a:extLst>
          </p:cNvPr>
          <p:cNvSpPr>
            <a:spLocks noGrp="1"/>
          </p:cNvSpPr>
          <p:nvPr>
            <p:ph idx="1"/>
          </p:nvPr>
        </p:nvSpPr>
        <p:spPr/>
        <p:txBody>
          <a:bodyPr vert="horz" lIns="91440" tIns="45720" rIns="91440" bIns="45720" rtlCol="0" anchor="t">
            <a:normAutofit/>
          </a:bodyPr>
          <a:lstStyle/>
          <a:p>
            <a:r>
              <a:rPr lang="en-US" sz="2400">
                <a:solidFill>
                  <a:srgbClr val="444444"/>
                </a:solidFill>
                <a:ea typeface="+mn-lt"/>
                <a:cs typeface="+mn-lt"/>
              </a:rPr>
              <a:t>"Every probation service in the UK is failing to meet minimum standards as the service buckles under the weight of record staff shortages and huge caseloads, an investigation has revealed"</a:t>
            </a:r>
          </a:p>
          <a:p>
            <a:endParaRPr lang="en-US" sz="2000">
              <a:solidFill>
                <a:srgbClr val="444444"/>
              </a:solidFill>
              <a:latin typeface="Aptos"/>
              <a:ea typeface="Verdana"/>
            </a:endParaRPr>
          </a:p>
          <a:p>
            <a:r>
              <a:rPr lang="en-US" sz="2000">
                <a:solidFill>
                  <a:srgbClr val="333333"/>
                </a:solidFill>
                <a:latin typeface="Verdana"/>
                <a:ea typeface="Verdana"/>
              </a:rPr>
              <a:t>The Probation Service is understaffed. The National Audit Office told us that “in December 2022, 1,762 out of 6,158 Probation Officer roles were unfilled, a vacancy rate of 29%”.</a:t>
            </a:r>
            <a:endParaRPr lang="en-US" sz="2000">
              <a:solidFill>
                <a:srgbClr val="444444"/>
              </a:solidFill>
              <a:latin typeface="Aptos" panose="020B0004020202020204"/>
              <a:ea typeface="Verdana"/>
            </a:endParaRPr>
          </a:p>
          <a:p>
            <a:r>
              <a:rPr lang="en-US" sz="2000">
                <a:solidFill>
                  <a:srgbClr val="333333"/>
                </a:solidFill>
                <a:latin typeface="Verdana"/>
                <a:ea typeface="Verdana"/>
              </a:rPr>
              <a:t> Academics from Sheffield Hallam University confirmed that, as of March 2023, there was “a shortfall of 1,771 level 4 Probation Officers against the required staffing level of 6,158”.The then Chief Inspector of Probation Justin Russell</a:t>
            </a:r>
            <a:r>
              <a:rPr lang="en-US" sz="2400">
                <a:solidFill>
                  <a:srgbClr val="333333"/>
                </a:solidFill>
                <a:latin typeface="Verdana"/>
                <a:ea typeface="Verdana"/>
              </a:rPr>
              <a:t> p</a:t>
            </a:r>
            <a:r>
              <a:rPr lang="en-US" sz="2000">
                <a:solidFill>
                  <a:srgbClr val="333333"/>
                </a:solidFill>
                <a:latin typeface="Verdana"/>
                <a:ea typeface="Verdana"/>
              </a:rPr>
              <a:t>ointed out that the vacancy rate was “34% in London” and “over 50%” in certain areas of London. Vacancy rates for probation officer roles are high in all 12 regions of the Probation Service - (Parliament, 2024)</a:t>
            </a:r>
            <a:endParaRPr lang="en-US" sz="2000">
              <a:solidFill>
                <a:srgbClr val="444444"/>
              </a:solidFill>
            </a:endParaRPr>
          </a:p>
        </p:txBody>
      </p:sp>
    </p:spTree>
    <p:extLst>
      <p:ext uri="{BB962C8B-B14F-4D97-AF65-F5344CB8AC3E}">
        <p14:creationId xmlns:p14="http://schemas.microsoft.com/office/powerpoint/2010/main" val="13925949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C50651-0C34-5A06-CCBB-CF94575552EE}"/>
              </a:ext>
            </a:extLst>
          </p:cNvPr>
          <p:cNvSpPr>
            <a:spLocks noGrp="1"/>
          </p:cNvSpPr>
          <p:nvPr>
            <p:ph type="title"/>
          </p:nvPr>
        </p:nvSpPr>
        <p:spPr>
          <a:xfrm>
            <a:off x="640080" y="325369"/>
            <a:ext cx="4368602" cy="1956841"/>
          </a:xfrm>
        </p:spPr>
        <p:txBody>
          <a:bodyPr anchor="b">
            <a:normAutofit/>
          </a:bodyPr>
          <a:lstStyle/>
          <a:p>
            <a:endParaRPr lang="en-US" sz="540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C09C222-971F-3C5A-1D33-215501C422B4}"/>
              </a:ext>
            </a:extLst>
          </p:cNvPr>
          <p:cNvSpPr>
            <a:spLocks noGrp="1"/>
          </p:cNvSpPr>
          <p:nvPr>
            <p:ph idx="1"/>
          </p:nvPr>
        </p:nvSpPr>
        <p:spPr>
          <a:xfrm>
            <a:off x="640080" y="2872899"/>
            <a:ext cx="4243589" cy="3320668"/>
          </a:xfrm>
        </p:spPr>
        <p:txBody>
          <a:bodyPr vert="horz" lIns="91440" tIns="45720" rIns="91440" bIns="45720" rtlCol="0">
            <a:normAutofit/>
          </a:bodyPr>
          <a:lstStyle/>
          <a:p>
            <a:r>
              <a:rPr lang="en-US" sz="2200">
                <a:ea typeface="+mn-lt"/>
                <a:cs typeface="+mn-lt"/>
                <a:hlinkClick r:id="rId2"/>
              </a:rPr>
              <a:t>problems with the uk probation service - Google Search</a:t>
            </a:r>
          </a:p>
          <a:p>
            <a:endParaRPr lang="en-US" sz="2200"/>
          </a:p>
        </p:txBody>
      </p:sp>
      <p:pic>
        <p:nvPicPr>
          <p:cNvPr id="4" name="Picture 3" descr="A screenshot of a person&amp;#39;s face&#10;&#10;Description automatically generated">
            <a:extLst>
              <a:ext uri="{FF2B5EF4-FFF2-40B4-BE49-F238E27FC236}">
                <a16:creationId xmlns:a16="http://schemas.microsoft.com/office/drawing/2014/main" id="{671F2235-839C-C1F0-D60C-1157F15D734A}"/>
              </a:ext>
            </a:extLst>
          </p:cNvPr>
          <p:cNvPicPr>
            <a:picLocks noChangeAspect="1"/>
          </p:cNvPicPr>
          <p:nvPr/>
        </p:nvPicPr>
        <p:blipFill>
          <a:blip r:embed="rId3"/>
          <a:srcRect l="9784" r="30286" b="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8201843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F6214B-0CFE-5240-2D98-FDA237202435}"/>
              </a:ext>
            </a:extLst>
          </p:cNvPr>
          <p:cNvSpPr>
            <a:spLocks noGrp="1"/>
          </p:cNvSpPr>
          <p:nvPr>
            <p:ph type="title"/>
          </p:nvPr>
        </p:nvSpPr>
        <p:spPr>
          <a:xfrm>
            <a:off x="686834" y="1153572"/>
            <a:ext cx="3200400" cy="4461163"/>
          </a:xfrm>
        </p:spPr>
        <p:txBody>
          <a:bodyPr>
            <a:normAutofit/>
          </a:bodyPr>
          <a:lstStyle/>
          <a:p>
            <a:r>
              <a:rPr lang="en-US">
                <a:solidFill>
                  <a:srgbClr val="FFFFFF"/>
                </a:solidFill>
              </a:rPr>
              <a:t>Voluntary sector involvement </a:t>
            </a:r>
          </a:p>
        </p:txBody>
      </p:sp>
      <p:sp>
        <p:nvSpPr>
          <p:cNvPr id="23" name="Arc 2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3BFBA58-427F-90B0-DF56-045DC9D129E7}"/>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sz="2200"/>
              <a:t>The government have invested in voluntary </a:t>
            </a:r>
            <a:r>
              <a:rPr lang="en-US" sz="2200" err="1"/>
              <a:t>organisations</a:t>
            </a:r>
            <a:r>
              <a:rPr lang="en-US" sz="2200"/>
              <a:t> such as charities, to aid in offender rehabilitation</a:t>
            </a:r>
          </a:p>
          <a:p>
            <a:r>
              <a:rPr lang="en-US" sz="2200" i="1">
                <a:ea typeface="+mn-lt"/>
                <a:cs typeface="+mn-lt"/>
              </a:rPr>
              <a:t>"The majority of delivery partners for resettlement and rehabilitation services will be voluntary sector </a:t>
            </a:r>
            <a:r>
              <a:rPr lang="en-US" sz="2200" i="1" err="1">
                <a:ea typeface="+mn-lt"/>
                <a:cs typeface="+mn-lt"/>
              </a:rPr>
              <a:t>organisations</a:t>
            </a:r>
            <a:r>
              <a:rPr lang="en-US" sz="2200" i="1">
                <a:ea typeface="+mn-lt"/>
                <a:cs typeface="+mn-lt"/>
              </a:rPr>
              <a:t> and approximately two thirds of the total contract value has gone to the voluntary sector. We are pleased that the government has </a:t>
            </a:r>
            <a:r>
              <a:rPr lang="en-US" sz="2200" i="1" err="1">
                <a:ea typeface="+mn-lt"/>
                <a:cs typeface="+mn-lt"/>
              </a:rPr>
              <a:t>recognised</a:t>
            </a:r>
            <a:r>
              <a:rPr lang="en-US" sz="2200" i="1">
                <a:ea typeface="+mn-lt"/>
                <a:cs typeface="+mn-lt"/>
              </a:rPr>
              <a:t> the knowledge and expertise in our sector which has emerged as the main partner in the delivery of rehabilitation and resettlement services".-</a:t>
            </a:r>
            <a:r>
              <a:rPr lang="en-US" sz="2200">
                <a:ea typeface="+mn-lt"/>
                <a:cs typeface="+mn-lt"/>
              </a:rPr>
              <a:t> (House of Lords, 2022)</a:t>
            </a:r>
          </a:p>
          <a:p>
            <a:endParaRPr lang="en-US" sz="2200"/>
          </a:p>
          <a:p>
            <a:r>
              <a:rPr lang="en-US" sz="2200" b="1"/>
              <a:t>TASK-</a:t>
            </a:r>
            <a:r>
              <a:rPr lang="en-US" sz="2200"/>
              <a:t> Research into the charity "The clink charity" and report back what they do to support offender rehabilitation.</a:t>
            </a:r>
          </a:p>
        </p:txBody>
      </p:sp>
    </p:spTree>
    <p:extLst>
      <p:ext uri="{BB962C8B-B14F-4D97-AF65-F5344CB8AC3E}">
        <p14:creationId xmlns:p14="http://schemas.microsoft.com/office/powerpoint/2010/main" val="42451251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Yellow question mark">
            <a:extLst>
              <a:ext uri="{FF2B5EF4-FFF2-40B4-BE49-F238E27FC236}">
                <a16:creationId xmlns:a16="http://schemas.microsoft.com/office/drawing/2014/main" id="{54CB865E-CD81-4A88-4EDA-4E91F0C4E8FF}"/>
              </a:ext>
            </a:extLst>
          </p:cNvPr>
          <p:cNvPicPr>
            <a:picLocks noChangeAspect="1"/>
          </p:cNvPicPr>
          <p:nvPr/>
        </p:nvPicPr>
        <p:blipFill>
          <a:blip r:embed="rId2"/>
          <a:srcRect r="-2" b="6263"/>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12A015-1FC9-C42F-659D-1D0E3741E690}"/>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a:solidFill>
                  <a:srgbClr val="FFFFFF"/>
                </a:solidFill>
              </a:rPr>
              <a:t>Questions?</a:t>
            </a:r>
          </a:p>
        </p:txBody>
      </p:sp>
    </p:spTree>
    <p:extLst>
      <p:ext uri="{BB962C8B-B14F-4D97-AF65-F5344CB8AC3E}">
        <p14:creationId xmlns:p14="http://schemas.microsoft.com/office/powerpoint/2010/main" val="362834347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956</Words>
  <Application>Microsoft Office PowerPoint</Application>
  <PresentationFormat>Widescreen</PresentationFormat>
  <Paragraphs>65</Paragraphs>
  <Slides>14</Slides>
  <Notes>7</Notes>
  <HiddenSlides>0</HiddenSlides>
  <MMClips>1</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14</vt:i4>
      </vt:variant>
    </vt:vector>
  </HeadingPairs>
  <TitlesOfParts>
    <vt:vector size="23" baseType="lpstr">
      <vt:lpstr>Arial Unicode MS</vt:lpstr>
      <vt:lpstr>Aptos</vt:lpstr>
      <vt:lpstr>Aptos Display</vt:lpstr>
      <vt:lpstr>Arial</vt:lpstr>
      <vt:lpstr>Arial</vt:lpstr>
      <vt:lpstr>Calibri</vt:lpstr>
      <vt:lpstr>Open Sans</vt:lpstr>
      <vt:lpstr>Verdana</vt:lpstr>
      <vt:lpstr>office theme</vt:lpstr>
      <vt:lpstr>Understanding the role of  police constable  (BMPL4019)</vt:lpstr>
      <vt:lpstr>PRISONS AND IMPRISONMENT</vt:lpstr>
      <vt:lpstr>Prisons</vt:lpstr>
      <vt:lpstr>Why do we need prisons?</vt:lpstr>
      <vt:lpstr>PowerPoint Presentation</vt:lpstr>
      <vt:lpstr>Substance misuse in prison</vt:lpstr>
      <vt:lpstr>Overcrowding in prison</vt:lpstr>
      <vt:lpstr>PowerPoint Presentation</vt:lpstr>
      <vt:lpstr>Does prisoner rehabilitation work?</vt:lpstr>
      <vt:lpstr>Community- probation service</vt:lpstr>
      <vt:lpstr>The probation service in crisis</vt:lpstr>
      <vt:lpstr>PowerPoint Presentation</vt:lpstr>
      <vt:lpstr>Voluntary sector involvement </vt:lpstr>
      <vt:lpstr>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Melanie Thomas</cp:lastModifiedBy>
  <cp:revision>2</cp:revision>
  <dcterms:created xsi:type="dcterms:W3CDTF">2024-09-12T14:42:58Z</dcterms:created>
  <dcterms:modified xsi:type="dcterms:W3CDTF">2025-10-23T10:49:37Z</dcterms:modified>
</cp:coreProperties>
</file>