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56"/>
  </p:notesMasterIdLst>
  <p:handoutMasterIdLst>
    <p:handoutMasterId r:id="rId57"/>
  </p:handoutMasterIdLst>
  <p:sldIdLst>
    <p:sldId id="256" r:id="rId10"/>
    <p:sldId id="307" r:id="rId11"/>
    <p:sldId id="308" r:id="rId12"/>
    <p:sldId id="309" r:id="rId13"/>
    <p:sldId id="317" r:id="rId14"/>
    <p:sldId id="310" r:id="rId15"/>
    <p:sldId id="312" r:id="rId16"/>
    <p:sldId id="313" r:id="rId17"/>
    <p:sldId id="278" r:id="rId18"/>
    <p:sldId id="314" r:id="rId19"/>
    <p:sldId id="280" r:id="rId20"/>
    <p:sldId id="262" r:id="rId21"/>
    <p:sldId id="315" r:id="rId22"/>
    <p:sldId id="316" r:id="rId23"/>
    <p:sldId id="311" r:id="rId24"/>
    <p:sldId id="319" r:id="rId25"/>
    <p:sldId id="322" r:id="rId26"/>
    <p:sldId id="320" r:id="rId27"/>
    <p:sldId id="323" r:id="rId28"/>
    <p:sldId id="321" r:id="rId29"/>
    <p:sldId id="326" r:id="rId30"/>
    <p:sldId id="327" r:id="rId31"/>
    <p:sldId id="329" r:id="rId32"/>
    <p:sldId id="325" r:id="rId33"/>
    <p:sldId id="330" r:id="rId34"/>
    <p:sldId id="324" r:id="rId35"/>
    <p:sldId id="328" r:id="rId36"/>
    <p:sldId id="331" r:id="rId37"/>
    <p:sldId id="332" r:id="rId38"/>
    <p:sldId id="335" r:id="rId39"/>
    <p:sldId id="334" r:id="rId40"/>
    <p:sldId id="336" r:id="rId41"/>
    <p:sldId id="337" r:id="rId42"/>
    <p:sldId id="338" r:id="rId43"/>
    <p:sldId id="339" r:id="rId44"/>
    <p:sldId id="342" r:id="rId45"/>
    <p:sldId id="340" r:id="rId46"/>
    <p:sldId id="343" r:id="rId47"/>
    <p:sldId id="341" r:id="rId48"/>
    <p:sldId id="344" r:id="rId49"/>
    <p:sldId id="345" r:id="rId50"/>
    <p:sldId id="346" r:id="rId51"/>
    <p:sldId id="347" r:id="rId52"/>
    <p:sldId id="348" r:id="rId53"/>
    <p:sldId id="349" r:id="rId54"/>
    <p:sldId id="350" r:id="rId55"/>
  </p:sldIdLst>
  <p:sldSz cx="9144000" cy="6858000" type="screen4x3"/>
  <p:notesSz cx="6858000" cy="9144000"/>
  <p:custDataLst>
    <p:tags r:id="rId5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B991"/>
    <a:srgbClr val="FF0066"/>
    <a:srgbClr val="009A46"/>
    <a:srgbClr val="00CC00"/>
    <a:srgbClr val="FF9900"/>
    <a:srgbClr val="FFFF66"/>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67" autoAdjust="0"/>
    <p:restoredTop sz="95033" autoAdjust="0"/>
  </p:normalViewPr>
  <p:slideViewPr>
    <p:cSldViewPr>
      <p:cViewPr varScale="1">
        <p:scale>
          <a:sx n="75" d="100"/>
          <a:sy n="75" d="100"/>
        </p:scale>
        <p:origin x="1810" y="53"/>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slide" Target="slides/slide46.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tags" Target="tags/tag1.xml"/><Relationship Id="rId5" Type="http://schemas.openxmlformats.org/officeDocument/2006/relationships/slideMaster" Target="slideMasters/slideMaster5.xml"/><Relationship Id="rId61" Type="http://schemas.openxmlformats.org/officeDocument/2006/relationships/theme" Target="theme/theme1.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notesMaster" Target="notesMasters/notesMaster1.xml"/><Relationship Id="rId8" Type="http://schemas.openxmlformats.org/officeDocument/2006/relationships/slideMaster" Target="slideMasters/slideMaster8.xml"/><Relationship Id="rId51" Type="http://schemas.openxmlformats.org/officeDocument/2006/relationships/slide" Target="slides/slide42.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presProps" Target="presProps.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handoutMaster" Target="handoutMasters/handoutMaster1.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03/01/2026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03/01/2026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E94F88D-5672-4D13-9F93-5210D3BC47F3}" type="slidenum">
              <a:rPr lang="en-GB" smtClean="0"/>
              <a:t>11</a:t>
            </a:fld>
            <a:endParaRPr lang="en-GB"/>
          </a:p>
        </p:txBody>
      </p:sp>
    </p:spTree>
    <p:extLst>
      <p:ext uri="{BB962C8B-B14F-4D97-AF65-F5344CB8AC3E}">
        <p14:creationId xmlns:p14="http://schemas.microsoft.com/office/powerpoint/2010/main" val="3155945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BT p4</a:t>
            </a:r>
          </a:p>
        </p:txBody>
      </p:sp>
      <p:sp>
        <p:nvSpPr>
          <p:cNvPr id="4" name="Slide Number Placeholder 3"/>
          <p:cNvSpPr>
            <a:spLocks noGrp="1"/>
          </p:cNvSpPr>
          <p:nvPr>
            <p:ph type="sldNum" sz="quarter" idx="10"/>
          </p:nvPr>
        </p:nvSpPr>
        <p:spPr/>
        <p:txBody>
          <a:bodyPr/>
          <a:lstStyle/>
          <a:p>
            <a:fld id="{0E94F88D-5672-4D13-9F93-5210D3BC47F3}" type="slidenum">
              <a:rPr lang="en-GB" smtClean="0"/>
              <a:t>12</a:t>
            </a:fld>
            <a:endParaRPr lang="en-GB"/>
          </a:p>
        </p:txBody>
      </p:sp>
    </p:spTree>
    <p:extLst>
      <p:ext uri="{BB962C8B-B14F-4D97-AF65-F5344CB8AC3E}">
        <p14:creationId xmlns:p14="http://schemas.microsoft.com/office/powerpoint/2010/main" val="25627143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January 3, 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January 3, 2026</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January 3, 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January 3, 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January 3, 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January 3, 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January 3, 2026</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January 3, 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January 3, 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January 3, 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03/01/2026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03/01/2026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03/01/2026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January 3, 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January 3, 2026</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January 3, 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January 3, 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January 3, 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03/01/2026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03/01/2026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03/01/2026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03/01/2026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03/01/2026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January 3, 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January 3, 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January 3, 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January 3, 2026</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January 3, 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January 3, 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January 3, 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January 3, 2026</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January 3, 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January 3, 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January 3, 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January 3, 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January 3, 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January 3, 2026</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4497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January 3, 2026</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January 3, 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January 3, 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January 3, 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January 3, 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January 3, 2026</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January 3, 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January 3, 2026</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January 3, 2026</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03/01/2026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January 3, 2026</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03/01/2026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January 3, 2026</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January 3, 2026</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January 3, 2026</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January 3, 2026</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90.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9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90.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t>Categorising Capitalism: Understanding Corporate Governance Taxonomies</a:t>
            </a:r>
          </a:p>
        </p:txBody>
      </p:sp>
      <p:sp>
        <p:nvSpPr>
          <p:cNvPr id="6" name="Subtitle 2"/>
          <p:cNvSpPr>
            <a:spLocks noGrp="1"/>
          </p:cNvSpPr>
          <p:nvPr>
            <p:ph type="subTitle" idx="1"/>
          </p:nvPr>
        </p:nvSpPr>
        <p:spPr>
          <a:xfrm>
            <a:off x="1295400" y="3200400"/>
            <a:ext cx="6400800" cy="2892896"/>
          </a:xfrm>
        </p:spPr>
        <p:txBody>
          <a:bodyPr>
            <a:normAutofit/>
          </a:bodyPr>
          <a:lstStyle/>
          <a:p>
            <a:r>
              <a:rPr lang="en-GB" dirty="0"/>
              <a:t>From Banks to Boards: Exploring Different Systems of Corporate Control</a:t>
            </a:r>
          </a:p>
          <a:p>
            <a:endParaRPr lang="en-GB" dirty="0"/>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212B1-AD1A-686D-F2E9-9D433A3EB2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2C21AB-5D74-8E19-6E09-AFA7D9BD95AF}"/>
              </a:ext>
            </a:extLst>
          </p:cNvPr>
          <p:cNvSpPr>
            <a:spLocks noGrp="1"/>
          </p:cNvSpPr>
          <p:nvPr>
            <p:ph type="title"/>
          </p:nvPr>
        </p:nvSpPr>
        <p:spPr/>
        <p:txBody>
          <a:bodyPr>
            <a:normAutofit/>
          </a:bodyPr>
          <a:lstStyle/>
          <a:p>
            <a:r>
              <a:rPr lang="en-GB" b="1" dirty="0"/>
              <a:t>1. Introduction: Why Classify?</a:t>
            </a:r>
          </a:p>
        </p:txBody>
      </p:sp>
      <p:sp>
        <p:nvSpPr>
          <p:cNvPr id="3" name="Text Placeholder 2">
            <a:extLst>
              <a:ext uri="{FF2B5EF4-FFF2-40B4-BE49-F238E27FC236}">
                <a16:creationId xmlns:a16="http://schemas.microsoft.com/office/drawing/2014/main" id="{636E6E18-1ADC-C792-CDE6-3EA5AD50F0F8}"/>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CC509A18-9256-542D-7F18-950DB7F62C9B}"/>
              </a:ext>
            </a:extLst>
          </p:cNvPr>
          <p:cNvSpPr>
            <a:spLocks noGrp="1"/>
          </p:cNvSpPr>
          <p:nvPr>
            <p:ph type="sldNum" sz="quarter" idx="12"/>
          </p:nvPr>
        </p:nvSpPr>
        <p:spPr/>
        <p:txBody>
          <a:bodyPr/>
          <a:lstStyle/>
          <a:p>
            <a:fld id="{F38DF745-7D3F-47F4-83A3-874385CFAA69}" type="slidenum">
              <a:rPr lang="en-US" smtClean="0"/>
              <a:pPr/>
              <a:t>2</a:t>
            </a:fld>
            <a:endParaRPr lang="en-US" dirty="0"/>
          </a:p>
        </p:txBody>
      </p:sp>
    </p:spTree>
    <p:extLst>
      <p:ext uri="{BB962C8B-B14F-4D97-AF65-F5344CB8AC3E}">
        <p14:creationId xmlns:p14="http://schemas.microsoft.com/office/powerpoint/2010/main" val="1882947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36885-3EE7-15E6-9EAD-D52F56ED0E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9DBCCB-E9FD-51F6-91B0-F878CB3171DD}"/>
              </a:ext>
            </a:extLst>
          </p:cNvPr>
          <p:cNvSpPr>
            <a:spLocks noGrp="1"/>
          </p:cNvSpPr>
          <p:nvPr>
            <p:ph type="title"/>
          </p:nvPr>
        </p:nvSpPr>
        <p:spPr/>
        <p:txBody>
          <a:bodyPr/>
          <a:lstStyle/>
          <a:p>
            <a:r>
              <a:rPr lang="en-GB" dirty="0"/>
              <a:t>Making Sense of Global Capitalism</a:t>
            </a:r>
          </a:p>
        </p:txBody>
      </p:sp>
      <p:sp>
        <p:nvSpPr>
          <p:cNvPr id="3" name="Slide Number Placeholder 2">
            <a:extLst>
              <a:ext uri="{FF2B5EF4-FFF2-40B4-BE49-F238E27FC236}">
                <a16:creationId xmlns:a16="http://schemas.microsoft.com/office/drawing/2014/main" id="{68EBD170-1CF8-63CE-264A-B43845A48964}"/>
              </a:ext>
            </a:extLst>
          </p:cNvPr>
          <p:cNvSpPr>
            <a:spLocks noGrp="1"/>
          </p:cNvSpPr>
          <p:nvPr>
            <p:ph type="sldNum" sz="quarter" idx="12"/>
          </p:nvPr>
        </p:nvSpPr>
        <p:spPr/>
        <p:txBody>
          <a:bodyPr/>
          <a:lstStyle/>
          <a:p>
            <a:fld id="{F38DF745-7D3F-47F4-83A3-874385CFAA69}" type="slidenum">
              <a:rPr lang="en-US" smtClean="0"/>
              <a:pPr/>
              <a:t>3</a:t>
            </a:fld>
            <a:endParaRPr lang="en-US"/>
          </a:p>
        </p:txBody>
      </p:sp>
      <p:sp>
        <p:nvSpPr>
          <p:cNvPr id="4" name="Content Placeholder 3">
            <a:extLst>
              <a:ext uri="{FF2B5EF4-FFF2-40B4-BE49-F238E27FC236}">
                <a16:creationId xmlns:a16="http://schemas.microsoft.com/office/drawing/2014/main" id="{DDFB6DA4-09FA-203F-0DB5-94FD77C22AD5}"/>
              </a:ext>
            </a:extLst>
          </p:cNvPr>
          <p:cNvSpPr>
            <a:spLocks noGrp="1"/>
          </p:cNvSpPr>
          <p:nvPr>
            <p:ph sz="quarter" idx="1"/>
          </p:nvPr>
        </p:nvSpPr>
        <p:spPr/>
        <p:txBody>
          <a:bodyPr/>
          <a:lstStyle/>
          <a:p>
            <a:r>
              <a:rPr lang="en-GB" dirty="0"/>
              <a:t>The importance of understanding different ways companies are governed.</a:t>
            </a:r>
          </a:p>
          <a:p>
            <a:r>
              <a:rPr lang="en-GB" dirty="0"/>
              <a:t>Why do you think corporate governance systems differ across countries?</a:t>
            </a:r>
          </a:p>
        </p:txBody>
      </p:sp>
    </p:spTree>
    <p:extLst>
      <p:ext uri="{BB962C8B-B14F-4D97-AF65-F5344CB8AC3E}">
        <p14:creationId xmlns:p14="http://schemas.microsoft.com/office/powerpoint/2010/main" val="3007022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212F9-6454-0DCD-C538-F20749333DFB}"/>
              </a:ext>
            </a:extLst>
          </p:cNvPr>
          <p:cNvSpPr>
            <a:spLocks noGrp="1"/>
          </p:cNvSpPr>
          <p:nvPr>
            <p:ph type="title"/>
          </p:nvPr>
        </p:nvSpPr>
        <p:spPr/>
        <p:txBody>
          <a:bodyPr/>
          <a:lstStyle/>
          <a:p>
            <a:r>
              <a:rPr lang="en-GB" b="1" dirty="0"/>
              <a:t>2. Market-Based vs. Bank-Based Systems</a:t>
            </a:r>
            <a:endParaRPr lang="en-GB" dirty="0"/>
          </a:p>
        </p:txBody>
      </p:sp>
      <p:sp>
        <p:nvSpPr>
          <p:cNvPr id="3" name="Text Placeholder 2">
            <a:extLst>
              <a:ext uri="{FF2B5EF4-FFF2-40B4-BE49-F238E27FC236}">
                <a16:creationId xmlns:a16="http://schemas.microsoft.com/office/drawing/2014/main" id="{96616F8A-ACD0-0F8E-0FAC-433BF7BF0EC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DE30B8C-E24C-4B31-1B84-7CCA582C08C2}"/>
              </a:ext>
            </a:extLst>
          </p:cNvPr>
          <p:cNvSpPr>
            <a:spLocks noGrp="1"/>
          </p:cNvSpPr>
          <p:nvPr>
            <p:ph type="sldNum" sz="quarter" idx="12"/>
          </p:nvPr>
        </p:nvSpPr>
        <p:spPr/>
        <p:txBody>
          <a:bodyPr/>
          <a:lstStyle/>
          <a:p>
            <a:fld id="{F38DF745-7D3F-47F4-83A3-874385CFAA69}" type="slidenum">
              <a:rPr lang="en-US" smtClean="0"/>
              <a:pPr/>
              <a:t>4</a:t>
            </a:fld>
            <a:endParaRPr lang="en-US" dirty="0"/>
          </a:p>
        </p:txBody>
      </p:sp>
    </p:spTree>
    <p:extLst>
      <p:ext uri="{BB962C8B-B14F-4D97-AF65-F5344CB8AC3E}">
        <p14:creationId xmlns:p14="http://schemas.microsoft.com/office/powerpoint/2010/main" val="1969204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77E37C-8BE3-0E33-955E-2165FE6E3C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B93BF6-828D-24A3-C0EC-2D033C35B08B}"/>
              </a:ext>
            </a:extLst>
          </p:cNvPr>
          <p:cNvSpPr>
            <a:spLocks noGrp="1"/>
          </p:cNvSpPr>
          <p:nvPr>
            <p:ph type="title"/>
          </p:nvPr>
        </p:nvSpPr>
        <p:spPr/>
        <p:txBody>
          <a:bodyPr/>
          <a:lstStyle/>
          <a:p>
            <a:r>
              <a:rPr lang="en-GB" dirty="0"/>
              <a:t>Two Flavors of Capitalism</a:t>
            </a:r>
          </a:p>
        </p:txBody>
      </p:sp>
      <p:sp>
        <p:nvSpPr>
          <p:cNvPr id="3" name="Slide Number Placeholder 2">
            <a:extLst>
              <a:ext uri="{FF2B5EF4-FFF2-40B4-BE49-F238E27FC236}">
                <a16:creationId xmlns:a16="http://schemas.microsoft.com/office/drawing/2014/main" id="{E34ECD11-DD88-5E2C-9A6F-F89FE1B19E78}"/>
              </a:ext>
            </a:extLst>
          </p:cNvPr>
          <p:cNvSpPr>
            <a:spLocks noGrp="1"/>
          </p:cNvSpPr>
          <p:nvPr>
            <p:ph type="sldNum" sz="quarter" idx="12"/>
          </p:nvPr>
        </p:nvSpPr>
        <p:spPr/>
        <p:txBody>
          <a:bodyPr/>
          <a:lstStyle/>
          <a:p>
            <a:fld id="{F38DF745-7D3F-47F4-83A3-874385CFAA69}" type="slidenum">
              <a:rPr lang="en-US" smtClean="0"/>
              <a:pPr/>
              <a:t>5</a:t>
            </a:fld>
            <a:endParaRPr lang="en-US"/>
          </a:p>
        </p:txBody>
      </p:sp>
      <p:sp>
        <p:nvSpPr>
          <p:cNvPr id="4" name="Content Placeholder 3">
            <a:extLst>
              <a:ext uri="{FF2B5EF4-FFF2-40B4-BE49-F238E27FC236}">
                <a16:creationId xmlns:a16="http://schemas.microsoft.com/office/drawing/2014/main" id="{5C377329-F507-A926-9F07-ACCA3916A8A9}"/>
              </a:ext>
            </a:extLst>
          </p:cNvPr>
          <p:cNvSpPr>
            <a:spLocks noGrp="1"/>
          </p:cNvSpPr>
          <p:nvPr>
            <p:ph sz="quarter" idx="1"/>
          </p:nvPr>
        </p:nvSpPr>
        <p:spPr/>
        <p:txBody>
          <a:bodyPr/>
          <a:lstStyle/>
          <a:p>
            <a:r>
              <a:rPr lang="en-GB" dirty="0"/>
              <a:t>Market-based vs. Bank-based.</a:t>
            </a:r>
          </a:p>
          <a:p>
            <a:endParaRPr lang="en-GB" dirty="0"/>
          </a:p>
        </p:txBody>
      </p:sp>
      <p:graphicFrame>
        <p:nvGraphicFramePr>
          <p:cNvPr id="13" name="Table 12">
            <a:extLst>
              <a:ext uri="{FF2B5EF4-FFF2-40B4-BE49-F238E27FC236}">
                <a16:creationId xmlns:a16="http://schemas.microsoft.com/office/drawing/2014/main" id="{DB0AB69D-5A7C-65A6-2C44-D61674DAF23E}"/>
              </a:ext>
            </a:extLst>
          </p:cNvPr>
          <p:cNvGraphicFramePr>
            <a:graphicFrameLocks noGrp="1"/>
          </p:cNvGraphicFramePr>
          <p:nvPr>
            <p:extLst>
              <p:ext uri="{D42A27DB-BD31-4B8C-83A1-F6EECF244321}">
                <p14:modId xmlns:p14="http://schemas.microsoft.com/office/powerpoint/2010/main" val="101978668"/>
              </p:ext>
            </p:extLst>
          </p:nvPr>
        </p:nvGraphicFramePr>
        <p:xfrm>
          <a:off x="634409" y="2060848"/>
          <a:ext cx="8314127" cy="1792757"/>
        </p:xfrm>
        <a:graphic>
          <a:graphicData uri="http://schemas.openxmlformats.org/drawingml/2006/table">
            <a:tbl>
              <a:tblPr/>
              <a:tblGrid>
                <a:gridCol w="1715175">
                  <a:extLst>
                    <a:ext uri="{9D8B030D-6E8A-4147-A177-3AD203B41FA5}">
                      <a16:colId xmlns:a16="http://schemas.microsoft.com/office/drawing/2014/main" val="3616055153"/>
                    </a:ext>
                  </a:extLst>
                </a:gridCol>
                <a:gridCol w="3481695">
                  <a:extLst>
                    <a:ext uri="{9D8B030D-6E8A-4147-A177-3AD203B41FA5}">
                      <a16:colId xmlns:a16="http://schemas.microsoft.com/office/drawing/2014/main" val="855005895"/>
                    </a:ext>
                  </a:extLst>
                </a:gridCol>
                <a:gridCol w="3117257">
                  <a:extLst>
                    <a:ext uri="{9D8B030D-6E8A-4147-A177-3AD203B41FA5}">
                      <a16:colId xmlns:a16="http://schemas.microsoft.com/office/drawing/2014/main" val="2027378037"/>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Market-Based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a:solidFill>
                            <a:schemeClr val="tx1"/>
                          </a:solidFill>
                          <a:effectLst/>
                          <a:latin typeface="+mn-lt"/>
                          <a:ea typeface="+mn-ea"/>
                          <a:cs typeface="+mn-cs"/>
                        </a:rPr>
                        <a:t>Bank-Based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888502">
                <a:tc>
                  <a:txBody>
                    <a:bodyPr/>
                    <a:lstStyle/>
                    <a:p>
                      <a:pPr algn="l"/>
                      <a:r>
                        <a:rPr lang="en-GB" sz="2000" b="1" dirty="0">
                          <a:effectLst/>
                        </a:rPr>
                        <a:t>Examples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Great Britain, United States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Germany, Japan</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bl>
          </a:graphicData>
        </a:graphic>
      </p:graphicFrame>
    </p:spTree>
    <p:extLst>
      <p:ext uri="{BB962C8B-B14F-4D97-AF65-F5344CB8AC3E}">
        <p14:creationId xmlns:p14="http://schemas.microsoft.com/office/powerpoint/2010/main" val="18486096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709FF-3C6F-BFE1-A6F0-7FC7EC7E82B9}"/>
              </a:ext>
            </a:extLst>
          </p:cNvPr>
          <p:cNvSpPr>
            <a:spLocks noGrp="1"/>
          </p:cNvSpPr>
          <p:nvPr>
            <p:ph type="title"/>
          </p:nvPr>
        </p:nvSpPr>
        <p:spPr/>
        <p:txBody>
          <a:bodyPr/>
          <a:lstStyle/>
          <a:p>
            <a:r>
              <a:rPr lang="en-GB" dirty="0"/>
              <a:t>Two Flavors of Capitalism</a:t>
            </a:r>
          </a:p>
        </p:txBody>
      </p:sp>
      <p:sp>
        <p:nvSpPr>
          <p:cNvPr id="3" name="Slide Number Placeholder 2">
            <a:extLst>
              <a:ext uri="{FF2B5EF4-FFF2-40B4-BE49-F238E27FC236}">
                <a16:creationId xmlns:a16="http://schemas.microsoft.com/office/drawing/2014/main" id="{92AF3B78-1099-D941-A18B-03A9BAD4B187}"/>
              </a:ext>
            </a:extLst>
          </p:cNvPr>
          <p:cNvSpPr>
            <a:spLocks noGrp="1"/>
          </p:cNvSpPr>
          <p:nvPr>
            <p:ph type="sldNum" sz="quarter" idx="12"/>
          </p:nvPr>
        </p:nvSpPr>
        <p:spPr/>
        <p:txBody>
          <a:bodyPr/>
          <a:lstStyle/>
          <a:p>
            <a:fld id="{F38DF745-7D3F-47F4-83A3-874385CFAA69}" type="slidenum">
              <a:rPr lang="en-US" smtClean="0"/>
              <a:pPr/>
              <a:t>6</a:t>
            </a:fld>
            <a:endParaRPr lang="en-US"/>
          </a:p>
        </p:txBody>
      </p:sp>
      <p:sp>
        <p:nvSpPr>
          <p:cNvPr id="4" name="Content Placeholder 3">
            <a:extLst>
              <a:ext uri="{FF2B5EF4-FFF2-40B4-BE49-F238E27FC236}">
                <a16:creationId xmlns:a16="http://schemas.microsoft.com/office/drawing/2014/main" id="{1036870C-6184-5576-E8D9-29759B730BF9}"/>
              </a:ext>
            </a:extLst>
          </p:cNvPr>
          <p:cNvSpPr>
            <a:spLocks noGrp="1"/>
          </p:cNvSpPr>
          <p:nvPr>
            <p:ph sz="quarter" idx="1"/>
          </p:nvPr>
        </p:nvSpPr>
        <p:spPr/>
        <p:txBody>
          <a:bodyPr/>
          <a:lstStyle/>
          <a:p>
            <a:r>
              <a:rPr lang="en-GB" dirty="0"/>
              <a:t>Market-based vs. Bank-based.</a:t>
            </a:r>
          </a:p>
          <a:p>
            <a:endParaRPr lang="en-GB" dirty="0"/>
          </a:p>
        </p:txBody>
      </p:sp>
      <p:graphicFrame>
        <p:nvGraphicFramePr>
          <p:cNvPr id="13" name="Table 12">
            <a:extLst>
              <a:ext uri="{FF2B5EF4-FFF2-40B4-BE49-F238E27FC236}">
                <a16:creationId xmlns:a16="http://schemas.microsoft.com/office/drawing/2014/main" id="{3747D08E-3781-BC8C-12B2-21686B91E022}"/>
              </a:ext>
            </a:extLst>
          </p:cNvPr>
          <p:cNvGraphicFramePr>
            <a:graphicFrameLocks noGrp="1"/>
          </p:cNvGraphicFramePr>
          <p:nvPr>
            <p:extLst>
              <p:ext uri="{D42A27DB-BD31-4B8C-83A1-F6EECF244321}">
                <p14:modId xmlns:p14="http://schemas.microsoft.com/office/powerpoint/2010/main" val="1494711886"/>
              </p:ext>
            </p:extLst>
          </p:nvPr>
        </p:nvGraphicFramePr>
        <p:xfrm>
          <a:off x="634409" y="2060848"/>
          <a:ext cx="8314127" cy="2214895"/>
        </p:xfrm>
        <a:graphic>
          <a:graphicData uri="http://schemas.openxmlformats.org/drawingml/2006/table">
            <a:tbl>
              <a:tblPr/>
              <a:tblGrid>
                <a:gridCol w="1715175">
                  <a:extLst>
                    <a:ext uri="{9D8B030D-6E8A-4147-A177-3AD203B41FA5}">
                      <a16:colId xmlns:a16="http://schemas.microsoft.com/office/drawing/2014/main" val="3616055153"/>
                    </a:ext>
                  </a:extLst>
                </a:gridCol>
                <a:gridCol w="3481695">
                  <a:extLst>
                    <a:ext uri="{9D8B030D-6E8A-4147-A177-3AD203B41FA5}">
                      <a16:colId xmlns:a16="http://schemas.microsoft.com/office/drawing/2014/main" val="855005895"/>
                    </a:ext>
                  </a:extLst>
                </a:gridCol>
                <a:gridCol w="3117257">
                  <a:extLst>
                    <a:ext uri="{9D8B030D-6E8A-4147-A177-3AD203B41FA5}">
                      <a16:colId xmlns:a16="http://schemas.microsoft.com/office/drawing/2014/main" val="2027378037"/>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Market-Based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a:solidFill>
                            <a:schemeClr val="tx1"/>
                          </a:solidFill>
                          <a:effectLst/>
                          <a:latin typeface="+mn-lt"/>
                          <a:ea typeface="+mn-ea"/>
                          <a:cs typeface="+mn-cs"/>
                        </a:rPr>
                        <a:t>Bank-Based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888502">
                <a:tc>
                  <a:txBody>
                    <a:bodyPr/>
                    <a:lstStyle/>
                    <a:p>
                      <a:pPr algn="l"/>
                      <a:r>
                        <a:rPr lang="en-GB" sz="2000" b="1" dirty="0">
                          <a:effectLst/>
                        </a:rPr>
                        <a:t>Financing method</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Savers invest directly in securities like stocks or bonds issued by companies or governments, bypassing banks.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Savers deposit funds in banks, which then lend these funds to businesses or individuals.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bl>
          </a:graphicData>
        </a:graphic>
      </p:graphicFrame>
      <p:pic>
        <p:nvPicPr>
          <p:cNvPr id="17" name="Picture 16">
            <a:extLst>
              <a:ext uri="{FF2B5EF4-FFF2-40B4-BE49-F238E27FC236}">
                <a16:creationId xmlns:a16="http://schemas.microsoft.com/office/drawing/2014/main" id="{45FBE861-96CF-B877-02FC-CABEE1E077CB}"/>
              </a:ext>
            </a:extLst>
          </p:cNvPr>
          <p:cNvPicPr>
            <a:picLocks noChangeAspect="1"/>
          </p:cNvPicPr>
          <p:nvPr/>
        </p:nvPicPr>
        <p:blipFill>
          <a:blip r:embed="rId2"/>
          <a:stretch>
            <a:fillRect/>
          </a:stretch>
        </p:blipFill>
        <p:spPr>
          <a:xfrm>
            <a:off x="2376512" y="4307375"/>
            <a:ext cx="3223264" cy="2420710"/>
          </a:xfrm>
          <a:prstGeom prst="rect">
            <a:avLst/>
          </a:prstGeom>
        </p:spPr>
      </p:pic>
      <p:pic>
        <p:nvPicPr>
          <p:cNvPr id="1030" name="Picture 6" descr="Need a business loan? Here is what we want to see.">
            <a:extLst>
              <a:ext uri="{FF2B5EF4-FFF2-40B4-BE49-F238E27FC236}">
                <a16:creationId xmlns:a16="http://schemas.microsoft.com/office/drawing/2014/main" id="{C5D3AC33-06D3-E4A4-E4D0-8ABC6E3D458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4889" y="4346981"/>
            <a:ext cx="2914650" cy="1976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5099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81A3CA-C137-F20D-9CF2-770B16D5CD7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DC9987-2053-9F4B-6CDB-DB067426B456}"/>
              </a:ext>
            </a:extLst>
          </p:cNvPr>
          <p:cNvSpPr>
            <a:spLocks noGrp="1"/>
          </p:cNvSpPr>
          <p:nvPr>
            <p:ph type="title"/>
          </p:nvPr>
        </p:nvSpPr>
        <p:spPr/>
        <p:txBody>
          <a:bodyPr/>
          <a:lstStyle/>
          <a:p>
            <a:r>
              <a:rPr lang="en-GB" dirty="0"/>
              <a:t>Two Flavors of Capitalism</a:t>
            </a:r>
          </a:p>
        </p:txBody>
      </p:sp>
      <p:sp>
        <p:nvSpPr>
          <p:cNvPr id="3" name="Slide Number Placeholder 2">
            <a:extLst>
              <a:ext uri="{FF2B5EF4-FFF2-40B4-BE49-F238E27FC236}">
                <a16:creationId xmlns:a16="http://schemas.microsoft.com/office/drawing/2014/main" id="{5315BEAD-257D-A4EB-237A-5AF0F49C5AB1}"/>
              </a:ext>
            </a:extLst>
          </p:cNvPr>
          <p:cNvSpPr>
            <a:spLocks noGrp="1"/>
          </p:cNvSpPr>
          <p:nvPr>
            <p:ph type="sldNum" sz="quarter" idx="12"/>
          </p:nvPr>
        </p:nvSpPr>
        <p:spPr/>
        <p:txBody>
          <a:bodyPr/>
          <a:lstStyle/>
          <a:p>
            <a:fld id="{F38DF745-7D3F-47F4-83A3-874385CFAA69}" type="slidenum">
              <a:rPr lang="en-US" smtClean="0"/>
              <a:pPr/>
              <a:t>7</a:t>
            </a:fld>
            <a:endParaRPr lang="en-US"/>
          </a:p>
        </p:txBody>
      </p:sp>
      <p:sp>
        <p:nvSpPr>
          <p:cNvPr id="4" name="Content Placeholder 3">
            <a:extLst>
              <a:ext uri="{FF2B5EF4-FFF2-40B4-BE49-F238E27FC236}">
                <a16:creationId xmlns:a16="http://schemas.microsoft.com/office/drawing/2014/main" id="{10D4694D-FCA6-277F-CD43-0E10D9405EE1}"/>
              </a:ext>
            </a:extLst>
          </p:cNvPr>
          <p:cNvSpPr>
            <a:spLocks noGrp="1"/>
          </p:cNvSpPr>
          <p:nvPr>
            <p:ph sz="quarter" idx="1"/>
          </p:nvPr>
        </p:nvSpPr>
        <p:spPr/>
        <p:txBody>
          <a:bodyPr/>
          <a:lstStyle/>
          <a:p>
            <a:r>
              <a:rPr lang="en-GB" dirty="0"/>
              <a:t>Market-based vs. Bank-based.</a:t>
            </a:r>
          </a:p>
          <a:p>
            <a:endParaRPr lang="en-GB" dirty="0"/>
          </a:p>
        </p:txBody>
      </p:sp>
      <p:graphicFrame>
        <p:nvGraphicFramePr>
          <p:cNvPr id="13" name="Table 12">
            <a:extLst>
              <a:ext uri="{FF2B5EF4-FFF2-40B4-BE49-F238E27FC236}">
                <a16:creationId xmlns:a16="http://schemas.microsoft.com/office/drawing/2014/main" id="{590EF6F1-F7AE-4B2A-35B0-42617C0B63AC}"/>
              </a:ext>
            </a:extLst>
          </p:cNvPr>
          <p:cNvGraphicFramePr>
            <a:graphicFrameLocks noGrp="1"/>
          </p:cNvGraphicFramePr>
          <p:nvPr>
            <p:extLst>
              <p:ext uri="{D42A27DB-BD31-4B8C-83A1-F6EECF244321}">
                <p14:modId xmlns:p14="http://schemas.microsoft.com/office/powerpoint/2010/main" val="2106077723"/>
              </p:ext>
            </p:extLst>
          </p:nvPr>
        </p:nvGraphicFramePr>
        <p:xfrm>
          <a:off x="634409" y="2060848"/>
          <a:ext cx="8314127" cy="1910095"/>
        </p:xfrm>
        <a:graphic>
          <a:graphicData uri="http://schemas.openxmlformats.org/drawingml/2006/table">
            <a:tbl>
              <a:tblPr/>
              <a:tblGrid>
                <a:gridCol w="1715175">
                  <a:extLst>
                    <a:ext uri="{9D8B030D-6E8A-4147-A177-3AD203B41FA5}">
                      <a16:colId xmlns:a16="http://schemas.microsoft.com/office/drawing/2014/main" val="3616055153"/>
                    </a:ext>
                  </a:extLst>
                </a:gridCol>
                <a:gridCol w="3481695">
                  <a:extLst>
                    <a:ext uri="{9D8B030D-6E8A-4147-A177-3AD203B41FA5}">
                      <a16:colId xmlns:a16="http://schemas.microsoft.com/office/drawing/2014/main" val="855005895"/>
                    </a:ext>
                  </a:extLst>
                </a:gridCol>
                <a:gridCol w="3117257">
                  <a:extLst>
                    <a:ext uri="{9D8B030D-6E8A-4147-A177-3AD203B41FA5}">
                      <a16:colId xmlns:a16="http://schemas.microsoft.com/office/drawing/2014/main" val="2027378037"/>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Market-Based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a:solidFill>
                            <a:schemeClr val="tx1"/>
                          </a:solidFill>
                          <a:effectLst/>
                          <a:latin typeface="+mn-lt"/>
                          <a:ea typeface="+mn-ea"/>
                          <a:cs typeface="+mn-cs"/>
                        </a:rPr>
                        <a:t>Bank-Based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888502">
                <a:tc>
                  <a:txBody>
                    <a:bodyPr/>
                    <a:lstStyle/>
                    <a:p>
                      <a:pPr algn="l"/>
                      <a:r>
                        <a:rPr lang="en-GB" sz="2000" b="1" dirty="0">
                          <a:effectLst/>
                        </a:rPr>
                        <a:t>Dominant institutions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Stock exchanges, investment funds, hedge funds.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2000" dirty="0">
                          <a:effectLst/>
                        </a:rPr>
                        <a:t>Commercial banks, development banks, credit unions.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bl>
          </a:graphicData>
        </a:graphic>
      </p:graphicFrame>
      <p:pic>
        <p:nvPicPr>
          <p:cNvPr id="1026" name="Picture 2">
            <a:extLst>
              <a:ext uri="{FF2B5EF4-FFF2-40B4-BE49-F238E27FC236}">
                <a16:creationId xmlns:a16="http://schemas.microsoft.com/office/drawing/2014/main" id="{06513D23-26FB-51B5-25CD-81C9EFBA445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79865" y="4162682"/>
            <a:ext cx="3598371" cy="239516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28583E95-2F95-3E7D-CF08-E23A0D73D02C}"/>
              </a:ext>
            </a:extLst>
          </p:cNvPr>
          <p:cNvPicPr>
            <a:picLocks noChangeAspect="1"/>
          </p:cNvPicPr>
          <p:nvPr/>
        </p:nvPicPr>
        <p:blipFill>
          <a:blip r:embed="rId3"/>
          <a:stretch>
            <a:fillRect/>
          </a:stretch>
        </p:blipFill>
        <p:spPr>
          <a:xfrm>
            <a:off x="5343440" y="4162682"/>
            <a:ext cx="3605096" cy="2395166"/>
          </a:xfrm>
          <a:prstGeom prst="rect">
            <a:avLst/>
          </a:prstGeom>
        </p:spPr>
      </p:pic>
    </p:spTree>
    <p:extLst>
      <p:ext uri="{BB962C8B-B14F-4D97-AF65-F5344CB8AC3E}">
        <p14:creationId xmlns:p14="http://schemas.microsoft.com/office/powerpoint/2010/main" val="26314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AED8CD-3348-F86E-8D93-AF1F8D571F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E97AD0-0C32-3E7B-1AD7-2E3354F9E57C}"/>
              </a:ext>
            </a:extLst>
          </p:cNvPr>
          <p:cNvSpPr>
            <a:spLocks noGrp="1"/>
          </p:cNvSpPr>
          <p:nvPr>
            <p:ph type="title"/>
          </p:nvPr>
        </p:nvSpPr>
        <p:spPr/>
        <p:txBody>
          <a:bodyPr/>
          <a:lstStyle/>
          <a:p>
            <a:r>
              <a:rPr lang="en-GB" dirty="0"/>
              <a:t>Two Flavors of Capitalism</a:t>
            </a:r>
          </a:p>
        </p:txBody>
      </p:sp>
      <p:sp>
        <p:nvSpPr>
          <p:cNvPr id="3" name="Slide Number Placeholder 2">
            <a:extLst>
              <a:ext uri="{FF2B5EF4-FFF2-40B4-BE49-F238E27FC236}">
                <a16:creationId xmlns:a16="http://schemas.microsoft.com/office/drawing/2014/main" id="{99EE1B0D-126D-EB44-D8F8-6DBF8B86F8BC}"/>
              </a:ext>
            </a:extLst>
          </p:cNvPr>
          <p:cNvSpPr>
            <a:spLocks noGrp="1"/>
          </p:cNvSpPr>
          <p:nvPr>
            <p:ph type="sldNum" sz="quarter" idx="12"/>
          </p:nvPr>
        </p:nvSpPr>
        <p:spPr/>
        <p:txBody>
          <a:bodyPr/>
          <a:lstStyle/>
          <a:p>
            <a:fld id="{F38DF745-7D3F-47F4-83A3-874385CFAA69}" type="slidenum">
              <a:rPr lang="en-US" smtClean="0"/>
              <a:pPr/>
              <a:t>8</a:t>
            </a:fld>
            <a:endParaRPr lang="en-US"/>
          </a:p>
        </p:txBody>
      </p:sp>
      <p:sp>
        <p:nvSpPr>
          <p:cNvPr id="4" name="Content Placeholder 3">
            <a:extLst>
              <a:ext uri="{FF2B5EF4-FFF2-40B4-BE49-F238E27FC236}">
                <a16:creationId xmlns:a16="http://schemas.microsoft.com/office/drawing/2014/main" id="{3862ACD4-B840-680B-E6CB-264561ADD001}"/>
              </a:ext>
            </a:extLst>
          </p:cNvPr>
          <p:cNvSpPr>
            <a:spLocks noGrp="1"/>
          </p:cNvSpPr>
          <p:nvPr>
            <p:ph sz="quarter" idx="1"/>
          </p:nvPr>
        </p:nvSpPr>
        <p:spPr/>
        <p:txBody>
          <a:bodyPr/>
          <a:lstStyle/>
          <a:p>
            <a:r>
              <a:rPr lang="en-GB" dirty="0"/>
              <a:t>Market-based vs. Bank-based.</a:t>
            </a:r>
          </a:p>
          <a:p>
            <a:endParaRPr lang="en-GB" dirty="0"/>
          </a:p>
        </p:txBody>
      </p:sp>
      <p:graphicFrame>
        <p:nvGraphicFramePr>
          <p:cNvPr id="13" name="Table 12">
            <a:extLst>
              <a:ext uri="{FF2B5EF4-FFF2-40B4-BE49-F238E27FC236}">
                <a16:creationId xmlns:a16="http://schemas.microsoft.com/office/drawing/2014/main" id="{774D985A-A798-2F21-CAF2-4DB4CFE6995C}"/>
              </a:ext>
            </a:extLst>
          </p:cNvPr>
          <p:cNvGraphicFramePr>
            <a:graphicFrameLocks noGrp="1"/>
          </p:cNvGraphicFramePr>
          <p:nvPr>
            <p:extLst>
              <p:ext uri="{D42A27DB-BD31-4B8C-83A1-F6EECF244321}">
                <p14:modId xmlns:p14="http://schemas.microsoft.com/office/powerpoint/2010/main" val="2626238823"/>
              </p:ext>
            </p:extLst>
          </p:nvPr>
        </p:nvGraphicFramePr>
        <p:xfrm>
          <a:off x="457201" y="2060848"/>
          <a:ext cx="8491337" cy="2519695"/>
        </p:xfrm>
        <a:graphic>
          <a:graphicData uri="http://schemas.openxmlformats.org/drawingml/2006/table">
            <a:tbl>
              <a:tblPr/>
              <a:tblGrid>
                <a:gridCol w="1810543">
                  <a:extLst>
                    <a:ext uri="{9D8B030D-6E8A-4147-A177-3AD203B41FA5}">
                      <a16:colId xmlns:a16="http://schemas.microsoft.com/office/drawing/2014/main" val="3616055153"/>
                    </a:ext>
                  </a:extLst>
                </a:gridCol>
                <a:gridCol w="3497095">
                  <a:extLst>
                    <a:ext uri="{9D8B030D-6E8A-4147-A177-3AD203B41FA5}">
                      <a16:colId xmlns:a16="http://schemas.microsoft.com/office/drawing/2014/main" val="855005895"/>
                    </a:ext>
                  </a:extLst>
                </a:gridCol>
                <a:gridCol w="3183699">
                  <a:extLst>
                    <a:ext uri="{9D8B030D-6E8A-4147-A177-3AD203B41FA5}">
                      <a16:colId xmlns:a16="http://schemas.microsoft.com/office/drawing/2014/main" val="2027378037"/>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Market-Based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a:solidFill>
                            <a:schemeClr val="tx1"/>
                          </a:solidFill>
                          <a:effectLst/>
                          <a:latin typeface="+mn-lt"/>
                          <a:ea typeface="+mn-ea"/>
                          <a:cs typeface="+mn-cs"/>
                        </a:rPr>
                        <a:t>Bank-Based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888502">
                <a:tc>
                  <a:txBody>
                    <a:bodyPr/>
                    <a:lstStyle/>
                    <a:p>
                      <a:pPr algn="l"/>
                      <a:r>
                        <a:rPr lang="en-GB" sz="2000" b="1" dirty="0">
                          <a:effectLst/>
                        </a:rPr>
                        <a:t>Financial intermediaries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Financial markets (like stock exchanges) play a crucial role in facilitating the trading and pricing of these securities.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Banks act as intermediaries, gathering deposits and providing loans, facilitating the flow of funds between savers and borrowers.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bl>
          </a:graphicData>
        </a:graphic>
      </p:graphicFrame>
    </p:spTree>
    <p:extLst>
      <p:ext uri="{BB962C8B-B14F-4D97-AF65-F5344CB8AC3E}">
        <p14:creationId xmlns:p14="http://schemas.microsoft.com/office/powerpoint/2010/main" val="17882861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571184" cy="1371600"/>
          </a:xfrm>
        </p:spPr>
        <p:txBody>
          <a:bodyPr/>
          <a:lstStyle/>
          <a:p>
            <a:r>
              <a:rPr lang="en-GB" dirty="0"/>
              <a:t>Two Flavors of Capitalism</a:t>
            </a:r>
          </a:p>
        </p:txBody>
      </p:sp>
      <p:sp>
        <p:nvSpPr>
          <p:cNvPr id="4" name="Slide Number Placeholder 3"/>
          <p:cNvSpPr>
            <a:spLocks noGrp="1"/>
          </p:cNvSpPr>
          <p:nvPr>
            <p:ph type="sldNum" sz="quarter" idx="12"/>
          </p:nvPr>
        </p:nvSpPr>
        <p:spPr/>
        <p:txBody>
          <a:bodyPr/>
          <a:lstStyle/>
          <a:p>
            <a:fld id="{F38DF745-7D3F-47F4-83A3-874385CFAA69}" type="slidenum">
              <a:rPr lang="en-US" smtClean="0"/>
              <a:pPr/>
              <a:t>9</a:t>
            </a:fld>
            <a:endParaRPr lang="en-US"/>
          </a:p>
        </p:txBody>
      </p:sp>
      <p:sp>
        <p:nvSpPr>
          <p:cNvPr id="3" name="Content Placeholder 2"/>
          <p:cNvSpPr>
            <a:spLocks noGrp="1"/>
          </p:cNvSpPr>
          <p:nvPr>
            <p:ph sz="quarter" idx="1"/>
          </p:nvPr>
        </p:nvSpPr>
        <p:spPr>
          <a:xfrm>
            <a:off x="914400" y="1447800"/>
            <a:ext cx="7772400" cy="1217687"/>
          </a:xfrm>
        </p:spPr>
        <p:txBody>
          <a:bodyPr>
            <a:normAutofit/>
          </a:bodyPr>
          <a:lstStyle/>
          <a:p>
            <a:r>
              <a:rPr lang="en-GB" dirty="0"/>
              <a:t>An Example of Market-Based Price Discovery</a:t>
            </a:r>
          </a:p>
        </p:txBody>
      </p:sp>
      <p:pic>
        <p:nvPicPr>
          <p:cNvPr id="7170" name="Picture 2" descr="C:\Users\user\Documents\Swansea Teaching\M008 International Financial Markket &amp; Institutions\Lecture 1\Bloomberg price bid.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8326" y="2027397"/>
            <a:ext cx="6533062" cy="4677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2385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5C8EDE-F4A1-8272-322C-510465B311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6F980D-6977-0307-6C4B-00BE36D89F87}"/>
              </a:ext>
            </a:extLst>
          </p:cNvPr>
          <p:cNvSpPr>
            <a:spLocks noGrp="1"/>
          </p:cNvSpPr>
          <p:nvPr>
            <p:ph type="title"/>
          </p:nvPr>
        </p:nvSpPr>
        <p:spPr/>
        <p:txBody>
          <a:bodyPr/>
          <a:lstStyle/>
          <a:p>
            <a:r>
              <a:rPr lang="en-GB" dirty="0"/>
              <a:t>Two Flavors of Capitalism</a:t>
            </a:r>
          </a:p>
        </p:txBody>
      </p:sp>
      <p:sp>
        <p:nvSpPr>
          <p:cNvPr id="3" name="Slide Number Placeholder 2">
            <a:extLst>
              <a:ext uri="{FF2B5EF4-FFF2-40B4-BE49-F238E27FC236}">
                <a16:creationId xmlns:a16="http://schemas.microsoft.com/office/drawing/2014/main" id="{AF15759A-A12A-D91F-C6A5-6723E4D645E7}"/>
              </a:ext>
            </a:extLst>
          </p:cNvPr>
          <p:cNvSpPr>
            <a:spLocks noGrp="1"/>
          </p:cNvSpPr>
          <p:nvPr>
            <p:ph type="sldNum" sz="quarter" idx="12"/>
          </p:nvPr>
        </p:nvSpPr>
        <p:spPr/>
        <p:txBody>
          <a:bodyPr/>
          <a:lstStyle/>
          <a:p>
            <a:fld id="{F38DF745-7D3F-47F4-83A3-874385CFAA69}" type="slidenum">
              <a:rPr lang="en-US" smtClean="0"/>
              <a:pPr/>
              <a:t>10</a:t>
            </a:fld>
            <a:endParaRPr lang="en-US"/>
          </a:p>
        </p:txBody>
      </p:sp>
      <p:sp>
        <p:nvSpPr>
          <p:cNvPr id="4" name="Content Placeholder 3">
            <a:extLst>
              <a:ext uri="{FF2B5EF4-FFF2-40B4-BE49-F238E27FC236}">
                <a16:creationId xmlns:a16="http://schemas.microsoft.com/office/drawing/2014/main" id="{1213FA3A-E60E-C0D2-3611-45606C411164}"/>
              </a:ext>
            </a:extLst>
          </p:cNvPr>
          <p:cNvSpPr>
            <a:spLocks noGrp="1"/>
          </p:cNvSpPr>
          <p:nvPr>
            <p:ph sz="quarter" idx="1"/>
          </p:nvPr>
        </p:nvSpPr>
        <p:spPr/>
        <p:txBody>
          <a:bodyPr/>
          <a:lstStyle/>
          <a:p>
            <a:r>
              <a:rPr lang="en-GB" dirty="0"/>
              <a:t>Market-based vs. Bank-based.</a:t>
            </a:r>
          </a:p>
          <a:p>
            <a:endParaRPr lang="en-GB" dirty="0"/>
          </a:p>
        </p:txBody>
      </p:sp>
      <p:graphicFrame>
        <p:nvGraphicFramePr>
          <p:cNvPr id="13" name="Table 12">
            <a:extLst>
              <a:ext uri="{FF2B5EF4-FFF2-40B4-BE49-F238E27FC236}">
                <a16:creationId xmlns:a16="http://schemas.microsoft.com/office/drawing/2014/main" id="{ABD52EC9-BC08-86F2-102D-9B71C63AB332}"/>
              </a:ext>
            </a:extLst>
          </p:cNvPr>
          <p:cNvGraphicFramePr>
            <a:graphicFrameLocks noGrp="1"/>
          </p:cNvGraphicFramePr>
          <p:nvPr>
            <p:extLst>
              <p:ext uri="{D42A27DB-BD31-4B8C-83A1-F6EECF244321}">
                <p14:modId xmlns:p14="http://schemas.microsoft.com/office/powerpoint/2010/main" val="2369979294"/>
              </p:ext>
            </p:extLst>
          </p:nvPr>
        </p:nvGraphicFramePr>
        <p:xfrm>
          <a:off x="634409" y="2060848"/>
          <a:ext cx="8314127" cy="2824495"/>
        </p:xfrm>
        <a:graphic>
          <a:graphicData uri="http://schemas.openxmlformats.org/drawingml/2006/table">
            <a:tbl>
              <a:tblPr/>
              <a:tblGrid>
                <a:gridCol w="1715175">
                  <a:extLst>
                    <a:ext uri="{9D8B030D-6E8A-4147-A177-3AD203B41FA5}">
                      <a16:colId xmlns:a16="http://schemas.microsoft.com/office/drawing/2014/main" val="3616055153"/>
                    </a:ext>
                  </a:extLst>
                </a:gridCol>
                <a:gridCol w="3481695">
                  <a:extLst>
                    <a:ext uri="{9D8B030D-6E8A-4147-A177-3AD203B41FA5}">
                      <a16:colId xmlns:a16="http://schemas.microsoft.com/office/drawing/2014/main" val="855005895"/>
                    </a:ext>
                  </a:extLst>
                </a:gridCol>
                <a:gridCol w="3117257">
                  <a:extLst>
                    <a:ext uri="{9D8B030D-6E8A-4147-A177-3AD203B41FA5}">
                      <a16:colId xmlns:a16="http://schemas.microsoft.com/office/drawing/2014/main" val="2027378037"/>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Market-Based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a:solidFill>
                            <a:schemeClr val="tx1"/>
                          </a:solidFill>
                          <a:effectLst/>
                          <a:latin typeface="+mn-lt"/>
                          <a:ea typeface="+mn-ea"/>
                          <a:cs typeface="+mn-cs"/>
                        </a:rPr>
                        <a:t>Bank-Based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888502">
                <a:tc>
                  <a:txBody>
                    <a:bodyPr/>
                    <a:lstStyle/>
                    <a:p>
                      <a:pPr algn="l"/>
                      <a:r>
                        <a:rPr lang="en-GB" sz="2000" b="1" dirty="0">
                          <a:effectLst/>
                        </a:rPr>
                        <a:t>Logic of capital allocation</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The allocation of capital is driven by supply and demand, with investors and borrowers interacting freely based on their assessment of risk and return.</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Banks often have close relationships with borrowers, monitoring their activities and making lending decisions based on their evaluation of creditworthiness.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bl>
          </a:graphicData>
        </a:graphic>
      </p:graphicFrame>
    </p:spTree>
    <p:extLst>
      <p:ext uri="{BB962C8B-B14F-4D97-AF65-F5344CB8AC3E}">
        <p14:creationId xmlns:p14="http://schemas.microsoft.com/office/powerpoint/2010/main" val="3578877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571184" cy="1371600"/>
          </a:xfrm>
        </p:spPr>
        <p:txBody>
          <a:bodyPr/>
          <a:lstStyle/>
          <a:p>
            <a:r>
              <a:rPr lang="en-GB" dirty="0"/>
              <a:t>Two Flavors of Capitalism</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11</a:t>
            </a:fld>
            <a:endParaRPr lang="en-US"/>
          </a:p>
        </p:txBody>
      </p:sp>
      <p:sp>
        <p:nvSpPr>
          <p:cNvPr id="3" name="Content Placeholder 2"/>
          <p:cNvSpPr>
            <a:spLocks noGrp="1"/>
          </p:cNvSpPr>
          <p:nvPr>
            <p:ph sz="quarter" idx="1"/>
          </p:nvPr>
        </p:nvSpPr>
        <p:spPr>
          <a:xfrm>
            <a:off x="914400" y="1447800"/>
            <a:ext cx="7772400" cy="5077544"/>
          </a:xfrm>
        </p:spPr>
        <p:txBody>
          <a:bodyPr>
            <a:normAutofit/>
          </a:bodyPr>
          <a:lstStyle/>
          <a:p>
            <a:r>
              <a:rPr lang="en-GB" dirty="0"/>
              <a:t>Market-Based Capital Allocation</a:t>
            </a:r>
          </a:p>
        </p:txBody>
      </p:sp>
      <p:pic>
        <p:nvPicPr>
          <p:cNvPr id="14338" name="Picture 2" descr="C:\Users\user\Documents\Swansea Teaching\M008 International Financial Markket &amp; Institutions\Lecture 1\Group of peopl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5657" y="2492895"/>
            <a:ext cx="5770740" cy="3563431"/>
          </a:xfrm>
          <a:prstGeom prst="rect">
            <a:avLst/>
          </a:prstGeom>
          <a:noFill/>
          <a:extLst>
            <a:ext uri="{909E8E84-426E-40DD-AFC4-6F175D3DCCD1}">
              <a14:hiddenFill xmlns:a14="http://schemas.microsoft.com/office/drawing/2010/main">
                <a:solidFill>
                  <a:srgbClr val="FFFFFF"/>
                </a:solidFill>
              </a14:hiddenFill>
            </a:ext>
          </a:extLst>
        </p:spPr>
      </p:pic>
      <p:sp>
        <p:nvSpPr>
          <p:cNvPr id="5" name="Oval Callout 4"/>
          <p:cNvSpPr/>
          <p:nvPr/>
        </p:nvSpPr>
        <p:spPr>
          <a:xfrm>
            <a:off x="5796135" y="1844824"/>
            <a:ext cx="1761158" cy="780402"/>
          </a:xfrm>
          <a:prstGeom prst="wedgeEllipseCallout">
            <a:avLst>
              <a:gd name="adj1" fmla="val -27447"/>
              <a:gd name="adj2" fmla="val 625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r>
              <a:rPr lang="en-GB" sz="1500" b="1" dirty="0"/>
              <a:t>Looking for BUYER</a:t>
            </a:r>
          </a:p>
        </p:txBody>
      </p:sp>
      <p:sp>
        <p:nvSpPr>
          <p:cNvPr id="7" name="Oval Callout 6"/>
          <p:cNvSpPr/>
          <p:nvPr/>
        </p:nvSpPr>
        <p:spPr>
          <a:xfrm>
            <a:off x="2555776" y="5537221"/>
            <a:ext cx="1440160" cy="976158"/>
          </a:xfrm>
          <a:prstGeom prst="wedgeEllipseCallout">
            <a:avLst>
              <a:gd name="adj1" fmla="val 41999"/>
              <a:gd name="adj2" fmla="val -681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92500" lnSpcReduction="20000"/>
          </a:bodyPr>
          <a:lstStyle/>
          <a:p>
            <a:pPr algn="ctr"/>
            <a:r>
              <a:rPr lang="en-GB" sz="1600" b="1" dirty="0"/>
              <a:t>Looking for SELLER</a:t>
            </a:r>
          </a:p>
        </p:txBody>
      </p:sp>
    </p:spTree>
    <p:extLst>
      <p:ext uri="{BB962C8B-B14F-4D97-AF65-F5344CB8AC3E}">
        <p14:creationId xmlns:p14="http://schemas.microsoft.com/office/powerpoint/2010/main" val="2091037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718"/>
            <a:ext cx="7571184" cy="1371600"/>
          </a:xfrm>
        </p:spPr>
        <p:txBody>
          <a:bodyPr/>
          <a:lstStyle/>
          <a:p>
            <a:r>
              <a:rPr lang="en-GB" dirty="0"/>
              <a:t>Two Flavors of Capitalism</a:t>
            </a:r>
          </a:p>
        </p:txBody>
      </p:sp>
      <p:sp>
        <p:nvSpPr>
          <p:cNvPr id="4" name="Slide Number Placeholder 3"/>
          <p:cNvSpPr>
            <a:spLocks noGrp="1"/>
          </p:cNvSpPr>
          <p:nvPr>
            <p:ph type="sldNum" sz="quarter" idx="12"/>
          </p:nvPr>
        </p:nvSpPr>
        <p:spPr/>
        <p:txBody>
          <a:bodyPr/>
          <a:lstStyle/>
          <a:p>
            <a:fld id="{F38DF745-7D3F-47F4-83A3-874385CFAA69}" type="slidenum">
              <a:rPr lang="en-US" smtClean="0"/>
              <a:pPr/>
              <a:t>12</a:t>
            </a:fld>
            <a:endParaRPr lang="en-US"/>
          </a:p>
        </p:txBody>
      </p:sp>
      <p:sp>
        <p:nvSpPr>
          <p:cNvPr id="6" name="TextBox 5"/>
          <p:cNvSpPr txBox="1"/>
          <p:nvPr/>
        </p:nvSpPr>
        <p:spPr>
          <a:xfrm>
            <a:off x="899592" y="2761764"/>
            <a:ext cx="864096" cy="492443"/>
          </a:xfrm>
          <a:prstGeom prst="rect">
            <a:avLst/>
          </a:prstGeom>
          <a:noFill/>
        </p:spPr>
        <p:txBody>
          <a:bodyPr wrap="square" rtlCol="0">
            <a:spAutoFit/>
          </a:bodyPr>
          <a:lstStyle/>
          <a:p>
            <a:r>
              <a:rPr lang="en-GB" sz="2600" dirty="0"/>
              <a:t>Now</a:t>
            </a:r>
          </a:p>
        </p:txBody>
      </p:sp>
      <p:sp>
        <p:nvSpPr>
          <p:cNvPr id="7" name="TextBox 6"/>
          <p:cNvSpPr txBox="1"/>
          <p:nvPr/>
        </p:nvSpPr>
        <p:spPr>
          <a:xfrm>
            <a:off x="899592" y="4293096"/>
            <a:ext cx="1152128" cy="492443"/>
          </a:xfrm>
          <a:prstGeom prst="rect">
            <a:avLst/>
          </a:prstGeom>
          <a:noFill/>
        </p:spPr>
        <p:txBody>
          <a:bodyPr wrap="square" rtlCol="0">
            <a:spAutoFit/>
          </a:bodyPr>
          <a:lstStyle/>
          <a:p>
            <a:r>
              <a:rPr lang="en-GB" sz="2600" dirty="0"/>
              <a:t>Future</a:t>
            </a:r>
          </a:p>
        </p:txBody>
      </p:sp>
      <p:sp>
        <p:nvSpPr>
          <p:cNvPr id="9" name="Rectangle 8"/>
          <p:cNvSpPr/>
          <p:nvPr/>
        </p:nvSpPr>
        <p:spPr>
          <a:xfrm>
            <a:off x="1979712" y="2610490"/>
            <a:ext cx="1296144" cy="225867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00" dirty="0">
                <a:solidFill>
                  <a:schemeClr val="tx1"/>
                </a:solidFill>
              </a:rPr>
              <a:t>Investor</a:t>
            </a:r>
          </a:p>
        </p:txBody>
      </p:sp>
      <p:sp>
        <p:nvSpPr>
          <p:cNvPr id="10" name="Rectangle 9"/>
          <p:cNvSpPr/>
          <p:nvPr/>
        </p:nvSpPr>
        <p:spPr>
          <a:xfrm>
            <a:off x="5960343" y="2610490"/>
            <a:ext cx="1296144" cy="225867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600" dirty="0">
                <a:solidFill>
                  <a:schemeClr val="tx1"/>
                </a:solidFill>
              </a:rPr>
              <a:t>Issuer</a:t>
            </a:r>
          </a:p>
        </p:txBody>
      </p:sp>
      <p:cxnSp>
        <p:nvCxnSpPr>
          <p:cNvPr id="12" name="Straight Arrow Connector 11"/>
          <p:cNvCxnSpPr/>
          <p:nvPr/>
        </p:nvCxnSpPr>
        <p:spPr>
          <a:xfrm>
            <a:off x="3491880" y="3212976"/>
            <a:ext cx="2232248"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H="1">
            <a:off x="3491880" y="2852936"/>
            <a:ext cx="2232248"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a:off x="3491880" y="4581128"/>
            <a:ext cx="2232248" cy="0"/>
          </a:xfrm>
          <a:prstGeom prst="straightConnector1">
            <a:avLst/>
          </a:prstGeom>
          <a:ln w="1905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3251473" y="2352625"/>
            <a:ext cx="2808312" cy="492443"/>
          </a:xfrm>
          <a:prstGeom prst="rect">
            <a:avLst/>
          </a:prstGeom>
          <a:noFill/>
        </p:spPr>
        <p:txBody>
          <a:bodyPr wrap="square" rtlCol="0">
            <a:spAutoFit/>
          </a:bodyPr>
          <a:lstStyle/>
          <a:p>
            <a:r>
              <a:rPr lang="en-GB" sz="2600" dirty="0"/>
              <a:t>Share/Bond/Deposit</a:t>
            </a:r>
          </a:p>
        </p:txBody>
      </p:sp>
      <p:sp>
        <p:nvSpPr>
          <p:cNvPr id="19" name="TextBox 18"/>
          <p:cNvSpPr txBox="1"/>
          <p:nvPr/>
        </p:nvSpPr>
        <p:spPr>
          <a:xfrm>
            <a:off x="3959932" y="3213209"/>
            <a:ext cx="1296144" cy="492443"/>
          </a:xfrm>
          <a:prstGeom prst="rect">
            <a:avLst/>
          </a:prstGeom>
          <a:noFill/>
        </p:spPr>
        <p:txBody>
          <a:bodyPr wrap="square" rtlCol="0">
            <a:spAutoFit/>
          </a:bodyPr>
          <a:lstStyle/>
          <a:p>
            <a:pPr algn="ctr"/>
            <a:r>
              <a:rPr lang="en-GB" sz="2600" dirty="0"/>
              <a:t>Cash</a:t>
            </a:r>
          </a:p>
        </p:txBody>
      </p:sp>
      <p:sp>
        <p:nvSpPr>
          <p:cNvPr id="20" name="TextBox 19"/>
          <p:cNvSpPr txBox="1"/>
          <p:nvPr/>
        </p:nvSpPr>
        <p:spPr>
          <a:xfrm>
            <a:off x="3374867" y="4736757"/>
            <a:ext cx="2466274" cy="492443"/>
          </a:xfrm>
          <a:prstGeom prst="rect">
            <a:avLst/>
          </a:prstGeom>
          <a:noFill/>
          <a:ln w="25400">
            <a:solidFill>
              <a:schemeClr val="accent1">
                <a:shade val="60000"/>
                <a:satMod val="110000"/>
              </a:schemeClr>
            </a:solidFill>
          </a:ln>
        </p:spPr>
        <p:txBody>
          <a:bodyPr wrap="square" rtlCol="0">
            <a:spAutoFit/>
          </a:bodyPr>
          <a:lstStyle/>
          <a:p>
            <a:pPr algn="ctr"/>
            <a:r>
              <a:rPr lang="en-GB" sz="2600" b="1" dirty="0"/>
              <a:t>Financial claim</a:t>
            </a:r>
          </a:p>
        </p:txBody>
      </p:sp>
      <p:sp>
        <p:nvSpPr>
          <p:cNvPr id="15" name="Content Placeholder 2">
            <a:extLst>
              <a:ext uri="{FF2B5EF4-FFF2-40B4-BE49-F238E27FC236}">
                <a16:creationId xmlns:a16="http://schemas.microsoft.com/office/drawing/2014/main" id="{BA7C468B-4FF1-4FF3-B1CD-84A30F5B07AC}"/>
              </a:ext>
            </a:extLst>
          </p:cNvPr>
          <p:cNvSpPr>
            <a:spLocks noGrp="1"/>
          </p:cNvSpPr>
          <p:nvPr>
            <p:ph sz="quarter" idx="1"/>
          </p:nvPr>
        </p:nvSpPr>
        <p:spPr>
          <a:xfrm>
            <a:off x="914400" y="1522413"/>
            <a:ext cx="7772400" cy="4497387"/>
          </a:xfrm>
        </p:spPr>
        <p:txBody>
          <a:bodyPr>
            <a:normAutofit/>
          </a:bodyPr>
          <a:lstStyle/>
          <a:p>
            <a:r>
              <a:rPr lang="en-GB" dirty="0"/>
              <a:t>Market-Based Capital Allocation</a:t>
            </a:r>
          </a:p>
          <a:p>
            <a:pPr lvl="1"/>
            <a:endParaRPr lang="en-GB" dirty="0"/>
          </a:p>
        </p:txBody>
      </p:sp>
    </p:spTree>
    <p:extLst>
      <p:ext uri="{BB962C8B-B14F-4D97-AF65-F5344CB8AC3E}">
        <p14:creationId xmlns:p14="http://schemas.microsoft.com/office/powerpoint/2010/main" val="4020589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90AE73-FF68-8891-6409-0F18E02B9D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C28E77-8A69-A998-614E-154E3EAF583F}"/>
              </a:ext>
            </a:extLst>
          </p:cNvPr>
          <p:cNvSpPr>
            <a:spLocks noGrp="1"/>
          </p:cNvSpPr>
          <p:nvPr>
            <p:ph type="title"/>
          </p:nvPr>
        </p:nvSpPr>
        <p:spPr/>
        <p:txBody>
          <a:bodyPr/>
          <a:lstStyle/>
          <a:p>
            <a:r>
              <a:rPr lang="en-GB" dirty="0"/>
              <a:t>Two Flavors of Capitalism</a:t>
            </a:r>
          </a:p>
        </p:txBody>
      </p:sp>
      <p:sp>
        <p:nvSpPr>
          <p:cNvPr id="3" name="Slide Number Placeholder 2">
            <a:extLst>
              <a:ext uri="{FF2B5EF4-FFF2-40B4-BE49-F238E27FC236}">
                <a16:creationId xmlns:a16="http://schemas.microsoft.com/office/drawing/2014/main" id="{B9C1E16E-82AA-EE55-BF31-5441916541F8}"/>
              </a:ext>
            </a:extLst>
          </p:cNvPr>
          <p:cNvSpPr>
            <a:spLocks noGrp="1"/>
          </p:cNvSpPr>
          <p:nvPr>
            <p:ph type="sldNum" sz="quarter" idx="12"/>
          </p:nvPr>
        </p:nvSpPr>
        <p:spPr/>
        <p:txBody>
          <a:bodyPr/>
          <a:lstStyle/>
          <a:p>
            <a:fld id="{F38DF745-7D3F-47F4-83A3-874385CFAA69}" type="slidenum">
              <a:rPr lang="en-US" smtClean="0"/>
              <a:pPr/>
              <a:t>13</a:t>
            </a:fld>
            <a:endParaRPr lang="en-US"/>
          </a:p>
        </p:txBody>
      </p:sp>
      <p:sp>
        <p:nvSpPr>
          <p:cNvPr id="4" name="Content Placeholder 3">
            <a:extLst>
              <a:ext uri="{FF2B5EF4-FFF2-40B4-BE49-F238E27FC236}">
                <a16:creationId xmlns:a16="http://schemas.microsoft.com/office/drawing/2014/main" id="{C339F160-792A-8B9A-2873-A2ABCC4A6EA6}"/>
              </a:ext>
            </a:extLst>
          </p:cNvPr>
          <p:cNvSpPr>
            <a:spLocks noGrp="1"/>
          </p:cNvSpPr>
          <p:nvPr>
            <p:ph sz="quarter" idx="1"/>
          </p:nvPr>
        </p:nvSpPr>
        <p:spPr/>
        <p:txBody>
          <a:bodyPr/>
          <a:lstStyle/>
          <a:p>
            <a:r>
              <a:rPr lang="en-GB" dirty="0"/>
              <a:t>Market-based vs. Bank-based.</a:t>
            </a:r>
          </a:p>
          <a:p>
            <a:endParaRPr lang="en-GB" dirty="0"/>
          </a:p>
        </p:txBody>
      </p:sp>
      <p:graphicFrame>
        <p:nvGraphicFramePr>
          <p:cNvPr id="13" name="Table 12">
            <a:extLst>
              <a:ext uri="{FF2B5EF4-FFF2-40B4-BE49-F238E27FC236}">
                <a16:creationId xmlns:a16="http://schemas.microsoft.com/office/drawing/2014/main" id="{E3FEEDAA-A4C7-4850-C29C-79C1C2D2E308}"/>
              </a:ext>
            </a:extLst>
          </p:cNvPr>
          <p:cNvGraphicFramePr>
            <a:graphicFrameLocks noGrp="1"/>
          </p:cNvGraphicFramePr>
          <p:nvPr>
            <p:extLst>
              <p:ext uri="{D42A27DB-BD31-4B8C-83A1-F6EECF244321}">
                <p14:modId xmlns:p14="http://schemas.microsoft.com/office/powerpoint/2010/main" val="1415796080"/>
              </p:ext>
            </p:extLst>
          </p:nvPr>
        </p:nvGraphicFramePr>
        <p:xfrm>
          <a:off x="634409" y="2060848"/>
          <a:ext cx="8314127" cy="1792757"/>
        </p:xfrm>
        <a:graphic>
          <a:graphicData uri="http://schemas.openxmlformats.org/drawingml/2006/table">
            <a:tbl>
              <a:tblPr/>
              <a:tblGrid>
                <a:gridCol w="1715175">
                  <a:extLst>
                    <a:ext uri="{9D8B030D-6E8A-4147-A177-3AD203B41FA5}">
                      <a16:colId xmlns:a16="http://schemas.microsoft.com/office/drawing/2014/main" val="3616055153"/>
                    </a:ext>
                  </a:extLst>
                </a:gridCol>
                <a:gridCol w="3481695">
                  <a:extLst>
                    <a:ext uri="{9D8B030D-6E8A-4147-A177-3AD203B41FA5}">
                      <a16:colId xmlns:a16="http://schemas.microsoft.com/office/drawing/2014/main" val="855005895"/>
                    </a:ext>
                  </a:extLst>
                </a:gridCol>
                <a:gridCol w="3117257">
                  <a:extLst>
                    <a:ext uri="{9D8B030D-6E8A-4147-A177-3AD203B41FA5}">
                      <a16:colId xmlns:a16="http://schemas.microsoft.com/office/drawing/2014/main" val="2027378037"/>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Market-Based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a:solidFill>
                            <a:schemeClr val="tx1"/>
                          </a:solidFill>
                          <a:effectLst/>
                          <a:latin typeface="+mn-lt"/>
                          <a:ea typeface="+mn-ea"/>
                          <a:cs typeface="+mn-cs"/>
                        </a:rPr>
                        <a:t>Bank-Based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888502">
                <a:tc>
                  <a:txBody>
                    <a:bodyPr/>
                    <a:lstStyle/>
                    <a:p>
                      <a:pPr algn="l"/>
                      <a:r>
                        <a:rPr lang="en-GB" sz="2000" b="1" dirty="0">
                          <a:effectLst/>
                        </a:rPr>
                        <a:t>Corporate governance</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Shareholder-driven (focus on stock prices).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Stakeholder-driven (banks monitor firms closely).</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bl>
          </a:graphicData>
        </a:graphic>
      </p:graphicFrame>
    </p:spTree>
    <p:extLst>
      <p:ext uri="{BB962C8B-B14F-4D97-AF65-F5344CB8AC3E}">
        <p14:creationId xmlns:p14="http://schemas.microsoft.com/office/powerpoint/2010/main" val="4304132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F5E29-FE37-88FB-6F8A-495D2C1F8F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F79A5E-46B8-FF44-2CA8-15A756E906A5}"/>
              </a:ext>
            </a:extLst>
          </p:cNvPr>
          <p:cNvSpPr>
            <a:spLocks noGrp="1"/>
          </p:cNvSpPr>
          <p:nvPr>
            <p:ph type="title"/>
          </p:nvPr>
        </p:nvSpPr>
        <p:spPr/>
        <p:txBody>
          <a:bodyPr/>
          <a:lstStyle/>
          <a:p>
            <a:r>
              <a:rPr lang="en-GB" dirty="0"/>
              <a:t>Two Flavors of Capitalism</a:t>
            </a:r>
          </a:p>
        </p:txBody>
      </p:sp>
      <p:sp>
        <p:nvSpPr>
          <p:cNvPr id="3" name="Slide Number Placeholder 2">
            <a:extLst>
              <a:ext uri="{FF2B5EF4-FFF2-40B4-BE49-F238E27FC236}">
                <a16:creationId xmlns:a16="http://schemas.microsoft.com/office/drawing/2014/main" id="{61D36DCC-2D44-2C1E-4876-6992927CFE6B}"/>
              </a:ext>
            </a:extLst>
          </p:cNvPr>
          <p:cNvSpPr>
            <a:spLocks noGrp="1"/>
          </p:cNvSpPr>
          <p:nvPr>
            <p:ph type="sldNum" sz="quarter" idx="12"/>
          </p:nvPr>
        </p:nvSpPr>
        <p:spPr/>
        <p:txBody>
          <a:bodyPr/>
          <a:lstStyle/>
          <a:p>
            <a:fld id="{F38DF745-7D3F-47F4-83A3-874385CFAA69}" type="slidenum">
              <a:rPr lang="en-US" smtClean="0"/>
              <a:pPr/>
              <a:t>14</a:t>
            </a:fld>
            <a:endParaRPr lang="en-US"/>
          </a:p>
        </p:txBody>
      </p:sp>
      <p:sp>
        <p:nvSpPr>
          <p:cNvPr id="4" name="Content Placeholder 3">
            <a:extLst>
              <a:ext uri="{FF2B5EF4-FFF2-40B4-BE49-F238E27FC236}">
                <a16:creationId xmlns:a16="http://schemas.microsoft.com/office/drawing/2014/main" id="{1CB8DF43-58D4-EFA5-41BE-5BD8C6928B1F}"/>
              </a:ext>
            </a:extLst>
          </p:cNvPr>
          <p:cNvSpPr>
            <a:spLocks noGrp="1"/>
          </p:cNvSpPr>
          <p:nvPr>
            <p:ph sz="quarter" idx="1"/>
          </p:nvPr>
        </p:nvSpPr>
        <p:spPr/>
        <p:txBody>
          <a:bodyPr/>
          <a:lstStyle/>
          <a:p>
            <a:r>
              <a:rPr lang="en-GB" dirty="0"/>
              <a:t>Market-based vs. Bank-based.</a:t>
            </a:r>
          </a:p>
          <a:p>
            <a:endParaRPr lang="en-GB" dirty="0"/>
          </a:p>
        </p:txBody>
      </p:sp>
      <p:graphicFrame>
        <p:nvGraphicFramePr>
          <p:cNvPr id="13" name="Table 12">
            <a:extLst>
              <a:ext uri="{FF2B5EF4-FFF2-40B4-BE49-F238E27FC236}">
                <a16:creationId xmlns:a16="http://schemas.microsoft.com/office/drawing/2014/main" id="{F0224B14-EA2D-C6C7-EB8B-3C34E72A9152}"/>
              </a:ext>
            </a:extLst>
          </p:cNvPr>
          <p:cNvGraphicFramePr>
            <a:graphicFrameLocks noGrp="1"/>
          </p:cNvGraphicFramePr>
          <p:nvPr>
            <p:extLst>
              <p:ext uri="{D42A27DB-BD31-4B8C-83A1-F6EECF244321}">
                <p14:modId xmlns:p14="http://schemas.microsoft.com/office/powerpoint/2010/main" val="2385955535"/>
              </p:ext>
            </p:extLst>
          </p:nvPr>
        </p:nvGraphicFramePr>
        <p:xfrm>
          <a:off x="634409" y="2060848"/>
          <a:ext cx="8314127" cy="2214895"/>
        </p:xfrm>
        <a:graphic>
          <a:graphicData uri="http://schemas.openxmlformats.org/drawingml/2006/table">
            <a:tbl>
              <a:tblPr/>
              <a:tblGrid>
                <a:gridCol w="1715175">
                  <a:extLst>
                    <a:ext uri="{9D8B030D-6E8A-4147-A177-3AD203B41FA5}">
                      <a16:colId xmlns:a16="http://schemas.microsoft.com/office/drawing/2014/main" val="3616055153"/>
                    </a:ext>
                  </a:extLst>
                </a:gridCol>
                <a:gridCol w="3481695">
                  <a:extLst>
                    <a:ext uri="{9D8B030D-6E8A-4147-A177-3AD203B41FA5}">
                      <a16:colId xmlns:a16="http://schemas.microsoft.com/office/drawing/2014/main" val="855005895"/>
                    </a:ext>
                  </a:extLst>
                </a:gridCol>
                <a:gridCol w="3117257">
                  <a:extLst>
                    <a:ext uri="{9D8B030D-6E8A-4147-A177-3AD203B41FA5}">
                      <a16:colId xmlns:a16="http://schemas.microsoft.com/office/drawing/2014/main" val="2027378037"/>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Market-Based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Bank-Based Economies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4225135234"/>
                  </a:ext>
                </a:extLst>
              </a:tr>
              <a:tr h="888502">
                <a:tc>
                  <a:txBody>
                    <a:bodyPr/>
                    <a:lstStyle/>
                    <a:p>
                      <a:pPr algn="l"/>
                      <a:r>
                        <a:rPr lang="en-GB" sz="2000" b="1" dirty="0">
                          <a:effectLst/>
                        </a:rPr>
                        <a:t>Risk </a:t>
                      </a:r>
                      <a:r>
                        <a:rPr lang="en-US" altLang="zh-CN" sz="2000" b="1" dirty="0">
                          <a:effectLst/>
                        </a:rPr>
                        <a:t>assessment</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Risks are dispersed across many investors. More liquidity, but higher volatility.</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Risks are concentrated in banks’ balance sheets. Long-term relationships, less volatility.</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049178461"/>
                  </a:ext>
                </a:extLst>
              </a:tr>
            </a:tbl>
          </a:graphicData>
        </a:graphic>
      </p:graphicFrame>
    </p:spTree>
    <p:extLst>
      <p:ext uri="{BB962C8B-B14F-4D97-AF65-F5344CB8AC3E}">
        <p14:creationId xmlns:p14="http://schemas.microsoft.com/office/powerpoint/2010/main" val="12778887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1AD473-EC93-2800-9430-08BC47A60CD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45AE78-E9B5-E399-2EE2-8BAF3C249A5E}"/>
              </a:ext>
            </a:extLst>
          </p:cNvPr>
          <p:cNvSpPr>
            <a:spLocks noGrp="1"/>
          </p:cNvSpPr>
          <p:nvPr>
            <p:ph type="title"/>
          </p:nvPr>
        </p:nvSpPr>
        <p:spPr/>
        <p:txBody>
          <a:bodyPr/>
          <a:lstStyle/>
          <a:p>
            <a:r>
              <a:rPr lang="en-GB" dirty="0"/>
              <a:t>Two Flavors of Capitalism</a:t>
            </a:r>
          </a:p>
        </p:txBody>
      </p:sp>
      <p:sp>
        <p:nvSpPr>
          <p:cNvPr id="3" name="Slide Number Placeholder 2">
            <a:extLst>
              <a:ext uri="{FF2B5EF4-FFF2-40B4-BE49-F238E27FC236}">
                <a16:creationId xmlns:a16="http://schemas.microsoft.com/office/drawing/2014/main" id="{01BCB9C9-D714-929A-E6EF-400E196BC6E0}"/>
              </a:ext>
            </a:extLst>
          </p:cNvPr>
          <p:cNvSpPr>
            <a:spLocks noGrp="1"/>
          </p:cNvSpPr>
          <p:nvPr>
            <p:ph type="sldNum" sz="quarter" idx="12"/>
          </p:nvPr>
        </p:nvSpPr>
        <p:spPr/>
        <p:txBody>
          <a:bodyPr/>
          <a:lstStyle/>
          <a:p>
            <a:fld id="{F38DF745-7D3F-47F4-83A3-874385CFAA69}" type="slidenum">
              <a:rPr lang="en-US" smtClean="0"/>
              <a:pPr/>
              <a:t>15</a:t>
            </a:fld>
            <a:endParaRPr lang="en-US"/>
          </a:p>
        </p:txBody>
      </p:sp>
      <p:sp>
        <p:nvSpPr>
          <p:cNvPr id="4" name="Content Placeholder 3">
            <a:extLst>
              <a:ext uri="{FF2B5EF4-FFF2-40B4-BE49-F238E27FC236}">
                <a16:creationId xmlns:a16="http://schemas.microsoft.com/office/drawing/2014/main" id="{8E8FE6FF-80E1-254A-7DCB-934B2D5CF2DA}"/>
              </a:ext>
            </a:extLst>
          </p:cNvPr>
          <p:cNvSpPr>
            <a:spLocks noGrp="1"/>
          </p:cNvSpPr>
          <p:nvPr>
            <p:ph sz="quarter" idx="1"/>
          </p:nvPr>
        </p:nvSpPr>
        <p:spPr/>
        <p:txBody>
          <a:bodyPr/>
          <a:lstStyle/>
          <a:p>
            <a:r>
              <a:rPr lang="en-GB" dirty="0"/>
              <a:t>An Example of Bank Balance Sheet</a:t>
            </a:r>
          </a:p>
          <a:p>
            <a:endParaRPr lang="en-GB" dirty="0"/>
          </a:p>
        </p:txBody>
      </p:sp>
      <p:pic>
        <p:nvPicPr>
          <p:cNvPr id="2050" name="Picture 2" descr="What To Know About Bank Balance Sheets Before Test Day ...">
            <a:extLst>
              <a:ext uri="{FF2B5EF4-FFF2-40B4-BE49-F238E27FC236}">
                <a16:creationId xmlns:a16="http://schemas.microsoft.com/office/drawing/2014/main" id="{1970CE0A-F2AF-AAE1-0AE6-917250FE24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4325" y="2128614"/>
            <a:ext cx="8515350" cy="3676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69073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2CEC4-0B44-340E-5DC7-2DB067107437}"/>
              </a:ext>
            </a:extLst>
          </p:cNvPr>
          <p:cNvSpPr>
            <a:spLocks noGrp="1"/>
          </p:cNvSpPr>
          <p:nvPr>
            <p:ph type="title"/>
          </p:nvPr>
        </p:nvSpPr>
        <p:spPr/>
        <p:txBody>
          <a:bodyPr/>
          <a:lstStyle/>
          <a:p>
            <a:r>
              <a:rPr lang="en-GB" dirty="0"/>
              <a:t>The Problem with Bank-Based Systems</a:t>
            </a:r>
          </a:p>
        </p:txBody>
      </p:sp>
      <p:sp>
        <p:nvSpPr>
          <p:cNvPr id="3" name="Slide Number Placeholder 2">
            <a:extLst>
              <a:ext uri="{FF2B5EF4-FFF2-40B4-BE49-F238E27FC236}">
                <a16:creationId xmlns:a16="http://schemas.microsoft.com/office/drawing/2014/main" id="{6133FA1C-1E8A-5EBB-96D9-5C85C94CC8E7}"/>
              </a:ext>
            </a:extLst>
          </p:cNvPr>
          <p:cNvSpPr>
            <a:spLocks noGrp="1"/>
          </p:cNvSpPr>
          <p:nvPr>
            <p:ph type="sldNum" sz="quarter" idx="12"/>
          </p:nvPr>
        </p:nvSpPr>
        <p:spPr/>
        <p:txBody>
          <a:bodyPr/>
          <a:lstStyle/>
          <a:p>
            <a:fld id="{F38DF745-7D3F-47F4-83A3-874385CFAA69}" type="slidenum">
              <a:rPr lang="en-US" smtClean="0"/>
              <a:pPr/>
              <a:t>16</a:t>
            </a:fld>
            <a:endParaRPr lang="en-US"/>
          </a:p>
        </p:txBody>
      </p:sp>
      <p:sp>
        <p:nvSpPr>
          <p:cNvPr id="4" name="Content Placeholder 3">
            <a:extLst>
              <a:ext uri="{FF2B5EF4-FFF2-40B4-BE49-F238E27FC236}">
                <a16:creationId xmlns:a16="http://schemas.microsoft.com/office/drawing/2014/main" id="{BBC3E6AB-86A5-2B7D-4D46-3C9EA30F7B8F}"/>
              </a:ext>
            </a:extLst>
          </p:cNvPr>
          <p:cNvSpPr>
            <a:spLocks noGrp="1"/>
          </p:cNvSpPr>
          <p:nvPr>
            <p:ph sz="quarter" idx="1"/>
          </p:nvPr>
        </p:nvSpPr>
        <p:spPr/>
        <p:txBody>
          <a:bodyPr>
            <a:normAutofit lnSpcReduction="10000"/>
          </a:bodyPr>
          <a:lstStyle/>
          <a:p>
            <a:r>
              <a:rPr lang="en-GB" dirty="0"/>
              <a:t>Banks’ comparative advantage to provide financing can create power imbalance over borrowing firms.</a:t>
            </a:r>
          </a:p>
          <a:p>
            <a:r>
              <a:rPr lang="en-GB" dirty="0"/>
              <a:t>Extract large share of profit</a:t>
            </a:r>
          </a:p>
          <a:p>
            <a:r>
              <a:rPr lang="en-GB" dirty="0"/>
              <a:t>Reduce firm’s incentives to undertake profitable projects (Rajan 2002)</a:t>
            </a:r>
          </a:p>
          <a:p>
            <a:r>
              <a:rPr lang="en-GB" dirty="0"/>
              <a:t>Since banks are financed through deposit (a liability for banks), they may prefer conservative investments (Morck and Nakamura 1999).</a:t>
            </a:r>
          </a:p>
          <a:p>
            <a:r>
              <a:rPr lang="en-GB" dirty="0"/>
              <a:t>State-owned banks may lend to politically important borrowers, paying less attention to market demand (La Porta et al. 2002).</a:t>
            </a:r>
          </a:p>
        </p:txBody>
      </p:sp>
    </p:spTree>
    <p:extLst>
      <p:ext uri="{BB962C8B-B14F-4D97-AF65-F5344CB8AC3E}">
        <p14:creationId xmlns:p14="http://schemas.microsoft.com/office/powerpoint/2010/main" val="11710813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E1528D-555F-E53F-9B9B-4DDEA9102A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816C5C-6081-685A-3D7B-F66E1103E354}"/>
              </a:ext>
            </a:extLst>
          </p:cNvPr>
          <p:cNvSpPr>
            <a:spLocks noGrp="1"/>
          </p:cNvSpPr>
          <p:nvPr>
            <p:ph type="title"/>
          </p:nvPr>
        </p:nvSpPr>
        <p:spPr/>
        <p:txBody>
          <a:bodyPr/>
          <a:lstStyle/>
          <a:p>
            <a:r>
              <a:rPr lang="en-GB" dirty="0"/>
              <a:t>The Advantage of Bank-Based Systems</a:t>
            </a:r>
          </a:p>
        </p:txBody>
      </p:sp>
      <p:sp>
        <p:nvSpPr>
          <p:cNvPr id="3" name="Slide Number Placeholder 2">
            <a:extLst>
              <a:ext uri="{FF2B5EF4-FFF2-40B4-BE49-F238E27FC236}">
                <a16:creationId xmlns:a16="http://schemas.microsoft.com/office/drawing/2014/main" id="{A9E4E326-0DE8-E0EE-652B-D796952040B3}"/>
              </a:ext>
            </a:extLst>
          </p:cNvPr>
          <p:cNvSpPr>
            <a:spLocks noGrp="1"/>
          </p:cNvSpPr>
          <p:nvPr>
            <p:ph type="sldNum" sz="quarter" idx="12"/>
          </p:nvPr>
        </p:nvSpPr>
        <p:spPr/>
        <p:txBody>
          <a:bodyPr/>
          <a:lstStyle/>
          <a:p>
            <a:fld id="{F38DF745-7D3F-47F4-83A3-874385CFAA69}" type="slidenum">
              <a:rPr lang="en-US" smtClean="0"/>
              <a:pPr/>
              <a:t>17</a:t>
            </a:fld>
            <a:endParaRPr lang="en-US"/>
          </a:p>
        </p:txBody>
      </p:sp>
      <p:sp>
        <p:nvSpPr>
          <p:cNvPr id="4" name="Content Placeholder 3">
            <a:extLst>
              <a:ext uri="{FF2B5EF4-FFF2-40B4-BE49-F238E27FC236}">
                <a16:creationId xmlns:a16="http://schemas.microsoft.com/office/drawing/2014/main" id="{11E709D7-FE2E-9416-5C80-81590318311F}"/>
              </a:ext>
            </a:extLst>
          </p:cNvPr>
          <p:cNvSpPr>
            <a:spLocks noGrp="1"/>
          </p:cNvSpPr>
          <p:nvPr>
            <p:ph sz="quarter" idx="1"/>
          </p:nvPr>
        </p:nvSpPr>
        <p:spPr/>
        <p:txBody>
          <a:bodyPr>
            <a:normAutofit/>
          </a:bodyPr>
          <a:lstStyle/>
          <a:p>
            <a:r>
              <a:rPr lang="en-GB" dirty="0"/>
              <a:t>Banks could commit funding better, especially in staged financing (Stulz 2002).</a:t>
            </a:r>
          </a:p>
          <a:p>
            <a:r>
              <a:rPr lang="en-GB" dirty="0"/>
              <a:t>Banks can spread the monitoring cost.</a:t>
            </a:r>
          </a:p>
          <a:p>
            <a:r>
              <a:rPr lang="en-GB" dirty="0"/>
              <a:t>Stable financing</a:t>
            </a:r>
          </a:p>
        </p:txBody>
      </p:sp>
    </p:spTree>
    <p:extLst>
      <p:ext uri="{BB962C8B-B14F-4D97-AF65-F5344CB8AC3E}">
        <p14:creationId xmlns:p14="http://schemas.microsoft.com/office/powerpoint/2010/main" val="3607641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4E30AD-204D-5958-2554-2F071A3FD6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68B5D5-1C4F-E4F0-0800-58029521FB3D}"/>
              </a:ext>
            </a:extLst>
          </p:cNvPr>
          <p:cNvSpPr>
            <a:spLocks noGrp="1"/>
          </p:cNvSpPr>
          <p:nvPr>
            <p:ph type="title"/>
          </p:nvPr>
        </p:nvSpPr>
        <p:spPr/>
        <p:txBody>
          <a:bodyPr/>
          <a:lstStyle/>
          <a:p>
            <a:r>
              <a:rPr lang="en-GB" dirty="0"/>
              <a:t>The Problem with Market-Based Systems</a:t>
            </a:r>
          </a:p>
        </p:txBody>
      </p:sp>
      <p:sp>
        <p:nvSpPr>
          <p:cNvPr id="3" name="Slide Number Placeholder 2">
            <a:extLst>
              <a:ext uri="{FF2B5EF4-FFF2-40B4-BE49-F238E27FC236}">
                <a16:creationId xmlns:a16="http://schemas.microsoft.com/office/drawing/2014/main" id="{53877F01-B7A7-0E3D-B32D-1E1600F194D6}"/>
              </a:ext>
            </a:extLst>
          </p:cNvPr>
          <p:cNvSpPr>
            <a:spLocks noGrp="1"/>
          </p:cNvSpPr>
          <p:nvPr>
            <p:ph type="sldNum" sz="quarter" idx="12"/>
          </p:nvPr>
        </p:nvSpPr>
        <p:spPr/>
        <p:txBody>
          <a:bodyPr/>
          <a:lstStyle/>
          <a:p>
            <a:fld id="{F38DF745-7D3F-47F4-83A3-874385CFAA69}" type="slidenum">
              <a:rPr lang="en-US" smtClean="0"/>
              <a:pPr/>
              <a:t>18</a:t>
            </a:fld>
            <a:endParaRPr lang="en-US"/>
          </a:p>
        </p:txBody>
      </p:sp>
      <p:sp>
        <p:nvSpPr>
          <p:cNvPr id="4" name="Content Placeholder 3">
            <a:extLst>
              <a:ext uri="{FF2B5EF4-FFF2-40B4-BE49-F238E27FC236}">
                <a16:creationId xmlns:a16="http://schemas.microsoft.com/office/drawing/2014/main" id="{2DA86D03-8C7B-CE12-7BD3-9749B4E85C9B}"/>
              </a:ext>
            </a:extLst>
          </p:cNvPr>
          <p:cNvSpPr>
            <a:spLocks noGrp="1"/>
          </p:cNvSpPr>
          <p:nvPr>
            <p:ph sz="quarter" idx="1"/>
          </p:nvPr>
        </p:nvSpPr>
        <p:spPr/>
        <p:txBody>
          <a:bodyPr/>
          <a:lstStyle/>
          <a:p>
            <a:r>
              <a:rPr lang="en-GB" dirty="0"/>
              <a:t>The market may fail</a:t>
            </a:r>
          </a:p>
          <a:p>
            <a:pPr lvl="1"/>
            <a:r>
              <a:rPr lang="en-GB" dirty="0"/>
              <a:t>… to gather the borrower’s information</a:t>
            </a:r>
          </a:p>
          <a:p>
            <a:pPr lvl="1"/>
            <a:r>
              <a:rPr lang="en-GB" dirty="0"/>
              <a:t>… to lend to strategically important project</a:t>
            </a:r>
          </a:p>
          <a:p>
            <a:r>
              <a:rPr lang="en-GB" dirty="0"/>
              <a:t>Investor who can divest easily may not monitor properly.</a:t>
            </a:r>
          </a:p>
          <a:p>
            <a:r>
              <a:rPr lang="en-GB" dirty="0"/>
              <a:t>We will review more evidence of market failure in part 3 of this course.</a:t>
            </a:r>
          </a:p>
          <a:p>
            <a:endParaRPr lang="en-GB" dirty="0"/>
          </a:p>
        </p:txBody>
      </p:sp>
    </p:spTree>
    <p:extLst>
      <p:ext uri="{BB962C8B-B14F-4D97-AF65-F5344CB8AC3E}">
        <p14:creationId xmlns:p14="http://schemas.microsoft.com/office/powerpoint/2010/main" val="16981800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26E540-801F-C33F-7905-163E8EF6EE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26EE15E-0A40-B4EE-A329-D1E424F9D2FD}"/>
              </a:ext>
            </a:extLst>
          </p:cNvPr>
          <p:cNvSpPr>
            <a:spLocks noGrp="1"/>
          </p:cNvSpPr>
          <p:nvPr>
            <p:ph type="title"/>
          </p:nvPr>
        </p:nvSpPr>
        <p:spPr/>
        <p:txBody>
          <a:bodyPr/>
          <a:lstStyle/>
          <a:p>
            <a:r>
              <a:rPr lang="en-GB" dirty="0"/>
              <a:t>The Advantage of Market-Based Systems</a:t>
            </a:r>
          </a:p>
        </p:txBody>
      </p:sp>
      <p:sp>
        <p:nvSpPr>
          <p:cNvPr id="3" name="Slide Number Placeholder 2">
            <a:extLst>
              <a:ext uri="{FF2B5EF4-FFF2-40B4-BE49-F238E27FC236}">
                <a16:creationId xmlns:a16="http://schemas.microsoft.com/office/drawing/2014/main" id="{3CE0BE95-A7F7-CD89-0AD8-ABEA6D61BFF6}"/>
              </a:ext>
            </a:extLst>
          </p:cNvPr>
          <p:cNvSpPr>
            <a:spLocks noGrp="1"/>
          </p:cNvSpPr>
          <p:nvPr>
            <p:ph type="sldNum" sz="quarter" idx="12"/>
          </p:nvPr>
        </p:nvSpPr>
        <p:spPr/>
        <p:txBody>
          <a:bodyPr/>
          <a:lstStyle/>
          <a:p>
            <a:fld id="{F38DF745-7D3F-47F4-83A3-874385CFAA69}" type="slidenum">
              <a:rPr lang="en-US" smtClean="0"/>
              <a:pPr/>
              <a:t>19</a:t>
            </a:fld>
            <a:endParaRPr lang="en-US"/>
          </a:p>
        </p:txBody>
      </p:sp>
      <p:sp>
        <p:nvSpPr>
          <p:cNvPr id="4" name="Content Placeholder 3">
            <a:extLst>
              <a:ext uri="{FF2B5EF4-FFF2-40B4-BE49-F238E27FC236}">
                <a16:creationId xmlns:a16="http://schemas.microsoft.com/office/drawing/2014/main" id="{87F1CE42-271C-FE68-A62E-3A4543016C92}"/>
              </a:ext>
            </a:extLst>
          </p:cNvPr>
          <p:cNvSpPr>
            <a:spLocks noGrp="1"/>
          </p:cNvSpPr>
          <p:nvPr>
            <p:ph sz="quarter" idx="1"/>
          </p:nvPr>
        </p:nvSpPr>
        <p:spPr/>
        <p:txBody>
          <a:bodyPr/>
          <a:lstStyle/>
          <a:p>
            <a:r>
              <a:rPr lang="en-GB" dirty="0"/>
              <a:t>Investor activism</a:t>
            </a:r>
          </a:p>
          <a:p>
            <a:r>
              <a:rPr lang="en-GB" dirty="0"/>
              <a:t>Demand for and supply of funds</a:t>
            </a:r>
          </a:p>
          <a:p>
            <a:r>
              <a:rPr lang="en-GB" dirty="0"/>
              <a:t>Fair pricing</a:t>
            </a:r>
          </a:p>
        </p:txBody>
      </p:sp>
    </p:spTree>
    <p:extLst>
      <p:ext uri="{BB962C8B-B14F-4D97-AF65-F5344CB8AC3E}">
        <p14:creationId xmlns:p14="http://schemas.microsoft.com/office/powerpoint/2010/main" val="33290436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9E575-B446-9DE8-13C1-B5B1C88737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5455FA-D446-48FD-975E-68411C127BB3}"/>
              </a:ext>
            </a:extLst>
          </p:cNvPr>
          <p:cNvSpPr>
            <a:spLocks noGrp="1"/>
          </p:cNvSpPr>
          <p:nvPr>
            <p:ph type="title"/>
          </p:nvPr>
        </p:nvSpPr>
        <p:spPr/>
        <p:txBody>
          <a:bodyPr/>
          <a:lstStyle/>
          <a:p>
            <a:r>
              <a:rPr lang="en-GB" b="1" dirty="0"/>
              <a:t>3. Insider vs. Outsider Systems</a:t>
            </a:r>
            <a:endParaRPr lang="en-GB" dirty="0"/>
          </a:p>
        </p:txBody>
      </p:sp>
      <p:sp>
        <p:nvSpPr>
          <p:cNvPr id="3" name="Text Placeholder 2">
            <a:extLst>
              <a:ext uri="{FF2B5EF4-FFF2-40B4-BE49-F238E27FC236}">
                <a16:creationId xmlns:a16="http://schemas.microsoft.com/office/drawing/2014/main" id="{F022EB98-10C5-45E0-C461-ADBB1E1DE9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4975819-A815-8F55-1A79-3C0D0A60661A}"/>
              </a:ext>
            </a:extLst>
          </p:cNvPr>
          <p:cNvSpPr>
            <a:spLocks noGrp="1"/>
          </p:cNvSpPr>
          <p:nvPr>
            <p:ph type="sldNum" sz="quarter" idx="12"/>
          </p:nvPr>
        </p:nvSpPr>
        <p:spPr/>
        <p:txBody>
          <a:bodyPr/>
          <a:lstStyle/>
          <a:p>
            <a:fld id="{F38DF745-7D3F-47F4-83A3-874385CFAA69}" type="slidenum">
              <a:rPr lang="en-US" smtClean="0"/>
              <a:pPr/>
              <a:t>20</a:t>
            </a:fld>
            <a:endParaRPr lang="en-US" dirty="0"/>
          </a:p>
        </p:txBody>
      </p:sp>
    </p:spTree>
    <p:extLst>
      <p:ext uri="{BB962C8B-B14F-4D97-AF65-F5344CB8AC3E}">
        <p14:creationId xmlns:p14="http://schemas.microsoft.com/office/powerpoint/2010/main" val="18987995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2E0386-44FE-21A7-59C8-7E6F6F19FA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6763E4-E7AE-A577-5EF1-3B15ABC1A14F}"/>
              </a:ext>
            </a:extLst>
          </p:cNvPr>
          <p:cNvSpPr>
            <a:spLocks noGrp="1"/>
          </p:cNvSpPr>
          <p:nvPr>
            <p:ph type="title"/>
          </p:nvPr>
        </p:nvSpPr>
        <p:spPr/>
        <p:txBody>
          <a:bodyPr/>
          <a:lstStyle/>
          <a:p>
            <a:r>
              <a:rPr lang="en-GB" dirty="0"/>
              <a:t>Who Controls the Company?</a:t>
            </a:r>
          </a:p>
        </p:txBody>
      </p:sp>
      <p:sp>
        <p:nvSpPr>
          <p:cNvPr id="3" name="Slide Number Placeholder 2">
            <a:extLst>
              <a:ext uri="{FF2B5EF4-FFF2-40B4-BE49-F238E27FC236}">
                <a16:creationId xmlns:a16="http://schemas.microsoft.com/office/drawing/2014/main" id="{CD5404D7-DFAE-9B50-A691-CD4A314E7BE4}"/>
              </a:ext>
            </a:extLst>
          </p:cNvPr>
          <p:cNvSpPr>
            <a:spLocks noGrp="1"/>
          </p:cNvSpPr>
          <p:nvPr>
            <p:ph type="sldNum" sz="quarter" idx="12"/>
          </p:nvPr>
        </p:nvSpPr>
        <p:spPr/>
        <p:txBody>
          <a:bodyPr/>
          <a:lstStyle/>
          <a:p>
            <a:fld id="{F38DF745-7D3F-47F4-83A3-874385CFAA69}" type="slidenum">
              <a:rPr lang="en-US" smtClean="0"/>
              <a:pPr/>
              <a:t>21</a:t>
            </a:fld>
            <a:endParaRPr lang="en-US"/>
          </a:p>
        </p:txBody>
      </p:sp>
      <p:sp>
        <p:nvSpPr>
          <p:cNvPr id="4" name="Content Placeholder 3">
            <a:extLst>
              <a:ext uri="{FF2B5EF4-FFF2-40B4-BE49-F238E27FC236}">
                <a16:creationId xmlns:a16="http://schemas.microsoft.com/office/drawing/2014/main" id="{A9399725-DDEA-9961-DDAD-9FCE9C8FDE9B}"/>
              </a:ext>
            </a:extLst>
          </p:cNvPr>
          <p:cNvSpPr>
            <a:spLocks noGrp="1"/>
          </p:cNvSpPr>
          <p:nvPr>
            <p:ph sz="quarter" idx="1"/>
          </p:nvPr>
        </p:nvSpPr>
        <p:spPr/>
        <p:txBody>
          <a:bodyPr/>
          <a:lstStyle/>
          <a:p>
            <a:r>
              <a:rPr lang="en-GB" dirty="0"/>
              <a:t>The </a:t>
            </a:r>
            <a:r>
              <a:rPr lang="en-GB" b="1" dirty="0"/>
              <a:t>outsider system</a:t>
            </a:r>
            <a:r>
              <a:rPr lang="en-GB" dirty="0"/>
              <a:t> is characterised by corporate control with:</a:t>
            </a:r>
          </a:p>
          <a:p>
            <a:pPr lvl="1"/>
            <a:r>
              <a:rPr lang="en-GB" dirty="0"/>
              <a:t>Large equity markets</a:t>
            </a:r>
          </a:p>
          <a:p>
            <a:pPr lvl="1"/>
            <a:r>
              <a:rPr lang="en-GB" dirty="0"/>
              <a:t>Dispersed ownership</a:t>
            </a:r>
          </a:p>
          <a:p>
            <a:pPr lvl="1"/>
            <a:r>
              <a:rPr lang="en-GB" dirty="0"/>
              <a:t>Active market in corporate control</a:t>
            </a:r>
          </a:p>
        </p:txBody>
      </p:sp>
    </p:spTree>
    <p:extLst>
      <p:ext uri="{BB962C8B-B14F-4D97-AF65-F5344CB8AC3E}">
        <p14:creationId xmlns:p14="http://schemas.microsoft.com/office/powerpoint/2010/main" val="5459032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16BD2-12CE-226C-66F8-9CCAD8C3989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9C46067-72B1-F2F0-1489-6B2CFC388F00}"/>
              </a:ext>
            </a:extLst>
          </p:cNvPr>
          <p:cNvSpPr>
            <a:spLocks noGrp="1"/>
          </p:cNvSpPr>
          <p:nvPr>
            <p:ph type="title"/>
          </p:nvPr>
        </p:nvSpPr>
        <p:spPr/>
        <p:txBody>
          <a:bodyPr/>
          <a:lstStyle/>
          <a:p>
            <a:r>
              <a:rPr lang="en-GB" dirty="0"/>
              <a:t>Who Controls the Company?</a:t>
            </a:r>
          </a:p>
        </p:txBody>
      </p:sp>
      <p:sp>
        <p:nvSpPr>
          <p:cNvPr id="3" name="Slide Number Placeholder 2">
            <a:extLst>
              <a:ext uri="{FF2B5EF4-FFF2-40B4-BE49-F238E27FC236}">
                <a16:creationId xmlns:a16="http://schemas.microsoft.com/office/drawing/2014/main" id="{8D0F1492-E061-EE68-6AEF-9271BC2D2171}"/>
              </a:ext>
            </a:extLst>
          </p:cNvPr>
          <p:cNvSpPr>
            <a:spLocks noGrp="1"/>
          </p:cNvSpPr>
          <p:nvPr>
            <p:ph type="sldNum" sz="quarter" idx="12"/>
          </p:nvPr>
        </p:nvSpPr>
        <p:spPr/>
        <p:txBody>
          <a:bodyPr/>
          <a:lstStyle/>
          <a:p>
            <a:fld id="{F38DF745-7D3F-47F4-83A3-874385CFAA69}" type="slidenum">
              <a:rPr lang="en-US" smtClean="0"/>
              <a:pPr/>
              <a:t>22</a:t>
            </a:fld>
            <a:endParaRPr lang="en-US"/>
          </a:p>
        </p:txBody>
      </p:sp>
      <p:sp>
        <p:nvSpPr>
          <p:cNvPr id="4" name="Content Placeholder 3">
            <a:extLst>
              <a:ext uri="{FF2B5EF4-FFF2-40B4-BE49-F238E27FC236}">
                <a16:creationId xmlns:a16="http://schemas.microsoft.com/office/drawing/2014/main" id="{303CF6C8-151F-672C-E572-91691171CC71}"/>
              </a:ext>
            </a:extLst>
          </p:cNvPr>
          <p:cNvSpPr>
            <a:spLocks noGrp="1"/>
          </p:cNvSpPr>
          <p:nvPr>
            <p:ph sz="quarter" idx="1"/>
          </p:nvPr>
        </p:nvSpPr>
        <p:spPr/>
        <p:txBody>
          <a:bodyPr/>
          <a:lstStyle/>
          <a:p>
            <a:r>
              <a:rPr lang="en-GB" dirty="0"/>
              <a:t>The threat of being taken over is an important mechanism that makes the managers act in shareholders’ interest.</a:t>
            </a:r>
          </a:p>
        </p:txBody>
      </p:sp>
      <p:pic>
        <p:nvPicPr>
          <p:cNvPr id="3074" name="Picture 2" descr="Hostile Takeover - Assignment Point">
            <a:extLst>
              <a:ext uri="{FF2B5EF4-FFF2-40B4-BE49-F238E27FC236}">
                <a16:creationId xmlns:a16="http://schemas.microsoft.com/office/drawing/2014/main" id="{62A67CA5-C25B-70EF-D890-09018DE003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2708920"/>
            <a:ext cx="6048672"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50476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AA19A1-A5DC-1AE2-884C-E3373EB5AC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FAE901-E838-DAAD-EC56-70C401FD4FC9}"/>
              </a:ext>
            </a:extLst>
          </p:cNvPr>
          <p:cNvSpPr>
            <a:spLocks noGrp="1"/>
          </p:cNvSpPr>
          <p:nvPr>
            <p:ph type="title"/>
          </p:nvPr>
        </p:nvSpPr>
        <p:spPr/>
        <p:txBody>
          <a:bodyPr/>
          <a:lstStyle/>
          <a:p>
            <a:r>
              <a:rPr lang="en-GB" dirty="0"/>
              <a:t>Who Controls the Company?</a:t>
            </a:r>
          </a:p>
        </p:txBody>
      </p:sp>
      <p:sp>
        <p:nvSpPr>
          <p:cNvPr id="3" name="Slide Number Placeholder 2">
            <a:extLst>
              <a:ext uri="{FF2B5EF4-FFF2-40B4-BE49-F238E27FC236}">
                <a16:creationId xmlns:a16="http://schemas.microsoft.com/office/drawing/2014/main" id="{465181F9-3FA0-E466-00F9-ED9468C61197}"/>
              </a:ext>
            </a:extLst>
          </p:cNvPr>
          <p:cNvSpPr>
            <a:spLocks noGrp="1"/>
          </p:cNvSpPr>
          <p:nvPr>
            <p:ph type="sldNum" sz="quarter" idx="12"/>
          </p:nvPr>
        </p:nvSpPr>
        <p:spPr/>
        <p:txBody>
          <a:bodyPr/>
          <a:lstStyle/>
          <a:p>
            <a:fld id="{F38DF745-7D3F-47F4-83A3-874385CFAA69}" type="slidenum">
              <a:rPr lang="en-US" smtClean="0"/>
              <a:pPr/>
              <a:t>23</a:t>
            </a:fld>
            <a:endParaRPr lang="en-US"/>
          </a:p>
        </p:txBody>
      </p:sp>
      <p:sp>
        <p:nvSpPr>
          <p:cNvPr id="4" name="Content Placeholder 3">
            <a:extLst>
              <a:ext uri="{FF2B5EF4-FFF2-40B4-BE49-F238E27FC236}">
                <a16:creationId xmlns:a16="http://schemas.microsoft.com/office/drawing/2014/main" id="{491429B4-36B4-82EF-473B-6D68FFAB50C2}"/>
              </a:ext>
            </a:extLst>
          </p:cNvPr>
          <p:cNvSpPr>
            <a:spLocks noGrp="1"/>
          </p:cNvSpPr>
          <p:nvPr>
            <p:ph sz="quarter" idx="1"/>
          </p:nvPr>
        </p:nvSpPr>
        <p:spPr/>
        <p:txBody>
          <a:bodyPr/>
          <a:lstStyle/>
          <a:p>
            <a:r>
              <a:rPr lang="en-GB" dirty="0"/>
              <a:t>In an outsider system, the main monitor is</a:t>
            </a:r>
          </a:p>
        </p:txBody>
      </p:sp>
      <p:sp>
        <p:nvSpPr>
          <p:cNvPr id="5" name="TextBox 4">
            <a:extLst>
              <a:ext uri="{FF2B5EF4-FFF2-40B4-BE49-F238E27FC236}">
                <a16:creationId xmlns:a16="http://schemas.microsoft.com/office/drawing/2014/main" id="{FD784BD8-AA51-0135-59EE-B947F6CFDA95}"/>
              </a:ext>
            </a:extLst>
          </p:cNvPr>
          <p:cNvSpPr txBox="1"/>
          <p:nvPr/>
        </p:nvSpPr>
        <p:spPr>
          <a:xfrm>
            <a:off x="2195736" y="2492896"/>
            <a:ext cx="4752528" cy="2554545"/>
          </a:xfrm>
          <a:prstGeom prst="rect">
            <a:avLst/>
          </a:prstGeom>
          <a:noFill/>
        </p:spPr>
        <p:txBody>
          <a:bodyPr wrap="square" rtlCol="0">
            <a:spAutoFit/>
          </a:bodyPr>
          <a:lstStyle/>
          <a:p>
            <a:pPr algn="ctr"/>
            <a:r>
              <a:rPr lang="en-GB" sz="8000" b="1" dirty="0"/>
              <a:t>THE MARKET</a:t>
            </a:r>
          </a:p>
        </p:txBody>
      </p:sp>
    </p:spTree>
    <p:extLst>
      <p:ext uri="{BB962C8B-B14F-4D97-AF65-F5344CB8AC3E}">
        <p14:creationId xmlns:p14="http://schemas.microsoft.com/office/powerpoint/2010/main" val="609571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E3BE2-F9AD-0150-1367-8A230C8BB61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8AF18A-790E-E33C-7859-47FE2B377234}"/>
              </a:ext>
            </a:extLst>
          </p:cNvPr>
          <p:cNvSpPr>
            <a:spLocks noGrp="1"/>
          </p:cNvSpPr>
          <p:nvPr>
            <p:ph type="title"/>
          </p:nvPr>
        </p:nvSpPr>
        <p:spPr/>
        <p:txBody>
          <a:bodyPr/>
          <a:lstStyle/>
          <a:p>
            <a:r>
              <a:rPr lang="en-GB" dirty="0"/>
              <a:t>Who Controls the Company?</a:t>
            </a:r>
          </a:p>
        </p:txBody>
      </p:sp>
      <p:sp>
        <p:nvSpPr>
          <p:cNvPr id="3" name="Slide Number Placeholder 2">
            <a:extLst>
              <a:ext uri="{FF2B5EF4-FFF2-40B4-BE49-F238E27FC236}">
                <a16:creationId xmlns:a16="http://schemas.microsoft.com/office/drawing/2014/main" id="{DE8DD310-A260-7147-A5CE-8B888F2A67CD}"/>
              </a:ext>
            </a:extLst>
          </p:cNvPr>
          <p:cNvSpPr>
            <a:spLocks noGrp="1"/>
          </p:cNvSpPr>
          <p:nvPr>
            <p:ph type="sldNum" sz="quarter" idx="12"/>
          </p:nvPr>
        </p:nvSpPr>
        <p:spPr/>
        <p:txBody>
          <a:bodyPr/>
          <a:lstStyle/>
          <a:p>
            <a:fld id="{F38DF745-7D3F-47F4-83A3-874385CFAA69}" type="slidenum">
              <a:rPr lang="en-US" smtClean="0"/>
              <a:pPr/>
              <a:t>24</a:t>
            </a:fld>
            <a:endParaRPr lang="en-US"/>
          </a:p>
        </p:txBody>
      </p:sp>
      <p:sp>
        <p:nvSpPr>
          <p:cNvPr id="4" name="Content Placeholder 3">
            <a:extLst>
              <a:ext uri="{FF2B5EF4-FFF2-40B4-BE49-F238E27FC236}">
                <a16:creationId xmlns:a16="http://schemas.microsoft.com/office/drawing/2014/main" id="{387B5BB6-6832-4DC9-F4AA-210CCDD24B48}"/>
              </a:ext>
            </a:extLst>
          </p:cNvPr>
          <p:cNvSpPr>
            <a:spLocks noGrp="1"/>
          </p:cNvSpPr>
          <p:nvPr>
            <p:ph sz="quarter" idx="1"/>
          </p:nvPr>
        </p:nvSpPr>
        <p:spPr/>
        <p:txBody>
          <a:bodyPr/>
          <a:lstStyle/>
          <a:p>
            <a:r>
              <a:rPr lang="en-GB" dirty="0"/>
              <a:t>The </a:t>
            </a:r>
            <a:r>
              <a:rPr lang="en-GB" b="1" dirty="0"/>
              <a:t>insider system</a:t>
            </a:r>
            <a:r>
              <a:rPr lang="en-GB" dirty="0"/>
              <a:t> is characterised by:</a:t>
            </a:r>
          </a:p>
          <a:p>
            <a:pPr lvl="1"/>
            <a:r>
              <a:rPr lang="en-GB" dirty="0"/>
              <a:t>A small number of quoted firms</a:t>
            </a:r>
          </a:p>
          <a:p>
            <a:pPr lvl="1"/>
            <a:r>
              <a:rPr lang="en-GB" dirty="0"/>
              <a:t>Concentrated ownership</a:t>
            </a:r>
          </a:p>
          <a:p>
            <a:pPr lvl="1"/>
            <a:r>
              <a:rPr lang="en-GB" dirty="0"/>
              <a:t>Relatively low levels of takeover activity</a:t>
            </a:r>
          </a:p>
          <a:p>
            <a:r>
              <a:rPr lang="en-GB" dirty="0"/>
              <a:t>Major corporate owner:</a:t>
            </a:r>
          </a:p>
          <a:p>
            <a:pPr lvl="1"/>
            <a:r>
              <a:rPr lang="en-GB" dirty="0"/>
              <a:t>Families</a:t>
            </a:r>
          </a:p>
          <a:p>
            <a:pPr lvl="1"/>
            <a:r>
              <a:rPr lang="en-GB" dirty="0"/>
              <a:t>Other companies</a:t>
            </a:r>
          </a:p>
        </p:txBody>
      </p:sp>
    </p:spTree>
    <p:extLst>
      <p:ext uri="{BB962C8B-B14F-4D97-AF65-F5344CB8AC3E}">
        <p14:creationId xmlns:p14="http://schemas.microsoft.com/office/powerpoint/2010/main" val="1107077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261630-19C4-34DF-D567-C088250EF5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869B66-82C6-CD56-DD18-FE8A4A86F67C}"/>
              </a:ext>
            </a:extLst>
          </p:cNvPr>
          <p:cNvSpPr>
            <a:spLocks noGrp="1"/>
          </p:cNvSpPr>
          <p:nvPr>
            <p:ph type="title"/>
          </p:nvPr>
        </p:nvSpPr>
        <p:spPr/>
        <p:txBody>
          <a:bodyPr/>
          <a:lstStyle/>
          <a:p>
            <a:r>
              <a:rPr lang="en-GB" dirty="0"/>
              <a:t>Who Controls the Company?</a:t>
            </a:r>
          </a:p>
        </p:txBody>
      </p:sp>
      <p:sp>
        <p:nvSpPr>
          <p:cNvPr id="3" name="Slide Number Placeholder 2">
            <a:extLst>
              <a:ext uri="{FF2B5EF4-FFF2-40B4-BE49-F238E27FC236}">
                <a16:creationId xmlns:a16="http://schemas.microsoft.com/office/drawing/2014/main" id="{F43BDE06-7A9C-84F5-1870-610E78B39C72}"/>
              </a:ext>
            </a:extLst>
          </p:cNvPr>
          <p:cNvSpPr>
            <a:spLocks noGrp="1"/>
          </p:cNvSpPr>
          <p:nvPr>
            <p:ph type="sldNum" sz="quarter" idx="12"/>
          </p:nvPr>
        </p:nvSpPr>
        <p:spPr/>
        <p:txBody>
          <a:bodyPr/>
          <a:lstStyle/>
          <a:p>
            <a:fld id="{F38DF745-7D3F-47F4-83A3-874385CFAA69}" type="slidenum">
              <a:rPr lang="en-US" smtClean="0"/>
              <a:pPr/>
              <a:t>25</a:t>
            </a:fld>
            <a:endParaRPr lang="en-US"/>
          </a:p>
        </p:txBody>
      </p:sp>
      <p:sp>
        <p:nvSpPr>
          <p:cNvPr id="4" name="Content Placeholder 3">
            <a:extLst>
              <a:ext uri="{FF2B5EF4-FFF2-40B4-BE49-F238E27FC236}">
                <a16:creationId xmlns:a16="http://schemas.microsoft.com/office/drawing/2014/main" id="{FEEE98E6-3414-F2C9-A2DD-E4F1CE69E060}"/>
              </a:ext>
            </a:extLst>
          </p:cNvPr>
          <p:cNvSpPr>
            <a:spLocks noGrp="1"/>
          </p:cNvSpPr>
          <p:nvPr>
            <p:ph sz="quarter" idx="1"/>
          </p:nvPr>
        </p:nvSpPr>
        <p:spPr/>
        <p:txBody>
          <a:bodyPr/>
          <a:lstStyle/>
          <a:p>
            <a:r>
              <a:rPr lang="en-GB" dirty="0"/>
              <a:t>In an insider system, the main monitor is</a:t>
            </a:r>
          </a:p>
        </p:txBody>
      </p:sp>
      <p:sp>
        <p:nvSpPr>
          <p:cNvPr id="5" name="TextBox 4">
            <a:extLst>
              <a:ext uri="{FF2B5EF4-FFF2-40B4-BE49-F238E27FC236}">
                <a16:creationId xmlns:a16="http://schemas.microsoft.com/office/drawing/2014/main" id="{08A9F1F6-4AB9-5B91-4544-36D051E4A1C4}"/>
              </a:ext>
            </a:extLst>
          </p:cNvPr>
          <p:cNvSpPr txBox="1"/>
          <p:nvPr/>
        </p:nvSpPr>
        <p:spPr>
          <a:xfrm>
            <a:off x="383594" y="2503370"/>
            <a:ext cx="8419395" cy="2831830"/>
          </a:xfrm>
          <a:prstGeom prst="rect">
            <a:avLst/>
          </a:prstGeom>
          <a:noFill/>
        </p:spPr>
        <p:txBody>
          <a:bodyPr wrap="square" rtlCol="0">
            <a:spAutoFit/>
          </a:bodyPr>
          <a:lstStyle/>
          <a:p>
            <a:pPr algn="ctr"/>
            <a:r>
              <a:rPr lang="en-GB" sz="8000" b="1" dirty="0"/>
              <a:t>THE LARGE SHAREHOLDERS</a:t>
            </a:r>
          </a:p>
        </p:txBody>
      </p:sp>
    </p:spTree>
    <p:extLst>
      <p:ext uri="{BB962C8B-B14F-4D97-AF65-F5344CB8AC3E}">
        <p14:creationId xmlns:p14="http://schemas.microsoft.com/office/powerpoint/2010/main" val="1930259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4EA7C-C3EC-8AEC-69F0-559C7C20F879}"/>
              </a:ext>
            </a:extLst>
          </p:cNvPr>
          <p:cNvSpPr>
            <a:spLocks noGrp="1"/>
          </p:cNvSpPr>
          <p:nvPr>
            <p:ph type="title"/>
          </p:nvPr>
        </p:nvSpPr>
        <p:spPr/>
        <p:txBody>
          <a:bodyPr/>
          <a:lstStyle/>
          <a:p>
            <a:r>
              <a:rPr lang="en-GB" b="1" dirty="0"/>
              <a:t>4. Legal Families and Investor Protection</a:t>
            </a:r>
            <a:endParaRPr lang="en-GB" dirty="0"/>
          </a:p>
        </p:txBody>
      </p:sp>
      <p:sp>
        <p:nvSpPr>
          <p:cNvPr id="3" name="Text Placeholder 2">
            <a:extLst>
              <a:ext uri="{FF2B5EF4-FFF2-40B4-BE49-F238E27FC236}">
                <a16:creationId xmlns:a16="http://schemas.microsoft.com/office/drawing/2014/main" id="{B5791E3E-86A0-FC60-BA4A-C4F333A2EFB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B5FDC1A-B7E2-5BD9-38D4-E2308752FCD2}"/>
              </a:ext>
            </a:extLst>
          </p:cNvPr>
          <p:cNvSpPr>
            <a:spLocks noGrp="1"/>
          </p:cNvSpPr>
          <p:nvPr>
            <p:ph type="sldNum" sz="quarter" idx="12"/>
          </p:nvPr>
        </p:nvSpPr>
        <p:spPr/>
        <p:txBody>
          <a:bodyPr/>
          <a:lstStyle/>
          <a:p>
            <a:fld id="{F38DF745-7D3F-47F4-83A3-874385CFAA69}" type="slidenum">
              <a:rPr lang="en-US" smtClean="0"/>
              <a:pPr/>
              <a:t>26</a:t>
            </a:fld>
            <a:endParaRPr lang="en-US" dirty="0"/>
          </a:p>
        </p:txBody>
      </p:sp>
    </p:spTree>
    <p:extLst>
      <p:ext uri="{BB962C8B-B14F-4D97-AF65-F5344CB8AC3E}">
        <p14:creationId xmlns:p14="http://schemas.microsoft.com/office/powerpoint/2010/main" val="26321722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527E9-EC5E-FD34-B948-0E7D8D3288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6AE7AF-7B7C-A1A2-9C88-D32CF120594C}"/>
              </a:ext>
            </a:extLst>
          </p:cNvPr>
          <p:cNvSpPr>
            <a:spLocks noGrp="1"/>
          </p:cNvSpPr>
          <p:nvPr>
            <p:ph type="title"/>
          </p:nvPr>
        </p:nvSpPr>
        <p:spPr/>
        <p:txBody>
          <a:bodyPr/>
          <a:lstStyle/>
          <a:p>
            <a:r>
              <a:rPr lang="en-GB" dirty="0"/>
              <a:t>The Role of Law - By Investor Protection Level</a:t>
            </a:r>
          </a:p>
        </p:txBody>
      </p:sp>
      <p:sp>
        <p:nvSpPr>
          <p:cNvPr id="3" name="Slide Number Placeholder 2">
            <a:extLst>
              <a:ext uri="{FF2B5EF4-FFF2-40B4-BE49-F238E27FC236}">
                <a16:creationId xmlns:a16="http://schemas.microsoft.com/office/drawing/2014/main" id="{6A10B614-5005-1627-808A-4D69C735E8DB}"/>
              </a:ext>
            </a:extLst>
          </p:cNvPr>
          <p:cNvSpPr>
            <a:spLocks noGrp="1"/>
          </p:cNvSpPr>
          <p:nvPr>
            <p:ph type="sldNum" sz="quarter" idx="12"/>
          </p:nvPr>
        </p:nvSpPr>
        <p:spPr/>
        <p:txBody>
          <a:bodyPr/>
          <a:lstStyle/>
          <a:p>
            <a:fld id="{F38DF745-7D3F-47F4-83A3-874385CFAA69}" type="slidenum">
              <a:rPr lang="en-US" smtClean="0"/>
              <a:pPr/>
              <a:t>27</a:t>
            </a:fld>
            <a:endParaRPr lang="en-US"/>
          </a:p>
        </p:txBody>
      </p:sp>
      <p:sp>
        <p:nvSpPr>
          <p:cNvPr id="4" name="Content Placeholder 3">
            <a:extLst>
              <a:ext uri="{FF2B5EF4-FFF2-40B4-BE49-F238E27FC236}">
                <a16:creationId xmlns:a16="http://schemas.microsoft.com/office/drawing/2014/main" id="{FB90F931-C7B6-040C-9956-98C625310C4C}"/>
              </a:ext>
            </a:extLst>
          </p:cNvPr>
          <p:cNvSpPr>
            <a:spLocks noGrp="1"/>
          </p:cNvSpPr>
          <p:nvPr>
            <p:ph sz="quarter" idx="1"/>
          </p:nvPr>
        </p:nvSpPr>
        <p:spPr/>
        <p:txBody>
          <a:bodyPr/>
          <a:lstStyle/>
          <a:p>
            <a:r>
              <a:rPr lang="fr-FR" dirty="0"/>
              <a:t>La Porta et al.’s focus on </a:t>
            </a:r>
            <a:r>
              <a:rPr lang="fr-FR" b="1" dirty="0"/>
              <a:t>investor protection</a:t>
            </a:r>
            <a:r>
              <a:rPr lang="fr-FR" dirty="0"/>
              <a:t>.</a:t>
            </a:r>
            <a:endParaRPr lang="en-GB" dirty="0"/>
          </a:p>
        </p:txBody>
      </p:sp>
      <p:sp>
        <p:nvSpPr>
          <p:cNvPr id="5" name="Rectangle 4">
            <a:extLst>
              <a:ext uri="{FF2B5EF4-FFF2-40B4-BE49-F238E27FC236}">
                <a16:creationId xmlns:a16="http://schemas.microsoft.com/office/drawing/2014/main" id="{A55B9E9F-6018-A7A0-01D2-3C081D6C15BE}"/>
              </a:ext>
            </a:extLst>
          </p:cNvPr>
          <p:cNvSpPr/>
          <p:nvPr/>
        </p:nvSpPr>
        <p:spPr>
          <a:xfrm>
            <a:off x="2606182" y="2492896"/>
            <a:ext cx="1821802" cy="936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High investor protection</a:t>
            </a:r>
          </a:p>
        </p:txBody>
      </p:sp>
      <p:sp>
        <p:nvSpPr>
          <p:cNvPr id="6" name="Rectangle 5">
            <a:extLst>
              <a:ext uri="{FF2B5EF4-FFF2-40B4-BE49-F238E27FC236}">
                <a16:creationId xmlns:a16="http://schemas.microsoft.com/office/drawing/2014/main" id="{62FD8DAC-F2C0-04C4-9F96-6297C42A8752}"/>
              </a:ext>
            </a:extLst>
          </p:cNvPr>
          <p:cNvSpPr/>
          <p:nvPr/>
        </p:nvSpPr>
        <p:spPr>
          <a:xfrm>
            <a:off x="2606182" y="5049704"/>
            <a:ext cx="1821802" cy="936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The capital market is highly developed</a:t>
            </a:r>
          </a:p>
        </p:txBody>
      </p:sp>
      <p:sp>
        <p:nvSpPr>
          <p:cNvPr id="7" name="Rectangle 6">
            <a:extLst>
              <a:ext uri="{FF2B5EF4-FFF2-40B4-BE49-F238E27FC236}">
                <a16:creationId xmlns:a16="http://schemas.microsoft.com/office/drawing/2014/main" id="{0352B2A1-FAAC-CED2-573D-16C3B55742FC}"/>
              </a:ext>
            </a:extLst>
          </p:cNvPr>
          <p:cNvSpPr/>
          <p:nvPr/>
        </p:nvSpPr>
        <p:spPr>
          <a:xfrm>
            <a:off x="2606182" y="3771300"/>
            <a:ext cx="1821802" cy="936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Willing to invest in equity and debt market</a:t>
            </a:r>
          </a:p>
        </p:txBody>
      </p:sp>
      <p:sp>
        <p:nvSpPr>
          <p:cNvPr id="8" name="Rectangle 7">
            <a:extLst>
              <a:ext uri="{FF2B5EF4-FFF2-40B4-BE49-F238E27FC236}">
                <a16:creationId xmlns:a16="http://schemas.microsoft.com/office/drawing/2014/main" id="{6E0802BB-D67D-7895-A10F-6144DB996BFC}"/>
              </a:ext>
            </a:extLst>
          </p:cNvPr>
          <p:cNvSpPr/>
          <p:nvPr/>
        </p:nvSpPr>
        <p:spPr>
          <a:xfrm>
            <a:off x="4788024" y="2492896"/>
            <a:ext cx="1821802" cy="936104"/>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Low investor protection</a:t>
            </a:r>
          </a:p>
        </p:txBody>
      </p:sp>
      <p:sp>
        <p:nvSpPr>
          <p:cNvPr id="9" name="Rectangle 8">
            <a:extLst>
              <a:ext uri="{FF2B5EF4-FFF2-40B4-BE49-F238E27FC236}">
                <a16:creationId xmlns:a16="http://schemas.microsoft.com/office/drawing/2014/main" id="{699D7FDF-8B0C-7645-1EDB-87661C10B790}"/>
              </a:ext>
            </a:extLst>
          </p:cNvPr>
          <p:cNvSpPr/>
          <p:nvPr/>
        </p:nvSpPr>
        <p:spPr>
          <a:xfrm>
            <a:off x="4788024" y="5049704"/>
            <a:ext cx="1821802" cy="936104"/>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The capital market is underdeveloped</a:t>
            </a:r>
          </a:p>
        </p:txBody>
      </p:sp>
      <p:sp>
        <p:nvSpPr>
          <p:cNvPr id="10" name="Rectangle 9">
            <a:extLst>
              <a:ext uri="{FF2B5EF4-FFF2-40B4-BE49-F238E27FC236}">
                <a16:creationId xmlns:a16="http://schemas.microsoft.com/office/drawing/2014/main" id="{24A6CF91-0640-29B1-2AD2-37DB9195F71A}"/>
              </a:ext>
            </a:extLst>
          </p:cNvPr>
          <p:cNvSpPr/>
          <p:nvPr/>
        </p:nvSpPr>
        <p:spPr>
          <a:xfrm>
            <a:off x="4788024" y="3771300"/>
            <a:ext cx="1821802" cy="936104"/>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Unwilling to invest in equity and debt market</a:t>
            </a:r>
          </a:p>
        </p:txBody>
      </p:sp>
      <p:cxnSp>
        <p:nvCxnSpPr>
          <p:cNvPr id="12" name="Straight Arrow Connector 11">
            <a:extLst>
              <a:ext uri="{FF2B5EF4-FFF2-40B4-BE49-F238E27FC236}">
                <a16:creationId xmlns:a16="http://schemas.microsoft.com/office/drawing/2014/main" id="{B544B9AB-B5EA-8CC0-DE4B-A2EE2B9230E1}"/>
              </a:ext>
            </a:extLst>
          </p:cNvPr>
          <p:cNvCxnSpPr>
            <a:stCxn id="5" idx="2"/>
            <a:endCxn id="7" idx="0"/>
          </p:cNvCxnSpPr>
          <p:nvPr/>
        </p:nvCxnSpPr>
        <p:spPr>
          <a:xfrm>
            <a:off x="3517083" y="3429000"/>
            <a:ext cx="0" cy="34230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2657A0F0-AB70-3944-A4BD-7D3B9CF343E5}"/>
              </a:ext>
            </a:extLst>
          </p:cNvPr>
          <p:cNvCxnSpPr>
            <a:stCxn id="7" idx="2"/>
            <a:endCxn id="6" idx="0"/>
          </p:cNvCxnSpPr>
          <p:nvPr/>
        </p:nvCxnSpPr>
        <p:spPr>
          <a:xfrm>
            <a:off x="3517083" y="4707404"/>
            <a:ext cx="0" cy="34230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F5FE842-1E97-28FA-DDF3-A5139180B2AA}"/>
              </a:ext>
            </a:extLst>
          </p:cNvPr>
          <p:cNvCxnSpPr>
            <a:stCxn id="8" idx="2"/>
            <a:endCxn id="10" idx="0"/>
          </p:cNvCxnSpPr>
          <p:nvPr/>
        </p:nvCxnSpPr>
        <p:spPr>
          <a:xfrm>
            <a:off x="5698925" y="3429000"/>
            <a:ext cx="0" cy="342300"/>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85E2D7C7-B9A7-AEFF-1838-0332D8BBB5EB}"/>
              </a:ext>
            </a:extLst>
          </p:cNvPr>
          <p:cNvCxnSpPr>
            <a:stCxn id="10" idx="2"/>
            <a:endCxn id="9" idx="0"/>
          </p:cNvCxnSpPr>
          <p:nvPr/>
        </p:nvCxnSpPr>
        <p:spPr>
          <a:xfrm>
            <a:off x="5698925" y="4707404"/>
            <a:ext cx="0" cy="342300"/>
          </a:xfrm>
          <a:prstGeom prst="straightConnector1">
            <a:avLst/>
          </a:prstGeom>
          <a:ln w="38100">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BDC528F1-7CB1-DAE6-2307-EA91B0A91B8F}"/>
              </a:ext>
            </a:extLst>
          </p:cNvPr>
          <p:cNvSpPr/>
          <p:nvPr/>
        </p:nvSpPr>
        <p:spPr>
          <a:xfrm>
            <a:off x="328930" y="3132098"/>
            <a:ext cx="1821802" cy="936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Strict legal action against managers</a:t>
            </a:r>
          </a:p>
        </p:txBody>
      </p:sp>
      <p:sp>
        <p:nvSpPr>
          <p:cNvPr id="20" name="Rectangle 19">
            <a:extLst>
              <a:ext uri="{FF2B5EF4-FFF2-40B4-BE49-F238E27FC236}">
                <a16:creationId xmlns:a16="http://schemas.microsoft.com/office/drawing/2014/main" id="{813D6A01-6EE0-6EC1-5E41-CF43B9FAE6B0}"/>
              </a:ext>
            </a:extLst>
          </p:cNvPr>
          <p:cNvSpPr/>
          <p:nvPr/>
        </p:nvSpPr>
        <p:spPr>
          <a:xfrm>
            <a:off x="6992584" y="3132098"/>
            <a:ext cx="1821802" cy="936104"/>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Loose legal action against managers</a:t>
            </a:r>
          </a:p>
        </p:txBody>
      </p:sp>
      <p:sp>
        <p:nvSpPr>
          <p:cNvPr id="11" name="Rectangle 10">
            <a:extLst>
              <a:ext uri="{FF2B5EF4-FFF2-40B4-BE49-F238E27FC236}">
                <a16:creationId xmlns:a16="http://schemas.microsoft.com/office/drawing/2014/main" id="{E7F12361-66A4-DB74-9195-CD8D722BB3DE}"/>
              </a:ext>
            </a:extLst>
          </p:cNvPr>
          <p:cNvSpPr/>
          <p:nvPr/>
        </p:nvSpPr>
        <p:spPr>
          <a:xfrm>
            <a:off x="328930" y="4288894"/>
            <a:ext cx="1821802" cy="9361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Wealth distributed to shareholders</a:t>
            </a:r>
          </a:p>
        </p:txBody>
      </p:sp>
      <p:sp>
        <p:nvSpPr>
          <p:cNvPr id="13" name="Rectangle 12">
            <a:extLst>
              <a:ext uri="{FF2B5EF4-FFF2-40B4-BE49-F238E27FC236}">
                <a16:creationId xmlns:a16="http://schemas.microsoft.com/office/drawing/2014/main" id="{72C5BCEB-8C63-2B05-D659-51D9111E1565}"/>
              </a:ext>
            </a:extLst>
          </p:cNvPr>
          <p:cNvSpPr/>
          <p:nvPr/>
        </p:nvSpPr>
        <p:spPr>
          <a:xfrm>
            <a:off x="6992584" y="4288894"/>
            <a:ext cx="1821802" cy="936104"/>
          </a:xfrm>
          <a:prstGeom prst="rect">
            <a:avLst/>
          </a:prstGeom>
          <a:solidFill>
            <a:srgbClr val="0070C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Wealth may be wasted by managers</a:t>
            </a:r>
          </a:p>
        </p:txBody>
      </p:sp>
    </p:spTree>
    <p:extLst>
      <p:ext uri="{BB962C8B-B14F-4D97-AF65-F5344CB8AC3E}">
        <p14:creationId xmlns:p14="http://schemas.microsoft.com/office/powerpoint/2010/main" val="37373299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C1C641-8E32-96E9-BCF5-9DCB9AFBC2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E6427B3-78ED-8793-51FF-F62AFDE710F7}"/>
              </a:ext>
            </a:extLst>
          </p:cNvPr>
          <p:cNvSpPr>
            <a:spLocks noGrp="1"/>
          </p:cNvSpPr>
          <p:nvPr>
            <p:ph type="title"/>
          </p:nvPr>
        </p:nvSpPr>
        <p:spPr/>
        <p:txBody>
          <a:bodyPr/>
          <a:lstStyle/>
          <a:p>
            <a:r>
              <a:rPr lang="en-GB" dirty="0"/>
              <a:t>The Role of Law - By Legal-System</a:t>
            </a:r>
          </a:p>
        </p:txBody>
      </p:sp>
      <p:sp>
        <p:nvSpPr>
          <p:cNvPr id="3" name="Slide Number Placeholder 2">
            <a:extLst>
              <a:ext uri="{FF2B5EF4-FFF2-40B4-BE49-F238E27FC236}">
                <a16:creationId xmlns:a16="http://schemas.microsoft.com/office/drawing/2014/main" id="{417B3814-8C4E-AC15-1012-653150D0CE39}"/>
              </a:ext>
            </a:extLst>
          </p:cNvPr>
          <p:cNvSpPr>
            <a:spLocks noGrp="1"/>
          </p:cNvSpPr>
          <p:nvPr>
            <p:ph type="sldNum" sz="quarter" idx="12"/>
          </p:nvPr>
        </p:nvSpPr>
        <p:spPr/>
        <p:txBody>
          <a:bodyPr/>
          <a:lstStyle/>
          <a:p>
            <a:fld id="{F38DF745-7D3F-47F4-83A3-874385CFAA69}" type="slidenum">
              <a:rPr lang="en-US" smtClean="0"/>
              <a:pPr/>
              <a:t>28</a:t>
            </a:fld>
            <a:endParaRPr lang="en-US"/>
          </a:p>
        </p:txBody>
      </p:sp>
      <p:sp>
        <p:nvSpPr>
          <p:cNvPr id="4" name="Content Placeholder 3">
            <a:extLst>
              <a:ext uri="{FF2B5EF4-FFF2-40B4-BE49-F238E27FC236}">
                <a16:creationId xmlns:a16="http://schemas.microsoft.com/office/drawing/2014/main" id="{BBE16363-E4AD-6605-F36C-4BAF3EAE560C}"/>
              </a:ext>
            </a:extLst>
          </p:cNvPr>
          <p:cNvSpPr>
            <a:spLocks noGrp="1"/>
          </p:cNvSpPr>
          <p:nvPr>
            <p:ph sz="quarter" idx="1"/>
          </p:nvPr>
        </p:nvSpPr>
        <p:spPr>
          <a:xfrm>
            <a:off x="914400" y="1522800"/>
            <a:ext cx="7772400" cy="4858528"/>
          </a:xfrm>
        </p:spPr>
        <p:txBody>
          <a:bodyPr>
            <a:normAutofit fontScale="92500" lnSpcReduction="10000"/>
          </a:bodyPr>
          <a:lstStyle/>
          <a:p>
            <a:r>
              <a:rPr lang="fr-FR" dirty="0"/>
              <a:t>La Porta et al.’s distinguish between two legal families: common law and civil law</a:t>
            </a:r>
          </a:p>
          <a:p>
            <a:endParaRPr lang="fr-FR" dirty="0"/>
          </a:p>
          <a:p>
            <a:endParaRPr lang="fr-FR" dirty="0"/>
          </a:p>
          <a:p>
            <a:endParaRPr lang="fr-FR" dirty="0"/>
          </a:p>
          <a:p>
            <a:endParaRPr lang="fr-FR" dirty="0"/>
          </a:p>
          <a:p>
            <a:endParaRPr lang="fr-FR" dirty="0"/>
          </a:p>
          <a:p>
            <a:r>
              <a:rPr lang="en-GB" dirty="0"/>
              <a:t>According to La Porta et al., the fact that common law is case-based makes it more flexible than civil law. While the former can easily adapt to new forms of managerial misuse of shareholder funds, the latter will always lag behind managers’ ingenuity as it relies on rewriting and supplementing existing codes of law to adapt to new managerial forms of shareholder abuse.</a:t>
            </a:r>
          </a:p>
        </p:txBody>
      </p:sp>
      <p:graphicFrame>
        <p:nvGraphicFramePr>
          <p:cNvPr id="15" name="Table 14">
            <a:extLst>
              <a:ext uri="{FF2B5EF4-FFF2-40B4-BE49-F238E27FC236}">
                <a16:creationId xmlns:a16="http://schemas.microsoft.com/office/drawing/2014/main" id="{41BD1E87-15EB-0A43-6BEB-108CFF15CBFA}"/>
              </a:ext>
            </a:extLst>
          </p:cNvPr>
          <p:cNvGraphicFramePr>
            <a:graphicFrameLocks noGrp="1"/>
          </p:cNvGraphicFramePr>
          <p:nvPr>
            <p:extLst>
              <p:ext uri="{D42A27DB-BD31-4B8C-83A1-F6EECF244321}">
                <p14:modId xmlns:p14="http://schemas.microsoft.com/office/powerpoint/2010/main" val="1030243178"/>
              </p:ext>
            </p:extLst>
          </p:nvPr>
        </p:nvGraphicFramePr>
        <p:xfrm>
          <a:off x="827584" y="2633464"/>
          <a:ext cx="7345680" cy="1371600"/>
        </p:xfrm>
        <a:graphic>
          <a:graphicData uri="http://schemas.openxmlformats.org/drawingml/2006/table">
            <a:tbl>
              <a:tblPr>
                <a:tableStyleId>{69C7853C-536D-4A76-A0AE-DD22124D55A5}</a:tableStyleId>
              </a:tblPr>
              <a:tblGrid>
                <a:gridCol w="2448560">
                  <a:extLst>
                    <a:ext uri="{9D8B030D-6E8A-4147-A177-3AD203B41FA5}">
                      <a16:colId xmlns:a16="http://schemas.microsoft.com/office/drawing/2014/main" val="2269386415"/>
                    </a:ext>
                  </a:extLst>
                </a:gridCol>
                <a:gridCol w="2448560">
                  <a:extLst>
                    <a:ext uri="{9D8B030D-6E8A-4147-A177-3AD203B41FA5}">
                      <a16:colId xmlns:a16="http://schemas.microsoft.com/office/drawing/2014/main" val="3588432445"/>
                    </a:ext>
                  </a:extLst>
                </a:gridCol>
                <a:gridCol w="2448560">
                  <a:extLst>
                    <a:ext uri="{9D8B030D-6E8A-4147-A177-3AD203B41FA5}">
                      <a16:colId xmlns:a16="http://schemas.microsoft.com/office/drawing/2014/main" val="125377532"/>
                    </a:ext>
                  </a:extLst>
                </a:gridCol>
              </a:tblGrid>
              <a:tr h="0">
                <a:tc>
                  <a:txBody>
                    <a:bodyPr/>
                    <a:lstStyle/>
                    <a:p>
                      <a:endParaRPr lang="en-GB" b="1" dirty="0">
                        <a:effectLst/>
                      </a:endParaRPr>
                    </a:p>
                  </a:txBody>
                  <a:tcPr marL="99060" marR="99060" anchor="ctr"/>
                </a:tc>
                <a:tc>
                  <a:txBody>
                    <a:bodyPr/>
                    <a:lstStyle/>
                    <a:p>
                      <a:r>
                        <a:rPr lang="en-GB" b="1" dirty="0">
                          <a:effectLst/>
                        </a:rPr>
                        <a:t>Common Law</a:t>
                      </a:r>
                    </a:p>
                  </a:txBody>
                  <a:tcPr marL="99060" marR="99060" anchor="ctr"/>
                </a:tc>
                <a:tc>
                  <a:txBody>
                    <a:bodyPr/>
                    <a:lstStyle/>
                    <a:p>
                      <a:r>
                        <a:rPr lang="en-GB" b="1" dirty="0">
                          <a:effectLst/>
                        </a:rPr>
                        <a:t>Civil Law</a:t>
                      </a:r>
                    </a:p>
                  </a:txBody>
                  <a:tcPr marL="99060" marR="99060" anchor="ctr"/>
                </a:tc>
                <a:extLst>
                  <a:ext uri="{0D108BD9-81ED-4DB2-BD59-A6C34878D82A}">
                    <a16:rowId xmlns:a16="http://schemas.microsoft.com/office/drawing/2014/main" val="3038712918"/>
                  </a:ext>
                </a:extLst>
              </a:tr>
              <a:tr h="0">
                <a:tc>
                  <a:txBody>
                    <a:bodyPr/>
                    <a:lstStyle/>
                    <a:p>
                      <a:r>
                        <a:rPr lang="en-GB" b="1">
                          <a:effectLst/>
                        </a:rPr>
                        <a:t>Judgement method</a:t>
                      </a:r>
                      <a:endParaRPr lang="en-GB">
                        <a:effectLst/>
                      </a:endParaRPr>
                    </a:p>
                  </a:txBody>
                  <a:tcPr marL="99060" marR="99060" anchor="ctr"/>
                </a:tc>
                <a:tc>
                  <a:txBody>
                    <a:bodyPr/>
                    <a:lstStyle/>
                    <a:p>
                      <a:r>
                        <a:rPr lang="en-GB" dirty="0">
                          <a:effectLst/>
                        </a:rPr>
                        <a:t>Case-based.</a:t>
                      </a:r>
                    </a:p>
                  </a:txBody>
                  <a:tcPr marL="99060" marR="99060" anchor="ctr"/>
                </a:tc>
                <a:tc>
                  <a:txBody>
                    <a:bodyPr/>
                    <a:lstStyle/>
                    <a:p>
                      <a:r>
                        <a:rPr lang="en-GB">
                          <a:effectLst/>
                        </a:rPr>
                        <a:t>Code of law.</a:t>
                      </a:r>
                    </a:p>
                  </a:txBody>
                  <a:tcPr marL="99060" marR="99060" anchor="ctr"/>
                </a:tc>
                <a:extLst>
                  <a:ext uri="{0D108BD9-81ED-4DB2-BD59-A6C34878D82A}">
                    <a16:rowId xmlns:a16="http://schemas.microsoft.com/office/drawing/2014/main" val="3814418934"/>
                  </a:ext>
                </a:extLst>
              </a:tr>
              <a:tr h="0">
                <a:tc>
                  <a:txBody>
                    <a:bodyPr/>
                    <a:lstStyle/>
                    <a:p>
                      <a:r>
                        <a:rPr lang="en-GB" b="1" dirty="0">
                          <a:effectLst/>
                        </a:rPr>
                        <a:t>Adopted countries</a:t>
                      </a:r>
                      <a:endParaRPr lang="en-GB" dirty="0">
                        <a:effectLst/>
                      </a:endParaRPr>
                    </a:p>
                  </a:txBody>
                  <a:tcPr marL="99060" marR="99060" anchor="ctr"/>
                </a:tc>
                <a:tc>
                  <a:txBody>
                    <a:bodyPr/>
                    <a:lstStyle/>
                    <a:p>
                      <a:r>
                        <a:rPr lang="en-GB" dirty="0">
                          <a:effectLst/>
                        </a:rPr>
                        <a:t>UK, USA, and most of the former colonies of the UK</a:t>
                      </a:r>
                    </a:p>
                  </a:txBody>
                  <a:tcPr marL="99060" marR="99060" anchor="ctr"/>
                </a:tc>
                <a:tc>
                  <a:txBody>
                    <a:bodyPr/>
                    <a:lstStyle/>
                    <a:p>
                      <a:r>
                        <a:rPr lang="en-GB" dirty="0">
                          <a:effectLst/>
                        </a:rPr>
                        <a:t>About 150 countries</a:t>
                      </a:r>
                    </a:p>
                  </a:txBody>
                  <a:tcPr marL="99060" marR="99060" anchor="ctr"/>
                </a:tc>
                <a:extLst>
                  <a:ext uri="{0D108BD9-81ED-4DB2-BD59-A6C34878D82A}">
                    <a16:rowId xmlns:a16="http://schemas.microsoft.com/office/drawing/2014/main" val="840630997"/>
                  </a:ext>
                </a:extLst>
              </a:tr>
            </a:tbl>
          </a:graphicData>
        </a:graphic>
      </p:graphicFrame>
    </p:spTree>
    <p:extLst>
      <p:ext uri="{BB962C8B-B14F-4D97-AF65-F5344CB8AC3E}">
        <p14:creationId xmlns:p14="http://schemas.microsoft.com/office/powerpoint/2010/main" val="36751669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CF686B-F0B2-AEF3-F0D1-673D963B06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4A7AD3-79A0-B0FC-AE58-4309D593D758}"/>
              </a:ext>
            </a:extLst>
          </p:cNvPr>
          <p:cNvSpPr>
            <a:spLocks noGrp="1"/>
          </p:cNvSpPr>
          <p:nvPr>
            <p:ph type="title"/>
          </p:nvPr>
        </p:nvSpPr>
        <p:spPr/>
        <p:txBody>
          <a:bodyPr/>
          <a:lstStyle/>
          <a:p>
            <a:r>
              <a:rPr lang="en-GB" dirty="0"/>
              <a:t>The Role of Law - By Legal-System</a:t>
            </a:r>
          </a:p>
        </p:txBody>
      </p:sp>
      <p:sp>
        <p:nvSpPr>
          <p:cNvPr id="3" name="Slide Number Placeholder 2">
            <a:extLst>
              <a:ext uri="{FF2B5EF4-FFF2-40B4-BE49-F238E27FC236}">
                <a16:creationId xmlns:a16="http://schemas.microsoft.com/office/drawing/2014/main" id="{87D5DDB7-1FB5-1BDC-129B-CD1D4B824892}"/>
              </a:ext>
            </a:extLst>
          </p:cNvPr>
          <p:cNvSpPr>
            <a:spLocks noGrp="1"/>
          </p:cNvSpPr>
          <p:nvPr>
            <p:ph type="sldNum" sz="quarter" idx="12"/>
          </p:nvPr>
        </p:nvSpPr>
        <p:spPr/>
        <p:txBody>
          <a:bodyPr/>
          <a:lstStyle/>
          <a:p>
            <a:fld id="{F38DF745-7D3F-47F4-83A3-874385CFAA69}" type="slidenum">
              <a:rPr lang="en-US" smtClean="0"/>
              <a:pPr/>
              <a:t>29</a:t>
            </a:fld>
            <a:endParaRPr lang="en-US"/>
          </a:p>
        </p:txBody>
      </p:sp>
      <p:sp>
        <p:nvSpPr>
          <p:cNvPr id="4" name="Content Placeholder 3">
            <a:extLst>
              <a:ext uri="{FF2B5EF4-FFF2-40B4-BE49-F238E27FC236}">
                <a16:creationId xmlns:a16="http://schemas.microsoft.com/office/drawing/2014/main" id="{BC01A19D-7ED9-9E93-FA6A-4BEB1EE2B343}"/>
              </a:ext>
            </a:extLst>
          </p:cNvPr>
          <p:cNvSpPr>
            <a:spLocks noGrp="1"/>
          </p:cNvSpPr>
          <p:nvPr>
            <p:ph sz="quarter" idx="1"/>
          </p:nvPr>
        </p:nvSpPr>
        <p:spPr>
          <a:xfrm>
            <a:off x="914400" y="1522800"/>
            <a:ext cx="7772400" cy="4858528"/>
          </a:xfrm>
        </p:spPr>
        <p:txBody>
          <a:bodyPr>
            <a:normAutofit/>
          </a:bodyPr>
          <a:lstStyle/>
          <a:p>
            <a:r>
              <a:rPr lang="fr-FR" dirty="0"/>
              <a:t>Read La Porta et al. (1998) and find out how the degree of investor protection varies between countries in Continental Europe.</a:t>
            </a:r>
          </a:p>
        </p:txBody>
      </p:sp>
    </p:spTree>
    <p:extLst>
      <p:ext uri="{BB962C8B-B14F-4D97-AF65-F5344CB8AC3E}">
        <p14:creationId xmlns:p14="http://schemas.microsoft.com/office/powerpoint/2010/main" val="7969133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5764F-5EF2-309D-5237-BB9AB378BA3C}"/>
              </a:ext>
            </a:extLst>
          </p:cNvPr>
          <p:cNvSpPr>
            <a:spLocks noGrp="1"/>
          </p:cNvSpPr>
          <p:nvPr>
            <p:ph type="title"/>
          </p:nvPr>
        </p:nvSpPr>
        <p:spPr/>
        <p:txBody>
          <a:bodyPr/>
          <a:lstStyle/>
          <a:p>
            <a:r>
              <a:rPr lang="en-GB" b="1" dirty="0"/>
              <a:t>5. Political Ideology and Corporate Governance</a:t>
            </a:r>
          </a:p>
        </p:txBody>
      </p:sp>
      <p:sp>
        <p:nvSpPr>
          <p:cNvPr id="3" name="Text Placeholder 2">
            <a:extLst>
              <a:ext uri="{FF2B5EF4-FFF2-40B4-BE49-F238E27FC236}">
                <a16:creationId xmlns:a16="http://schemas.microsoft.com/office/drawing/2014/main" id="{09260904-5A16-12A8-3D75-957DBAB686E5}"/>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333FC0A-B870-0C17-6978-1A999C2B6169}"/>
              </a:ext>
            </a:extLst>
          </p:cNvPr>
          <p:cNvSpPr>
            <a:spLocks noGrp="1"/>
          </p:cNvSpPr>
          <p:nvPr>
            <p:ph type="sldNum" sz="quarter" idx="12"/>
          </p:nvPr>
        </p:nvSpPr>
        <p:spPr/>
        <p:txBody>
          <a:bodyPr/>
          <a:lstStyle/>
          <a:p>
            <a:fld id="{F38DF745-7D3F-47F4-83A3-874385CFAA69}" type="slidenum">
              <a:rPr lang="en-US" smtClean="0"/>
              <a:pPr/>
              <a:t>30</a:t>
            </a:fld>
            <a:endParaRPr lang="en-US" dirty="0"/>
          </a:p>
        </p:txBody>
      </p:sp>
    </p:spTree>
    <p:extLst>
      <p:ext uri="{BB962C8B-B14F-4D97-AF65-F5344CB8AC3E}">
        <p14:creationId xmlns:p14="http://schemas.microsoft.com/office/powerpoint/2010/main" val="9936366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519A8-605A-269D-A757-2BC984A46EF0}"/>
              </a:ext>
            </a:extLst>
          </p:cNvPr>
          <p:cNvSpPr>
            <a:spLocks noGrp="1"/>
          </p:cNvSpPr>
          <p:nvPr>
            <p:ph type="title"/>
          </p:nvPr>
        </p:nvSpPr>
        <p:spPr/>
        <p:txBody>
          <a:bodyPr/>
          <a:lstStyle/>
          <a:p>
            <a:r>
              <a:rPr lang="en-GB" dirty="0"/>
              <a:t>The Political Dimension</a:t>
            </a:r>
          </a:p>
        </p:txBody>
      </p:sp>
      <p:sp>
        <p:nvSpPr>
          <p:cNvPr id="3" name="Slide Number Placeholder 2">
            <a:extLst>
              <a:ext uri="{FF2B5EF4-FFF2-40B4-BE49-F238E27FC236}">
                <a16:creationId xmlns:a16="http://schemas.microsoft.com/office/drawing/2014/main" id="{637D22C1-D862-7CD4-2722-D5C633098BD1}"/>
              </a:ext>
            </a:extLst>
          </p:cNvPr>
          <p:cNvSpPr>
            <a:spLocks noGrp="1"/>
          </p:cNvSpPr>
          <p:nvPr>
            <p:ph type="sldNum" sz="quarter" idx="12"/>
          </p:nvPr>
        </p:nvSpPr>
        <p:spPr/>
        <p:txBody>
          <a:bodyPr/>
          <a:lstStyle/>
          <a:p>
            <a:fld id="{F38DF745-7D3F-47F4-83A3-874385CFAA69}" type="slidenum">
              <a:rPr lang="en-US" smtClean="0"/>
              <a:pPr/>
              <a:t>31</a:t>
            </a:fld>
            <a:endParaRPr lang="en-US"/>
          </a:p>
        </p:txBody>
      </p:sp>
      <p:sp>
        <p:nvSpPr>
          <p:cNvPr id="4" name="Content Placeholder 3">
            <a:extLst>
              <a:ext uri="{FF2B5EF4-FFF2-40B4-BE49-F238E27FC236}">
                <a16:creationId xmlns:a16="http://schemas.microsoft.com/office/drawing/2014/main" id="{012D4934-3E74-B795-21CE-5F55BC7564B5}"/>
              </a:ext>
            </a:extLst>
          </p:cNvPr>
          <p:cNvSpPr>
            <a:spLocks noGrp="1"/>
          </p:cNvSpPr>
          <p:nvPr>
            <p:ph sz="quarter" idx="1"/>
          </p:nvPr>
        </p:nvSpPr>
        <p:spPr/>
        <p:txBody>
          <a:bodyPr/>
          <a:lstStyle/>
          <a:p>
            <a:r>
              <a:rPr lang="en-GB" dirty="0"/>
              <a:t>According to Mark Roe (2003)</a:t>
            </a:r>
          </a:p>
          <a:p>
            <a:r>
              <a:rPr lang="en-GB" dirty="0"/>
              <a:t>Continental European social democracy</a:t>
            </a:r>
          </a:p>
          <a:p>
            <a:pPr lvl="1"/>
            <a:r>
              <a:rPr lang="en-GB" dirty="0"/>
              <a:t>Favouring employees over investors</a:t>
            </a:r>
          </a:p>
          <a:p>
            <a:pPr lvl="1"/>
            <a:r>
              <a:rPr lang="en-GB" dirty="0"/>
              <a:t>Layoffs </a:t>
            </a:r>
            <a:r>
              <a:rPr lang="en-GB" dirty="0">
                <a:sym typeface="Wingdings" panose="05000000000000000000" pitchFamily="2" charset="2"/>
              </a:rPr>
              <a:t> relatively hard  any implication to efficiency?</a:t>
            </a:r>
          </a:p>
          <a:p>
            <a:pPr lvl="1"/>
            <a:r>
              <a:rPr lang="en-GB" dirty="0">
                <a:sym typeface="Wingdings" panose="05000000000000000000" pitchFamily="2" charset="2"/>
              </a:rPr>
              <a:t>Unemployment benefits  relatively high</a:t>
            </a:r>
          </a:p>
          <a:p>
            <a:pPr lvl="1"/>
            <a:r>
              <a:rPr lang="en-GB" dirty="0">
                <a:sym typeface="Wingdings" panose="05000000000000000000" pitchFamily="2" charset="2"/>
              </a:rPr>
              <a:t>Will managers solely focus on maximising shareholders’ value?</a:t>
            </a:r>
          </a:p>
          <a:p>
            <a:pPr lvl="1"/>
            <a:r>
              <a:rPr lang="en-GB" dirty="0">
                <a:sym typeface="Wingdings" panose="05000000000000000000" pitchFamily="2" charset="2"/>
              </a:rPr>
              <a:t>What is the implication for takeover activity?</a:t>
            </a:r>
          </a:p>
        </p:txBody>
      </p:sp>
    </p:spTree>
    <p:extLst>
      <p:ext uri="{BB962C8B-B14F-4D97-AF65-F5344CB8AC3E}">
        <p14:creationId xmlns:p14="http://schemas.microsoft.com/office/powerpoint/2010/main" val="5067111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BB5E7B-95D4-3889-C718-CDD485FE11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529615-89F9-F98D-8520-9CBD67A3E34A}"/>
              </a:ext>
            </a:extLst>
          </p:cNvPr>
          <p:cNvSpPr>
            <a:spLocks noGrp="1"/>
          </p:cNvSpPr>
          <p:nvPr>
            <p:ph type="title"/>
          </p:nvPr>
        </p:nvSpPr>
        <p:spPr/>
        <p:txBody>
          <a:bodyPr/>
          <a:lstStyle/>
          <a:p>
            <a:r>
              <a:rPr lang="en-GB" dirty="0"/>
              <a:t>The Political Dimension</a:t>
            </a:r>
          </a:p>
        </p:txBody>
      </p:sp>
      <p:sp>
        <p:nvSpPr>
          <p:cNvPr id="3" name="Slide Number Placeholder 2">
            <a:extLst>
              <a:ext uri="{FF2B5EF4-FFF2-40B4-BE49-F238E27FC236}">
                <a16:creationId xmlns:a16="http://schemas.microsoft.com/office/drawing/2014/main" id="{9F62A965-8120-0CCA-FB96-BB762A77A165}"/>
              </a:ext>
            </a:extLst>
          </p:cNvPr>
          <p:cNvSpPr>
            <a:spLocks noGrp="1"/>
          </p:cNvSpPr>
          <p:nvPr>
            <p:ph type="sldNum" sz="quarter" idx="12"/>
          </p:nvPr>
        </p:nvSpPr>
        <p:spPr/>
        <p:txBody>
          <a:bodyPr/>
          <a:lstStyle/>
          <a:p>
            <a:fld id="{F38DF745-7D3F-47F4-83A3-874385CFAA69}" type="slidenum">
              <a:rPr lang="en-US" smtClean="0"/>
              <a:pPr/>
              <a:t>32</a:t>
            </a:fld>
            <a:endParaRPr lang="en-US"/>
          </a:p>
        </p:txBody>
      </p:sp>
      <p:sp>
        <p:nvSpPr>
          <p:cNvPr id="4" name="Content Placeholder 3">
            <a:extLst>
              <a:ext uri="{FF2B5EF4-FFF2-40B4-BE49-F238E27FC236}">
                <a16:creationId xmlns:a16="http://schemas.microsoft.com/office/drawing/2014/main" id="{63EC5D42-2C0F-C798-DB3C-7262CCD14417}"/>
              </a:ext>
            </a:extLst>
          </p:cNvPr>
          <p:cNvSpPr>
            <a:spLocks noGrp="1"/>
          </p:cNvSpPr>
          <p:nvPr>
            <p:ph sz="quarter" idx="1"/>
          </p:nvPr>
        </p:nvSpPr>
        <p:spPr/>
        <p:txBody>
          <a:bodyPr/>
          <a:lstStyle/>
          <a:p>
            <a:r>
              <a:rPr lang="en-GB" dirty="0"/>
              <a:t>Continental European social democracy</a:t>
            </a:r>
          </a:p>
          <a:p>
            <a:pPr lvl="1"/>
            <a:r>
              <a:rPr lang="en-GB" dirty="0">
                <a:sym typeface="Wingdings" panose="05000000000000000000" pitchFamily="2" charset="2"/>
              </a:rPr>
              <a:t>What is the implication for takeover activity?</a:t>
            </a:r>
          </a:p>
          <a:p>
            <a:pPr lvl="1"/>
            <a:r>
              <a:rPr lang="en-GB" dirty="0">
                <a:sym typeface="Wingdings" panose="05000000000000000000" pitchFamily="2" charset="2"/>
              </a:rPr>
              <a:t>What is the implication for the ownership structure?</a:t>
            </a:r>
          </a:p>
        </p:txBody>
      </p:sp>
      <p:sp>
        <p:nvSpPr>
          <p:cNvPr id="5" name="Isosceles Triangle 4">
            <a:extLst>
              <a:ext uri="{FF2B5EF4-FFF2-40B4-BE49-F238E27FC236}">
                <a16:creationId xmlns:a16="http://schemas.microsoft.com/office/drawing/2014/main" id="{37F65163-6EC6-3F73-30AE-410288B8C564}"/>
              </a:ext>
            </a:extLst>
          </p:cNvPr>
          <p:cNvSpPr/>
          <p:nvPr/>
        </p:nvSpPr>
        <p:spPr>
          <a:xfrm>
            <a:off x="3985951" y="4631432"/>
            <a:ext cx="792088" cy="504056"/>
          </a:xfrm>
          <a:prstGeom prst="triangl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87DE04A-1FDC-3AD2-1C91-04B23DA54DA8}"/>
              </a:ext>
            </a:extLst>
          </p:cNvPr>
          <p:cNvSpPr/>
          <p:nvPr/>
        </p:nvSpPr>
        <p:spPr>
          <a:xfrm>
            <a:off x="1681695" y="4487416"/>
            <a:ext cx="5400600" cy="14401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F7CCBA7-08CD-3305-806E-AA41875B3A40}"/>
              </a:ext>
            </a:extLst>
          </p:cNvPr>
          <p:cNvSpPr/>
          <p:nvPr/>
        </p:nvSpPr>
        <p:spPr>
          <a:xfrm>
            <a:off x="1685608" y="3573016"/>
            <a:ext cx="1580416"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Social peace</a:t>
            </a:r>
          </a:p>
        </p:txBody>
      </p:sp>
      <p:sp>
        <p:nvSpPr>
          <p:cNvPr id="8" name="Rectangle 7">
            <a:extLst>
              <a:ext uri="{FF2B5EF4-FFF2-40B4-BE49-F238E27FC236}">
                <a16:creationId xmlns:a16="http://schemas.microsoft.com/office/drawing/2014/main" id="{6620EC2A-A673-8053-0DAD-7C37B5FA84D6}"/>
              </a:ext>
            </a:extLst>
          </p:cNvPr>
          <p:cNvSpPr/>
          <p:nvPr/>
        </p:nvSpPr>
        <p:spPr>
          <a:xfrm>
            <a:off x="5498272" y="3573016"/>
            <a:ext cx="1580416" cy="9144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t>Economic efficiency</a:t>
            </a:r>
          </a:p>
        </p:txBody>
      </p:sp>
    </p:spTree>
    <p:extLst>
      <p:ext uri="{BB962C8B-B14F-4D97-AF65-F5344CB8AC3E}">
        <p14:creationId xmlns:p14="http://schemas.microsoft.com/office/powerpoint/2010/main" val="259327320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073818-491F-B1A5-A198-15C38F860C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BA01F7F-C96E-E3A3-6532-42286EF533D9}"/>
              </a:ext>
            </a:extLst>
          </p:cNvPr>
          <p:cNvSpPr>
            <a:spLocks noGrp="1"/>
          </p:cNvSpPr>
          <p:nvPr>
            <p:ph type="title"/>
          </p:nvPr>
        </p:nvSpPr>
        <p:spPr/>
        <p:txBody>
          <a:bodyPr/>
          <a:lstStyle/>
          <a:p>
            <a:r>
              <a:rPr lang="en-GB" dirty="0"/>
              <a:t>The Political Dimension</a:t>
            </a:r>
          </a:p>
        </p:txBody>
      </p:sp>
      <p:sp>
        <p:nvSpPr>
          <p:cNvPr id="3" name="Slide Number Placeholder 2">
            <a:extLst>
              <a:ext uri="{FF2B5EF4-FFF2-40B4-BE49-F238E27FC236}">
                <a16:creationId xmlns:a16="http://schemas.microsoft.com/office/drawing/2014/main" id="{CF73FA55-2E0D-0130-1EEE-E104E62FECB6}"/>
              </a:ext>
            </a:extLst>
          </p:cNvPr>
          <p:cNvSpPr>
            <a:spLocks noGrp="1"/>
          </p:cNvSpPr>
          <p:nvPr>
            <p:ph type="sldNum" sz="quarter" idx="12"/>
          </p:nvPr>
        </p:nvSpPr>
        <p:spPr/>
        <p:txBody>
          <a:bodyPr/>
          <a:lstStyle/>
          <a:p>
            <a:fld id="{F38DF745-7D3F-47F4-83A3-874385CFAA69}" type="slidenum">
              <a:rPr lang="en-US" smtClean="0"/>
              <a:pPr/>
              <a:t>33</a:t>
            </a:fld>
            <a:endParaRPr lang="en-US"/>
          </a:p>
        </p:txBody>
      </p:sp>
      <p:sp>
        <p:nvSpPr>
          <p:cNvPr id="4" name="Content Placeholder 3">
            <a:extLst>
              <a:ext uri="{FF2B5EF4-FFF2-40B4-BE49-F238E27FC236}">
                <a16:creationId xmlns:a16="http://schemas.microsoft.com/office/drawing/2014/main" id="{CA8FE5C2-1B7C-2019-3ADC-1C2B69455C01}"/>
              </a:ext>
            </a:extLst>
          </p:cNvPr>
          <p:cNvSpPr>
            <a:spLocks noGrp="1"/>
          </p:cNvSpPr>
          <p:nvPr>
            <p:ph sz="quarter" idx="1"/>
          </p:nvPr>
        </p:nvSpPr>
        <p:spPr/>
        <p:txBody>
          <a:bodyPr/>
          <a:lstStyle/>
          <a:p>
            <a:r>
              <a:rPr lang="en-GB" dirty="0"/>
              <a:t>For more conservative governments</a:t>
            </a:r>
          </a:p>
          <a:p>
            <a:pPr lvl="1"/>
            <a:r>
              <a:rPr lang="en-GB" dirty="0"/>
              <a:t>Favouring investor rights over workers</a:t>
            </a:r>
          </a:p>
          <a:p>
            <a:pPr lvl="1"/>
            <a:r>
              <a:rPr lang="en-GB" dirty="0">
                <a:sym typeface="Wingdings" panose="05000000000000000000" pitchFamily="2" charset="2"/>
              </a:rPr>
              <a:t>What is the implication for investor protection?</a:t>
            </a:r>
          </a:p>
          <a:p>
            <a:pPr lvl="1"/>
            <a:r>
              <a:rPr lang="en-GB" dirty="0">
                <a:sym typeface="Wingdings" panose="05000000000000000000" pitchFamily="2" charset="2"/>
              </a:rPr>
              <a:t>What is the implication for ownership structure?</a:t>
            </a:r>
          </a:p>
        </p:txBody>
      </p:sp>
    </p:spTree>
    <p:extLst>
      <p:ext uri="{BB962C8B-B14F-4D97-AF65-F5344CB8AC3E}">
        <p14:creationId xmlns:p14="http://schemas.microsoft.com/office/powerpoint/2010/main" val="33767115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69A139-481D-949D-4889-C8C3C18048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C41A009-7530-CE70-3750-8836CEDBBD6C}"/>
              </a:ext>
            </a:extLst>
          </p:cNvPr>
          <p:cNvSpPr>
            <a:spLocks noGrp="1"/>
          </p:cNvSpPr>
          <p:nvPr>
            <p:ph type="title"/>
          </p:nvPr>
        </p:nvSpPr>
        <p:spPr/>
        <p:txBody>
          <a:bodyPr/>
          <a:lstStyle/>
          <a:p>
            <a:r>
              <a:rPr lang="en-GB" b="1" dirty="0"/>
              <a:t>6. Liberal Market Economies vs. Coordinated Market Economies</a:t>
            </a:r>
          </a:p>
        </p:txBody>
      </p:sp>
      <p:sp>
        <p:nvSpPr>
          <p:cNvPr id="3" name="Text Placeholder 2">
            <a:extLst>
              <a:ext uri="{FF2B5EF4-FFF2-40B4-BE49-F238E27FC236}">
                <a16:creationId xmlns:a16="http://schemas.microsoft.com/office/drawing/2014/main" id="{A2F3E4BB-72D8-A0A3-F963-18F3ADE6129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FAEA349-3489-3809-AA28-E44B15403AEB}"/>
              </a:ext>
            </a:extLst>
          </p:cNvPr>
          <p:cNvSpPr>
            <a:spLocks noGrp="1"/>
          </p:cNvSpPr>
          <p:nvPr>
            <p:ph type="sldNum" sz="quarter" idx="12"/>
          </p:nvPr>
        </p:nvSpPr>
        <p:spPr/>
        <p:txBody>
          <a:bodyPr/>
          <a:lstStyle/>
          <a:p>
            <a:fld id="{F38DF745-7D3F-47F4-83A3-874385CFAA69}" type="slidenum">
              <a:rPr lang="en-US" smtClean="0"/>
              <a:pPr/>
              <a:t>34</a:t>
            </a:fld>
            <a:endParaRPr lang="en-US" dirty="0"/>
          </a:p>
        </p:txBody>
      </p:sp>
    </p:spTree>
    <p:extLst>
      <p:ext uri="{BB962C8B-B14F-4D97-AF65-F5344CB8AC3E}">
        <p14:creationId xmlns:p14="http://schemas.microsoft.com/office/powerpoint/2010/main" val="6929583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1A95C4-2492-B5BB-5810-8576D5591F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7836AD-C186-63F1-765B-002F523819C3}"/>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9D1642C2-B7EF-7187-8E42-C17598630310}"/>
              </a:ext>
            </a:extLst>
          </p:cNvPr>
          <p:cNvSpPr>
            <a:spLocks noGrp="1"/>
          </p:cNvSpPr>
          <p:nvPr>
            <p:ph type="sldNum" sz="quarter" idx="12"/>
          </p:nvPr>
        </p:nvSpPr>
        <p:spPr/>
        <p:txBody>
          <a:bodyPr/>
          <a:lstStyle/>
          <a:p>
            <a:fld id="{F38DF745-7D3F-47F4-83A3-874385CFAA69}" type="slidenum">
              <a:rPr lang="en-US" smtClean="0"/>
              <a:pPr/>
              <a:t>35</a:t>
            </a:fld>
            <a:endParaRPr lang="en-US"/>
          </a:p>
        </p:txBody>
      </p:sp>
      <p:sp>
        <p:nvSpPr>
          <p:cNvPr id="4" name="Content Placeholder 3">
            <a:extLst>
              <a:ext uri="{FF2B5EF4-FFF2-40B4-BE49-F238E27FC236}">
                <a16:creationId xmlns:a16="http://schemas.microsoft.com/office/drawing/2014/main" id="{5199EFCA-0FCC-F7FC-2818-A6C23EC4D758}"/>
              </a:ext>
            </a:extLst>
          </p:cNvPr>
          <p:cNvSpPr>
            <a:spLocks noGrp="1"/>
          </p:cNvSpPr>
          <p:nvPr>
            <p:ph sz="quarter" idx="1"/>
          </p:nvPr>
        </p:nvSpPr>
        <p:spPr/>
        <p:txBody>
          <a:bodyPr>
            <a:normAutofit/>
          </a:bodyPr>
          <a:lstStyle/>
          <a:p>
            <a:endParaRPr lang="en-GB" dirty="0"/>
          </a:p>
          <a:p>
            <a:endParaRPr lang="en-GB" dirty="0"/>
          </a:p>
          <a:p>
            <a:endParaRPr lang="en-GB" dirty="0"/>
          </a:p>
          <a:p>
            <a:endParaRPr lang="en-GB" dirty="0"/>
          </a:p>
          <a:p>
            <a:endParaRPr lang="en-GB" dirty="0"/>
          </a:p>
          <a:p>
            <a:r>
              <a:rPr lang="en-GB" dirty="0"/>
              <a:t>In LMEs, firms coordinate their activities primarily via competitive market arrangements.</a:t>
            </a:r>
          </a:p>
          <a:p>
            <a:pPr lvl="1"/>
            <a:r>
              <a:rPr lang="en-GB" dirty="0"/>
              <a:t>Arm’s-length exchange of goods and services.</a:t>
            </a:r>
          </a:p>
          <a:p>
            <a:pPr lvl="1"/>
            <a:r>
              <a:rPr lang="en-GB" dirty="0"/>
              <a:t>Supply and demand are adjusted by prices. </a:t>
            </a:r>
          </a:p>
        </p:txBody>
      </p:sp>
      <p:graphicFrame>
        <p:nvGraphicFramePr>
          <p:cNvPr id="5" name="Table 4">
            <a:extLst>
              <a:ext uri="{FF2B5EF4-FFF2-40B4-BE49-F238E27FC236}">
                <a16:creationId xmlns:a16="http://schemas.microsoft.com/office/drawing/2014/main" id="{B7B10818-FD00-3DDC-CA90-1A43C14AF9A9}"/>
              </a:ext>
            </a:extLst>
          </p:cNvPr>
          <p:cNvGraphicFramePr>
            <a:graphicFrameLocks noGrp="1"/>
          </p:cNvGraphicFramePr>
          <p:nvPr>
            <p:extLst>
              <p:ext uri="{D42A27DB-BD31-4B8C-83A1-F6EECF244321}">
                <p14:modId xmlns:p14="http://schemas.microsoft.com/office/powerpoint/2010/main" val="2883720150"/>
              </p:ext>
            </p:extLst>
          </p:nvPr>
        </p:nvGraphicFramePr>
        <p:xfrm>
          <a:off x="457200" y="1634552"/>
          <a:ext cx="8491337" cy="1910095"/>
        </p:xfrm>
        <a:graphic>
          <a:graphicData uri="http://schemas.openxmlformats.org/drawingml/2006/table">
            <a:tbl>
              <a:tblPr/>
              <a:tblGrid>
                <a:gridCol w="1810543">
                  <a:extLst>
                    <a:ext uri="{9D8B030D-6E8A-4147-A177-3AD203B41FA5}">
                      <a16:colId xmlns:a16="http://schemas.microsoft.com/office/drawing/2014/main" val="2189863414"/>
                    </a:ext>
                  </a:extLst>
                </a:gridCol>
                <a:gridCol w="3497095">
                  <a:extLst>
                    <a:ext uri="{9D8B030D-6E8A-4147-A177-3AD203B41FA5}">
                      <a16:colId xmlns:a16="http://schemas.microsoft.com/office/drawing/2014/main" val="2368023451"/>
                    </a:ext>
                  </a:extLst>
                </a:gridCol>
                <a:gridCol w="3183699">
                  <a:extLst>
                    <a:ext uri="{9D8B030D-6E8A-4147-A177-3AD203B41FA5}">
                      <a16:colId xmlns:a16="http://schemas.microsoft.com/office/drawing/2014/main" val="2505633929"/>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Liberal Market Economy (LME)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Coordinated Market Economy (CME)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1846696549"/>
                  </a:ext>
                </a:extLst>
              </a:tr>
              <a:tr h="888502">
                <a:tc>
                  <a:txBody>
                    <a:bodyPr/>
                    <a:lstStyle/>
                    <a:p>
                      <a:pPr algn="l"/>
                      <a:r>
                        <a:rPr kumimoji="0" lang="en-GB" sz="2000" b="1" i="0" kern="1200" dirty="0">
                          <a:solidFill>
                            <a:schemeClr val="tx1"/>
                          </a:solidFill>
                          <a:effectLst/>
                          <a:latin typeface="+mn-lt"/>
                          <a:ea typeface="+mn-ea"/>
                          <a:cs typeface="+mn-cs"/>
                        </a:rPr>
                        <a:t>Coordination mechanism</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The Markets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Complex networks to coordinate economic decision-making</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3374602299"/>
                  </a:ext>
                </a:extLst>
              </a:tr>
            </a:tbl>
          </a:graphicData>
        </a:graphic>
      </p:graphicFrame>
    </p:spTree>
    <p:extLst>
      <p:ext uri="{BB962C8B-B14F-4D97-AF65-F5344CB8AC3E}">
        <p14:creationId xmlns:p14="http://schemas.microsoft.com/office/powerpoint/2010/main" val="22005606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7A047C-9E55-081F-DFAC-7FF7D8C60A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50850F-70F5-0E41-3C2A-284E8AAC6FCA}"/>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90AD60F9-B10E-8501-1FC0-75587F64A1BD}"/>
              </a:ext>
            </a:extLst>
          </p:cNvPr>
          <p:cNvSpPr>
            <a:spLocks noGrp="1"/>
          </p:cNvSpPr>
          <p:nvPr>
            <p:ph type="sldNum" sz="quarter" idx="12"/>
          </p:nvPr>
        </p:nvSpPr>
        <p:spPr/>
        <p:txBody>
          <a:bodyPr/>
          <a:lstStyle/>
          <a:p>
            <a:fld id="{F38DF745-7D3F-47F4-83A3-874385CFAA69}" type="slidenum">
              <a:rPr lang="en-US" smtClean="0"/>
              <a:pPr/>
              <a:t>36</a:t>
            </a:fld>
            <a:endParaRPr lang="en-US"/>
          </a:p>
        </p:txBody>
      </p:sp>
      <p:sp>
        <p:nvSpPr>
          <p:cNvPr id="4" name="Content Placeholder 3">
            <a:extLst>
              <a:ext uri="{FF2B5EF4-FFF2-40B4-BE49-F238E27FC236}">
                <a16:creationId xmlns:a16="http://schemas.microsoft.com/office/drawing/2014/main" id="{7B614530-9604-8925-913D-A08C8C557228}"/>
              </a:ext>
            </a:extLst>
          </p:cNvPr>
          <p:cNvSpPr>
            <a:spLocks noGrp="1"/>
          </p:cNvSpPr>
          <p:nvPr>
            <p:ph sz="quarter" idx="1"/>
          </p:nvPr>
        </p:nvSpPr>
        <p:spPr/>
        <p:txBody>
          <a:bodyPr>
            <a:normAutofit/>
          </a:bodyPr>
          <a:lstStyle/>
          <a:p>
            <a:r>
              <a:rPr lang="en-GB" dirty="0"/>
              <a:t>Examples of LME activities:</a:t>
            </a:r>
          </a:p>
          <a:p>
            <a:pPr lvl="1"/>
            <a:r>
              <a:rPr lang="en-GB" dirty="0"/>
              <a:t>Online retail platforms</a:t>
            </a:r>
          </a:p>
          <a:p>
            <a:pPr lvl="2"/>
            <a:r>
              <a:rPr lang="en-GB" dirty="0"/>
              <a:t>Multiple sellers offer similar products (e.g., electronics, books). Buyers can choose from various options based on price comparisons, reviews, and availability. The competition among sellers drives prices down to meet customer needs effectively.</a:t>
            </a:r>
          </a:p>
          <a:p>
            <a:pPr lvl="1"/>
            <a:r>
              <a:rPr lang="en-GB" dirty="0"/>
              <a:t>Stock exchanges</a:t>
            </a:r>
          </a:p>
          <a:p>
            <a:pPr lvl="2"/>
            <a:r>
              <a:rPr lang="en-GB" dirty="0"/>
              <a:t>Traders interact directly through brokers or electronic platforms.</a:t>
            </a:r>
          </a:p>
        </p:txBody>
      </p:sp>
    </p:spTree>
    <p:extLst>
      <p:ext uri="{BB962C8B-B14F-4D97-AF65-F5344CB8AC3E}">
        <p14:creationId xmlns:p14="http://schemas.microsoft.com/office/powerpoint/2010/main" val="779047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946B67-127E-C5A9-9F11-1394A4D8A4E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6D0CC6-3E50-B23D-6C8B-E7B4256C2129}"/>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47B67CFF-2B9E-E0AE-B3B4-1D5EA72B85C9}"/>
              </a:ext>
            </a:extLst>
          </p:cNvPr>
          <p:cNvSpPr>
            <a:spLocks noGrp="1"/>
          </p:cNvSpPr>
          <p:nvPr>
            <p:ph type="sldNum" sz="quarter" idx="12"/>
          </p:nvPr>
        </p:nvSpPr>
        <p:spPr/>
        <p:txBody>
          <a:bodyPr/>
          <a:lstStyle/>
          <a:p>
            <a:fld id="{F38DF745-7D3F-47F4-83A3-874385CFAA69}" type="slidenum">
              <a:rPr lang="en-US" smtClean="0"/>
              <a:pPr/>
              <a:t>37</a:t>
            </a:fld>
            <a:endParaRPr lang="en-US"/>
          </a:p>
        </p:txBody>
      </p:sp>
      <p:sp>
        <p:nvSpPr>
          <p:cNvPr id="4" name="Content Placeholder 3">
            <a:extLst>
              <a:ext uri="{FF2B5EF4-FFF2-40B4-BE49-F238E27FC236}">
                <a16:creationId xmlns:a16="http://schemas.microsoft.com/office/drawing/2014/main" id="{B29E6538-3A53-03CE-053C-B7EE9FA86F26}"/>
              </a:ext>
            </a:extLst>
          </p:cNvPr>
          <p:cNvSpPr>
            <a:spLocks noGrp="1"/>
          </p:cNvSpPr>
          <p:nvPr>
            <p:ph sz="quarter" idx="1"/>
          </p:nvPr>
        </p:nvSpPr>
        <p:spPr/>
        <p:txBody>
          <a:bodyPr>
            <a:normAutofit/>
          </a:bodyPr>
          <a:lstStyle/>
          <a:p>
            <a:endParaRPr lang="en-GB" dirty="0"/>
          </a:p>
          <a:p>
            <a:endParaRPr lang="en-GB" dirty="0"/>
          </a:p>
          <a:p>
            <a:endParaRPr lang="en-GB" dirty="0"/>
          </a:p>
          <a:p>
            <a:endParaRPr lang="en-GB" dirty="0"/>
          </a:p>
          <a:p>
            <a:endParaRPr lang="en-GB" dirty="0"/>
          </a:p>
          <a:p>
            <a:r>
              <a:rPr lang="en-GB" dirty="0"/>
              <a:t>In CMEs, firms depend more heavily on non-market relationships to coordinate their endeavours with other actors and to construct their core competencies.</a:t>
            </a:r>
          </a:p>
          <a:p>
            <a:pPr lvl="1"/>
            <a:r>
              <a:rPr lang="en-GB" dirty="0"/>
              <a:t>The equilibrium outcomes of firms are more often the result of strategic interaction among firms and other actors.</a:t>
            </a:r>
          </a:p>
        </p:txBody>
      </p:sp>
      <p:graphicFrame>
        <p:nvGraphicFramePr>
          <p:cNvPr id="5" name="Table 4">
            <a:extLst>
              <a:ext uri="{FF2B5EF4-FFF2-40B4-BE49-F238E27FC236}">
                <a16:creationId xmlns:a16="http://schemas.microsoft.com/office/drawing/2014/main" id="{E15FA203-9E49-627A-1FC8-0F866F04CFF2}"/>
              </a:ext>
            </a:extLst>
          </p:cNvPr>
          <p:cNvGraphicFramePr>
            <a:graphicFrameLocks noGrp="1"/>
          </p:cNvGraphicFramePr>
          <p:nvPr/>
        </p:nvGraphicFramePr>
        <p:xfrm>
          <a:off x="457200" y="1634552"/>
          <a:ext cx="8491337" cy="1910095"/>
        </p:xfrm>
        <a:graphic>
          <a:graphicData uri="http://schemas.openxmlformats.org/drawingml/2006/table">
            <a:tbl>
              <a:tblPr/>
              <a:tblGrid>
                <a:gridCol w="1810543">
                  <a:extLst>
                    <a:ext uri="{9D8B030D-6E8A-4147-A177-3AD203B41FA5}">
                      <a16:colId xmlns:a16="http://schemas.microsoft.com/office/drawing/2014/main" val="2189863414"/>
                    </a:ext>
                  </a:extLst>
                </a:gridCol>
                <a:gridCol w="3497095">
                  <a:extLst>
                    <a:ext uri="{9D8B030D-6E8A-4147-A177-3AD203B41FA5}">
                      <a16:colId xmlns:a16="http://schemas.microsoft.com/office/drawing/2014/main" val="2368023451"/>
                    </a:ext>
                  </a:extLst>
                </a:gridCol>
                <a:gridCol w="3183699">
                  <a:extLst>
                    <a:ext uri="{9D8B030D-6E8A-4147-A177-3AD203B41FA5}">
                      <a16:colId xmlns:a16="http://schemas.microsoft.com/office/drawing/2014/main" val="2505633929"/>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Liberal Market Economy (LME)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Coordinated Market Economy (CME)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1846696549"/>
                  </a:ext>
                </a:extLst>
              </a:tr>
              <a:tr h="888502">
                <a:tc>
                  <a:txBody>
                    <a:bodyPr/>
                    <a:lstStyle/>
                    <a:p>
                      <a:pPr algn="l"/>
                      <a:r>
                        <a:rPr kumimoji="0" lang="en-GB" sz="2000" b="1" i="0" kern="1200" dirty="0">
                          <a:solidFill>
                            <a:schemeClr val="tx1"/>
                          </a:solidFill>
                          <a:effectLst/>
                          <a:latin typeface="+mn-lt"/>
                          <a:ea typeface="+mn-ea"/>
                          <a:cs typeface="+mn-cs"/>
                        </a:rPr>
                        <a:t>Coordination mechanism</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The Markets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Complex networks to coordinate economic decision-making</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3374602299"/>
                  </a:ext>
                </a:extLst>
              </a:tr>
            </a:tbl>
          </a:graphicData>
        </a:graphic>
      </p:graphicFrame>
    </p:spTree>
    <p:extLst>
      <p:ext uri="{BB962C8B-B14F-4D97-AF65-F5344CB8AC3E}">
        <p14:creationId xmlns:p14="http://schemas.microsoft.com/office/powerpoint/2010/main" val="4369523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DDC0AC-7BCE-17CB-FE36-BE535020B5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7AAE39-DEE3-1B1B-1EB4-38733AD5DD3F}"/>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39C24044-ADBF-76E2-7B44-D1142797CB64}"/>
              </a:ext>
            </a:extLst>
          </p:cNvPr>
          <p:cNvSpPr>
            <a:spLocks noGrp="1"/>
          </p:cNvSpPr>
          <p:nvPr>
            <p:ph type="sldNum" sz="quarter" idx="12"/>
          </p:nvPr>
        </p:nvSpPr>
        <p:spPr/>
        <p:txBody>
          <a:bodyPr/>
          <a:lstStyle/>
          <a:p>
            <a:fld id="{F38DF745-7D3F-47F4-83A3-874385CFAA69}" type="slidenum">
              <a:rPr lang="en-US" smtClean="0"/>
              <a:pPr/>
              <a:t>38</a:t>
            </a:fld>
            <a:endParaRPr lang="en-US"/>
          </a:p>
        </p:txBody>
      </p:sp>
      <p:sp>
        <p:nvSpPr>
          <p:cNvPr id="4" name="Content Placeholder 3">
            <a:extLst>
              <a:ext uri="{FF2B5EF4-FFF2-40B4-BE49-F238E27FC236}">
                <a16:creationId xmlns:a16="http://schemas.microsoft.com/office/drawing/2014/main" id="{11F2998F-F856-224C-5106-22C3A02A4A49}"/>
              </a:ext>
            </a:extLst>
          </p:cNvPr>
          <p:cNvSpPr>
            <a:spLocks noGrp="1"/>
          </p:cNvSpPr>
          <p:nvPr>
            <p:ph sz="quarter" idx="1"/>
          </p:nvPr>
        </p:nvSpPr>
        <p:spPr/>
        <p:txBody>
          <a:bodyPr>
            <a:normAutofit/>
          </a:bodyPr>
          <a:lstStyle/>
          <a:p>
            <a:r>
              <a:rPr lang="en-GB" dirty="0"/>
              <a:t>Examples of CME activities:</a:t>
            </a:r>
          </a:p>
          <a:p>
            <a:pPr lvl="1"/>
            <a:r>
              <a:rPr lang="en-GB" dirty="0"/>
              <a:t>Tech Industry and University Partnerships</a:t>
            </a:r>
          </a:p>
          <a:p>
            <a:pPr lvl="2"/>
            <a:r>
              <a:rPr lang="en-GB" dirty="0"/>
              <a:t>Tech companies like Apple and Microsoft collaborate with universities on R&amp;D projects, forming non-market relationships that provide access to specialized knowledge and resources. This partnership model allows firms to innovate and develop unique technologies beyond competitive market dynamics.</a:t>
            </a:r>
          </a:p>
          <a:p>
            <a:pPr lvl="1"/>
            <a:r>
              <a:rPr lang="en-GB" dirty="0"/>
              <a:t>Financial Exclusive Partnerships:</a:t>
            </a:r>
          </a:p>
          <a:p>
            <a:pPr lvl="2"/>
            <a:r>
              <a:rPr lang="en-GB" dirty="0"/>
              <a:t>Investment banks and hedge funds form exclusive partnerships with universities or research firms to access advanced research and data, enhancing their ability to make informed decisions without direct market competition.</a:t>
            </a:r>
          </a:p>
          <a:p>
            <a:pPr lvl="1"/>
            <a:endParaRPr lang="en-GB" dirty="0"/>
          </a:p>
        </p:txBody>
      </p:sp>
    </p:spTree>
    <p:extLst>
      <p:ext uri="{BB962C8B-B14F-4D97-AF65-F5344CB8AC3E}">
        <p14:creationId xmlns:p14="http://schemas.microsoft.com/office/powerpoint/2010/main" val="247768608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B61B8-BFC5-7146-2EF9-BC6E2C352AA9}"/>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D99DD56B-438B-5ABD-B1A8-A81FBDF81E3A}"/>
              </a:ext>
            </a:extLst>
          </p:cNvPr>
          <p:cNvSpPr>
            <a:spLocks noGrp="1"/>
          </p:cNvSpPr>
          <p:nvPr>
            <p:ph type="sldNum" sz="quarter" idx="12"/>
          </p:nvPr>
        </p:nvSpPr>
        <p:spPr/>
        <p:txBody>
          <a:bodyPr/>
          <a:lstStyle/>
          <a:p>
            <a:fld id="{F38DF745-7D3F-47F4-83A3-874385CFAA69}" type="slidenum">
              <a:rPr lang="en-US" smtClean="0"/>
              <a:pPr/>
              <a:t>39</a:t>
            </a:fld>
            <a:endParaRPr lang="en-US"/>
          </a:p>
        </p:txBody>
      </p:sp>
      <p:sp>
        <p:nvSpPr>
          <p:cNvPr id="4" name="Content Placeholder 3">
            <a:extLst>
              <a:ext uri="{FF2B5EF4-FFF2-40B4-BE49-F238E27FC236}">
                <a16:creationId xmlns:a16="http://schemas.microsoft.com/office/drawing/2014/main" id="{ECB4C57A-D012-D5AF-EAFD-094F298791A3}"/>
              </a:ext>
            </a:extLst>
          </p:cNvPr>
          <p:cNvSpPr>
            <a:spLocks noGrp="1"/>
          </p:cNvSpPr>
          <p:nvPr>
            <p:ph sz="quarter" idx="1"/>
          </p:nvPr>
        </p:nvSpPr>
        <p:spPr/>
        <p:txBody>
          <a:bodyPr/>
          <a:lstStyle/>
          <a:p>
            <a:r>
              <a:rPr lang="en-GB" dirty="0"/>
              <a:t>Note:</a:t>
            </a:r>
          </a:p>
          <a:p>
            <a:pPr lvl="1"/>
            <a:r>
              <a:rPr lang="en-GB" dirty="0"/>
              <a:t>Market relations and hierarchies are important to firms in all capitalist economies.</a:t>
            </a:r>
          </a:p>
          <a:p>
            <a:pPr lvl="1"/>
            <a:r>
              <a:rPr lang="en-GB" dirty="0"/>
              <a:t>Even in liberal market economies, firms enter into some relationships that are not fully mediated by market forces.</a:t>
            </a:r>
          </a:p>
        </p:txBody>
      </p:sp>
    </p:spTree>
    <p:extLst>
      <p:ext uri="{BB962C8B-B14F-4D97-AF65-F5344CB8AC3E}">
        <p14:creationId xmlns:p14="http://schemas.microsoft.com/office/powerpoint/2010/main" val="7952893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4574D6-B421-6AF1-A98C-472D774A4F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AD8BFD-D934-03AB-29DD-20232D895FA8}"/>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DAEEFA1E-248A-23CF-6736-C8D1CDB15047}"/>
              </a:ext>
            </a:extLst>
          </p:cNvPr>
          <p:cNvSpPr>
            <a:spLocks noGrp="1"/>
          </p:cNvSpPr>
          <p:nvPr>
            <p:ph type="sldNum" sz="quarter" idx="12"/>
          </p:nvPr>
        </p:nvSpPr>
        <p:spPr/>
        <p:txBody>
          <a:bodyPr/>
          <a:lstStyle/>
          <a:p>
            <a:fld id="{F38DF745-7D3F-47F4-83A3-874385CFAA69}" type="slidenum">
              <a:rPr lang="en-US" smtClean="0"/>
              <a:pPr/>
              <a:t>40</a:t>
            </a:fld>
            <a:endParaRPr lang="en-US"/>
          </a:p>
        </p:txBody>
      </p:sp>
      <p:sp>
        <p:nvSpPr>
          <p:cNvPr id="4" name="Content Placeholder 3">
            <a:extLst>
              <a:ext uri="{FF2B5EF4-FFF2-40B4-BE49-F238E27FC236}">
                <a16:creationId xmlns:a16="http://schemas.microsoft.com/office/drawing/2014/main" id="{A48D8220-D498-BD51-959C-AF31F6642D9F}"/>
              </a:ext>
            </a:extLst>
          </p:cNvPr>
          <p:cNvSpPr>
            <a:spLocks noGrp="1"/>
          </p:cNvSpPr>
          <p:nvPr>
            <p:ph sz="quarter" idx="1"/>
          </p:nvPr>
        </p:nvSpPr>
        <p:spPr/>
        <p:txBody>
          <a:bodyPr>
            <a:normAutofit/>
          </a:bodyPr>
          <a:lstStyle/>
          <a:p>
            <a:endParaRPr lang="en-GB" dirty="0"/>
          </a:p>
          <a:p>
            <a:endParaRPr lang="en-GB" dirty="0"/>
          </a:p>
          <a:p>
            <a:endParaRPr lang="en-GB" dirty="0"/>
          </a:p>
          <a:p>
            <a:endParaRPr lang="en-GB" dirty="0"/>
          </a:p>
          <a:p>
            <a:endParaRPr lang="en-GB" dirty="0"/>
          </a:p>
        </p:txBody>
      </p:sp>
      <p:graphicFrame>
        <p:nvGraphicFramePr>
          <p:cNvPr id="5" name="Table 4">
            <a:extLst>
              <a:ext uri="{FF2B5EF4-FFF2-40B4-BE49-F238E27FC236}">
                <a16:creationId xmlns:a16="http://schemas.microsoft.com/office/drawing/2014/main" id="{FCA38681-1A38-8C69-CE7D-4932A18D9C65}"/>
              </a:ext>
            </a:extLst>
          </p:cNvPr>
          <p:cNvGraphicFramePr>
            <a:graphicFrameLocks noGrp="1"/>
          </p:cNvGraphicFramePr>
          <p:nvPr>
            <p:extLst>
              <p:ext uri="{D42A27DB-BD31-4B8C-83A1-F6EECF244321}">
                <p14:modId xmlns:p14="http://schemas.microsoft.com/office/powerpoint/2010/main" val="1637690169"/>
              </p:ext>
            </p:extLst>
          </p:nvPr>
        </p:nvGraphicFramePr>
        <p:xfrm>
          <a:off x="457200" y="1634552"/>
          <a:ext cx="8491337" cy="4439935"/>
        </p:xfrm>
        <a:graphic>
          <a:graphicData uri="http://schemas.openxmlformats.org/drawingml/2006/table">
            <a:tbl>
              <a:tblPr/>
              <a:tblGrid>
                <a:gridCol w="1810543">
                  <a:extLst>
                    <a:ext uri="{9D8B030D-6E8A-4147-A177-3AD203B41FA5}">
                      <a16:colId xmlns:a16="http://schemas.microsoft.com/office/drawing/2014/main" val="2189863414"/>
                    </a:ext>
                  </a:extLst>
                </a:gridCol>
                <a:gridCol w="3497095">
                  <a:extLst>
                    <a:ext uri="{9D8B030D-6E8A-4147-A177-3AD203B41FA5}">
                      <a16:colId xmlns:a16="http://schemas.microsoft.com/office/drawing/2014/main" val="2368023451"/>
                    </a:ext>
                  </a:extLst>
                </a:gridCol>
                <a:gridCol w="3183699">
                  <a:extLst>
                    <a:ext uri="{9D8B030D-6E8A-4147-A177-3AD203B41FA5}">
                      <a16:colId xmlns:a16="http://schemas.microsoft.com/office/drawing/2014/main" val="2505633929"/>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Liberal Market Economy (LME)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Coordinated Market Economy (CME)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1846696549"/>
                  </a:ext>
                </a:extLst>
              </a:tr>
              <a:tr h="502920">
                <a:tc>
                  <a:txBody>
                    <a:bodyPr/>
                    <a:lstStyle/>
                    <a:p>
                      <a:pPr algn="l"/>
                      <a:r>
                        <a:rPr kumimoji="0" lang="en-GB" sz="2000" b="1" i="0" kern="1200" dirty="0">
                          <a:solidFill>
                            <a:schemeClr val="tx1"/>
                          </a:solidFill>
                          <a:effectLst/>
                          <a:latin typeface="+mn-lt"/>
                          <a:ea typeface="+mn-ea"/>
                          <a:cs typeface="+mn-cs"/>
                        </a:rPr>
                        <a:t>Liquidity</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Labour markets and asset markets are both highly flexible and well-developed.</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Markets such as the labour market and the capital market are fairly illiquid and inflexible.</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3374602299"/>
                  </a:ext>
                </a:extLst>
              </a:tr>
              <a:tr h="502920">
                <a:tc>
                  <a:txBody>
                    <a:bodyPr/>
                    <a:lstStyle/>
                    <a:p>
                      <a:pPr algn="l"/>
                      <a:r>
                        <a:rPr kumimoji="0" lang="en-GB" sz="2000" b="1" i="0" kern="1200" dirty="0">
                          <a:solidFill>
                            <a:schemeClr val="tx1"/>
                          </a:solidFill>
                          <a:effectLst/>
                          <a:latin typeface="+mn-lt"/>
                          <a:ea typeface="+mn-ea"/>
                          <a:cs typeface="+mn-cs"/>
                        </a:rPr>
                        <a:t>Market focus</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2000" dirty="0">
                          <a:effectLst/>
                        </a:rPr>
                        <a:t>Given the emphasis on markets, firms tend to invest in highly marketable and liquid assets that can easily be sold or transferred should the need arise. There is an emphasis on assets that have relatively short payback periods and generate fairly quick cash flows.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lang="en-GB" sz="2000" dirty="0">
                          <a:effectLst/>
                        </a:rPr>
                        <a:t>There is less focus on highly liquid and generic assets, and the emphasis tends to be on more specific, less marketable assets.</a:t>
                      </a: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1750540679"/>
                  </a:ext>
                </a:extLst>
              </a:tr>
            </a:tbl>
          </a:graphicData>
        </a:graphic>
      </p:graphicFrame>
    </p:spTree>
    <p:extLst>
      <p:ext uri="{BB962C8B-B14F-4D97-AF65-F5344CB8AC3E}">
        <p14:creationId xmlns:p14="http://schemas.microsoft.com/office/powerpoint/2010/main" val="34482147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7FF6-8891-18D4-C4CE-A02BB8517368}"/>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FA9F7100-A8EC-4919-B27F-4C5941AF4FB2}"/>
              </a:ext>
            </a:extLst>
          </p:cNvPr>
          <p:cNvSpPr>
            <a:spLocks noGrp="1"/>
          </p:cNvSpPr>
          <p:nvPr>
            <p:ph type="sldNum" sz="quarter" idx="12"/>
          </p:nvPr>
        </p:nvSpPr>
        <p:spPr/>
        <p:txBody>
          <a:bodyPr/>
          <a:lstStyle/>
          <a:p>
            <a:fld id="{F38DF745-7D3F-47F4-83A3-874385CFAA69}" type="slidenum">
              <a:rPr lang="en-US" smtClean="0"/>
              <a:pPr/>
              <a:t>41</a:t>
            </a:fld>
            <a:endParaRPr lang="en-US"/>
          </a:p>
        </p:txBody>
      </p:sp>
      <p:sp>
        <p:nvSpPr>
          <p:cNvPr id="4" name="Content Placeholder 3">
            <a:extLst>
              <a:ext uri="{FF2B5EF4-FFF2-40B4-BE49-F238E27FC236}">
                <a16:creationId xmlns:a16="http://schemas.microsoft.com/office/drawing/2014/main" id="{79BA8C3C-202F-8AE3-4006-90373E9CA2FF}"/>
              </a:ext>
            </a:extLst>
          </p:cNvPr>
          <p:cNvSpPr>
            <a:spLocks noGrp="1"/>
          </p:cNvSpPr>
          <p:nvPr>
            <p:ph sz="quarter" idx="1"/>
          </p:nvPr>
        </p:nvSpPr>
        <p:spPr/>
        <p:txBody>
          <a:bodyPr/>
          <a:lstStyle/>
          <a:p>
            <a:r>
              <a:rPr lang="en-GB" b="1" dirty="0"/>
              <a:t>For LMEs:</a:t>
            </a:r>
            <a:endParaRPr lang="en-GB" dirty="0"/>
          </a:p>
          <a:p>
            <a:pPr lvl="1"/>
            <a:r>
              <a:rPr lang="en-GB" b="1" dirty="0"/>
              <a:t>Investor Expectations</a:t>
            </a:r>
            <a:r>
              <a:rPr lang="en-GB" dirty="0"/>
              <a:t>: LMEs emphasise </a:t>
            </a:r>
            <a:r>
              <a:rPr lang="en-GB" b="1" dirty="0"/>
              <a:t>shareholder value maximisation</a:t>
            </a:r>
            <a:r>
              <a:rPr lang="en-GB" dirty="0"/>
              <a:t>, with capital markets rewarding firms for meeting quarterly earnings targets.</a:t>
            </a:r>
          </a:p>
          <a:p>
            <a:pPr lvl="2"/>
            <a:r>
              <a:rPr lang="en-GB" dirty="0"/>
              <a:t>Example: Stock prices often punish companies with long-term R&amp;D projects if they miss short-term profit expectations.</a:t>
            </a:r>
          </a:p>
          <a:p>
            <a:pPr lvl="1"/>
            <a:r>
              <a:rPr lang="en-GB" b="1" dirty="0"/>
              <a:t>Hostile Takeover Risk</a:t>
            </a:r>
            <a:r>
              <a:rPr lang="en-GB" dirty="0"/>
              <a:t>: Firms with illiquid assets (e.g., heavy machinery, specialised factories) are vulnerable to takeovers if underperforming. Liquid assets act as a buffer.</a:t>
            </a:r>
          </a:p>
          <a:p>
            <a:endParaRPr lang="en-GB" dirty="0"/>
          </a:p>
        </p:txBody>
      </p:sp>
    </p:spTree>
    <p:extLst>
      <p:ext uri="{BB962C8B-B14F-4D97-AF65-F5344CB8AC3E}">
        <p14:creationId xmlns:p14="http://schemas.microsoft.com/office/powerpoint/2010/main" val="15201720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372734-20F4-BD72-A575-9BE066280B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FDAE7A9-BA34-3FC2-1321-58E336ACDB83}"/>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B2E022E6-179D-AEBB-7D83-C027DECD9CCF}"/>
              </a:ext>
            </a:extLst>
          </p:cNvPr>
          <p:cNvSpPr>
            <a:spLocks noGrp="1"/>
          </p:cNvSpPr>
          <p:nvPr>
            <p:ph type="sldNum" sz="quarter" idx="12"/>
          </p:nvPr>
        </p:nvSpPr>
        <p:spPr/>
        <p:txBody>
          <a:bodyPr/>
          <a:lstStyle/>
          <a:p>
            <a:fld id="{F38DF745-7D3F-47F4-83A3-874385CFAA69}" type="slidenum">
              <a:rPr lang="en-US" smtClean="0"/>
              <a:pPr/>
              <a:t>42</a:t>
            </a:fld>
            <a:endParaRPr lang="en-US"/>
          </a:p>
        </p:txBody>
      </p:sp>
      <p:sp>
        <p:nvSpPr>
          <p:cNvPr id="4" name="Content Placeholder 3">
            <a:extLst>
              <a:ext uri="{FF2B5EF4-FFF2-40B4-BE49-F238E27FC236}">
                <a16:creationId xmlns:a16="http://schemas.microsoft.com/office/drawing/2014/main" id="{FF08F92C-B116-391F-D7A1-26685FF76A4B}"/>
              </a:ext>
            </a:extLst>
          </p:cNvPr>
          <p:cNvSpPr>
            <a:spLocks noGrp="1"/>
          </p:cNvSpPr>
          <p:nvPr>
            <p:ph sz="quarter" idx="1"/>
          </p:nvPr>
        </p:nvSpPr>
        <p:spPr/>
        <p:txBody>
          <a:bodyPr/>
          <a:lstStyle/>
          <a:p>
            <a:r>
              <a:rPr lang="en-GB" dirty="0"/>
              <a:t>Criticisms &amp; Consequences of LMEs</a:t>
            </a:r>
          </a:p>
          <a:p>
            <a:pPr lvl="1"/>
            <a:r>
              <a:rPr lang="en-GB" b="1" dirty="0"/>
              <a:t>Underinvestment in Public Goods</a:t>
            </a:r>
            <a:r>
              <a:rPr lang="en-GB" dirty="0"/>
              <a:t>: LMEs struggle with infrastructure, green energy, and vocational training (long payback periods).</a:t>
            </a:r>
          </a:p>
          <a:p>
            <a:pPr lvl="1"/>
            <a:r>
              <a:rPr lang="en-GB" b="1" dirty="0"/>
              <a:t>Inequality</a:t>
            </a:r>
            <a:r>
              <a:rPr lang="en-GB" dirty="0"/>
              <a:t>: Liquid-asset economies favour capital owners over labour (e.g., Silicon Valley’s tech wealth vs. manufacturing decline).</a:t>
            </a:r>
          </a:p>
        </p:txBody>
      </p:sp>
    </p:spTree>
    <p:extLst>
      <p:ext uri="{BB962C8B-B14F-4D97-AF65-F5344CB8AC3E}">
        <p14:creationId xmlns:p14="http://schemas.microsoft.com/office/powerpoint/2010/main" val="13123486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E55BC9-351F-08AF-CD19-0B3A4C4D5B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9591F3-4EC0-7199-81B6-A8D50353BF70}"/>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D7C36364-7A15-7ADE-86E4-71D885F2CB62}"/>
              </a:ext>
            </a:extLst>
          </p:cNvPr>
          <p:cNvSpPr>
            <a:spLocks noGrp="1"/>
          </p:cNvSpPr>
          <p:nvPr>
            <p:ph type="sldNum" sz="quarter" idx="12"/>
          </p:nvPr>
        </p:nvSpPr>
        <p:spPr/>
        <p:txBody>
          <a:bodyPr/>
          <a:lstStyle/>
          <a:p>
            <a:fld id="{F38DF745-7D3F-47F4-83A3-874385CFAA69}" type="slidenum">
              <a:rPr lang="en-US" smtClean="0"/>
              <a:pPr/>
              <a:t>43</a:t>
            </a:fld>
            <a:endParaRPr lang="en-US"/>
          </a:p>
        </p:txBody>
      </p:sp>
      <p:sp>
        <p:nvSpPr>
          <p:cNvPr id="4" name="Content Placeholder 3">
            <a:extLst>
              <a:ext uri="{FF2B5EF4-FFF2-40B4-BE49-F238E27FC236}">
                <a16:creationId xmlns:a16="http://schemas.microsoft.com/office/drawing/2014/main" id="{B8116269-0D48-3D59-5B41-B0FEE43D215B}"/>
              </a:ext>
            </a:extLst>
          </p:cNvPr>
          <p:cNvSpPr>
            <a:spLocks noGrp="1"/>
          </p:cNvSpPr>
          <p:nvPr>
            <p:ph sz="quarter" idx="1"/>
          </p:nvPr>
        </p:nvSpPr>
        <p:spPr/>
        <p:txBody>
          <a:bodyPr/>
          <a:lstStyle/>
          <a:p>
            <a:r>
              <a:rPr lang="en-GB" b="1" dirty="0"/>
              <a:t>For CMEs:</a:t>
            </a:r>
          </a:p>
          <a:p>
            <a:pPr lvl="1"/>
            <a:r>
              <a:rPr lang="en-GB" b="1" dirty="0"/>
              <a:t>Patient Capital</a:t>
            </a:r>
            <a:r>
              <a:rPr lang="en-GB" dirty="0"/>
              <a:t>: Firms in CMEs rely on </a:t>
            </a:r>
            <a:r>
              <a:rPr lang="en-GB" b="1" dirty="0"/>
              <a:t>relationship-based financing</a:t>
            </a:r>
            <a:r>
              <a:rPr lang="en-GB" dirty="0"/>
              <a:t> (e.g., German </a:t>
            </a:r>
            <a:r>
              <a:rPr lang="en-GB" i="1" dirty="0" err="1"/>
              <a:t>Hausbanks</a:t>
            </a:r>
            <a:r>
              <a:rPr lang="en-GB" dirty="0"/>
              <a:t>, Japanese </a:t>
            </a:r>
            <a:r>
              <a:rPr lang="en-GB" i="1" dirty="0"/>
              <a:t>keiretsu</a:t>
            </a:r>
            <a:r>
              <a:rPr lang="en-GB" dirty="0"/>
              <a:t> networks) rather than volatile stock markets.</a:t>
            </a:r>
          </a:p>
          <a:p>
            <a:pPr lvl="2"/>
            <a:r>
              <a:rPr lang="en-GB" dirty="0"/>
              <a:t>Banks and institutional investors provide </a:t>
            </a:r>
            <a:r>
              <a:rPr lang="en-GB" b="1" dirty="0"/>
              <a:t>long-term loans</a:t>
            </a:r>
            <a:r>
              <a:rPr lang="en-GB" dirty="0"/>
              <a:t>, reducing pressure for quick returns.</a:t>
            </a:r>
          </a:p>
          <a:p>
            <a:pPr lvl="2"/>
            <a:r>
              <a:rPr lang="en-GB" dirty="0"/>
              <a:t>Example: German </a:t>
            </a:r>
            <a:r>
              <a:rPr lang="en-GB" dirty="0" err="1"/>
              <a:t>Mittelstand</a:t>
            </a:r>
            <a:r>
              <a:rPr lang="en-GB" dirty="0"/>
              <a:t> firms invest in custom machinery because they don’t fear sudden shareholder revolts.</a:t>
            </a:r>
          </a:p>
          <a:p>
            <a:pPr lvl="1"/>
            <a:r>
              <a:rPr lang="en-GB" b="1" dirty="0"/>
              <a:t>Shared Risk</a:t>
            </a:r>
            <a:r>
              <a:rPr lang="en-GB" dirty="0"/>
              <a:t>: Workers, managers, and suppliers collaborate to ensure stability, making illiquid investments viable.</a:t>
            </a:r>
          </a:p>
          <a:p>
            <a:endParaRPr lang="en-GB" dirty="0"/>
          </a:p>
        </p:txBody>
      </p:sp>
    </p:spTree>
    <p:extLst>
      <p:ext uri="{BB962C8B-B14F-4D97-AF65-F5344CB8AC3E}">
        <p14:creationId xmlns:p14="http://schemas.microsoft.com/office/powerpoint/2010/main" val="4589152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E5A4D6-97D7-307E-4A31-360A26EAF0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08BEE9-8CB6-0737-4520-F7317AD1E204}"/>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342D6AAB-D386-0E8D-43C1-CCCDE8EADBFA}"/>
              </a:ext>
            </a:extLst>
          </p:cNvPr>
          <p:cNvSpPr>
            <a:spLocks noGrp="1"/>
          </p:cNvSpPr>
          <p:nvPr>
            <p:ph type="sldNum" sz="quarter" idx="12"/>
          </p:nvPr>
        </p:nvSpPr>
        <p:spPr/>
        <p:txBody>
          <a:bodyPr/>
          <a:lstStyle/>
          <a:p>
            <a:fld id="{F38DF745-7D3F-47F4-83A3-874385CFAA69}" type="slidenum">
              <a:rPr lang="en-US" smtClean="0"/>
              <a:pPr/>
              <a:t>44</a:t>
            </a:fld>
            <a:endParaRPr lang="en-US"/>
          </a:p>
        </p:txBody>
      </p:sp>
      <p:sp>
        <p:nvSpPr>
          <p:cNvPr id="4" name="Content Placeholder 3">
            <a:extLst>
              <a:ext uri="{FF2B5EF4-FFF2-40B4-BE49-F238E27FC236}">
                <a16:creationId xmlns:a16="http://schemas.microsoft.com/office/drawing/2014/main" id="{05D0873B-3808-4627-E10E-C5F94F2F1335}"/>
              </a:ext>
            </a:extLst>
          </p:cNvPr>
          <p:cNvSpPr>
            <a:spLocks noGrp="1"/>
          </p:cNvSpPr>
          <p:nvPr>
            <p:ph sz="quarter" idx="1"/>
          </p:nvPr>
        </p:nvSpPr>
        <p:spPr/>
        <p:txBody>
          <a:bodyPr>
            <a:normAutofit/>
          </a:bodyPr>
          <a:lstStyle/>
          <a:p>
            <a:endParaRPr lang="en-GB" dirty="0"/>
          </a:p>
          <a:p>
            <a:endParaRPr lang="en-GB" dirty="0"/>
          </a:p>
          <a:p>
            <a:endParaRPr lang="en-GB" dirty="0"/>
          </a:p>
          <a:p>
            <a:endParaRPr lang="en-GB" dirty="0"/>
          </a:p>
          <a:p>
            <a:endParaRPr lang="en-GB" dirty="0"/>
          </a:p>
        </p:txBody>
      </p:sp>
      <p:graphicFrame>
        <p:nvGraphicFramePr>
          <p:cNvPr id="5" name="Table 4">
            <a:extLst>
              <a:ext uri="{FF2B5EF4-FFF2-40B4-BE49-F238E27FC236}">
                <a16:creationId xmlns:a16="http://schemas.microsoft.com/office/drawing/2014/main" id="{03B47B8E-8ABD-D040-6EEC-F5984D41F37B}"/>
              </a:ext>
            </a:extLst>
          </p:cNvPr>
          <p:cNvGraphicFramePr>
            <a:graphicFrameLocks noGrp="1"/>
          </p:cNvGraphicFramePr>
          <p:nvPr>
            <p:extLst>
              <p:ext uri="{D42A27DB-BD31-4B8C-83A1-F6EECF244321}">
                <p14:modId xmlns:p14="http://schemas.microsoft.com/office/powerpoint/2010/main" val="2804245571"/>
              </p:ext>
            </p:extLst>
          </p:nvPr>
        </p:nvGraphicFramePr>
        <p:xfrm>
          <a:off x="457200" y="1634552"/>
          <a:ext cx="8491337" cy="4348495"/>
        </p:xfrm>
        <a:graphic>
          <a:graphicData uri="http://schemas.openxmlformats.org/drawingml/2006/table">
            <a:tbl>
              <a:tblPr/>
              <a:tblGrid>
                <a:gridCol w="1306488">
                  <a:extLst>
                    <a:ext uri="{9D8B030D-6E8A-4147-A177-3AD203B41FA5}">
                      <a16:colId xmlns:a16="http://schemas.microsoft.com/office/drawing/2014/main" val="2189863414"/>
                    </a:ext>
                  </a:extLst>
                </a:gridCol>
                <a:gridCol w="2952328">
                  <a:extLst>
                    <a:ext uri="{9D8B030D-6E8A-4147-A177-3AD203B41FA5}">
                      <a16:colId xmlns:a16="http://schemas.microsoft.com/office/drawing/2014/main" val="2368023451"/>
                    </a:ext>
                  </a:extLst>
                </a:gridCol>
                <a:gridCol w="4232521">
                  <a:extLst>
                    <a:ext uri="{9D8B030D-6E8A-4147-A177-3AD203B41FA5}">
                      <a16:colId xmlns:a16="http://schemas.microsoft.com/office/drawing/2014/main" val="2505633929"/>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Liberal Market Economy (LME)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Coordinated Market Economy (CME)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1846696549"/>
                  </a:ext>
                </a:extLst>
              </a:tr>
              <a:tr h="502920">
                <a:tc>
                  <a:txBody>
                    <a:bodyPr/>
                    <a:lstStyle/>
                    <a:p>
                      <a:pPr algn="l"/>
                      <a:r>
                        <a:rPr kumimoji="0" lang="en-GB" sz="2000" b="1" i="0" kern="1200" dirty="0">
                          <a:solidFill>
                            <a:schemeClr val="tx1"/>
                          </a:solidFill>
                          <a:effectLst/>
                          <a:latin typeface="+mn-lt"/>
                          <a:ea typeface="+mn-ea"/>
                          <a:cs typeface="+mn-cs"/>
                        </a:rPr>
                        <a:t>Employee treatment</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Firms tend to keep the training of their employees to a minimum, as there is a danger that competitors may free-ride on a particular firm’s training efforts by poaching its employees once they have been fully trained.</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Firms provide in-house, industry-specific training for their workers and powerful employers associations police firms to ensure that no firm free-rides on their competitors’ training efforts by poaching their employees. High employee protection and inflexible labour markets provide workers with the right incentives to invest over the long term in their human capital by acquiring highly firm-specific skills and competencies.</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3374602299"/>
                  </a:ext>
                </a:extLst>
              </a:tr>
            </a:tbl>
          </a:graphicData>
        </a:graphic>
      </p:graphicFrame>
    </p:spTree>
    <p:extLst>
      <p:ext uri="{BB962C8B-B14F-4D97-AF65-F5344CB8AC3E}">
        <p14:creationId xmlns:p14="http://schemas.microsoft.com/office/powerpoint/2010/main" val="29929227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236FD-7252-B794-D8BE-2356A014447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5C2823-33D5-82F8-A1C4-1DE1D91A0283}"/>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192F8D71-3661-3C2F-56B1-EC5F470299E4}"/>
              </a:ext>
            </a:extLst>
          </p:cNvPr>
          <p:cNvSpPr>
            <a:spLocks noGrp="1"/>
          </p:cNvSpPr>
          <p:nvPr>
            <p:ph type="sldNum" sz="quarter" idx="12"/>
          </p:nvPr>
        </p:nvSpPr>
        <p:spPr/>
        <p:txBody>
          <a:bodyPr/>
          <a:lstStyle/>
          <a:p>
            <a:fld id="{F38DF745-7D3F-47F4-83A3-874385CFAA69}" type="slidenum">
              <a:rPr lang="en-US" smtClean="0"/>
              <a:pPr/>
              <a:t>45</a:t>
            </a:fld>
            <a:endParaRPr lang="en-US"/>
          </a:p>
        </p:txBody>
      </p:sp>
      <p:sp>
        <p:nvSpPr>
          <p:cNvPr id="4" name="Content Placeholder 3">
            <a:extLst>
              <a:ext uri="{FF2B5EF4-FFF2-40B4-BE49-F238E27FC236}">
                <a16:creationId xmlns:a16="http://schemas.microsoft.com/office/drawing/2014/main" id="{5148F819-996F-E0E6-1F4B-B312A6177F4D}"/>
              </a:ext>
            </a:extLst>
          </p:cNvPr>
          <p:cNvSpPr>
            <a:spLocks noGrp="1"/>
          </p:cNvSpPr>
          <p:nvPr>
            <p:ph sz="quarter" idx="1"/>
          </p:nvPr>
        </p:nvSpPr>
        <p:spPr/>
        <p:txBody>
          <a:bodyPr>
            <a:normAutofit/>
          </a:bodyPr>
          <a:lstStyle/>
          <a:p>
            <a:endParaRPr lang="en-GB" dirty="0"/>
          </a:p>
          <a:p>
            <a:endParaRPr lang="en-GB" dirty="0"/>
          </a:p>
          <a:p>
            <a:endParaRPr lang="en-GB" dirty="0"/>
          </a:p>
          <a:p>
            <a:endParaRPr lang="en-GB" dirty="0"/>
          </a:p>
          <a:p>
            <a:endParaRPr lang="en-GB" dirty="0"/>
          </a:p>
        </p:txBody>
      </p:sp>
      <p:graphicFrame>
        <p:nvGraphicFramePr>
          <p:cNvPr id="5" name="Table 4">
            <a:extLst>
              <a:ext uri="{FF2B5EF4-FFF2-40B4-BE49-F238E27FC236}">
                <a16:creationId xmlns:a16="http://schemas.microsoft.com/office/drawing/2014/main" id="{9CA0FF3B-D0CF-EC83-63B7-53576F64C967}"/>
              </a:ext>
            </a:extLst>
          </p:cNvPr>
          <p:cNvGraphicFramePr>
            <a:graphicFrameLocks noGrp="1"/>
          </p:cNvGraphicFramePr>
          <p:nvPr>
            <p:extLst>
              <p:ext uri="{D42A27DB-BD31-4B8C-83A1-F6EECF244321}">
                <p14:modId xmlns:p14="http://schemas.microsoft.com/office/powerpoint/2010/main" val="2270658789"/>
              </p:ext>
            </p:extLst>
          </p:nvPr>
        </p:nvGraphicFramePr>
        <p:xfrm>
          <a:off x="457200" y="2294225"/>
          <a:ext cx="8491337" cy="2214895"/>
        </p:xfrm>
        <a:graphic>
          <a:graphicData uri="http://schemas.openxmlformats.org/drawingml/2006/table">
            <a:tbl>
              <a:tblPr/>
              <a:tblGrid>
                <a:gridCol w="1738536">
                  <a:extLst>
                    <a:ext uri="{9D8B030D-6E8A-4147-A177-3AD203B41FA5}">
                      <a16:colId xmlns:a16="http://schemas.microsoft.com/office/drawing/2014/main" val="2189863414"/>
                    </a:ext>
                  </a:extLst>
                </a:gridCol>
                <a:gridCol w="3240360">
                  <a:extLst>
                    <a:ext uri="{9D8B030D-6E8A-4147-A177-3AD203B41FA5}">
                      <a16:colId xmlns:a16="http://schemas.microsoft.com/office/drawing/2014/main" val="2368023451"/>
                    </a:ext>
                  </a:extLst>
                </a:gridCol>
                <a:gridCol w="3512441">
                  <a:extLst>
                    <a:ext uri="{9D8B030D-6E8A-4147-A177-3AD203B41FA5}">
                      <a16:colId xmlns:a16="http://schemas.microsoft.com/office/drawing/2014/main" val="2505633929"/>
                    </a:ext>
                  </a:extLst>
                </a:gridCol>
              </a:tblGrid>
              <a:tr h="904255">
                <a:tc>
                  <a:txBody>
                    <a:bodyPr/>
                    <a:lstStyle/>
                    <a:p>
                      <a:pPr algn="l"/>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Liberal Market Economy (LME)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tc>
                  <a:txBody>
                    <a:bodyPr/>
                    <a:lstStyle/>
                    <a:p>
                      <a:pPr algn="l"/>
                      <a:r>
                        <a:rPr kumimoji="0" lang="en-GB" sz="2000" b="1" i="0" kern="1200" dirty="0">
                          <a:solidFill>
                            <a:schemeClr val="tx1"/>
                          </a:solidFill>
                          <a:effectLst/>
                          <a:latin typeface="+mn-lt"/>
                          <a:ea typeface="+mn-ea"/>
                          <a:cs typeface="+mn-cs"/>
                        </a:rPr>
                        <a:t>Coordinated Market Economy (CME)</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FFFFF"/>
                    </a:solidFill>
                  </a:tcPr>
                </a:tc>
                <a:extLst>
                  <a:ext uri="{0D108BD9-81ED-4DB2-BD59-A6C34878D82A}">
                    <a16:rowId xmlns:a16="http://schemas.microsoft.com/office/drawing/2014/main" val="1846696549"/>
                  </a:ext>
                </a:extLst>
              </a:tr>
              <a:tr h="502920">
                <a:tc>
                  <a:txBody>
                    <a:bodyPr/>
                    <a:lstStyle/>
                    <a:p>
                      <a:pPr algn="l"/>
                      <a:r>
                        <a:rPr kumimoji="0" lang="en-GB" sz="2000" b="1" i="0" kern="1200" dirty="0">
                          <a:solidFill>
                            <a:schemeClr val="tx1"/>
                          </a:solidFill>
                          <a:effectLst/>
                          <a:latin typeface="+mn-lt"/>
                          <a:ea typeface="+mn-ea"/>
                          <a:cs typeface="+mn-cs"/>
                        </a:rPr>
                        <a:t>A metaphor</a:t>
                      </a:r>
                      <a:endParaRPr lang="en-GB" sz="2000" b="1"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A </a:t>
                      </a:r>
                      <a:r>
                        <a:rPr kumimoji="0" lang="en-GB" sz="2000" b="1" i="0" kern="1200" dirty="0">
                          <a:solidFill>
                            <a:schemeClr val="tx1"/>
                          </a:solidFill>
                          <a:effectLst/>
                          <a:latin typeface="+mn-lt"/>
                          <a:ea typeface="+mn-ea"/>
                          <a:cs typeface="+mn-cs"/>
                        </a:rPr>
                        <a:t>wilderness ecosystem</a:t>
                      </a:r>
                      <a:r>
                        <a:rPr kumimoji="0" lang="en-GB" sz="2000" b="0" i="0" kern="1200" dirty="0">
                          <a:solidFill>
                            <a:schemeClr val="tx1"/>
                          </a:solidFill>
                          <a:effectLst/>
                          <a:latin typeface="+mn-lt"/>
                          <a:ea typeface="+mn-ea"/>
                          <a:cs typeface="+mn-cs"/>
                        </a:rPr>
                        <a:t>—species (firms) adapt rapidly to environmental shifts, but only the fittest survive.</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tc>
                  <a:txBody>
                    <a:bodyPr/>
                    <a:lstStyle/>
                    <a:p>
                      <a:pPr algn="l"/>
                      <a:r>
                        <a:rPr kumimoji="0" lang="en-GB" sz="2000" b="0" i="0" kern="1200" dirty="0">
                          <a:solidFill>
                            <a:schemeClr val="tx1"/>
                          </a:solidFill>
                          <a:effectLst/>
                          <a:latin typeface="+mn-lt"/>
                          <a:ea typeface="+mn-ea"/>
                          <a:cs typeface="+mn-cs"/>
                        </a:rPr>
                        <a:t>A </a:t>
                      </a:r>
                      <a:r>
                        <a:rPr kumimoji="0" lang="en-GB" sz="2000" b="1" i="0" kern="1200" dirty="0">
                          <a:solidFill>
                            <a:schemeClr val="tx1"/>
                          </a:solidFill>
                          <a:effectLst/>
                          <a:latin typeface="+mn-lt"/>
                          <a:ea typeface="+mn-ea"/>
                          <a:cs typeface="+mn-cs"/>
                        </a:rPr>
                        <a:t>tended garden</a:t>
                      </a:r>
                      <a:r>
                        <a:rPr kumimoji="0" lang="en-GB" sz="2000" b="0" i="0" kern="1200" dirty="0">
                          <a:solidFill>
                            <a:schemeClr val="tx1"/>
                          </a:solidFill>
                          <a:effectLst/>
                          <a:latin typeface="+mn-lt"/>
                          <a:ea typeface="+mn-ea"/>
                          <a:cs typeface="+mn-cs"/>
                        </a:rPr>
                        <a:t>—deliberate cultivation yields stability, but requires constant pruning and care.</a:t>
                      </a:r>
                      <a:endParaRPr lang="en-GB" sz="2000" dirty="0">
                        <a:effectLst/>
                      </a:endParaRPr>
                    </a:p>
                  </a:txBody>
                  <a:tcPr marL="99060" marR="99060" anchor="ctr">
                    <a:lnL w="7620" cap="flat" cmpd="sng" algn="ctr">
                      <a:solidFill>
                        <a:srgbClr val="DFE2E5"/>
                      </a:solidFill>
                      <a:prstDash val="solid"/>
                      <a:round/>
                      <a:headEnd type="none" w="med" len="med"/>
                      <a:tailEnd type="none" w="med" len="med"/>
                    </a:lnL>
                    <a:lnR w="7620" cap="flat" cmpd="sng" algn="ctr">
                      <a:solidFill>
                        <a:srgbClr val="DFE2E5"/>
                      </a:solidFill>
                      <a:prstDash val="solid"/>
                      <a:round/>
                      <a:headEnd type="none" w="med" len="med"/>
                      <a:tailEnd type="none" w="med" len="med"/>
                    </a:lnR>
                    <a:lnT w="7620" cap="flat" cmpd="sng" algn="ctr">
                      <a:solidFill>
                        <a:srgbClr val="DFE2E5"/>
                      </a:solidFill>
                      <a:prstDash val="solid"/>
                      <a:round/>
                      <a:headEnd type="none" w="med" len="med"/>
                      <a:tailEnd type="none" w="med" len="med"/>
                    </a:lnT>
                    <a:lnB w="7620" cap="flat" cmpd="sng" algn="ctr">
                      <a:solidFill>
                        <a:srgbClr val="DFE2E5"/>
                      </a:solidFill>
                      <a:prstDash val="solid"/>
                      <a:round/>
                      <a:headEnd type="none" w="med" len="med"/>
                      <a:tailEnd type="none" w="med" len="med"/>
                    </a:lnB>
                    <a:solidFill>
                      <a:srgbClr val="F8F8F8"/>
                    </a:solidFill>
                  </a:tcPr>
                </a:tc>
                <a:extLst>
                  <a:ext uri="{0D108BD9-81ED-4DB2-BD59-A6C34878D82A}">
                    <a16:rowId xmlns:a16="http://schemas.microsoft.com/office/drawing/2014/main" val="3374602299"/>
                  </a:ext>
                </a:extLst>
              </a:tr>
            </a:tbl>
          </a:graphicData>
        </a:graphic>
      </p:graphicFrame>
      <p:sp>
        <p:nvSpPr>
          <p:cNvPr id="6" name="Content Placeholder 3">
            <a:extLst>
              <a:ext uri="{FF2B5EF4-FFF2-40B4-BE49-F238E27FC236}">
                <a16:creationId xmlns:a16="http://schemas.microsoft.com/office/drawing/2014/main" id="{BB34A105-1D41-1DE2-12E9-0EBA24938F6F}"/>
              </a:ext>
            </a:extLst>
          </p:cNvPr>
          <p:cNvSpPr txBox="1">
            <a:spLocks/>
          </p:cNvSpPr>
          <p:nvPr/>
        </p:nvSpPr>
        <p:spPr>
          <a:xfrm>
            <a:off x="1066800" y="1675200"/>
            <a:ext cx="7772400" cy="4497000"/>
          </a:xfrm>
          <a:prstGeom prst="rect">
            <a:avLst/>
          </a:prstGeom>
        </p:spPr>
        <p:txBody>
          <a:bodyPr vert="horz">
            <a:normAutofit/>
          </a:bodyPr>
          <a:lstStyle>
            <a:lvl1pPr marL="274320" indent="-274320" algn="l" rtl="0" eaLnBrk="1" latinLnBrk="0" hangingPunct="1">
              <a:lnSpc>
                <a:spcPct val="100000"/>
              </a:lnSpc>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lnSpc>
                <a:spcPct val="100000"/>
              </a:lnSpc>
              <a:spcBef>
                <a:spcPts val="370"/>
              </a:spcBef>
              <a:buClr>
                <a:schemeClr val="accent2"/>
              </a:buClr>
              <a:buSzPct val="75000"/>
              <a:buFont typeface="Wingdings" panose="05000000000000000000" pitchFamily="2" charset="2"/>
              <a:buChar char="Ø"/>
              <a:defRPr kumimoji="0" sz="2400" kern="1200">
                <a:solidFill>
                  <a:schemeClr val="tx1"/>
                </a:solidFill>
                <a:latin typeface="+mn-lt"/>
                <a:ea typeface="+mn-ea"/>
                <a:cs typeface="+mn-cs"/>
              </a:defRPr>
            </a:lvl2pPr>
            <a:lvl3pPr marL="822960" indent="-228600" algn="l" rtl="0" eaLnBrk="1" latinLnBrk="0" hangingPunct="1">
              <a:lnSpc>
                <a:spcPct val="100000"/>
              </a:lnSpc>
              <a:spcBef>
                <a:spcPts val="370"/>
              </a:spcBef>
              <a:buClr>
                <a:schemeClr val="accent2">
                  <a:lumMod val="60000"/>
                  <a:lumOff val="40000"/>
                </a:schemeClr>
              </a:buClr>
              <a:buSzPct val="70000"/>
              <a:buFont typeface="Wingdings" panose="05000000000000000000" pitchFamily="2" charset="2"/>
              <a:buChar char="ü"/>
              <a:defRPr kumimoji="0" sz="2000" kern="1200">
                <a:solidFill>
                  <a:schemeClr val="tx1"/>
                </a:solidFill>
                <a:latin typeface="+mn-lt"/>
                <a:ea typeface="+mn-ea"/>
                <a:cs typeface="+mn-cs"/>
              </a:defRPr>
            </a:lvl3pPr>
            <a:lvl4pPr marL="1097280" indent="-228600" algn="l" rtl="0" eaLnBrk="1" latinLnBrk="0" hangingPunct="1">
              <a:lnSpc>
                <a:spcPct val="100000"/>
              </a:lnSpc>
              <a:spcBef>
                <a:spcPts val="370"/>
              </a:spcBef>
              <a:buClr>
                <a:schemeClr val="accent3"/>
              </a:buClr>
              <a:buSzPct val="65000"/>
              <a:buFont typeface="Courier New" panose="02070309020205020404" pitchFamily="49" charset="0"/>
              <a:buChar char="o"/>
              <a:defRPr kumimoji="0" sz="2000" kern="1200">
                <a:solidFill>
                  <a:schemeClr val="tx1"/>
                </a:solidFill>
                <a:latin typeface="+mn-lt"/>
                <a:ea typeface="+mn-ea"/>
                <a:cs typeface="+mn-cs"/>
              </a:defRPr>
            </a:lvl4pPr>
            <a:lvl5pPr marL="1371600" indent="-228600" algn="l" rtl="0" eaLnBrk="1" latinLnBrk="0" hangingPunct="1">
              <a:lnSpc>
                <a:spcPct val="100000"/>
              </a:lnSpc>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r>
              <a:rPr lang="en-GB" dirty="0"/>
              <a:t>Some final thoughts on LMEs and CMEs</a:t>
            </a:r>
          </a:p>
        </p:txBody>
      </p:sp>
    </p:spTree>
    <p:extLst>
      <p:ext uri="{BB962C8B-B14F-4D97-AF65-F5344CB8AC3E}">
        <p14:creationId xmlns:p14="http://schemas.microsoft.com/office/powerpoint/2010/main" val="13792831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E2B92-8341-8A02-6EC2-AA767982E400}"/>
              </a:ext>
            </a:extLst>
          </p:cNvPr>
          <p:cNvSpPr>
            <a:spLocks noGrp="1"/>
          </p:cNvSpPr>
          <p:nvPr>
            <p:ph type="title"/>
          </p:nvPr>
        </p:nvSpPr>
        <p:spPr/>
        <p:txBody>
          <a:bodyPr/>
          <a:lstStyle/>
          <a:p>
            <a:r>
              <a:rPr lang="en-GB" dirty="0"/>
              <a:t>Beyond Ownership and Control</a:t>
            </a:r>
          </a:p>
        </p:txBody>
      </p:sp>
      <p:sp>
        <p:nvSpPr>
          <p:cNvPr id="3" name="Slide Number Placeholder 2">
            <a:extLst>
              <a:ext uri="{FF2B5EF4-FFF2-40B4-BE49-F238E27FC236}">
                <a16:creationId xmlns:a16="http://schemas.microsoft.com/office/drawing/2014/main" id="{DDF645E1-EA66-219C-B847-F1AEE68BF3C4}"/>
              </a:ext>
            </a:extLst>
          </p:cNvPr>
          <p:cNvSpPr>
            <a:spLocks noGrp="1"/>
          </p:cNvSpPr>
          <p:nvPr>
            <p:ph type="sldNum" sz="quarter" idx="12"/>
          </p:nvPr>
        </p:nvSpPr>
        <p:spPr/>
        <p:txBody>
          <a:bodyPr/>
          <a:lstStyle/>
          <a:p>
            <a:fld id="{F38DF745-7D3F-47F4-83A3-874385CFAA69}" type="slidenum">
              <a:rPr lang="en-US" smtClean="0"/>
              <a:pPr/>
              <a:t>46</a:t>
            </a:fld>
            <a:endParaRPr lang="en-US"/>
          </a:p>
        </p:txBody>
      </p:sp>
      <p:sp>
        <p:nvSpPr>
          <p:cNvPr id="4" name="Content Placeholder 3">
            <a:extLst>
              <a:ext uri="{FF2B5EF4-FFF2-40B4-BE49-F238E27FC236}">
                <a16:creationId xmlns:a16="http://schemas.microsoft.com/office/drawing/2014/main" id="{FF03B538-8753-297A-CC4A-BB6BFADEAA32}"/>
              </a:ext>
            </a:extLst>
          </p:cNvPr>
          <p:cNvSpPr>
            <a:spLocks noGrp="1"/>
          </p:cNvSpPr>
          <p:nvPr>
            <p:ph sz="quarter" idx="1"/>
          </p:nvPr>
        </p:nvSpPr>
        <p:spPr>
          <a:xfrm>
            <a:off x="914400" y="1522800"/>
            <a:ext cx="7772400" cy="5002544"/>
          </a:xfrm>
        </p:spPr>
        <p:txBody>
          <a:bodyPr>
            <a:normAutofit/>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r>
              <a:rPr lang="en-GB" sz="2000" i="1" dirty="0"/>
              <a:t>Source: Hall and Soskice (2011)</a:t>
            </a:r>
          </a:p>
        </p:txBody>
      </p:sp>
      <p:pic>
        <p:nvPicPr>
          <p:cNvPr id="6" name="Picture 5">
            <a:extLst>
              <a:ext uri="{FF2B5EF4-FFF2-40B4-BE49-F238E27FC236}">
                <a16:creationId xmlns:a16="http://schemas.microsoft.com/office/drawing/2014/main" id="{ED3310B3-4615-A795-41EC-0FDC50EC4BC4}"/>
              </a:ext>
            </a:extLst>
          </p:cNvPr>
          <p:cNvPicPr>
            <a:picLocks noChangeAspect="1"/>
          </p:cNvPicPr>
          <p:nvPr/>
        </p:nvPicPr>
        <p:blipFill>
          <a:blip r:embed="rId2"/>
          <a:stretch>
            <a:fillRect/>
          </a:stretch>
        </p:blipFill>
        <p:spPr>
          <a:xfrm>
            <a:off x="1584372" y="1844824"/>
            <a:ext cx="5975256" cy="4015724"/>
          </a:xfrm>
          <a:prstGeom prst="rect">
            <a:avLst/>
          </a:prstGeom>
        </p:spPr>
      </p:pic>
    </p:spTree>
    <p:extLst>
      <p:ext uri="{BB962C8B-B14F-4D97-AF65-F5344CB8AC3E}">
        <p14:creationId xmlns:p14="http://schemas.microsoft.com/office/powerpoint/2010/main" val="248533551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34231</TotalTime>
  <Words>1974</Words>
  <Application>Microsoft Office PowerPoint</Application>
  <PresentationFormat>On-screen Show (4:3)</PresentationFormat>
  <Paragraphs>320</Paragraphs>
  <Slides>46</Slides>
  <Notes>2</Notes>
  <HiddenSlides>0</HiddenSlides>
  <MMClips>0</MMClips>
  <ScaleCrop>false</ScaleCrop>
  <HeadingPairs>
    <vt:vector size="6" baseType="variant">
      <vt:variant>
        <vt:lpstr>Fonts Used</vt:lpstr>
      </vt:variant>
      <vt:variant>
        <vt:i4>9</vt:i4>
      </vt:variant>
      <vt:variant>
        <vt:lpstr>Theme</vt:lpstr>
      </vt:variant>
      <vt:variant>
        <vt:i4>9</vt:i4>
      </vt:variant>
      <vt:variant>
        <vt:lpstr>Slide Titles</vt:lpstr>
      </vt:variant>
      <vt:variant>
        <vt:i4>46</vt:i4>
      </vt:variant>
    </vt:vector>
  </HeadingPairs>
  <TitlesOfParts>
    <vt:vector size="64" baseType="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Categorising Capitalism: Understanding Corporate Governance Taxonomies</vt:lpstr>
      <vt:lpstr>1. Introduction: Why Classify?</vt:lpstr>
      <vt:lpstr>Making Sense of Global Capitalism</vt:lpstr>
      <vt:lpstr>2. Market-Based vs. Bank-Based Systems</vt:lpstr>
      <vt:lpstr>Two Flavors of Capitalism</vt:lpstr>
      <vt:lpstr>Two Flavors of Capitalism</vt:lpstr>
      <vt:lpstr>Two Flavors of Capitalism</vt:lpstr>
      <vt:lpstr>Two Flavors of Capitalism</vt:lpstr>
      <vt:lpstr>Two Flavors of Capitalism</vt:lpstr>
      <vt:lpstr>Two Flavors of Capitalism</vt:lpstr>
      <vt:lpstr>Two Flavors of Capitalism</vt:lpstr>
      <vt:lpstr>Two Flavors of Capitalism</vt:lpstr>
      <vt:lpstr>Two Flavors of Capitalism</vt:lpstr>
      <vt:lpstr>Two Flavors of Capitalism</vt:lpstr>
      <vt:lpstr>Two Flavors of Capitalism</vt:lpstr>
      <vt:lpstr>The Problem with Bank-Based Systems</vt:lpstr>
      <vt:lpstr>The Advantage of Bank-Based Systems</vt:lpstr>
      <vt:lpstr>The Problem with Market-Based Systems</vt:lpstr>
      <vt:lpstr>The Advantage of Market-Based Systems</vt:lpstr>
      <vt:lpstr>3. Insider vs. Outsider Systems</vt:lpstr>
      <vt:lpstr>Who Controls the Company?</vt:lpstr>
      <vt:lpstr>Who Controls the Company?</vt:lpstr>
      <vt:lpstr>Who Controls the Company?</vt:lpstr>
      <vt:lpstr>Who Controls the Company?</vt:lpstr>
      <vt:lpstr>Who Controls the Company?</vt:lpstr>
      <vt:lpstr>4. Legal Families and Investor Protection</vt:lpstr>
      <vt:lpstr>The Role of Law - By Investor Protection Level</vt:lpstr>
      <vt:lpstr>The Role of Law - By Legal-System</vt:lpstr>
      <vt:lpstr>The Role of Law - By Legal-System</vt:lpstr>
      <vt:lpstr>5. Political Ideology and Corporate Governance</vt:lpstr>
      <vt:lpstr>The Political Dimension</vt:lpstr>
      <vt:lpstr>The Political Dimension</vt:lpstr>
      <vt:lpstr>The Political Dimension</vt:lpstr>
      <vt:lpstr>6. Liberal Market Economies vs. Coordinated Market Economies</vt:lpstr>
      <vt:lpstr>Beyond Ownership and Control</vt:lpstr>
      <vt:lpstr>Beyond Ownership and Control</vt:lpstr>
      <vt:lpstr>Beyond Ownership and Control</vt:lpstr>
      <vt:lpstr>Beyond Ownership and Control</vt:lpstr>
      <vt:lpstr>Beyond Ownership and Control</vt:lpstr>
      <vt:lpstr>Beyond Ownership and Control</vt:lpstr>
      <vt:lpstr>Beyond Ownership and Control</vt:lpstr>
      <vt:lpstr>Beyond Ownership and Control</vt:lpstr>
      <vt:lpstr>Beyond Ownership and Control</vt:lpstr>
      <vt:lpstr>Beyond Ownership and Control</vt:lpstr>
      <vt:lpstr>Beyond Ownership and Control</vt:lpstr>
      <vt:lpstr>Beyond Ownership and Control</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2721</cp:revision>
  <dcterms:created xsi:type="dcterms:W3CDTF">2014-09-10T15:36:00Z</dcterms:created>
  <dcterms:modified xsi:type="dcterms:W3CDTF">2026-01-03T12:27:56Z</dcterms:modified>
</cp:coreProperties>
</file>