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86" r:id="rId5"/>
  </p:sldMasterIdLst>
  <p:notesMasterIdLst>
    <p:notesMasterId r:id="rId16"/>
  </p:notesMasterIdLst>
  <p:sldIdLst>
    <p:sldId id="308" r:id="rId6"/>
    <p:sldId id="298" r:id="rId7"/>
    <p:sldId id="256" r:id="rId8"/>
    <p:sldId id="299" r:id="rId9"/>
    <p:sldId id="300" r:id="rId10"/>
    <p:sldId id="301" r:id="rId11"/>
    <p:sldId id="302" r:id="rId12"/>
    <p:sldId id="303" r:id="rId13"/>
    <p:sldId id="306" r:id="rId14"/>
    <p:sldId id="30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92587" autoAdjust="0"/>
  </p:normalViewPr>
  <p:slideViewPr>
    <p:cSldViewPr snapToGrid="0">
      <p:cViewPr varScale="1">
        <p:scale>
          <a:sx n="101" d="100"/>
          <a:sy n="101" d="100"/>
        </p:scale>
        <p:origin x="104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26D387-4B1F-4153-B013-1AF9A6572E62}" type="datetimeFigureOut">
              <a:rPr lang="en-GB" smtClean="0"/>
              <a:t>26/10/2022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F84FC7-52BE-468D-AA54-86421F599147}" type="slidenum">
              <a:rPr lang="en-GB" smtClean="0"/>
              <a:t>‹#›</a:t>
            </a:fld>
            <a:endParaRPr lang="en-GB"/>
          </a:p>
        </p:txBody>
      </p:sp>
    </p:spTree>
    <p:extLst>
      <p:ext uri="{BB962C8B-B14F-4D97-AF65-F5344CB8AC3E}">
        <p14:creationId xmlns:p14="http://schemas.microsoft.com/office/powerpoint/2010/main" val="1592147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As technology continues to evolve, schools are also using technology to ensure collaboration among students as well as teachers. The collaboration of students is essential to their learning as it provides quick access to information, enhanced information sharing and better teamwork. Furthermore, the busy study and work schedules of the college and university are also one the key factor for driven demand for using the digital tools. However, these digital tools are used in different ways as some are more effective than others and it also depends on the user's preferences. Previous research on the use of digital tools for academic collaboration found that digital tools play an important role in student learning by creating an easily comprehensible space. There are some issues with these tools, such as security; some of these systems are not secure, posing a significant risk to student information. As technology continues to evolve, companies are investing heavily in digital tools and skills to ensure they are successful in long-term partnerships. This proposal examines the use of UWTSD digital tools to determine which tools are commonly used for collaboration, the security of these tools and the need to invest in them.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Arial" panose="020B0604020202020204" pitchFamily="34" charset="0"/>
              </a:rPr>
              <a:t>Research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It is clear that digital tools are a key part of learning in higher education. To investigate the use of digital tools, UWTSD conducts surveys to identify the most used collaboration tools. The aim of this study was to identify the most used digital collaboration tools by analysing the patterns of use of the four digital tools by UWTSD students; Microsoft Teams, Blackboard, campus social networks and student mail. </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FF84FC7-52BE-468D-AA54-86421F599147}" type="slidenum">
              <a:rPr lang="en-GB" smtClean="0"/>
              <a:t>3</a:t>
            </a:fld>
            <a:endParaRPr lang="en-GB"/>
          </a:p>
        </p:txBody>
      </p:sp>
    </p:spTree>
    <p:extLst>
      <p:ext uri="{BB962C8B-B14F-4D97-AF65-F5344CB8AC3E}">
        <p14:creationId xmlns:p14="http://schemas.microsoft.com/office/powerpoint/2010/main" val="683534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Student collaboration in higher education is essential and implement digital tools to facilitate collaboration. There are many digital collaboration tools, but few are effective. Through this research, we can identify the most effective collaboration tools that most students enjoy and are compatible with. Most students often use it daily, weekly. Four selected platforms (collaboration tools): Microsoft Teams, Student Messages, Blackboard and University Social Networks. But some students don't use all of these collaboration tools. Even most students never use these platforms. ABC points to dramatic changes in digital collaboration tools for universities. In the early 2000s, students used university social media accounts to communicate and were very busy without privacy. It then moves to the whiteboard or student portal, which is considered effective because it protects student information and encourages team communication. Through the student portal, students can understand their study patterns and access study materials. These tools are considered the best because they are directly linked to a particular student's account, making it easy to integrate academic data.</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This study allowed us to work with students to evaluate the most common numerical tools for UWTSD. In addition, the study analyses why students need this type of digital tools, they find them effective for learning as they facilitate information exchange, access to information and communication between teams. In addition to materials provided by teachers, students can chat with other students and conduct further research. Moreover, education experts question the benefits of these digital learning tools as they increase students' overconfidence in them, which affects the learning process, according to PQR. The devices also reduce the physical interaction of students which is not taken into account.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indent="45720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To cope with the busy schedule as UWTSD students, we can all agree that digital tools like Microsoft Teams and Blackboard are very helpful in ensuring a smooth learning experience. Moreover, study groups can also improve communication between teams because they can communicate freely and easily. ABC recognizes that digital tools can help students share important learning material and ensure all students are up to date. Students who cannot attend classes can also use this platform to keep in touch with other people at work.</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Times New Roman" panose="02020603050405020304" pitchFamily="18" charset="0"/>
                <a:ea typeface="Calibri" panose="020F0502020204030204" pitchFamily="34" charset="0"/>
              </a:rPr>
              <a:t>Furthermore, students show more interest in using digital collaboration tools, which leads to organizations investing more in these systems. Much work remains to be done to ensure the effectiveness of these systems. For example, organizations must ensure that these tools are aligned with technology systems to improve productivity. Teaching students the skills they need also ensures ease of use and efficiency. To be successful, educational institutions need to connect with other systems that integrate with the institution's student portal. In addition, security is also a concern for most digital tools that target cybercrimes due to the use of technology. Digital tools provide easy access to student information that can be easily manipulated by cybercriminals. Fortunately, UWTSD students believe that the digital devices they use are safe. Institutions should always have access to their digital devices to protect student information. To ensure the security of user information, technical systems need to be reviewed more often.</a:t>
            </a:r>
            <a:endParaRPr lang="en-GB" dirty="0"/>
          </a:p>
        </p:txBody>
      </p:sp>
      <p:sp>
        <p:nvSpPr>
          <p:cNvPr id="4" name="Slide Number Placeholder 3"/>
          <p:cNvSpPr>
            <a:spLocks noGrp="1"/>
          </p:cNvSpPr>
          <p:nvPr>
            <p:ph type="sldNum" sz="quarter" idx="5"/>
          </p:nvPr>
        </p:nvSpPr>
        <p:spPr/>
        <p:txBody>
          <a:bodyPr/>
          <a:lstStyle/>
          <a:p>
            <a:fld id="{3FF84FC7-52BE-468D-AA54-86421F599147}" type="slidenum">
              <a:rPr lang="en-GB" smtClean="0"/>
              <a:t>4</a:t>
            </a:fld>
            <a:endParaRPr lang="en-GB"/>
          </a:p>
        </p:txBody>
      </p:sp>
    </p:spTree>
    <p:extLst>
      <p:ext uri="{BB962C8B-B14F-4D97-AF65-F5344CB8AC3E}">
        <p14:creationId xmlns:p14="http://schemas.microsoft.com/office/powerpoint/2010/main" val="4013933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Proposed Method</a:t>
            </a:r>
          </a:p>
          <a:p>
            <a:pPr marL="0" marR="0" indent="45720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study will be conducted among UWTSD students. To avoid bias, three departments will be included (engineering, commerce and nursing and health management), each with a minimum of 12 students. Twelve students are selected for three different programs (bachelor's, diploma's and master's), four in each. Participants will be selected using simple random sampling to randomly select participants from three schools. Data is collected through questionnaires and interviews. The primary method of data collection is through questionnaires and the secondary method of data collection is through interviews. The questionnaire will be distributed to the participants, 36 students who will return their answers after seven days. The questionnaire contains ten questions, each with analysis and simplification options for participants. The questions chosen are easy to answer and understand and take about 1-2 minutes to answer. The questions asked aim to understand the frequency of use of the four digital tools studied, the students' preferences and their perception of the importance of these tools in collaboration.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Times New Roman" panose="02020603050405020304" pitchFamily="18" charset="0"/>
                <a:ea typeface="Calibri" panose="020F0502020204030204" pitchFamily="34" charset="0"/>
              </a:rPr>
              <a:t>To increase efficiency, the questionnaire will include an FAQ section where participants can learn more about the study and the questions asked. There will also be a link and contact information so that participants will be able to acquire further information regarding the questionnaire as well as the research. All participants will be asked to complete the questionnaire within seven days of distribution, after which data analysis phase will begin. One of the main advantages of this study is the simplicity of the questionnaire, which allows all participants to answer. Moreover, graphical representation of data will be included in results using bar charts and pie charts to present the data in order for everyone to gain an insight of the study easily. Another data collection method (interview) is used to obtain additional information about the data obtained from the questionnaire. Interviews are conducted with members of the group and the information gathered is used to draw conclusions about the study</a:t>
            </a:r>
            <a:r>
              <a:rPr lang="en-US" sz="1800" dirty="0">
                <a:effectLst/>
                <a:latin typeface="Times New Roman" panose="02020603050405020304" pitchFamily="18" charset="0"/>
                <a:ea typeface="Calibri" panose="020F0502020204030204" pitchFamily="34" charset="0"/>
              </a:rPr>
              <a:t>.</a:t>
            </a:r>
            <a:endParaRPr lang="en-US" dirty="0"/>
          </a:p>
        </p:txBody>
      </p:sp>
      <p:sp>
        <p:nvSpPr>
          <p:cNvPr id="4" name="Slide Number Placeholder 3"/>
          <p:cNvSpPr>
            <a:spLocks noGrp="1"/>
          </p:cNvSpPr>
          <p:nvPr>
            <p:ph type="sldNum" sz="quarter" idx="5"/>
          </p:nvPr>
        </p:nvSpPr>
        <p:spPr/>
        <p:txBody>
          <a:bodyPr/>
          <a:lstStyle/>
          <a:p>
            <a:fld id="{3FF84FC7-52BE-468D-AA54-86421F599147}" type="slidenum">
              <a:rPr lang="en-GB" smtClean="0"/>
              <a:t>5</a:t>
            </a:fld>
            <a:endParaRPr lang="en-GB"/>
          </a:p>
        </p:txBody>
      </p:sp>
    </p:spTree>
    <p:extLst>
      <p:ext uri="{BB962C8B-B14F-4D97-AF65-F5344CB8AC3E}">
        <p14:creationId xmlns:p14="http://schemas.microsoft.com/office/powerpoint/2010/main" val="3621262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Ethical Considerations</a:t>
            </a:r>
          </a:p>
          <a:p>
            <a:r>
              <a:rPr lang="en-GB" sz="1800" dirty="0">
                <a:effectLst/>
                <a:latin typeface="Times New Roman" panose="02020603050405020304" pitchFamily="18" charset="0"/>
                <a:ea typeface="Calibri" panose="020F0502020204030204" pitchFamily="34" charset="0"/>
              </a:rPr>
              <a:t>The study adheres to several ethical considerations, including anonymity, confidentiality, voluntary participation, and informed consent. All participants will learn about the content of the program and the main objectives of the program. Participant data will be protected in such a way that the personal data of students cannot be passed on to third party data users. Likewise, the names and departments of the participants will also not be published to ensure the anonymity of the participants. Participants will not be forced to fill out a questionnaire; Participants will be allowed to participate in the study voluntarily. From the random sampling method used to select a sample from the population, the students who are not willing to be the part of research will be excluded and other students who are willing will be included in the research to ensure that participation is voluntary</a:t>
            </a:r>
            <a:r>
              <a:rPr lang="en-US" sz="1800" dirty="0">
                <a:effectLst/>
                <a:latin typeface="Times New Roman" panose="02020603050405020304" pitchFamily="18" charset="0"/>
                <a:ea typeface="Calibri" panose="020F0502020204030204" pitchFamily="34" charset="0"/>
              </a:rPr>
              <a:t>.</a:t>
            </a:r>
            <a:endParaRPr lang="en-GB" dirty="0"/>
          </a:p>
        </p:txBody>
      </p:sp>
      <p:sp>
        <p:nvSpPr>
          <p:cNvPr id="4" name="Slide Number Placeholder 3"/>
          <p:cNvSpPr>
            <a:spLocks noGrp="1"/>
          </p:cNvSpPr>
          <p:nvPr>
            <p:ph type="sldNum" sz="quarter" idx="5"/>
          </p:nvPr>
        </p:nvSpPr>
        <p:spPr/>
        <p:txBody>
          <a:bodyPr/>
          <a:lstStyle/>
          <a:p>
            <a:fld id="{3FF84FC7-52BE-468D-AA54-86421F599147}" type="slidenum">
              <a:rPr lang="en-GB" smtClean="0"/>
              <a:t>6</a:t>
            </a:fld>
            <a:endParaRPr lang="en-GB"/>
          </a:p>
        </p:txBody>
      </p:sp>
    </p:spTree>
    <p:extLst>
      <p:ext uri="{BB962C8B-B14F-4D97-AF65-F5344CB8AC3E}">
        <p14:creationId xmlns:p14="http://schemas.microsoft.com/office/powerpoint/2010/main" val="36261659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10/26/22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10/26/22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10/26/22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10/26/22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10/26/22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10/26/22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10/26/22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10/26/22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10/26/22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EE165-6952-8621-BFAA-0F6B2A5128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B97508-70E3-0F46-5A0A-875372AFC8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27119B-98B8-0EEA-7EBF-A1F8F08A37BB}"/>
              </a:ext>
            </a:extLst>
          </p:cNvPr>
          <p:cNvSpPr>
            <a:spLocks noGrp="1"/>
          </p:cNvSpPr>
          <p:nvPr>
            <p:ph type="dt" sz="half" idx="10"/>
          </p:nvPr>
        </p:nvSpPr>
        <p:spPr/>
        <p:txBody>
          <a:bodyPr/>
          <a:lstStyle/>
          <a:p>
            <a:fld id="{F48A184A-76B0-4046-B263-7790270B8FDA}" type="datetimeFigureOut">
              <a:rPr lang="en-GB" smtClean="0"/>
              <a:t>26/10/2022</a:t>
            </a:fld>
            <a:endParaRPr lang="en-GB"/>
          </a:p>
        </p:txBody>
      </p:sp>
      <p:sp>
        <p:nvSpPr>
          <p:cNvPr id="5" name="Footer Placeholder 4">
            <a:extLst>
              <a:ext uri="{FF2B5EF4-FFF2-40B4-BE49-F238E27FC236}">
                <a16:creationId xmlns:a16="http://schemas.microsoft.com/office/drawing/2014/main" id="{7FA74FDE-B84E-F8E1-7825-04D8A08B32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CE5D8A-CE1A-B156-8545-27942911F23B}"/>
              </a:ext>
            </a:extLst>
          </p:cNvPr>
          <p:cNvSpPr>
            <a:spLocks noGrp="1"/>
          </p:cNvSpPr>
          <p:nvPr>
            <p:ph type="sldNum" sz="quarter" idx="12"/>
          </p:nvPr>
        </p:nvSpPr>
        <p:spPr/>
        <p:txBody>
          <a:bodyPr/>
          <a:lstStyle/>
          <a:p>
            <a:fld id="{F4436705-41CB-45CB-943A-5E0D4C3B640F}" type="slidenum">
              <a:rPr lang="en-GB" smtClean="0"/>
              <a:t>‹#›</a:t>
            </a:fld>
            <a:endParaRPr lang="en-GB"/>
          </a:p>
        </p:txBody>
      </p:sp>
    </p:spTree>
    <p:extLst>
      <p:ext uri="{BB962C8B-B14F-4D97-AF65-F5344CB8AC3E}">
        <p14:creationId xmlns:p14="http://schemas.microsoft.com/office/powerpoint/2010/main" val="4084219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323D0-0234-5F62-2CDE-60BE6D7612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D0BE79-18C9-4976-B1D6-2A2BCC97193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36C1DB-3143-2D37-A9AC-4A9FCE646D21}"/>
              </a:ext>
            </a:extLst>
          </p:cNvPr>
          <p:cNvSpPr>
            <a:spLocks noGrp="1"/>
          </p:cNvSpPr>
          <p:nvPr>
            <p:ph type="dt" sz="half" idx="10"/>
          </p:nvPr>
        </p:nvSpPr>
        <p:spPr/>
        <p:txBody>
          <a:bodyPr/>
          <a:lstStyle/>
          <a:p>
            <a:fld id="{F48A184A-76B0-4046-B263-7790270B8FDA}" type="datetimeFigureOut">
              <a:rPr lang="en-GB" smtClean="0"/>
              <a:t>26/10/2022</a:t>
            </a:fld>
            <a:endParaRPr lang="en-GB"/>
          </a:p>
        </p:txBody>
      </p:sp>
      <p:sp>
        <p:nvSpPr>
          <p:cNvPr id="5" name="Footer Placeholder 4">
            <a:extLst>
              <a:ext uri="{FF2B5EF4-FFF2-40B4-BE49-F238E27FC236}">
                <a16:creationId xmlns:a16="http://schemas.microsoft.com/office/drawing/2014/main" id="{82F0F7FF-325E-064D-DFDC-1CB665F5DA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342844-F589-789F-118D-D0FF3D3E2CF3}"/>
              </a:ext>
            </a:extLst>
          </p:cNvPr>
          <p:cNvSpPr>
            <a:spLocks noGrp="1"/>
          </p:cNvSpPr>
          <p:nvPr>
            <p:ph type="sldNum" sz="quarter" idx="12"/>
          </p:nvPr>
        </p:nvSpPr>
        <p:spPr/>
        <p:txBody>
          <a:bodyPr/>
          <a:lstStyle/>
          <a:p>
            <a:fld id="{F4436705-41CB-45CB-943A-5E0D4C3B640F}" type="slidenum">
              <a:rPr lang="en-GB" smtClean="0"/>
              <a:t>‹#›</a:t>
            </a:fld>
            <a:endParaRPr lang="en-GB"/>
          </a:p>
        </p:txBody>
      </p:sp>
    </p:spTree>
    <p:extLst>
      <p:ext uri="{BB962C8B-B14F-4D97-AF65-F5344CB8AC3E}">
        <p14:creationId xmlns:p14="http://schemas.microsoft.com/office/powerpoint/2010/main" val="3119052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9BE8C-80B2-761E-DA4C-9C87B25D96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301DEA5-7045-835D-7F83-39DB7BE50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E3C42B-7541-DCC9-38DB-FE35962035E4}"/>
              </a:ext>
            </a:extLst>
          </p:cNvPr>
          <p:cNvSpPr>
            <a:spLocks noGrp="1"/>
          </p:cNvSpPr>
          <p:nvPr>
            <p:ph type="dt" sz="half" idx="10"/>
          </p:nvPr>
        </p:nvSpPr>
        <p:spPr/>
        <p:txBody>
          <a:bodyPr/>
          <a:lstStyle/>
          <a:p>
            <a:fld id="{F48A184A-76B0-4046-B263-7790270B8FDA}" type="datetimeFigureOut">
              <a:rPr lang="en-GB" smtClean="0"/>
              <a:t>26/10/2022</a:t>
            </a:fld>
            <a:endParaRPr lang="en-GB"/>
          </a:p>
        </p:txBody>
      </p:sp>
      <p:sp>
        <p:nvSpPr>
          <p:cNvPr id="5" name="Footer Placeholder 4">
            <a:extLst>
              <a:ext uri="{FF2B5EF4-FFF2-40B4-BE49-F238E27FC236}">
                <a16:creationId xmlns:a16="http://schemas.microsoft.com/office/drawing/2014/main" id="{653E2B1C-049F-4CC2-56DB-0C3091B94D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48D3E2-9138-D17F-0189-D490F0158532}"/>
              </a:ext>
            </a:extLst>
          </p:cNvPr>
          <p:cNvSpPr>
            <a:spLocks noGrp="1"/>
          </p:cNvSpPr>
          <p:nvPr>
            <p:ph type="sldNum" sz="quarter" idx="12"/>
          </p:nvPr>
        </p:nvSpPr>
        <p:spPr/>
        <p:txBody>
          <a:bodyPr/>
          <a:lstStyle/>
          <a:p>
            <a:fld id="{F4436705-41CB-45CB-943A-5E0D4C3B640F}" type="slidenum">
              <a:rPr lang="en-GB" smtClean="0"/>
              <a:t>‹#›</a:t>
            </a:fld>
            <a:endParaRPr lang="en-GB"/>
          </a:p>
        </p:txBody>
      </p:sp>
    </p:spTree>
    <p:extLst>
      <p:ext uri="{BB962C8B-B14F-4D97-AF65-F5344CB8AC3E}">
        <p14:creationId xmlns:p14="http://schemas.microsoft.com/office/powerpoint/2010/main" val="10549756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54C63-CC23-57E2-84BC-06873240B3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45657E-0C09-2594-E187-BC1B8BAEEA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324067-E9E3-A56D-38A8-A18DA953F6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7D53FE-F480-BE0A-B61B-F18079F7BF67}"/>
              </a:ext>
            </a:extLst>
          </p:cNvPr>
          <p:cNvSpPr>
            <a:spLocks noGrp="1"/>
          </p:cNvSpPr>
          <p:nvPr>
            <p:ph type="dt" sz="half" idx="10"/>
          </p:nvPr>
        </p:nvSpPr>
        <p:spPr/>
        <p:txBody>
          <a:bodyPr/>
          <a:lstStyle/>
          <a:p>
            <a:fld id="{F48A184A-76B0-4046-B263-7790270B8FDA}" type="datetimeFigureOut">
              <a:rPr lang="en-GB" smtClean="0"/>
              <a:t>26/10/2022</a:t>
            </a:fld>
            <a:endParaRPr lang="en-GB"/>
          </a:p>
        </p:txBody>
      </p:sp>
      <p:sp>
        <p:nvSpPr>
          <p:cNvPr id="6" name="Footer Placeholder 5">
            <a:extLst>
              <a:ext uri="{FF2B5EF4-FFF2-40B4-BE49-F238E27FC236}">
                <a16:creationId xmlns:a16="http://schemas.microsoft.com/office/drawing/2014/main" id="{14C45A86-8844-698A-CF13-143514F9CC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12F170-1F9B-9F53-46F0-00953234FE9A}"/>
              </a:ext>
            </a:extLst>
          </p:cNvPr>
          <p:cNvSpPr>
            <a:spLocks noGrp="1"/>
          </p:cNvSpPr>
          <p:nvPr>
            <p:ph type="sldNum" sz="quarter" idx="12"/>
          </p:nvPr>
        </p:nvSpPr>
        <p:spPr/>
        <p:txBody>
          <a:bodyPr/>
          <a:lstStyle/>
          <a:p>
            <a:fld id="{F4436705-41CB-45CB-943A-5E0D4C3B640F}" type="slidenum">
              <a:rPr lang="en-GB" smtClean="0"/>
              <a:t>‹#›</a:t>
            </a:fld>
            <a:endParaRPr lang="en-GB"/>
          </a:p>
        </p:txBody>
      </p:sp>
    </p:spTree>
    <p:extLst>
      <p:ext uri="{BB962C8B-B14F-4D97-AF65-F5344CB8AC3E}">
        <p14:creationId xmlns:p14="http://schemas.microsoft.com/office/powerpoint/2010/main" val="4516328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78FBE-6AA7-42DF-285C-3FD0B08243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0ACE3D-E735-63B2-50A4-D80BAB3098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111FA9-7AD0-98F6-A0E8-2C345E6083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187678-36C6-68BE-A7C9-29404DA069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AC74E-A73A-CF1C-B968-3A15D63E61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BE75013-8451-D2B8-72F0-3CE05C89630B}"/>
              </a:ext>
            </a:extLst>
          </p:cNvPr>
          <p:cNvSpPr>
            <a:spLocks noGrp="1"/>
          </p:cNvSpPr>
          <p:nvPr>
            <p:ph type="dt" sz="half" idx="10"/>
          </p:nvPr>
        </p:nvSpPr>
        <p:spPr/>
        <p:txBody>
          <a:bodyPr/>
          <a:lstStyle/>
          <a:p>
            <a:fld id="{F48A184A-76B0-4046-B263-7790270B8FDA}" type="datetimeFigureOut">
              <a:rPr lang="en-GB" smtClean="0"/>
              <a:t>26/10/2022</a:t>
            </a:fld>
            <a:endParaRPr lang="en-GB"/>
          </a:p>
        </p:txBody>
      </p:sp>
      <p:sp>
        <p:nvSpPr>
          <p:cNvPr id="8" name="Footer Placeholder 7">
            <a:extLst>
              <a:ext uri="{FF2B5EF4-FFF2-40B4-BE49-F238E27FC236}">
                <a16:creationId xmlns:a16="http://schemas.microsoft.com/office/drawing/2014/main" id="{7FF954EB-3F96-73E6-5BCB-647D3DB8CF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66268B-4AC7-DA06-2938-24FC6BDBD682}"/>
              </a:ext>
            </a:extLst>
          </p:cNvPr>
          <p:cNvSpPr>
            <a:spLocks noGrp="1"/>
          </p:cNvSpPr>
          <p:nvPr>
            <p:ph type="sldNum" sz="quarter" idx="12"/>
          </p:nvPr>
        </p:nvSpPr>
        <p:spPr/>
        <p:txBody>
          <a:bodyPr/>
          <a:lstStyle/>
          <a:p>
            <a:fld id="{F4436705-41CB-45CB-943A-5E0D4C3B640F}" type="slidenum">
              <a:rPr lang="en-GB" smtClean="0"/>
              <a:t>‹#›</a:t>
            </a:fld>
            <a:endParaRPr lang="en-GB"/>
          </a:p>
        </p:txBody>
      </p:sp>
    </p:spTree>
    <p:extLst>
      <p:ext uri="{BB962C8B-B14F-4D97-AF65-F5344CB8AC3E}">
        <p14:creationId xmlns:p14="http://schemas.microsoft.com/office/powerpoint/2010/main" val="20404169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366F7-D684-5A69-1C26-57CF5DF5F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E1DCB6-7952-0742-815C-A76E7D800450}"/>
              </a:ext>
            </a:extLst>
          </p:cNvPr>
          <p:cNvSpPr>
            <a:spLocks noGrp="1"/>
          </p:cNvSpPr>
          <p:nvPr>
            <p:ph type="dt" sz="half" idx="10"/>
          </p:nvPr>
        </p:nvSpPr>
        <p:spPr/>
        <p:txBody>
          <a:bodyPr/>
          <a:lstStyle/>
          <a:p>
            <a:fld id="{F48A184A-76B0-4046-B263-7790270B8FDA}" type="datetimeFigureOut">
              <a:rPr lang="en-GB" smtClean="0"/>
              <a:t>26/10/2022</a:t>
            </a:fld>
            <a:endParaRPr lang="en-GB"/>
          </a:p>
        </p:txBody>
      </p:sp>
      <p:sp>
        <p:nvSpPr>
          <p:cNvPr id="4" name="Footer Placeholder 3">
            <a:extLst>
              <a:ext uri="{FF2B5EF4-FFF2-40B4-BE49-F238E27FC236}">
                <a16:creationId xmlns:a16="http://schemas.microsoft.com/office/drawing/2014/main" id="{4F37F4EF-699C-131A-B3B4-55AE22A4B9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5784F6-C8E8-BA72-6529-6885801089B3}"/>
              </a:ext>
            </a:extLst>
          </p:cNvPr>
          <p:cNvSpPr>
            <a:spLocks noGrp="1"/>
          </p:cNvSpPr>
          <p:nvPr>
            <p:ph type="sldNum" sz="quarter" idx="12"/>
          </p:nvPr>
        </p:nvSpPr>
        <p:spPr/>
        <p:txBody>
          <a:bodyPr/>
          <a:lstStyle/>
          <a:p>
            <a:fld id="{F4436705-41CB-45CB-943A-5E0D4C3B640F}" type="slidenum">
              <a:rPr lang="en-GB" smtClean="0"/>
              <a:t>‹#›</a:t>
            </a:fld>
            <a:endParaRPr lang="en-GB"/>
          </a:p>
        </p:txBody>
      </p:sp>
    </p:spTree>
    <p:extLst>
      <p:ext uri="{BB962C8B-B14F-4D97-AF65-F5344CB8AC3E}">
        <p14:creationId xmlns:p14="http://schemas.microsoft.com/office/powerpoint/2010/main" val="24820988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0531AD-C6E0-253E-0379-40C102C55C57}"/>
              </a:ext>
            </a:extLst>
          </p:cNvPr>
          <p:cNvSpPr>
            <a:spLocks noGrp="1"/>
          </p:cNvSpPr>
          <p:nvPr>
            <p:ph type="dt" sz="half" idx="10"/>
          </p:nvPr>
        </p:nvSpPr>
        <p:spPr/>
        <p:txBody>
          <a:bodyPr/>
          <a:lstStyle/>
          <a:p>
            <a:fld id="{F48A184A-76B0-4046-B263-7790270B8FDA}" type="datetimeFigureOut">
              <a:rPr lang="en-GB" smtClean="0"/>
              <a:t>26/10/2022</a:t>
            </a:fld>
            <a:endParaRPr lang="en-GB"/>
          </a:p>
        </p:txBody>
      </p:sp>
      <p:sp>
        <p:nvSpPr>
          <p:cNvPr id="3" name="Footer Placeholder 2">
            <a:extLst>
              <a:ext uri="{FF2B5EF4-FFF2-40B4-BE49-F238E27FC236}">
                <a16:creationId xmlns:a16="http://schemas.microsoft.com/office/drawing/2014/main" id="{FBF3A62D-91EC-79D4-2E00-0027EE535C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3B2548E-717D-75FC-EFBA-79F51F79B7C7}"/>
              </a:ext>
            </a:extLst>
          </p:cNvPr>
          <p:cNvSpPr>
            <a:spLocks noGrp="1"/>
          </p:cNvSpPr>
          <p:nvPr>
            <p:ph type="sldNum" sz="quarter" idx="12"/>
          </p:nvPr>
        </p:nvSpPr>
        <p:spPr/>
        <p:txBody>
          <a:bodyPr/>
          <a:lstStyle/>
          <a:p>
            <a:fld id="{F4436705-41CB-45CB-943A-5E0D4C3B640F}" type="slidenum">
              <a:rPr lang="en-GB" smtClean="0"/>
              <a:t>‹#›</a:t>
            </a:fld>
            <a:endParaRPr lang="en-GB"/>
          </a:p>
        </p:txBody>
      </p:sp>
    </p:spTree>
    <p:extLst>
      <p:ext uri="{BB962C8B-B14F-4D97-AF65-F5344CB8AC3E}">
        <p14:creationId xmlns:p14="http://schemas.microsoft.com/office/powerpoint/2010/main" val="2939152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279F3-7DB8-BC69-8B1D-E8C87B3F86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836557-31C1-99EC-A75B-6D014E3C2E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CC067B-E961-A944-4F2D-9942DD5202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A069AC-5A4B-9817-43E0-837E8A7FAAAE}"/>
              </a:ext>
            </a:extLst>
          </p:cNvPr>
          <p:cNvSpPr>
            <a:spLocks noGrp="1"/>
          </p:cNvSpPr>
          <p:nvPr>
            <p:ph type="dt" sz="half" idx="10"/>
          </p:nvPr>
        </p:nvSpPr>
        <p:spPr/>
        <p:txBody>
          <a:bodyPr/>
          <a:lstStyle/>
          <a:p>
            <a:fld id="{F48A184A-76B0-4046-B263-7790270B8FDA}" type="datetimeFigureOut">
              <a:rPr lang="en-GB" smtClean="0"/>
              <a:t>26/10/2022</a:t>
            </a:fld>
            <a:endParaRPr lang="en-GB"/>
          </a:p>
        </p:txBody>
      </p:sp>
      <p:sp>
        <p:nvSpPr>
          <p:cNvPr id="6" name="Footer Placeholder 5">
            <a:extLst>
              <a:ext uri="{FF2B5EF4-FFF2-40B4-BE49-F238E27FC236}">
                <a16:creationId xmlns:a16="http://schemas.microsoft.com/office/drawing/2014/main" id="{57DE0B1A-AB12-0ED0-08FF-20153453A8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208E31-5AF3-444B-AC23-3BE19857AEE1}"/>
              </a:ext>
            </a:extLst>
          </p:cNvPr>
          <p:cNvSpPr>
            <a:spLocks noGrp="1"/>
          </p:cNvSpPr>
          <p:nvPr>
            <p:ph type="sldNum" sz="quarter" idx="12"/>
          </p:nvPr>
        </p:nvSpPr>
        <p:spPr/>
        <p:txBody>
          <a:bodyPr/>
          <a:lstStyle/>
          <a:p>
            <a:fld id="{F4436705-41CB-45CB-943A-5E0D4C3B640F}" type="slidenum">
              <a:rPr lang="en-GB" smtClean="0"/>
              <a:t>‹#›</a:t>
            </a:fld>
            <a:endParaRPr lang="en-GB"/>
          </a:p>
        </p:txBody>
      </p:sp>
    </p:spTree>
    <p:extLst>
      <p:ext uri="{BB962C8B-B14F-4D97-AF65-F5344CB8AC3E}">
        <p14:creationId xmlns:p14="http://schemas.microsoft.com/office/powerpoint/2010/main" val="37316457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38A29-2C1F-6F66-277F-14685B0BE8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779D89B-A4F4-E9DF-2D94-AB869B9FBB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049D03-5909-53EE-76AF-2D9BAC4B9B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1374BB-7E8E-6C47-3B54-9AF5AF8A4A09}"/>
              </a:ext>
            </a:extLst>
          </p:cNvPr>
          <p:cNvSpPr>
            <a:spLocks noGrp="1"/>
          </p:cNvSpPr>
          <p:nvPr>
            <p:ph type="dt" sz="half" idx="10"/>
          </p:nvPr>
        </p:nvSpPr>
        <p:spPr/>
        <p:txBody>
          <a:bodyPr/>
          <a:lstStyle/>
          <a:p>
            <a:fld id="{F48A184A-76B0-4046-B263-7790270B8FDA}" type="datetimeFigureOut">
              <a:rPr lang="en-GB" smtClean="0"/>
              <a:t>26/10/2022</a:t>
            </a:fld>
            <a:endParaRPr lang="en-GB"/>
          </a:p>
        </p:txBody>
      </p:sp>
      <p:sp>
        <p:nvSpPr>
          <p:cNvPr id="6" name="Footer Placeholder 5">
            <a:extLst>
              <a:ext uri="{FF2B5EF4-FFF2-40B4-BE49-F238E27FC236}">
                <a16:creationId xmlns:a16="http://schemas.microsoft.com/office/drawing/2014/main" id="{E2440AC3-12F3-D340-BCE9-964369C38C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D65058-BB31-715A-BB1C-4DA7815BE28B}"/>
              </a:ext>
            </a:extLst>
          </p:cNvPr>
          <p:cNvSpPr>
            <a:spLocks noGrp="1"/>
          </p:cNvSpPr>
          <p:nvPr>
            <p:ph type="sldNum" sz="quarter" idx="12"/>
          </p:nvPr>
        </p:nvSpPr>
        <p:spPr/>
        <p:txBody>
          <a:bodyPr/>
          <a:lstStyle/>
          <a:p>
            <a:fld id="{F4436705-41CB-45CB-943A-5E0D4C3B640F}" type="slidenum">
              <a:rPr lang="en-GB" smtClean="0"/>
              <a:t>‹#›</a:t>
            </a:fld>
            <a:endParaRPr lang="en-GB"/>
          </a:p>
        </p:txBody>
      </p:sp>
    </p:spTree>
    <p:extLst>
      <p:ext uri="{BB962C8B-B14F-4D97-AF65-F5344CB8AC3E}">
        <p14:creationId xmlns:p14="http://schemas.microsoft.com/office/powerpoint/2010/main" val="14406843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21C15-5210-21B6-85B8-30E24D9C84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D3C63B-08D3-43AE-1507-59DA0BEC3B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4EC26B-F5CA-0E44-FCBC-C748D3712166}"/>
              </a:ext>
            </a:extLst>
          </p:cNvPr>
          <p:cNvSpPr>
            <a:spLocks noGrp="1"/>
          </p:cNvSpPr>
          <p:nvPr>
            <p:ph type="dt" sz="half" idx="10"/>
          </p:nvPr>
        </p:nvSpPr>
        <p:spPr/>
        <p:txBody>
          <a:bodyPr/>
          <a:lstStyle/>
          <a:p>
            <a:fld id="{F48A184A-76B0-4046-B263-7790270B8FDA}" type="datetimeFigureOut">
              <a:rPr lang="en-GB" smtClean="0"/>
              <a:t>26/10/2022</a:t>
            </a:fld>
            <a:endParaRPr lang="en-GB"/>
          </a:p>
        </p:txBody>
      </p:sp>
      <p:sp>
        <p:nvSpPr>
          <p:cNvPr id="5" name="Footer Placeholder 4">
            <a:extLst>
              <a:ext uri="{FF2B5EF4-FFF2-40B4-BE49-F238E27FC236}">
                <a16:creationId xmlns:a16="http://schemas.microsoft.com/office/drawing/2014/main" id="{D9C4E162-7028-4BF4-EB84-3B2A9DDE91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A770EB-E1B3-5A73-0CFF-7FFBE00A0A26}"/>
              </a:ext>
            </a:extLst>
          </p:cNvPr>
          <p:cNvSpPr>
            <a:spLocks noGrp="1"/>
          </p:cNvSpPr>
          <p:nvPr>
            <p:ph type="sldNum" sz="quarter" idx="12"/>
          </p:nvPr>
        </p:nvSpPr>
        <p:spPr/>
        <p:txBody>
          <a:bodyPr/>
          <a:lstStyle/>
          <a:p>
            <a:fld id="{F4436705-41CB-45CB-943A-5E0D4C3B640F}" type="slidenum">
              <a:rPr lang="en-GB" smtClean="0"/>
              <a:t>‹#›</a:t>
            </a:fld>
            <a:endParaRPr lang="en-GB"/>
          </a:p>
        </p:txBody>
      </p:sp>
    </p:spTree>
    <p:extLst>
      <p:ext uri="{BB962C8B-B14F-4D97-AF65-F5344CB8AC3E}">
        <p14:creationId xmlns:p14="http://schemas.microsoft.com/office/powerpoint/2010/main" val="18172436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D2F102-8991-2EAD-2F72-628AA5194D1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1CE449-16CA-B731-A4F0-77EE936E236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F71BE4-4FFE-3093-5B42-9B51A383B092}"/>
              </a:ext>
            </a:extLst>
          </p:cNvPr>
          <p:cNvSpPr>
            <a:spLocks noGrp="1"/>
          </p:cNvSpPr>
          <p:nvPr>
            <p:ph type="dt" sz="half" idx="10"/>
          </p:nvPr>
        </p:nvSpPr>
        <p:spPr/>
        <p:txBody>
          <a:bodyPr/>
          <a:lstStyle/>
          <a:p>
            <a:fld id="{F48A184A-76B0-4046-B263-7790270B8FDA}" type="datetimeFigureOut">
              <a:rPr lang="en-GB" smtClean="0"/>
              <a:t>26/10/2022</a:t>
            </a:fld>
            <a:endParaRPr lang="en-GB"/>
          </a:p>
        </p:txBody>
      </p:sp>
      <p:sp>
        <p:nvSpPr>
          <p:cNvPr id="5" name="Footer Placeholder 4">
            <a:extLst>
              <a:ext uri="{FF2B5EF4-FFF2-40B4-BE49-F238E27FC236}">
                <a16:creationId xmlns:a16="http://schemas.microsoft.com/office/drawing/2014/main" id="{8849E5E0-7B5B-37D5-158E-5C9B3C825C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B42E42-F4F9-63E8-D34E-C9292B152C44}"/>
              </a:ext>
            </a:extLst>
          </p:cNvPr>
          <p:cNvSpPr>
            <a:spLocks noGrp="1"/>
          </p:cNvSpPr>
          <p:nvPr>
            <p:ph type="sldNum" sz="quarter" idx="12"/>
          </p:nvPr>
        </p:nvSpPr>
        <p:spPr/>
        <p:txBody>
          <a:bodyPr/>
          <a:lstStyle/>
          <a:p>
            <a:fld id="{F4436705-41CB-45CB-943A-5E0D4C3B640F}" type="slidenum">
              <a:rPr lang="en-GB" smtClean="0"/>
              <a:t>‹#›</a:t>
            </a:fld>
            <a:endParaRPr lang="en-GB"/>
          </a:p>
        </p:txBody>
      </p:sp>
    </p:spTree>
    <p:extLst>
      <p:ext uri="{BB962C8B-B14F-4D97-AF65-F5344CB8AC3E}">
        <p14:creationId xmlns:p14="http://schemas.microsoft.com/office/powerpoint/2010/main" val="1278833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10/26/22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22BA0B-EE06-96EF-2513-735A8AFC20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11381E-FE2C-CB2B-131D-F2A014E9B3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268E20-F21D-17EC-7835-A637BBC4EE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8A184A-76B0-4046-B263-7790270B8FDA}" type="datetimeFigureOut">
              <a:rPr lang="en-GB" smtClean="0"/>
              <a:t>26/10/2022</a:t>
            </a:fld>
            <a:endParaRPr lang="en-GB"/>
          </a:p>
        </p:txBody>
      </p:sp>
      <p:sp>
        <p:nvSpPr>
          <p:cNvPr id="5" name="Footer Placeholder 4">
            <a:extLst>
              <a:ext uri="{FF2B5EF4-FFF2-40B4-BE49-F238E27FC236}">
                <a16:creationId xmlns:a16="http://schemas.microsoft.com/office/drawing/2014/main" id="{6717BB64-66AF-3631-7A63-70495510EA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66C78A3-88DA-4B55-6AA1-B5C0A8B596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436705-41CB-45CB-943A-5E0D4C3B640F}" type="slidenum">
              <a:rPr lang="en-GB" smtClean="0"/>
              <a:t>‹#›</a:t>
            </a:fld>
            <a:endParaRPr lang="en-GB"/>
          </a:p>
        </p:txBody>
      </p:sp>
    </p:spTree>
    <p:extLst>
      <p:ext uri="{BB962C8B-B14F-4D97-AF65-F5344CB8AC3E}">
        <p14:creationId xmlns:p14="http://schemas.microsoft.com/office/powerpoint/2010/main" val="1209947957"/>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5B92D-7CDD-D0D3-E262-E212C7D16FD1}"/>
              </a:ext>
            </a:extLst>
          </p:cNvPr>
          <p:cNvSpPr>
            <a:spLocks noGrp="1"/>
          </p:cNvSpPr>
          <p:nvPr>
            <p:ph type="ctrTitle"/>
          </p:nvPr>
        </p:nvSpPr>
        <p:spPr>
          <a:xfrm>
            <a:off x="648929" y="639097"/>
            <a:ext cx="6253317" cy="3686015"/>
          </a:xfrm>
        </p:spPr>
        <p:txBody>
          <a:bodyPr>
            <a:normAutofit/>
          </a:bodyPr>
          <a:lstStyle/>
          <a:p>
            <a:r>
              <a:rPr lang="en-US" sz="5000"/>
              <a:t>DIGITAL SKILLS AND RESEARCH METHODS/GROUP PRESENTATION</a:t>
            </a:r>
          </a:p>
        </p:txBody>
      </p:sp>
      <p:sp>
        <p:nvSpPr>
          <p:cNvPr id="3" name="Subtitle 2">
            <a:extLst>
              <a:ext uri="{FF2B5EF4-FFF2-40B4-BE49-F238E27FC236}">
                <a16:creationId xmlns:a16="http://schemas.microsoft.com/office/drawing/2014/main" id="{C4A3A47F-AA19-087F-CAB4-E61AFF16E426}"/>
              </a:ext>
            </a:extLst>
          </p:cNvPr>
          <p:cNvSpPr>
            <a:spLocks noGrp="1"/>
          </p:cNvSpPr>
          <p:nvPr>
            <p:ph type="subTitle" idx="1"/>
          </p:nvPr>
        </p:nvSpPr>
        <p:spPr>
          <a:xfrm>
            <a:off x="632899" y="4672739"/>
            <a:ext cx="6269347" cy="1021498"/>
          </a:xfrm>
        </p:spPr>
        <p:txBody>
          <a:bodyPr>
            <a:normAutofit/>
          </a:bodyPr>
          <a:lstStyle/>
          <a:p>
            <a:pPr>
              <a:lnSpc>
                <a:spcPct val="100000"/>
              </a:lnSpc>
            </a:pPr>
            <a:r>
              <a:rPr lang="en-US" sz="1100">
                <a:solidFill>
                  <a:schemeClr val="tx1">
                    <a:lumMod val="85000"/>
                    <a:lumOff val="15000"/>
                  </a:schemeClr>
                </a:solidFill>
              </a:rPr>
              <a:t>FULL NAMES: STEFANA MUNTEANU (STUDENT ID NUMBER 2111454)</a:t>
            </a:r>
          </a:p>
          <a:p>
            <a:pPr>
              <a:lnSpc>
                <a:spcPct val="100000"/>
              </a:lnSpc>
            </a:pPr>
            <a:r>
              <a:rPr lang="en-US" sz="1100">
                <a:solidFill>
                  <a:schemeClr val="tx1">
                    <a:lumMod val="85000"/>
                    <a:lumOff val="15000"/>
                  </a:schemeClr>
                </a:solidFill>
              </a:rPr>
              <a:t>ALINA DORA TEODOR (STUDENT ID NUMBER 2217381)</a:t>
            </a:r>
          </a:p>
          <a:p>
            <a:pPr>
              <a:lnSpc>
                <a:spcPct val="100000"/>
              </a:lnSpc>
            </a:pPr>
            <a:r>
              <a:rPr lang="en-US" sz="1100">
                <a:solidFill>
                  <a:schemeClr val="tx1">
                    <a:lumMod val="85000"/>
                    <a:lumOff val="15000"/>
                  </a:schemeClr>
                </a:solidFill>
              </a:rPr>
              <a:t>SADAF BAND (STUDENT ID NUMBER 1813044)</a:t>
            </a:r>
          </a:p>
        </p:txBody>
      </p:sp>
      <p:cxnSp>
        <p:nvCxnSpPr>
          <p:cNvPr id="20" name="Straight Connector 19">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4" name="Picture 13" descr="People working on ideas">
            <a:extLst>
              <a:ext uri="{FF2B5EF4-FFF2-40B4-BE49-F238E27FC236}">
                <a16:creationId xmlns:a16="http://schemas.microsoft.com/office/drawing/2014/main" id="{54205C9F-8165-8EE3-0535-14DC80B05DBA}"/>
              </a:ext>
            </a:extLst>
          </p:cNvPr>
          <p:cNvPicPr>
            <a:picLocks noChangeAspect="1"/>
          </p:cNvPicPr>
          <p:nvPr/>
        </p:nvPicPr>
        <p:blipFill rotWithShape="1">
          <a:blip r:embed="rId2"/>
          <a:srcRect l="23878" r="31851" b="2"/>
          <a:stretch/>
        </p:blipFill>
        <p:spPr>
          <a:xfrm>
            <a:off x="7556686" y="1"/>
            <a:ext cx="4635315" cy="6857999"/>
          </a:xfrm>
          <a:prstGeom prst="rect">
            <a:avLst/>
          </a:prstGeom>
        </p:spPr>
      </p:pic>
    </p:spTree>
    <p:extLst>
      <p:ext uri="{BB962C8B-B14F-4D97-AF65-F5344CB8AC3E}">
        <p14:creationId xmlns:p14="http://schemas.microsoft.com/office/powerpoint/2010/main" val="1896433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t="14060" b="14271"/>
          <a:stretch/>
        </p:blipFill>
        <p:spPr>
          <a:xfrm>
            <a:off x="-32" y="10"/>
            <a:ext cx="12192031" cy="4915066"/>
          </a:xfrm>
          <a:prstGeom prst="rect">
            <a:avLst/>
          </a:prstGeom>
        </p:spPr>
      </p:pic>
      <p:sp>
        <p:nvSpPr>
          <p:cNvPr id="44" name="Rectangle 43">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28675" y="5120639"/>
            <a:ext cx="7137263" cy="1280161"/>
          </a:xfrm>
        </p:spPr>
        <p:txBody>
          <a:bodyPr anchor="ctr">
            <a:normAutofit/>
          </a:bodyPr>
          <a:lstStyle/>
          <a:p>
            <a:pPr algn="r"/>
            <a:r>
              <a:rPr lang="en-US" sz="3400">
                <a:solidFill>
                  <a:srgbClr val="FFFFFF"/>
                </a:solidFill>
              </a:rPr>
              <a:t>How Do Students Use Technology to Collaborate at UWTSD</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289580" y="5120639"/>
            <a:ext cx="3073745" cy="1280160"/>
          </a:xfrm>
        </p:spPr>
        <p:txBody>
          <a:bodyPr anchor="ctr">
            <a:normAutofit/>
          </a:bodyPr>
          <a:lstStyle/>
          <a:p>
            <a:r>
              <a:rPr lang="en-US" sz="1500">
                <a:solidFill>
                  <a:srgbClr val="FFFFFF"/>
                </a:solidFill>
                <a:latin typeface="Times New Roman" panose="02020603050405020304" pitchFamily="18" charset="0"/>
                <a:cs typeface="Times New Roman" panose="02020603050405020304" pitchFamily="18" charset="0"/>
              </a:rPr>
              <a:t>STUDENT 1</a:t>
            </a:r>
          </a:p>
          <a:p>
            <a:r>
              <a:rPr lang="en-US" sz="1500">
                <a:solidFill>
                  <a:srgbClr val="FFFFFF"/>
                </a:solidFill>
                <a:latin typeface="Times New Roman" panose="02020603050405020304" pitchFamily="18" charset="0"/>
                <a:cs typeface="Times New Roman" panose="02020603050405020304" pitchFamily="18" charset="0"/>
              </a:rPr>
              <a:t>STUDENT 2</a:t>
            </a:r>
          </a:p>
          <a:p>
            <a:r>
              <a:rPr lang="en-US" sz="1500">
                <a:solidFill>
                  <a:srgbClr val="FFFFFF"/>
                </a:solidFill>
                <a:latin typeface="Times New Roman" panose="02020603050405020304" pitchFamily="18" charset="0"/>
                <a:cs typeface="Times New Roman" panose="02020603050405020304" pitchFamily="18" charset="0"/>
              </a:rPr>
              <a:t>STUDENT 3</a:t>
            </a:r>
          </a:p>
        </p:txBody>
      </p:sp>
      <p:cxnSp>
        <p:nvCxnSpPr>
          <p:cNvPr id="46" name="Straight Connector 45">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F286046-3CA9-45D8-E672-15CC0F47026C}"/>
              </a:ext>
            </a:extLst>
          </p:cNvPr>
          <p:cNvPicPr>
            <a:picLocks noChangeAspect="1"/>
          </p:cNvPicPr>
          <p:nvPr/>
        </p:nvPicPr>
        <p:blipFill>
          <a:blip r:embed="rId3"/>
          <a:stretch>
            <a:fillRect/>
          </a:stretch>
        </p:blipFill>
        <p:spPr>
          <a:xfrm>
            <a:off x="8664944" y="0"/>
            <a:ext cx="3527056" cy="6388768"/>
          </a:xfrm>
          <a:prstGeom prst="rect">
            <a:avLst/>
          </a:prstGeom>
        </p:spPr>
      </p:pic>
      <p:sp>
        <p:nvSpPr>
          <p:cNvPr id="5" name="Rectangle 4">
            <a:extLst>
              <a:ext uri="{FF2B5EF4-FFF2-40B4-BE49-F238E27FC236}">
                <a16:creationId xmlns:a16="http://schemas.microsoft.com/office/drawing/2014/main" id="{811A293E-0CB6-F264-E8F9-A2E6DC1D5C30}"/>
              </a:ext>
            </a:extLst>
          </p:cNvPr>
          <p:cNvSpPr/>
          <p:nvPr/>
        </p:nvSpPr>
        <p:spPr>
          <a:xfrm>
            <a:off x="410470" y="0"/>
            <a:ext cx="3527056"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Introduction</a:t>
            </a:r>
          </a:p>
        </p:txBody>
      </p:sp>
      <p:sp>
        <p:nvSpPr>
          <p:cNvPr id="7" name="TextBox 6">
            <a:extLst>
              <a:ext uri="{FF2B5EF4-FFF2-40B4-BE49-F238E27FC236}">
                <a16:creationId xmlns:a16="http://schemas.microsoft.com/office/drawing/2014/main" id="{202BFADE-16A2-8DFC-52FD-D4E8E064323F}"/>
              </a:ext>
            </a:extLst>
          </p:cNvPr>
          <p:cNvSpPr txBox="1"/>
          <p:nvPr/>
        </p:nvSpPr>
        <p:spPr>
          <a:xfrm>
            <a:off x="347698" y="830997"/>
            <a:ext cx="8035698" cy="5958041"/>
          </a:xfrm>
          <a:prstGeom prst="rect">
            <a:avLst/>
          </a:prstGeom>
          <a:noFill/>
        </p:spPr>
        <p:txBody>
          <a:bodyPr wrap="square">
            <a:spAutoFit/>
          </a:bodyPr>
          <a:lstStyle/>
          <a:p>
            <a:pPr marL="285750" marR="0" indent="-285750" algn="just">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The collaboration of students is essential to their learning as it provides quick access to information, enhanced information sharing and better teamwork. </a:t>
            </a:r>
          </a:p>
          <a:p>
            <a:pPr marL="285750" indent="-285750" algn="just">
              <a:spcAft>
                <a:spcPts val="800"/>
              </a:spcAft>
              <a:buFont typeface="Arial" panose="020B0604020202020204" pitchFamily="34" charset="0"/>
              <a:buChar char="•"/>
            </a:pPr>
            <a:r>
              <a:rPr lang="en-GB" dirty="0">
                <a:latin typeface="Times New Roman" panose="02020603050405020304" pitchFamily="18" charset="0"/>
                <a:ea typeface="Calibri" panose="020F0502020204030204" pitchFamily="34" charset="0"/>
                <a:cs typeface="Arial" panose="020B0604020202020204" pitchFamily="34" charset="0"/>
              </a:rPr>
              <a:t>T</a:t>
            </a:r>
            <a:r>
              <a:rPr lang="en-GB" sz="1800" dirty="0">
                <a:effectLst/>
                <a:latin typeface="Times New Roman" panose="02020603050405020304" pitchFamily="18" charset="0"/>
                <a:ea typeface="Calibri" panose="020F0502020204030204" pitchFamily="34" charset="0"/>
                <a:cs typeface="Arial" panose="020B0604020202020204" pitchFamily="34" charset="0"/>
              </a:rPr>
              <a:t>he busy study and work schedules of the college and university are also one the key factor for driven demand for using the digital tools</a:t>
            </a:r>
            <a:r>
              <a:rPr lang="en-GB" dirty="0">
                <a:latin typeface="Times New Roman" panose="02020603050405020304" pitchFamily="18" charset="0"/>
                <a:ea typeface="Calibri" panose="020F0502020204030204" pitchFamily="34" charset="0"/>
                <a:cs typeface="Arial" panose="020B0604020202020204" pitchFamily="34" charset="0"/>
              </a:rPr>
              <a:t> </a:t>
            </a:r>
            <a:r>
              <a:rPr lang="en-US" sz="1800" dirty="0">
                <a:solidFill>
                  <a:srgbClr val="000000"/>
                </a:solidFill>
                <a:effectLst/>
                <a:latin typeface="Times New Roman" panose="02020603050405020304" pitchFamily="18" charset="0"/>
                <a:ea typeface="Times New Roman" panose="02020603050405020304" pitchFamily="18" charset="0"/>
              </a:rPr>
              <a:t>(Jain et al., 2022).</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285750" marR="0" indent="-285750" algn="just">
              <a:spcBef>
                <a:spcPts val="0"/>
              </a:spcBef>
              <a:spcAft>
                <a:spcPts val="800"/>
              </a:spcAft>
              <a:buFont typeface="Arial" panose="020B0604020202020204" pitchFamily="34" charset="0"/>
              <a:buChar char="•"/>
            </a:pPr>
            <a:r>
              <a:rPr lang="en-GB" dirty="0">
                <a:latin typeface="Times New Roman" panose="02020603050405020304" pitchFamily="18" charset="0"/>
                <a:ea typeface="Calibri" panose="020F0502020204030204" pitchFamily="34" charset="0"/>
                <a:cs typeface="Arial" panose="020B0604020202020204" pitchFamily="34" charset="0"/>
              </a:rPr>
              <a:t>D</a:t>
            </a:r>
            <a:r>
              <a:rPr lang="en-GB" sz="1800" dirty="0">
                <a:effectLst/>
                <a:latin typeface="Times New Roman" panose="02020603050405020304" pitchFamily="18" charset="0"/>
                <a:ea typeface="Calibri" panose="020F0502020204030204" pitchFamily="34" charset="0"/>
                <a:cs typeface="Arial" panose="020B0604020202020204" pitchFamily="34" charset="0"/>
              </a:rPr>
              <a:t>igital tools are used in different ways as some are more effective than others and it also depends on the user's preferences. </a:t>
            </a:r>
          </a:p>
          <a:p>
            <a:pPr marL="279400" marR="0" indent="-285750" algn="just">
              <a:lnSpc>
                <a:spcPct val="103000"/>
              </a:lnSpc>
              <a:spcBef>
                <a:spcPts val="0"/>
              </a:spcBef>
              <a:spcAft>
                <a:spcPts val="95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Previous research on the use of digital tools for academic collaboration found that digital tools play an important role in student learning by creating an easily comprehensible space</a:t>
            </a:r>
            <a:r>
              <a:rPr lang="en-GB" dirty="0">
                <a:latin typeface="Times New Roman" panose="02020603050405020304" pitchFamily="18" charset="0"/>
                <a:ea typeface="Calibri" panose="020F0502020204030204" pitchFamily="34" charset="0"/>
                <a:cs typeface="Arial" panose="020B0604020202020204" pitchFamily="34" charset="0"/>
              </a:rPr>
              <a:t> </a:t>
            </a:r>
            <a:r>
              <a:rPr lang="en-US" sz="1800" dirty="0">
                <a:solidFill>
                  <a:srgbClr val="000000"/>
                </a:solidFill>
                <a:effectLst/>
                <a:latin typeface="Times New Roman" panose="02020603050405020304" pitchFamily="18" charset="0"/>
                <a:ea typeface="Times New Roman" panose="02020603050405020304" pitchFamily="18" charset="0"/>
              </a:rPr>
              <a:t>(</a:t>
            </a:r>
            <a:r>
              <a:rPr lang="en-US" sz="1800" dirty="0" err="1">
                <a:solidFill>
                  <a:srgbClr val="000000"/>
                </a:solidFill>
                <a:effectLst/>
                <a:latin typeface="Times New Roman" panose="02020603050405020304" pitchFamily="18" charset="0"/>
                <a:ea typeface="Times New Roman" panose="02020603050405020304" pitchFamily="18" charset="0"/>
              </a:rPr>
              <a:t>Androutsos</a:t>
            </a:r>
            <a:r>
              <a:rPr lang="en-US" sz="1800" dirty="0">
                <a:solidFill>
                  <a:srgbClr val="000000"/>
                </a:solidFill>
                <a:effectLst/>
                <a:latin typeface="Times New Roman" panose="02020603050405020304" pitchFamily="18" charset="0"/>
                <a:ea typeface="Times New Roman" panose="02020603050405020304" pitchFamily="18" charset="0"/>
              </a:rPr>
              <a:t> and </a:t>
            </a:r>
            <a:r>
              <a:rPr lang="en-US" sz="1800" dirty="0" err="1">
                <a:solidFill>
                  <a:srgbClr val="000000"/>
                </a:solidFill>
                <a:effectLst/>
                <a:latin typeface="Times New Roman" panose="02020603050405020304" pitchFamily="18" charset="0"/>
                <a:ea typeface="Times New Roman" panose="02020603050405020304" pitchFamily="18" charset="0"/>
              </a:rPr>
              <a:t>Brinia</a:t>
            </a:r>
            <a:r>
              <a:rPr lang="en-US" sz="1800" dirty="0">
                <a:solidFill>
                  <a:srgbClr val="000000"/>
                </a:solidFill>
                <a:effectLst/>
                <a:latin typeface="Times New Roman" panose="02020603050405020304" pitchFamily="18" charset="0"/>
                <a:ea typeface="Times New Roman" panose="02020603050405020304" pitchFamily="18" charset="0"/>
              </a:rPr>
              <a:t>, 2019; Weicht and </a:t>
            </a:r>
            <a:r>
              <a:rPr lang="en-US" sz="1800" dirty="0" err="1">
                <a:solidFill>
                  <a:srgbClr val="000000"/>
                </a:solidFill>
                <a:effectLst/>
                <a:latin typeface="Times New Roman" panose="02020603050405020304" pitchFamily="18" charset="0"/>
                <a:ea typeface="Times New Roman" panose="02020603050405020304" pitchFamily="18" charset="0"/>
              </a:rPr>
              <a:t>Jónsdóttir</a:t>
            </a:r>
            <a:r>
              <a:rPr lang="en-US" sz="1800" dirty="0">
                <a:solidFill>
                  <a:srgbClr val="000000"/>
                </a:solidFill>
                <a:effectLst/>
                <a:latin typeface="Times New Roman" panose="02020603050405020304" pitchFamily="18" charset="0"/>
                <a:ea typeface="Times New Roman" panose="02020603050405020304" pitchFamily="18" charset="0"/>
              </a:rPr>
              <a:t>, 2021).</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285750" marR="0" indent="-285750" algn="just">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There are some issues with these tools, such as security; some of these systems are not secure, posing a significant risk to student information. </a:t>
            </a:r>
          </a:p>
          <a:p>
            <a:pPr marL="285750" marR="0" indent="-285750" algn="just">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This mini research project examines the perception of UWTSD students and their choice of digital tools to determine which tools are commonly used for collaboration, the security of these tools and the need to invest in them.</a:t>
            </a:r>
          </a:p>
          <a:p>
            <a:pPr marR="0" algn="just">
              <a:spcBef>
                <a:spcPts val="0"/>
              </a:spcBef>
              <a:spcAft>
                <a:spcPts val="800"/>
              </a:spcAft>
            </a:pPr>
            <a:endParaRPr lang="en-GB" b="1" dirty="0">
              <a:latin typeface="Times New Roman" panose="02020603050405020304" pitchFamily="18" charset="0"/>
              <a:ea typeface="Calibri" panose="020F0502020204030204" pitchFamily="34" charset="0"/>
              <a:cs typeface="Arial" panose="020B0604020202020204" pitchFamily="34" charset="0"/>
            </a:endParaRPr>
          </a:p>
          <a:p>
            <a:pPr marR="0" algn="just">
              <a:spcBef>
                <a:spcPts val="0"/>
              </a:spcBef>
              <a:spcAft>
                <a:spcPts val="800"/>
              </a:spcAft>
            </a:pPr>
            <a:r>
              <a:rPr lang="en-GB" b="1" dirty="0">
                <a:latin typeface="Times New Roman" panose="02020603050405020304" pitchFamily="18" charset="0"/>
                <a:ea typeface="Calibri" panose="020F0502020204030204" pitchFamily="34" charset="0"/>
                <a:cs typeface="Arial" panose="020B0604020202020204" pitchFamily="34" charset="0"/>
              </a:rPr>
              <a:t>Research Question</a:t>
            </a:r>
          </a:p>
          <a:p>
            <a:pPr marR="0" algn="just">
              <a:spcBef>
                <a:spcPts val="0"/>
              </a:spcBef>
              <a:spcAft>
                <a:spcPts val="800"/>
              </a:spcAft>
            </a:pPr>
            <a:r>
              <a:rPr lang="en-US" sz="1800" dirty="0">
                <a:effectLst/>
                <a:latin typeface="Times New Roman" panose="02020603050405020304" pitchFamily="18" charset="0"/>
                <a:ea typeface="Calibri" panose="020F0502020204030204" pitchFamily="34" charset="0"/>
              </a:rPr>
              <a:t>Which digital tool is most used by students at UWTSD to collaborate together</a:t>
            </a:r>
            <a:r>
              <a:rPr lang="en-GB" sz="1800" dirty="0">
                <a:effectLst/>
                <a:latin typeface="Times New Roman" panose="02020603050405020304" pitchFamily="18" charset="0"/>
                <a:ea typeface="Calibri" panose="020F0502020204030204" pitchFamily="34" charset="0"/>
              </a:rPr>
              <a:t>?</a:t>
            </a:r>
            <a:endParaRPr lang="en-GB" sz="16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52EEAB19-880F-15CF-56A8-3E26AEA6CA61}"/>
              </a:ext>
            </a:extLst>
          </p:cNvPr>
          <p:cNvSpPr/>
          <p:nvPr/>
        </p:nvSpPr>
        <p:spPr>
          <a:xfrm>
            <a:off x="9510399" y="6388768"/>
            <a:ext cx="1836146" cy="461665"/>
          </a:xfrm>
          <a:prstGeom prst="rect">
            <a:avLst/>
          </a:prstGeom>
          <a:noFill/>
        </p:spPr>
        <p:txBody>
          <a:bodyPr wrap="square" lIns="91440" tIns="45720" rIns="91440" bIns="45720">
            <a:spAutoFit/>
          </a:bodyPr>
          <a:lstStyle/>
          <a:p>
            <a:pPr algn="ctr"/>
            <a:r>
              <a:rPr lang="en-US" sz="2400" b="1" cap="none" spc="0" dirty="0">
                <a:ln w="9525">
                  <a:solidFill>
                    <a:schemeClr val="bg1"/>
                  </a:solidFill>
                  <a:prstDash val="solid"/>
                </a:ln>
                <a:solidFill>
                  <a:schemeClr val="accent5"/>
                </a:solidFill>
                <a:latin typeface="Times New Roman" panose="02020603050405020304" pitchFamily="18" charset="0"/>
                <a:cs typeface="Times New Roman" panose="02020603050405020304" pitchFamily="18" charset="0"/>
              </a:rPr>
              <a:t>Student 1</a:t>
            </a:r>
          </a:p>
        </p:txBody>
      </p:sp>
    </p:spTree>
    <p:extLst>
      <p:ext uri="{BB962C8B-B14F-4D97-AF65-F5344CB8AC3E}">
        <p14:creationId xmlns:p14="http://schemas.microsoft.com/office/powerpoint/2010/main" val="3668790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1DE3406-B345-374E-E5F1-4429399BCCF8}"/>
              </a:ext>
            </a:extLst>
          </p:cNvPr>
          <p:cNvPicPr>
            <a:picLocks noChangeAspect="1"/>
          </p:cNvPicPr>
          <p:nvPr/>
        </p:nvPicPr>
        <p:blipFill>
          <a:blip r:embed="rId3"/>
          <a:stretch>
            <a:fillRect/>
          </a:stretch>
        </p:blipFill>
        <p:spPr>
          <a:xfrm>
            <a:off x="0" y="0"/>
            <a:ext cx="3529584" cy="6858000"/>
          </a:xfrm>
          <a:prstGeom prst="rect">
            <a:avLst/>
          </a:prstGeom>
        </p:spPr>
      </p:pic>
      <p:sp>
        <p:nvSpPr>
          <p:cNvPr id="5" name="Rectangle 4">
            <a:extLst>
              <a:ext uri="{FF2B5EF4-FFF2-40B4-BE49-F238E27FC236}">
                <a16:creationId xmlns:a16="http://schemas.microsoft.com/office/drawing/2014/main" id="{C4F5E49A-EBDA-255C-CB3B-AB3CEC036436}"/>
              </a:ext>
            </a:extLst>
          </p:cNvPr>
          <p:cNvSpPr/>
          <p:nvPr/>
        </p:nvSpPr>
        <p:spPr>
          <a:xfrm>
            <a:off x="3813446" y="0"/>
            <a:ext cx="2715808"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Rationale</a:t>
            </a:r>
          </a:p>
        </p:txBody>
      </p:sp>
      <p:sp>
        <p:nvSpPr>
          <p:cNvPr id="6" name="Rectangle 5">
            <a:extLst>
              <a:ext uri="{FF2B5EF4-FFF2-40B4-BE49-F238E27FC236}">
                <a16:creationId xmlns:a16="http://schemas.microsoft.com/office/drawing/2014/main" id="{F2FB05D9-3589-10CC-622B-7FE1A3441934}"/>
              </a:ext>
            </a:extLst>
          </p:cNvPr>
          <p:cNvSpPr/>
          <p:nvPr/>
        </p:nvSpPr>
        <p:spPr>
          <a:xfrm>
            <a:off x="10148072" y="6208294"/>
            <a:ext cx="1836146" cy="461665"/>
          </a:xfrm>
          <a:prstGeom prst="rect">
            <a:avLst/>
          </a:prstGeom>
          <a:noFill/>
        </p:spPr>
        <p:txBody>
          <a:bodyPr wrap="square" lIns="91440" tIns="45720" rIns="91440" bIns="45720">
            <a:spAutoFit/>
          </a:bodyPr>
          <a:lstStyle/>
          <a:p>
            <a:pPr algn="ctr"/>
            <a:r>
              <a:rPr lang="en-US" sz="2400" b="1" cap="none" spc="0" dirty="0">
                <a:ln w="9525">
                  <a:solidFill>
                    <a:schemeClr val="bg1"/>
                  </a:solidFill>
                  <a:prstDash val="solid"/>
                </a:ln>
                <a:solidFill>
                  <a:schemeClr val="accent5"/>
                </a:solidFill>
                <a:latin typeface="Times New Roman" panose="02020603050405020304" pitchFamily="18" charset="0"/>
                <a:cs typeface="Times New Roman" panose="02020603050405020304" pitchFamily="18" charset="0"/>
              </a:rPr>
              <a:t>Student 2</a:t>
            </a:r>
          </a:p>
        </p:txBody>
      </p:sp>
      <p:sp>
        <p:nvSpPr>
          <p:cNvPr id="8" name="TextBox 7">
            <a:extLst>
              <a:ext uri="{FF2B5EF4-FFF2-40B4-BE49-F238E27FC236}">
                <a16:creationId xmlns:a16="http://schemas.microsoft.com/office/drawing/2014/main" id="{F083A805-E273-E4E4-4E32-19619634DA97}"/>
              </a:ext>
            </a:extLst>
          </p:cNvPr>
          <p:cNvSpPr txBox="1"/>
          <p:nvPr/>
        </p:nvSpPr>
        <p:spPr>
          <a:xfrm>
            <a:off x="3633537" y="889843"/>
            <a:ext cx="8350681" cy="5632311"/>
          </a:xfrm>
          <a:prstGeom prst="rect">
            <a:avLst/>
          </a:prstGeom>
          <a:noFill/>
        </p:spPr>
        <p:txBody>
          <a:bodyPr wrap="square">
            <a:spAutoFit/>
          </a:bodyPr>
          <a:lstStyle/>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Student collaboration in higher education is essential and implement digital tools to facilitate collaboration. There are many digital collaboration tools, but few are effective. </a:t>
            </a:r>
          </a:p>
          <a:p>
            <a:pPr marL="285750" indent="-285750" algn="just">
              <a:buFont typeface="Arial" panose="020B0604020202020204" pitchFamily="34" charset="0"/>
              <a:buChar char="•"/>
            </a:pPr>
            <a:r>
              <a:rPr lang="en-GB" sz="1800" dirty="0" err="1">
                <a:effectLst/>
                <a:latin typeface="Times New Roman" panose="02020603050405020304" pitchFamily="18" charset="0"/>
                <a:ea typeface="Calibri" panose="020F0502020204030204" pitchFamily="34" charset="0"/>
                <a:cs typeface="Arial" panose="020B0604020202020204" pitchFamily="34" charset="0"/>
              </a:rPr>
              <a:t>Sobko</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(2020) point to dramatic changes in digital collaboration tools for universities. In the early 2000s, students used university social media accounts to communicate and collaborate however, these accounts were very busy and without privacy. </a:t>
            </a: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The digitalisation then moved to the Blackboard or student portal, which is considered effective because it protects student information and encourages team communication</a:t>
            </a:r>
            <a:r>
              <a:rPr lang="en-GB" dirty="0">
                <a:latin typeface="Times New Roman" panose="02020603050405020304" pitchFamily="18" charset="0"/>
                <a:ea typeface="Calibri" panose="020F0502020204030204" pitchFamily="34" charset="0"/>
                <a:cs typeface="Arial" panose="020B0604020202020204" pitchFamily="34" charset="0"/>
              </a:rPr>
              <a:t> (Jain et al., 2022).</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These tools are considered the best because they are directly linked to a particular student's account, making it easy to integrate academic data.</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a:buFont typeface="Arial" panose="020B0604020202020204" pitchFamily="34" charset="0"/>
              <a:buChar char="•"/>
            </a:pPr>
            <a:r>
              <a:rPr lang="en-GB" dirty="0">
                <a:latin typeface="Times New Roman" panose="02020603050405020304" pitchFamily="18" charset="0"/>
                <a:ea typeface="Calibri" panose="020F0502020204030204" pitchFamily="34" charset="0"/>
                <a:cs typeface="Arial" panose="020B0604020202020204" pitchFamily="34" charset="0"/>
              </a:rPr>
              <a:t>E</a:t>
            </a:r>
            <a:r>
              <a:rPr lang="en-GB" sz="1800" dirty="0">
                <a:effectLst/>
                <a:latin typeface="Times New Roman" panose="02020603050405020304" pitchFamily="18" charset="0"/>
                <a:ea typeface="Calibri" panose="020F0502020204030204" pitchFamily="34" charset="0"/>
                <a:cs typeface="Arial" panose="020B0604020202020204" pitchFamily="34" charset="0"/>
              </a:rPr>
              <a:t>ducation experts question the benefits of these digital learning tools as they increase students' overconfidence in them, which affects the learning process, however, the devices also reduce the physical interaction of students which is not taken into account </a:t>
            </a:r>
            <a:r>
              <a:rPr lang="en-US" sz="1800" dirty="0">
                <a:solidFill>
                  <a:srgbClr val="000000"/>
                </a:solidFill>
                <a:effectLst/>
                <a:latin typeface="Times New Roman" panose="02020603050405020304" pitchFamily="18" charset="0"/>
                <a:ea typeface="Times New Roman" panose="02020603050405020304" pitchFamily="18" charset="0"/>
              </a:rPr>
              <a:t>(</a:t>
            </a:r>
            <a:r>
              <a:rPr lang="en-US" sz="1800" dirty="0" err="1">
                <a:solidFill>
                  <a:srgbClr val="000000"/>
                </a:solidFill>
                <a:effectLst/>
                <a:latin typeface="Times New Roman" panose="02020603050405020304" pitchFamily="18" charset="0"/>
                <a:ea typeface="Times New Roman" panose="02020603050405020304" pitchFamily="18" charset="0"/>
              </a:rPr>
              <a:t>Dabbagh</a:t>
            </a:r>
            <a:r>
              <a:rPr lang="en-US" sz="1800" dirty="0">
                <a:solidFill>
                  <a:srgbClr val="000000"/>
                </a:solidFill>
                <a:effectLst/>
                <a:latin typeface="Times New Roman" panose="02020603050405020304" pitchFamily="18" charset="0"/>
                <a:ea typeface="Times New Roman" panose="02020603050405020304" pitchFamily="18" charset="0"/>
              </a:rPr>
              <a:t> and Fake, 2017).</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Times New Roman" panose="02020603050405020304" pitchFamily="18" charset="0"/>
                <a:ea typeface="Times New Roman" panose="02020603050405020304" pitchFamily="18" charset="0"/>
              </a:rPr>
              <a:t>Weicht and </a:t>
            </a:r>
            <a:r>
              <a:rPr lang="en-US" sz="1800" dirty="0" err="1">
                <a:solidFill>
                  <a:srgbClr val="000000"/>
                </a:solidFill>
                <a:effectLst/>
                <a:latin typeface="Times New Roman" panose="02020603050405020304" pitchFamily="18" charset="0"/>
                <a:ea typeface="Times New Roman" panose="02020603050405020304" pitchFamily="18" charset="0"/>
              </a:rPr>
              <a:t>Jónsdóttir</a:t>
            </a:r>
            <a:r>
              <a:rPr lang="en-US" sz="1800" dirty="0">
                <a:solidFill>
                  <a:srgbClr val="000000"/>
                </a:solidFill>
                <a:effectLst/>
                <a:latin typeface="Times New Roman" panose="02020603050405020304" pitchFamily="18" charset="0"/>
                <a:ea typeface="Times New Roman" panose="02020603050405020304" pitchFamily="18" charset="0"/>
              </a:rPr>
              <a:t> (2021)</a:t>
            </a:r>
            <a:r>
              <a:rPr lang="en-GB" sz="1800" dirty="0">
                <a:effectLst/>
                <a:latin typeface="Times New Roman" panose="02020603050405020304" pitchFamily="18" charset="0"/>
                <a:ea typeface="Calibri" panose="020F0502020204030204" pitchFamily="34" charset="0"/>
              </a:rPr>
              <a:t> recognize that digital tools can help students share important learning material and ensure all students are up to date. Students who cannot attend classes can also use this platform to keep in touch with other people at work.</a:t>
            </a:r>
            <a:endParaRPr lang="en-GB" dirty="0"/>
          </a:p>
        </p:txBody>
      </p:sp>
    </p:spTree>
    <p:extLst>
      <p:ext uri="{BB962C8B-B14F-4D97-AF65-F5344CB8AC3E}">
        <p14:creationId xmlns:p14="http://schemas.microsoft.com/office/powerpoint/2010/main" val="1856952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0F579C5-C3F3-ACAF-BD4C-F8D25AD55720}"/>
              </a:ext>
            </a:extLst>
          </p:cNvPr>
          <p:cNvPicPr>
            <a:picLocks noChangeAspect="1"/>
          </p:cNvPicPr>
          <p:nvPr/>
        </p:nvPicPr>
        <p:blipFill>
          <a:blip r:embed="rId3"/>
          <a:stretch>
            <a:fillRect/>
          </a:stretch>
        </p:blipFill>
        <p:spPr>
          <a:xfrm>
            <a:off x="8662416" y="0"/>
            <a:ext cx="3529584" cy="6424863"/>
          </a:xfrm>
          <a:prstGeom prst="rect">
            <a:avLst/>
          </a:prstGeom>
        </p:spPr>
      </p:pic>
      <p:sp>
        <p:nvSpPr>
          <p:cNvPr id="5" name="Rectangle 4">
            <a:extLst>
              <a:ext uri="{FF2B5EF4-FFF2-40B4-BE49-F238E27FC236}">
                <a16:creationId xmlns:a16="http://schemas.microsoft.com/office/drawing/2014/main" id="{6ED08682-2E0B-48CA-A1F1-75FF9838C5B4}"/>
              </a:ext>
            </a:extLst>
          </p:cNvPr>
          <p:cNvSpPr/>
          <p:nvPr/>
        </p:nvSpPr>
        <p:spPr>
          <a:xfrm>
            <a:off x="102160" y="0"/>
            <a:ext cx="4841518"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Proposed Method</a:t>
            </a:r>
          </a:p>
        </p:txBody>
      </p:sp>
      <p:sp>
        <p:nvSpPr>
          <p:cNvPr id="7" name="TextBox 6">
            <a:extLst>
              <a:ext uri="{FF2B5EF4-FFF2-40B4-BE49-F238E27FC236}">
                <a16:creationId xmlns:a16="http://schemas.microsoft.com/office/drawing/2014/main" id="{CF216AC9-F6E3-1EB3-567B-36CC4D7BA42B}"/>
              </a:ext>
            </a:extLst>
          </p:cNvPr>
          <p:cNvSpPr txBox="1"/>
          <p:nvPr/>
        </p:nvSpPr>
        <p:spPr>
          <a:xfrm>
            <a:off x="270914" y="830997"/>
            <a:ext cx="8030875" cy="5899051"/>
          </a:xfrm>
          <a:prstGeom prst="rect">
            <a:avLst/>
          </a:prstGeom>
          <a:noFill/>
        </p:spPr>
        <p:txBody>
          <a:bodyPr wrap="square">
            <a:spAutoFit/>
          </a:bodyPr>
          <a:lstStyle/>
          <a:p>
            <a:pPr marL="285750" marR="0" indent="-285750" algn="just">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The study will be conducted among UWTSD students. </a:t>
            </a:r>
          </a:p>
          <a:p>
            <a:pPr marL="285750" marR="0" indent="-285750" algn="just">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To avoid bias, three departments will be included (engineering, commerce and nursing and health management), each with a minimum of 12 students. </a:t>
            </a:r>
          </a:p>
          <a:p>
            <a:pPr marL="285750" marR="0" indent="-285750" algn="just">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Twelve students are selected for three different programs (bachelor's, diploma's and master's), four in each. </a:t>
            </a:r>
          </a:p>
          <a:p>
            <a:pPr marL="285750" marR="0" indent="-285750" algn="just">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Participants will be selected using simple random sampling to randomly select participants from three schools. </a:t>
            </a:r>
          </a:p>
          <a:p>
            <a:pPr marL="285750" marR="0" indent="-285750" algn="just">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The questionnaire will be distributed to the participants, 36 students who will return their answers after seven days. </a:t>
            </a:r>
          </a:p>
          <a:p>
            <a:pPr marL="285750" marR="0" indent="-285750" algn="just">
              <a:spcBef>
                <a:spcPts val="0"/>
              </a:spcBef>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The questionnaire contains ten questions, each with analysis and simplification options for participants. The questions chosen are easy to </a:t>
            </a:r>
            <a:r>
              <a:rPr lang="en-GB" dirty="0">
                <a:latin typeface="Times New Roman" panose="02020603050405020304" pitchFamily="18" charset="0"/>
                <a:ea typeface="Calibri" panose="020F0502020204030204" pitchFamily="34" charset="0"/>
                <a:cs typeface="Arial" panose="020B0604020202020204" pitchFamily="34" charset="0"/>
              </a:rPr>
              <a:t>comprehend and </a:t>
            </a:r>
            <a:r>
              <a:rPr lang="en-GB" sz="1800" dirty="0">
                <a:effectLst/>
                <a:latin typeface="Times New Roman" panose="02020603050405020304" pitchFamily="18" charset="0"/>
                <a:ea typeface="Calibri" panose="020F0502020204030204" pitchFamily="34" charset="0"/>
                <a:cs typeface="Arial" panose="020B0604020202020204" pitchFamily="34" charset="0"/>
              </a:rPr>
              <a:t>take about 1-2 minutes to answer. </a:t>
            </a: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Data </a:t>
            </a:r>
            <a:r>
              <a:rPr lang="en-GB" dirty="0">
                <a:latin typeface="Times New Roman" panose="02020603050405020304" pitchFamily="18" charset="0"/>
                <a:ea typeface="Calibri" panose="020F0502020204030204" pitchFamily="34" charset="0"/>
                <a:cs typeface="Arial" panose="020B0604020202020204" pitchFamily="34" charset="0"/>
              </a:rPr>
              <a:t>will be</a:t>
            </a:r>
            <a:r>
              <a:rPr lang="en-GB" sz="1800" dirty="0">
                <a:effectLst/>
                <a:latin typeface="Times New Roman" panose="02020603050405020304" pitchFamily="18" charset="0"/>
                <a:ea typeface="Calibri" panose="020F0502020204030204" pitchFamily="34" charset="0"/>
                <a:cs typeface="Arial" panose="020B0604020202020204" pitchFamily="34" charset="0"/>
              </a:rPr>
              <a:t> collected through questionnaires (Primary data) and interviews (Secondary data). </a:t>
            </a:r>
            <a:r>
              <a:rPr lang="en-GB" sz="1800" dirty="0">
                <a:effectLst/>
                <a:latin typeface="Times New Roman" panose="02020603050405020304" pitchFamily="18" charset="0"/>
                <a:ea typeface="Calibri" panose="020F0502020204030204" pitchFamily="34" charset="0"/>
              </a:rPr>
              <a:t>Interviews are conducted with members of the group and the information gathered is used to draw conclusions about the study.</a:t>
            </a: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To increase efficiency, the questionnaire will include an FAQ section where participants can learn more about the study and the questions asked</a:t>
            </a:r>
            <a:r>
              <a:rPr lang="en-GB" dirty="0">
                <a:latin typeface="Times New Roman" panose="02020603050405020304" pitchFamily="18" charset="0"/>
                <a:ea typeface="Calibri" panose="020F0502020204030204" pitchFamily="34" charset="0"/>
              </a:rPr>
              <a:t>.</a:t>
            </a:r>
          </a:p>
          <a:p>
            <a:pPr marL="285750" indent="-285750" algn="just">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Analysed data will be presented in the form of graphs (Pie Charts and Bar Charts). </a:t>
            </a:r>
          </a:p>
        </p:txBody>
      </p:sp>
      <p:sp>
        <p:nvSpPr>
          <p:cNvPr id="8" name="Rectangle 7">
            <a:extLst>
              <a:ext uri="{FF2B5EF4-FFF2-40B4-BE49-F238E27FC236}">
                <a16:creationId xmlns:a16="http://schemas.microsoft.com/office/drawing/2014/main" id="{757F968D-1C3F-4833-74F8-6E2416FF1CAF}"/>
              </a:ext>
            </a:extLst>
          </p:cNvPr>
          <p:cNvSpPr/>
          <p:nvPr/>
        </p:nvSpPr>
        <p:spPr>
          <a:xfrm>
            <a:off x="9510399" y="6388768"/>
            <a:ext cx="1836146" cy="461665"/>
          </a:xfrm>
          <a:prstGeom prst="rect">
            <a:avLst/>
          </a:prstGeom>
          <a:noFill/>
        </p:spPr>
        <p:txBody>
          <a:bodyPr wrap="square" lIns="91440" tIns="45720" rIns="91440" bIns="45720">
            <a:spAutoFit/>
          </a:bodyPr>
          <a:lstStyle/>
          <a:p>
            <a:pPr algn="ctr"/>
            <a:r>
              <a:rPr lang="en-US" sz="2400" b="1" cap="none" spc="0" dirty="0">
                <a:ln w="9525">
                  <a:solidFill>
                    <a:schemeClr val="bg1"/>
                  </a:solidFill>
                  <a:prstDash val="solid"/>
                </a:ln>
                <a:solidFill>
                  <a:schemeClr val="accent5"/>
                </a:solidFill>
                <a:latin typeface="Times New Roman" panose="02020603050405020304" pitchFamily="18" charset="0"/>
                <a:cs typeface="Times New Roman" panose="02020603050405020304" pitchFamily="18" charset="0"/>
              </a:rPr>
              <a:t>Student 3</a:t>
            </a:r>
          </a:p>
        </p:txBody>
      </p:sp>
    </p:spTree>
    <p:extLst>
      <p:ext uri="{BB962C8B-B14F-4D97-AF65-F5344CB8AC3E}">
        <p14:creationId xmlns:p14="http://schemas.microsoft.com/office/powerpoint/2010/main" val="931046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057FC2-8578-841B-3A54-4043CA623808}"/>
              </a:ext>
            </a:extLst>
          </p:cNvPr>
          <p:cNvSpPr/>
          <p:nvPr/>
        </p:nvSpPr>
        <p:spPr>
          <a:xfrm>
            <a:off x="3961397" y="43124"/>
            <a:ext cx="6187912"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Ethical Considerations</a:t>
            </a:r>
          </a:p>
        </p:txBody>
      </p:sp>
      <p:pic>
        <p:nvPicPr>
          <p:cNvPr id="5" name="Picture 4">
            <a:extLst>
              <a:ext uri="{FF2B5EF4-FFF2-40B4-BE49-F238E27FC236}">
                <a16:creationId xmlns:a16="http://schemas.microsoft.com/office/drawing/2014/main" id="{AB48935B-1F95-6442-3541-4EDE86CF8E19}"/>
              </a:ext>
            </a:extLst>
          </p:cNvPr>
          <p:cNvPicPr>
            <a:picLocks noChangeAspect="1"/>
          </p:cNvPicPr>
          <p:nvPr/>
        </p:nvPicPr>
        <p:blipFill>
          <a:blip r:embed="rId3"/>
          <a:stretch>
            <a:fillRect/>
          </a:stretch>
        </p:blipFill>
        <p:spPr>
          <a:xfrm>
            <a:off x="-1" y="0"/>
            <a:ext cx="3814011" cy="6858000"/>
          </a:xfrm>
          <a:prstGeom prst="rect">
            <a:avLst/>
          </a:prstGeom>
        </p:spPr>
      </p:pic>
      <p:sp>
        <p:nvSpPr>
          <p:cNvPr id="7" name="TextBox 6">
            <a:extLst>
              <a:ext uri="{FF2B5EF4-FFF2-40B4-BE49-F238E27FC236}">
                <a16:creationId xmlns:a16="http://schemas.microsoft.com/office/drawing/2014/main" id="{AA088CD7-4FEC-DAE5-D5E4-2EBB98A70FC1}"/>
              </a:ext>
            </a:extLst>
          </p:cNvPr>
          <p:cNvSpPr txBox="1"/>
          <p:nvPr/>
        </p:nvSpPr>
        <p:spPr>
          <a:xfrm>
            <a:off x="3961397" y="1365499"/>
            <a:ext cx="7733298" cy="4618380"/>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The ethical considerations adhering to this study include, confidentiality, anonymity, voluntary participation and informed consent. </a:t>
            </a:r>
          </a:p>
          <a:p>
            <a:pPr marL="285750" indent="-285750" algn="just">
              <a:lnSpc>
                <a:spcPct val="150000"/>
              </a:lnSpc>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All participants will learn about the content of the program and the main objectives of the program</a:t>
            </a:r>
            <a:r>
              <a:rPr lang="en-GB" dirty="0">
                <a:latin typeface="Times New Roman" panose="02020603050405020304" pitchFamily="18" charset="0"/>
                <a:ea typeface="Calibri" panose="020F0502020204030204" pitchFamily="34" charset="0"/>
              </a:rPr>
              <a:t> before attempting to fill the questionnaire.</a:t>
            </a:r>
            <a:endParaRPr lang="en-GB" sz="1800" dirty="0">
              <a:effectLst/>
              <a:latin typeface="Times New Roman" panose="02020603050405020304" pitchFamily="18" charset="0"/>
              <a:ea typeface="Calibri" panose="020F0502020204030204" pitchFamily="34" charset="0"/>
            </a:endParaRPr>
          </a:p>
          <a:p>
            <a:pPr marL="285750" indent="-285750" algn="just">
              <a:lnSpc>
                <a:spcPct val="150000"/>
              </a:lnSpc>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Participant data will be protected in such a way that the personal data of students cannot be passed on to third party data users. </a:t>
            </a:r>
          </a:p>
          <a:p>
            <a:pPr marL="285750" indent="-285750" algn="just">
              <a:lnSpc>
                <a:spcPct val="150000"/>
              </a:lnSpc>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Participants will not be forced to fill out a questionnaire; Participants will be allowed to participate in the study voluntarily.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S</a:t>
            </a:r>
            <a:r>
              <a:rPr lang="en-GB" sz="1800" dirty="0">
                <a:effectLst/>
                <a:latin typeface="Times New Roman" panose="02020603050405020304" pitchFamily="18" charset="0"/>
                <a:ea typeface="Calibri" panose="020F0502020204030204" pitchFamily="34" charset="0"/>
              </a:rPr>
              <a:t>tudents who are not willing to be the part of research will be excluded and those who are willing will be included in the research to ensure that participation is voluntary.</a:t>
            </a:r>
            <a:endParaRPr lang="en-GB" dirty="0"/>
          </a:p>
        </p:txBody>
      </p:sp>
      <p:sp>
        <p:nvSpPr>
          <p:cNvPr id="8" name="Rectangle 7">
            <a:extLst>
              <a:ext uri="{FF2B5EF4-FFF2-40B4-BE49-F238E27FC236}">
                <a16:creationId xmlns:a16="http://schemas.microsoft.com/office/drawing/2014/main" id="{1DA1FB86-0E6E-91FB-CFB1-18BCC3E7243C}"/>
              </a:ext>
            </a:extLst>
          </p:cNvPr>
          <p:cNvSpPr/>
          <p:nvPr/>
        </p:nvSpPr>
        <p:spPr>
          <a:xfrm>
            <a:off x="9510399" y="6388768"/>
            <a:ext cx="1836146" cy="461665"/>
          </a:xfrm>
          <a:prstGeom prst="rect">
            <a:avLst/>
          </a:prstGeom>
          <a:noFill/>
        </p:spPr>
        <p:txBody>
          <a:bodyPr wrap="square" lIns="91440" tIns="45720" rIns="91440" bIns="45720">
            <a:spAutoFit/>
          </a:bodyPr>
          <a:lstStyle/>
          <a:p>
            <a:pPr algn="ctr"/>
            <a:r>
              <a:rPr lang="en-US" sz="2400" b="1" cap="none" spc="0" dirty="0">
                <a:ln w="9525">
                  <a:solidFill>
                    <a:schemeClr val="bg1"/>
                  </a:solidFill>
                  <a:prstDash val="solid"/>
                </a:ln>
                <a:solidFill>
                  <a:schemeClr val="accent5"/>
                </a:solidFill>
                <a:latin typeface="Times New Roman" panose="02020603050405020304" pitchFamily="18" charset="0"/>
                <a:cs typeface="Times New Roman" panose="02020603050405020304" pitchFamily="18" charset="0"/>
              </a:rPr>
              <a:t>Student 1</a:t>
            </a:r>
          </a:p>
        </p:txBody>
      </p:sp>
    </p:spTree>
    <p:extLst>
      <p:ext uri="{BB962C8B-B14F-4D97-AF65-F5344CB8AC3E}">
        <p14:creationId xmlns:p14="http://schemas.microsoft.com/office/powerpoint/2010/main" val="3488979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EF6774C-84B5-F82B-6D3E-48F4CDB75446}"/>
              </a:ext>
            </a:extLst>
          </p:cNvPr>
          <p:cNvSpPr/>
          <p:nvPr/>
        </p:nvSpPr>
        <p:spPr>
          <a:xfrm>
            <a:off x="3664764" y="786993"/>
            <a:ext cx="5054975"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Research Timeline</a:t>
            </a:r>
          </a:p>
        </p:txBody>
      </p:sp>
      <p:graphicFrame>
        <p:nvGraphicFramePr>
          <p:cNvPr id="6" name="Table 6">
            <a:extLst>
              <a:ext uri="{FF2B5EF4-FFF2-40B4-BE49-F238E27FC236}">
                <a16:creationId xmlns:a16="http://schemas.microsoft.com/office/drawing/2014/main" id="{06AEDB09-32A8-0CA8-6DF6-C3E15DBF6D2B}"/>
              </a:ext>
            </a:extLst>
          </p:cNvPr>
          <p:cNvGraphicFramePr>
            <a:graphicFrameLocks noGrp="1"/>
          </p:cNvGraphicFramePr>
          <p:nvPr>
            <p:extLst>
              <p:ext uri="{D42A27DB-BD31-4B8C-83A1-F6EECF244321}">
                <p14:modId xmlns:p14="http://schemas.microsoft.com/office/powerpoint/2010/main" val="2810889195"/>
              </p:ext>
            </p:extLst>
          </p:nvPr>
        </p:nvGraphicFramePr>
        <p:xfrm>
          <a:off x="439819" y="1936417"/>
          <a:ext cx="10701422" cy="2804024"/>
        </p:xfrm>
        <a:graphic>
          <a:graphicData uri="http://schemas.openxmlformats.org/drawingml/2006/table">
            <a:tbl>
              <a:tblPr firstRow="1" bandRow="1">
                <a:tableStyleId>{7DF18680-E054-41AD-8BC1-D1AEF772440D}</a:tableStyleId>
              </a:tblPr>
              <a:tblGrid>
                <a:gridCol w="5350712">
                  <a:extLst>
                    <a:ext uri="{9D8B030D-6E8A-4147-A177-3AD203B41FA5}">
                      <a16:colId xmlns:a16="http://schemas.microsoft.com/office/drawing/2014/main" val="374096448"/>
                    </a:ext>
                  </a:extLst>
                </a:gridCol>
                <a:gridCol w="2675355">
                  <a:extLst>
                    <a:ext uri="{9D8B030D-6E8A-4147-A177-3AD203B41FA5}">
                      <a16:colId xmlns:a16="http://schemas.microsoft.com/office/drawing/2014/main" val="4070359819"/>
                    </a:ext>
                  </a:extLst>
                </a:gridCol>
                <a:gridCol w="2675355">
                  <a:extLst>
                    <a:ext uri="{9D8B030D-6E8A-4147-A177-3AD203B41FA5}">
                      <a16:colId xmlns:a16="http://schemas.microsoft.com/office/drawing/2014/main" val="269013579"/>
                    </a:ext>
                  </a:extLst>
                </a:gridCol>
              </a:tblGrid>
              <a:tr h="415448">
                <a:tc>
                  <a:txBody>
                    <a:bodyPr/>
                    <a:lstStyle/>
                    <a:p>
                      <a:pPr algn="ctr"/>
                      <a:r>
                        <a:rPr lang="en-US" dirty="0">
                          <a:latin typeface="Times New Roman" panose="02020603050405020304" pitchFamily="18" charset="0"/>
                          <a:cs typeface="Times New Roman" panose="02020603050405020304" pitchFamily="18" charset="0"/>
                        </a:rPr>
                        <a:t>Task</a:t>
                      </a:r>
                      <a:endParaRPr lang="en-GB" dirty="0">
                        <a:latin typeface="Times New Roman" panose="02020603050405020304" pitchFamily="18" charset="0"/>
                        <a:cs typeface="Times New Roman" panose="02020603050405020304" pitchFamily="18" charset="0"/>
                      </a:endParaRPr>
                    </a:p>
                  </a:txBody>
                  <a:tcPr/>
                </a:tc>
                <a:tc>
                  <a:txBody>
                    <a:bodyPr/>
                    <a:lstStyle/>
                    <a:p>
                      <a:pPr algn="ctr"/>
                      <a:r>
                        <a:rPr lang="en-US" dirty="0">
                          <a:latin typeface="Times New Roman" panose="02020603050405020304" pitchFamily="18" charset="0"/>
                          <a:cs typeface="Times New Roman" panose="02020603050405020304" pitchFamily="18" charset="0"/>
                        </a:rPr>
                        <a:t>Week 1</a:t>
                      </a:r>
                      <a:endParaRPr lang="en-GB" dirty="0">
                        <a:latin typeface="Times New Roman" panose="02020603050405020304" pitchFamily="18" charset="0"/>
                        <a:cs typeface="Times New Roman" panose="02020603050405020304" pitchFamily="18" charset="0"/>
                      </a:endParaRPr>
                    </a:p>
                  </a:txBody>
                  <a:tcPr/>
                </a:tc>
                <a:tc>
                  <a:txBody>
                    <a:bodyPr/>
                    <a:lstStyle/>
                    <a:p>
                      <a:pPr algn="ctr"/>
                      <a:r>
                        <a:rPr lang="en-US" dirty="0">
                          <a:latin typeface="Times New Roman" panose="02020603050405020304" pitchFamily="18" charset="0"/>
                          <a:cs typeface="Times New Roman" panose="02020603050405020304" pitchFamily="18" charset="0"/>
                        </a:rPr>
                        <a:t>Week 2</a:t>
                      </a:r>
                      <a:endParaRPr lang="en-GB"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41045121"/>
                  </a:ext>
                </a:extLst>
              </a:tr>
              <a:tr h="597144">
                <a:tc>
                  <a:txBody>
                    <a:bodyPr/>
                    <a:lstStyle/>
                    <a:p>
                      <a:pPr algn="ctr"/>
                      <a:r>
                        <a:rPr lang="en-US" b="1" dirty="0">
                          <a:latin typeface="Times New Roman" panose="02020603050405020304" pitchFamily="18" charset="0"/>
                          <a:cs typeface="Times New Roman" panose="02020603050405020304" pitchFamily="18" charset="0"/>
                        </a:rPr>
                        <a:t>Topic Selection</a:t>
                      </a:r>
                      <a:endParaRPr lang="en-GB" b="1" dirty="0">
                        <a:latin typeface="Times New Roman" panose="02020603050405020304" pitchFamily="18" charset="0"/>
                        <a:cs typeface="Times New Roman" panose="02020603050405020304" pitchFamily="18" charset="0"/>
                      </a:endParaRPr>
                    </a:p>
                  </a:txBody>
                  <a:tcPr/>
                </a:tc>
                <a:tc>
                  <a:txBody>
                    <a:bodyPr/>
                    <a:lstStyle/>
                    <a:p>
                      <a:endParaRPr lang="en-GB" dirty="0"/>
                    </a:p>
                  </a:txBody>
                  <a:tcPr>
                    <a:solidFill>
                      <a:srgbClr val="FF0000"/>
                    </a:solidFill>
                  </a:tcPr>
                </a:tc>
                <a:tc>
                  <a:txBody>
                    <a:bodyPr/>
                    <a:lstStyle/>
                    <a:p>
                      <a:endParaRPr lang="en-GB"/>
                    </a:p>
                  </a:txBody>
                  <a:tcPr/>
                </a:tc>
                <a:extLst>
                  <a:ext uri="{0D108BD9-81ED-4DB2-BD59-A6C34878D82A}">
                    <a16:rowId xmlns:a16="http://schemas.microsoft.com/office/drawing/2014/main" val="483706956"/>
                  </a:ext>
                </a:extLst>
              </a:tr>
              <a:tr h="597144">
                <a:tc>
                  <a:txBody>
                    <a:bodyPr/>
                    <a:lstStyle/>
                    <a:p>
                      <a:pPr algn="ctr"/>
                      <a:r>
                        <a:rPr lang="en-US" b="1" dirty="0">
                          <a:latin typeface="Times New Roman" panose="02020603050405020304" pitchFamily="18" charset="0"/>
                          <a:cs typeface="Times New Roman" panose="02020603050405020304" pitchFamily="18" charset="0"/>
                        </a:rPr>
                        <a:t>Literature Review</a:t>
                      </a:r>
                    </a:p>
                  </a:txBody>
                  <a:tcPr/>
                </a:tc>
                <a:tc>
                  <a:txBody>
                    <a:bodyPr/>
                    <a:lstStyle/>
                    <a:p>
                      <a:endParaRPr lang="en-GB" dirty="0"/>
                    </a:p>
                  </a:txBody>
                  <a:tcPr>
                    <a:solidFill>
                      <a:srgbClr val="FFC000"/>
                    </a:solidFill>
                  </a:tcPr>
                </a:tc>
                <a:tc>
                  <a:txBody>
                    <a:bodyPr/>
                    <a:lstStyle/>
                    <a:p>
                      <a:endParaRPr lang="en-GB" dirty="0"/>
                    </a:p>
                  </a:txBody>
                  <a:tcPr>
                    <a:solidFill>
                      <a:schemeClr val="accent1">
                        <a:lumMod val="20000"/>
                        <a:lumOff val="80000"/>
                      </a:schemeClr>
                    </a:solidFill>
                  </a:tcPr>
                </a:tc>
                <a:extLst>
                  <a:ext uri="{0D108BD9-81ED-4DB2-BD59-A6C34878D82A}">
                    <a16:rowId xmlns:a16="http://schemas.microsoft.com/office/drawing/2014/main" val="2993064846"/>
                  </a:ext>
                </a:extLst>
              </a:tr>
              <a:tr h="597144">
                <a:tc>
                  <a:txBody>
                    <a:bodyPr/>
                    <a:lstStyle/>
                    <a:p>
                      <a:pPr algn="ctr"/>
                      <a:r>
                        <a:rPr lang="en-US" b="1" dirty="0">
                          <a:latin typeface="Times New Roman" panose="02020603050405020304" pitchFamily="18" charset="0"/>
                          <a:cs typeface="Times New Roman" panose="02020603050405020304" pitchFamily="18" charset="0"/>
                        </a:rPr>
                        <a:t>Methodology</a:t>
                      </a:r>
                      <a:endParaRPr lang="en-GB" b="1" dirty="0">
                        <a:latin typeface="Times New Roman" panose="02020603050405020304" pitchFamily="18" charset="0"/>
                        <a:cs typeface="Times New Roman" panose="02020603050405020304" pitchFamily="18" charset="0"/>
                      </a:endParaRPr>
                    </a:p>
                  </a:txBody>
                  <a:tcPr/>
                </a:tc>
                <a:tc>
                  <a:txBody>
                    <a:bodyPr/>
                    <a:lstStyle/>
                    <a:p>
                      <a:endParaRPr lang="en-GB" dirty="0"/>
                    </a:p>
                  </a:txBody>
                  <a:tcPr>
                    <a:solidFill>
                      <a:srgbClr val="FFFF00"/>
                    </a:solidFill>
                  </a:tcPr>
                </a:tc>
                <a:tc>
                  <a:txBody>
                    <a:bodyPr/>
                    <a:lstStyle/>
                    <a:p>
                      <a:endParaRPr lang="en-GB" dirty="0"/>
                    </a:p>
                  </a:txBody>
                  <a:tcPr>
                    <a:solidFill>
                      <a:srgbClr val="FFFF00"/>
                    </a:solidFill>
                  </a:tcPr>
                </a:tc>
                <a:extLst>
                  <a:ext uri="{0D108BD9-81ED-4DB2-BD59-A6C34878D82A}">
                    <a16:rowId xmlns:a16="http://schemas.microsoft.com/office/drawing/2014/main" val="2065210604"/>
                  </a:ext>
                </a:extLst>
              </a:tr>
              <a:tr h="597144">
                <a:tc>
                  <a:txBody>
                    <a:bodyPr/>
                    <a:lstStyle/>
                    <a:p>
                      <a:pPr algn="ctr"/>
                      <a:r>
                        <a:rPr lang="en-US" b="1" dirty="0">
                          <a:latin typeface="Times New Roman" panose="02020603050405020304" pitchFamily="18" charset="0"/>
                          <a:cs typeface="Times New Roman" panose="02020603050405020304" pitchFamily="18" charset="0"/>
                        </a:rPr>
                        <a:t>Hypothesis Development</a:t>
                      </a:r>
                      <a:endParaRPr lang="en-GB" b="1" dirty="0">
                        <a:latin typeface="Times New Roman" panose="02020603050405020304" pitchFamily="18" charset="0"/>
                        <a:cs typeface="Times New Roman" panose="02020603050405020304" pitchFamily="18" charset="0"/>
                      </a:endParaRPr>
                    </a:p>
                  </a:txBody>
                  <a:tcPr/>
                </a:tc>
                <a:tc>
                  <a:txBody>
                    <a:bodyPr/>
                    <a:lstStyle/>
                    <a:p>
                      <a:endParaRPr lang="en-GB" dirty="0"/>
                    </a:p>
                  </a:txBody>
                  <a:tcPr/>
                </a:tc>
                <a:tc>
                  <a:txBody>
                    <a:bodyPr/>
                    <a:lstStyle/>
                    <a:p>
                      <a:endParaRPr lang="en-GB" dirty="0"/>
                    </a:p>
                  </a:txBody>
                  <a:tcPr>
                    <a:solidFill>
                      <a:srgbClr val="92D050"/>
                    </a:solidFill>
                  </a:tcPr>
                </a:tc>
                <a:extLst>
                  <a:ext uri="{0D108BD9-81ED-4DB2-BD59-A6C34878D82A}">
                    <a16:rowId xmlns:a16="http://schemas.microsoft.com/office/drawing/2014/main" val="2526355571"/>
                  </a:ext>
                </a:extLst>
              </a:tr>
            </a:tbl>
          </a:graphicData>
        </a:graphic>
      </p:graphicFrame>
      <p:pic>
        <p:nvPicPr>
          <p:cNvPr id="7" name="Picture 6">
            <a:extLst>
              <a:ext uri="{FF2B5EF4-FFF2-40B4-BE49-F238E27FC236}">
                <a16:creationId xmlns:a16="http://schemas.microsoft.com/office/drawing/2014/main" id="{C7A8A34F-3076-E886-7355-3EAFCE9708C8}"/>
              </a:ext>
            </a:extLst>
          </p:cNvPr>
          <p:cNvPicPr>
            <a:picLocks noChangeAspect="1"/>
          </p:cNvPicPr>
          <p:nvPr/>
        </p:nvPicPr>
        <p:blipFill>
          <a:blip r:embed="rId2"/>
          <a:stretch>
            <a:fillRect/>
          </a:stretch>
        </p:blipFill>
        <p:spPr>
          <a:xfrm rot="5400000">
            <a:off x="5777164" y="443162"/>
            <a:ext cx="637674" cy="12192001"/>
          </a:xfrm>
          <a:prstGeom prst="rect">
            <a:avLst/>
          </a:prstGeom>
        </p:spPr>
      </p:pic>
      <p:pic>
        <p:nvPicPr>
          <p:cNvPr id="8" name="Picture 7">
            <a:extLst>
              <a:ext uri="{FF2B5EF4-FFF2-40B4-BE49-F238E27FC236}">
                <a16:creationId xmlns:a16="http://schemas.microsoft.com/office/drawing/2014/main" id="{99CF025A-EB1E-7012-C30F-46889B14ADA1}"/>
              </a:ext>
            </a:extLst>
          </p:cNvPr>
          <p:cNvPicPr>
            <a:picLocks noChangeAspect="1"/>
          </p:cNvPicPr>
          <p:nvPr/>
        </p:nvPicPr>
        <p:blipFill>
          <a:blip r:embed="rId2"/>
          <a:stretch>
            <a:fillRect/>
          </a:stretch>
        </p:blipFill>
        <p:spPr>
          <a:xfrm rot="5400000">
            <a:off x="5777162" y="-5787059"/>
            <a:ext cx="637674" cy="12192001"/>
          </a:xfrm>
          <a:prstGeom prst="rect">
            <a:avLst/>
          </a:prstGeom>
        </p:spPr>
      </p:pic>
      <p:sp>
        <p:nvSpPr>
          <p:cNvPr id="9" name="Rectangle 8">
            <a:extLst>
              <a:ext uri="{FF2B5EF4-FFF2-40B4-BE49-F238E27FC236}">
                <a16:creationId xmlns:a16="http://schemas.microsoft.com/office/drawing/2014/main" id="{90721E7D-BA31-D675-4A4F-83ED37CB1BEB}"/>
              </a:ext>
            </a:extLst>
          </p:cNvPr>
          <p:cNvSpPr/>
          <p:nvPr/>
        </p:nvSpPr>
        <p:spPr>
          <a:xfrm>
            <a:off x="10003693" y="5587414"/>
            <a:ext cx="1836146" cy="461665"/>
          </a:xfrm>
          <a:prstGeom prst="rect">
            <a:avLst/>
          </a:prstGeom>
          <a:noFill/>
        </p:spPr>
        <p:txBody>
          <a:bodyPr wrap="square" lIns="91440" tIns="45720" rIns="91440" bIns="45720">
            <a:spAutoFit/>
          </a:bodyPr>
          <a:lstStyle/>
          <a:p>
            <a:pPr algn="ctr"/>
            <a:r>
              <a:rPr lang="en-US" sz="2400" b="1" cap="none" spc="0" dirty="0">
                <a:ln w="9525">
                  <a:solidFill>
                    <a:schemeClr val="bg1"/>
                  </a:solidFill>
                  <a:prstDash val="solid"/>
                </a:ln>
                <a:solidFill>
                  <a:schemeClr val="accent5"/>
                </a:solidFill>
                <a:latin typeface="Times New Roman" panose="02020603050405020304" pitchFamily="18" charset="0"/>
                <a:cs typeface="Times New Roman" panose="02020603050405020304" pitchFamily="18" charset="0"/>
              </a:rPr>
              <a:t>Student 2</a:t>
            </a:r>
          </a:p>
        </p:txBody>
      </p:sp>
    </p:spTree>
    <p:extLst>
      <p:ext uri="{BB962C8B-B14F-4D97-AF65-F5344CB8AC3E}">
        <p14:creationId xmlns:p14="http://schemas.microsoft.com/office/powerpoint/2010/main" val="1765259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DF2FEC4-C327-4C4C-3B0C-701CE89B5FC7}"/>
              </a:ext>
            </a:extLst>
          </p:cNvPr>
          <p:cNvPicPr>
            <a:picLocks noChangeAspect="1"/>
          </p:cNvPicPr>
          <p:nvPr/>
        </p:nvPicPr>
        <p:blipFill>
          <a:blip r:embed="rId2"/>
          <a:stretch>
            <a:fillRect/>
          </a:stretch>
        </p:blipFill>
        <p:spPr>
          <a:xfrm>
            <a:off x="8377989" y="0"/>
            <a:ext cx="3814011" cy="6845968"/>
          </a:xfrm>
          <a:prstGeom prst="rect">
            <a:avLst/>
          </a:prstGeom>
        </p:spPr>
      </p:pic>
      <p:sp>
        <p:nvSpPr>
          <p:cNvPr id="5" name="Rectangle 4">
            <a:extLst>
              <a:ext uri="{FF2B5EF4-FFF2-40B4-BE49-F238E27FC236}">
                <a16:creationId xmlns:a16="http://schemas.microsoft.com/office/drawing/2014/main" id="{35D51AF8-52B9-3EE4-2E30-A1C761487E80}"/>
              </a:ext>
            </a:extLst>
          </p:cNvPr>
          <p:cNvSpPr/>
          <p:nvPr/>
        </p:nvSpPr>
        <p:spPr>
          <a:xfrm>
            <a:off x="2441046" y="127345"/>
            <a:ext cx="3092513"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Hypothesis</a:t>
            </a:r>
          </a:p>
        </p:txBody>
      </p:sp>
      <p:sp>
        <p:nvSpPr>
          <p:cNvPr id="7" name="TextBox 6">
            <a:extLst>
              <a:ext uri="{FF2B5EF4-FFF2-40B4-BE49-F238E27FC236}">
                <a16:creationId xmlns:a16="http://schemas.microsoft.com/office/drawing/2014/main" id="{AE4F0186-58CC-D30A-0E6E-9235FE801629}"/>
              </a:ext>
            </a:extLst>
          </p:cNvPr>
          <p:cNvSpPr txBox="1"/>
          <p:nvPr/>
        </p:nvSpPr>
        <p:spPr>
          <a:xfrm>
            <a:off x="721894" y="1378622"/>
            <a:ext cx="7243009" cy="3371885"/>
          </a:xfrm>
          <a:prstGeom prst="rect">
            <a:avLst/>
          </a:prstGeom>
          <a:noFill/>
        </p:spPr>
        <p:txBody>
          <a:bodyPr wrap="square">
            <a:spAutoFit/>
          </a:bodyPr>
          <a:lstStyle/>
          <a:p>
            <a:pPr algn="just">
              <a:lnSpc>
                <a:spcPct val="150000"/>
              </a:lnSpc>
            </a:pPr>
            <a:r>
              <a:rPr lang="en-GB" sz="1800" dirty="0">
                <a:effectLst/>
                <a:latin typeface="Times New Roman" panose="02020603050405020304" pitchFamily="18" charset="0"/>
                <a:ea typeface="Calibri" panose="020F0502020204030204" pitchFamily="34" charset="0"/>
              </a:rPr>
              <a:t>It is clear that digital tools are a key part of learning in higher education. To investigate the use of digital tools, this </a:t>
            </a:r>
            <a:r>
              <a:rPr lang="en-GB" dirty="0">
                <a:latin typeface="Times New Roman" panose="02020603050405020304" pitchFamily="18" charset="0"/>
                <a:ea typeface="Calibri" panose="020F0502020204030204" pitchFamily="34" charset="0"/>
              </a:rPr>
              <a:t>research project conducts a survey in </a:t>
            </a:r>
            <a:r>
              <a:rPr lang="en-GB" sz="1800" dirty="0">
                <a:effectLst/>
                <a:latin typeface="Times New Roman" panose="02020603050405020304" pitchFamily="18" charset="0"/>
                <a:ea typeface="Calibri" panose="020F0502020204030204" pitchFamily="34" charset="0"/>
              </a:rPr>
              <a:t>UWTSD students to identify the most used digital collaboration tools</a:t>
            </a:r>
            <a:r>
              <a:rPr lang="en-GB" dirty="0">
                <a:latin typeface="Times New Roman" panose="02020603050405020304" pitchFamily="18" charset="0"/>
                <a:ea typeface="Calibri" panose="020F0502020204030204" pitchFamily="34" charset="0"/>
              </a:rPr>
              <a:t> </a:t>
            </a:r>
            <a:r>
              <a:rPr lang="en-GB" sz="1800" dirty="0">
                <a:effectLst/>
                <a:latin typeface="Times New Roman" panose="02020603050405020304" pitchFamily="18" charset="0"/>
                <a:ea typeface="Calibri" panose="020F0502020204030204" pitchFamily="34" charset="0"/>
              </a:rPr>
              <a:t>by analysing the patterns of use of the four digital tools by UWTSD students; Microsoft Teams, Blackboard, campus social networks and student mail.</a:t>
            </a:r>
          </a:p>
          <a:p>
            <a:pPr algn="just">
              <a:lnSpc>
                <a:spcPct val="150000"/>
              </a:lnSpc>
            </a:pPr>
            <a:endParaRPr lang="en-GB" dirty="0">
              <a:latin typeface="Times New Roman" panose="02020603050405020304" pitchFamily="18" charset="0"/>
            </a:endParaRPr>
          </a:p>
          <a:p>
            <a:pPr algn="just">
              <a:lnSpc>
                <a:spcPct val="150000"/>
              </a:lnSpc>
            </a:pPr>
            <a:r>
              <a:rPr lang="en-GB" dirty="0">
                <a:latin typeface="Times New Roman" panose="02020603050405020304" pitchFamily="18" charset="0"/>
              </a:rPr>
              <a:t>H1= Microsoft team is the mostly used digital collaboration tool by the students of UWTSD.</a:t>
            </a:r>
            <a:endParaRPr lang="en-GB" dirty="0"/>
          </a:p>
        </p:txBody>
      </p:sp>
      <p:sp>
        <p:nvSpPr>
          <p:cNvPr id="8" name="Rectangle 7">
            <a:extLst>
              <a:ext uri="{FF2B5EF4-FFF2-40B4-BE49-F238E27FC236}">
                <a16:creationId xmlns:a16="http://schemas.microsoft.com/office/drawing/2014/main" id="{33359425-A71A-BE42-2245-249C87E8EBC0}"/>
              </a:ext>
            </a:extLst>
          </p:cNvPr>
          <p:cNvSpPr/>
          <p:nvPr/>
        </p:nvSpPr>
        <p:spPr>
          <a:xfrm>
            <a:off x="6442347" y="6384303"/>
            <a:ext cx="1836146" cy="461665"/>
          </a:xfrm>
          <a:prstGeom prst="rect">
            <a:avLst/>
          </a:prstGeom>
          <a:noFill/>
        </p:spPr>
        <p:txBody>
          <a:bodyPr wrap="square" lIns="91440" tIns="45720" rIns="91440" bIns="45720">
            <a:spAutoFit/>
          </a:bodyPr>
          <a:lstStyle/>
          <a:p>
            <a:pPr algn="ctr"/>
            <a:r>
              <a:rPr lang="en-US" sz="2400" b="1" cap="none" spc="0" dirty="0">
                <a:ln w="9525">
                  <a:solidFill>
                    <a:schemeClr val="bg1"/>
                  </a:solidFill>
                  <a:prstDash val="solid"/>
                </a:ln>
                <a:solidFill>
                  <a:schemeClr val="accent5"/>
                </a:solidFill>
                <a:latin typeface="Times New Roman" panose="02020603050405020304" pitchFamily="18" charset="0"/>
                <a:cs typeface="Times New Roman" panose="02020603050405020304" pitchFamily="18" charset="0"/>
              </a:rPr>
              <a:t>Student 3</a:t>
            </a:r>
          </a:p>
        </p:txBody>
      </p:sp>
    </p:spTree>
    <p:extLst>
      <p:ext uri="{BB962C8B-B14F-4D97-AF65-F5344CB8AC3E}">
        <p14:creationId xmlns:p14="http://schemas.microsoft.com/office/powerpoint/2010/main" val="2703746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8B2921-1E97-8B0D-9515-AFD0C200EFCC}"/>
              </a:ext>
            </a:extLst>
          </p:cNvPr>
          <p:cNvSpPr txBox="1"/>
          <p:nvPr/>
        </p:nvSpPr>
        <p:spPr>
          <a:xfrm>
            <a:off x="532397" y="958342"/>
            <a:ext cx="11270582" cy="544405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b="0" i="0" dirty="0">
                <a:solidFill>
                  <a:srgbClr val="222222"/>
                </a:solidFill>
                <a:effectLst/>
                <a:latin typeface="Times New Roman" panose="02020603050405020304" pitchFamily="18" charset="0"/>
                <a:cs typeface="Times New Roman" panose="02020603050405020304" pitchFamily="18" charset="0"/>
              </a:rPr>
              <a:t>Weicht, R. and </a:t>
            </a:r>
            <a:r>
              <a:rPr lang="en-US" b="0" i="0" dirty="0" err="1">
                <a:solidFill>
                  <a:srgbClr val="222222"/>
                </a:solidFill>
                <a:effectLst/>
                <a:latin typeface="Times New Roman" panose="02020603050405020304" pitchFamily="18" charset="0"/>
                <a:cs typeface="Times New Roman" panose="02020603050405020304" pitchFamily="18" charset="0"/>
              </a:rPr>
              <a:t>Jónsdóttir</a:t>
            </a:r>
            <a:r>
              <a:rPr lang="en-US" b="0" i="0" dirty="0">
                <a:solidFill>
                  <a:srgbClr val="222222"/>
                </a:solidFill>
                <a:effectLst/>
                <a:latin typeface="Times New Roman" panose="02020603050405020304" pitchFamily="18" charset="0"/>
                <a:cs typeface="Times New Roman" panose="02020603050405020304" pitchFamily="18" charset="0"/>
              </a:rPr>
              <a:t>, S.R., 2021. Education for social change: The case of teacher education in </a:t>
            </a:r>
            <a:r>
              <a:rPr lang="en-US" dirty="0">
                <a:solidFill>
                  <a:srgbClr val="222222"/>
                </a:solidFill>
                <a:latin typeface="Times New Roman" panose="02020603050405020304" pitchFamily="18" charset="0"/>
                <a:cs typeface="Times New Roman" panose="02020603050405020304" pitchFamily="18" charset="0"/>
              </a:rPr>
              <a:t>W</a:t>
            </a:r>
            <a:r>
              <a:rPr lang="en-US" b="0" i="0" dirty="0">
                <a:solidFill>
                  <a:srgbClr val="222222"/>
                </a:solidFill>
                <a:effectLst/>
                <a:latin typeface="Times New Roman" panose="02020603050405020304" pitchFamily="18" charset="0"/>
                <a:cs typeface="Times New Roman" panose="02020603050405020304" pitchFamily="18" charset="0"/>
              </a:rPr>
              <a:t>ales. </a:t>
            </a:r>
            <a:r>
              <a:rPr lang="en-US" b="0" i="1" dirty="0">
                <a:solidFill>
                  <a:srgbClr val="222222"/>
                </a:solidFill>
                <a:effectLst/>
                <a:latin typeface="Times New Roman" panose="02020603050405020304" pitchFamily="18" charset="0"/>
                <a:cs typeface="Times New Roman" panose="02020603050405020304" pitchFamily="18" charset="0"/>
              </a:rPr>
              <a:t>Sustainability</a:t>
            </a:r>
            <a:r>
              <a:rPr lang="en-US" b="0" i="0" dirty="0">
                <a:solidFill>
                  <a:srgbClr val="222222"/>
                </a:solidFill>
                <a:effectLst/>
                <a:latin typeface="Times New Roman" panose="02020603050405020304" pitchFamily="18" charset="0"/>
                <a:cs typeface="Times New Roman" panose="02020603050405020304" pitchFamily="18" charset="0"/>
              </a:rPr>
              <a:t>, </a:t>
            </a:r>
            <a:r>
              <a:rPr lang="en-US" b="0" i="1" dirty="0">
                <a:solidFill>
                  <a:srgbClr val="222222"/>
                </a:solidFill>
                <a:effectLst/>
                <a:latin typeface="Times New Roman" panose="02020603050405020304" pitchFamily="18" charset="0"/>
                <a:cs typeface="Times New Roman" panose="02020603050405020304" pitchFamily="18" charset="0"/>
              </a:rPr>
              <a:t>13</a:t>
            </a:r>
            <a:r>
              <a:rPr lang="en-US" b="0" i="0" dirty="0">
                <a:solidFill>
                  <a:srgbClr val="222222"/>
                </a:solidFill>
                <a:effectLst/>
                <a:latin typeface="Times New Roman" panose="02020603050405020304" pitchFamily="18" charset="0"/>
                <a:cs typeface="Times New Roman" panose="02020603050405020304" pitchFamily="18" charset="0"/>
              </a:rPr>
              <a:t>(15), p.8574.</a:t>
            </a:r>
          </a:p>
          <a:p>
            <a:pPr marL="285750" indent="-285750" algn="just">
              <a:lnSpc>
                <a:spcPct val="150000"/>
              </a:lnSpc>
              <a:buFont typeface="Arial" panose="020B0604020202020204" pitchFamily="34" charset="0"/>
              <a:buChar char="•"/>
            </a:pPr>
            <a:r>
              <a:rPr lang="en-US" b="0" i="0" dirty="0" err="1">
                <a:solidFill>
                  <a:srgbClr val="222222"/>
                </a:solidFill>
                <a:effectLst/>
                <a:latin typeface="Times New Roman" panose="02020603050405020304" pitchFamily="18" charset="0"/>
                <a:cs typeface="Times New Roman" panose="02020603050405020304" pitchFamily="18" charset="0"/>
              </a:rPr>
              <a:t>Androutsos</a:t>
            </a:r>
            <a:r>
              <a:rPr lang="en-US" b="0" i="0" dirty="0">
                <a:solidFill>
                  <a:srgbClr val="222222"/>
                </a:solidFill>
                <a:effectLst/>
                <a:latin typeface="Times New Roman" panose="02020603050405020304" pitchFamily="18" charset="0"/>
                <a:cs typeface="Times New Roman" panose="02020603050405020304" pitchFamily="18" charset="0"/>
              </a:rPr>
              <a:t>, A. and </a:t>
            </a:r>
            <a:r>
              <a:rPr lang="en-US" b="0" i="0" dirty="0" err="1">
                <a:solidFill>
                  <a:srgbClr val="222222"/>
                </a:solidFill>
                <a:effectLst/>
                <a:latin typeface="Times New Roman" panose="02020603050405020304" pitchFamily="18" charset="0"/>
                <a:cs typeface="Times New Roman" panose="02020603050405020304" pitchFamily="18" charset="0"/>
              </a:rPr>
              <a:t>Brinia</a:t>
            </a:r>
            <a:r>
              <a:rPr lang="en-US" b="0" i="0" dirty="0">
                <a:solidFill>
                  <a:srgbClr val="222222"/>
                </a:solidFill>
                <a:effectLst/>
                <a:latin typeface="Times New Roman" panose="02020603050405020304" pitchFamily="18" charset="0"/>
                <a:cs typeface="Times New Roman" panose="02020603050405020304" pitchFamily="18" charset="0"/>
              </a:rPr>
              <a:t>, V., 2019. Developing and piloting a pedagogy for teaching innovation, collaboration, and co-creation in secondary education based on design thinking, digital transformation, and entrepreneurship. </a:t>
            </a:r>
            <a:r>
              <a:rPr lang="en-US" b="0" i="1" dirty="0">
                <a:solidFill>
                  <a:srgbClr val="222222"/>
                </a:solidFill>
                <a:effectLst/>
                <a:latin typeface="Times New Roman" panose="02020603050405020304" pitchFamily="18" charset="0"/>
                <a:cs typeface="Times New Roman" panose="02020603050405020304" pitchFamily="18" charset="0"/>
              </a:rPr>
              <a:t>Education Sciences</a:t>
            </a:r>
            <a:r>
              <a:rPr lang="en-US" b="0" i="0" dirty="0">
                <a:solidFill>
                  <a:srgbClr val="222222"/>
                </a:solidFill>
                <a:effectLst/>
                <a:latin typeface="Times New Roman" panose="02020603050405020304" pitchFamily="18" charset="0"/>
                <a:cs typeface="Times New Roman" panose="02020603050405020304" pitchFamily="18" charset="0"/>
              </a:rPr>
              <a:t>, </a:t>
            </a:r>
            <a:r>
              <a:rPr lang="en-US" b="0" i="1" dirty="0">
                <a:solidFill>
                  <a:srgbClr val="222222"/>
                </a:solidFill>
                <a:effectLst/>
                <a:latin typeface="Times New Roman" panose="02020603050405020304" pitchFamily="18" charset="0"/>
                <a:cs typeface="Times New Roman" panose="02020603050405020304" pitchFamily="18" charset="0"/>
              </a:rPr>
              <a:t>9</a:t>
            </a:r>
            <a:r>
              <a:rPr lang="en-US" b="0" i="0" dirty="0">
                <a:solidFill>
                  <a:srgbClr val="222222"/>
                </a:solidFill>
                <a:effectLst/>
                <a:latin typeface="Times New Roman" panose="02020603050405020304" pitchFamily="18" charset="0"/>
                <a:cs typeface="Times New Roman" panose="02020603050405020304" pitchFamily="18" charset="0"/>
              </a:rPr>
              <a:t>(2), p.113.</a:t>
            </a:r>
          </a:p>
          <a:p>
            <a:pPr marL="285750" indent="-285750" algn="just">
              <a:lnSpc>
                <a:spcPct val="150000"/>
              </a:lnSpc>
              <a:buFont typeface="Arial" panose="020B0604020202020204" pitchFamily="34" charset="0"/>
              <a:buChar char="•"/>
            </a:pPr>
            <a:r>
              <a:rPr lang="en-US" b="0" i="0" dirty="0">
                <a:solidFill>
                  <a:srgbClr val="222222"/>
                </a:solidFill>
                <a:effectLst/>
                <a:latin typeface="Times New Roman" panose="02020603050405020304" pitchFamily="18" charset="0"/>
                <a:cs typeface="Times New Roman" panose="02020603050405020304" pitchFamily="18" charset="0"/>
              </a:rPr>
              <a:t>Jain, N., Thomas, A., Gupta, V., </a:t>
            </a:r>
            <a:r>
              <a:rPr lang="en-US" b="0" i="0" dirty="0" err="1">
                <a:solidFill>
                  <a:srgbClr val="222222"/>
                </a:solidFill>
                <a:effectLst/>
                <a:latin typeface="Times New Roman" panose="02020603050405020304" pitchFamily="18" charset="0"/>
                <a:cs typeface="Times New Roman" panose="02020603050405020304" pitchFamily="18" charset="0"/>
              </a:rPr>
              <a:t>Ossorio</a:t>
            </a:r>
            <a:r>
              <a:rPr lang="en-US" b="0" i="0" dirty="0">
                <a:solidFill>
                  <a:srgbClr val="222222"/>
                </a:solidFill>
                <a:effectLst/>
                <a:latin typeface="Times New Roman" panose="02020603050405020304" pitchFamily="18" charset="0"/>
                <a:cs typeface="Times New Roman" panose="02020603050405020304" pitchFamily="18" charset="0"/>
              </a:rPr>
              <a:t>, M. and </a:t>
            </a:r>
            <a:r>
              <a:rPr lang="en-US" b="0" i="0" dirty="0" err="1">
                <a:solidFill>
                  <a:srgbClr val="222222"/>
                </a:solidFill>
                <a:effectLst/>
                <a:latin typeface="Times New Roman" panose="02020603050405020304" pitchFamily="18" charset="0"/>
                <a:cs typeface="Times New Roman" panose="02020603050405020304" pitchFamily="18" charset="0"/>
              </a:rPr>
              <a:t>Porcheddu</a:t>
            </a:r>
            <a:r>
              <a:rPr lang="en-US" b="0" i="0" dirty="0">
                <a:solidFill>
                  <a:srgbClr val="222222"/>
                </a:solidFill>
                <a:effectLst/>
                <a:latin typeface="Times New Roman" panose="02020603050405020304" pitchFamily="18" charset="0"/>
                <a:cs typeface="Times New Roman" panose="02020603050405020304" pitchFamily="18" charset="0"/>
              </a:rPr>
              <a:t>, D., 2022. Stimulating CSR learning collaboration by the mentor universities with digital tools and technologies–an empirical study during the COVID-19 pandemic. </a:t>
            </a:r>
            <a:r>
              <a:rPr lang="en-US" b="0" i="1" dirty="0">
                <a:solidFill>
                  <a:srgbClr val="222222"/>
                </a:solidFill>
                <a:effectLst/>
                <a:latin typeface="Times New Roman" panose="02020603050405020304" pitchFamily="18" charset="0"/>
                <a:cs typeface="Times New Roman" panose="02020603050405020304" pitchFamily="18" charset="0"/>
              </a:rPr>
              <a:t>Management Decision</a:t>
            </a:r>
            <a:r>
              <a:rPr lang="en-US" b="0" i="0" dirty="0">
                <a:solidFill>
                  <a:srgbClr val="222222"/>
                </a:solidFill>
                <a:effectLst/>
                <a:latin typeface="Times New Roman" panose="02020603050405020304" pitchFamily="18" charset="0"/>
                <a:cs typeface="Times New Roman" panose="02020603050405020304" pitchFamily="18" charset="0"/>
              </a:rPr>
              <a:t>, (ahead-of-print).</a:t>
            </a:r>
            <a:endParaRPr lang="en-US" dirty="0">
              <a:solidFill>
                <a:srgbClr val="222222"/>
              </a:solidFill>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b="0" i="0" dirty="0" err="1">
                <a:solidFill>
                  <a:srgbClr val="222222"/>
                </a:solidFill>
                <a:effectLst/>
                <a:latin typeface="Times New Roman" panose="02020603050405020304" pitchFamily="18" charset="0"/>
                <a:cs typeface="Times New Roman" panose="02020603050405020304" pitchFamily="18" charset="0"/>
              </a:rPr>
              <a:t>Dabbagh</a:t>
            </a:r>
            <a:r>
              <a:rPr lang="en-US" b="0" i="0" dirty="0">
                <a:solidFill>
                  <a:srgbClr val="222222"/>
                </a:solidFill>
                <a:effectLst/>
                <a:latin typeface="Times New Roman" panose="02020603050405020304" pitchFamily="18" charset="0"/>
                <a:cs typeface="Times New Roman" panose="02020603050405020304" pitchFamily="18" charset="0"/>
              </a:rPr>
              <a:t>, N. and Fake, H., 2017. College students’ perceptions of personal learning environments through the lens of digital tools, processes and spaces. </a:t>
            </a:r>
            <a:r>
              <a:rPr lang="en-US" b="0" i="1" dirty="0">
                <a:solidFill>
                  <a:srgbClr val="222222"/>
                </a:solidFill>
                <a:effectLst/>
                <a:latin typeface="Times New Roman" panose="02020603050405020304" pitchFamily="18" charset="0"/>
                <a:cs typeface="Times New Roman" panose="02020603050405020304" pitchFamily="18" charset="0"/>
              </a:rPr>
              <a:t>Journal of New Approaches in Educational Research (NAER Journal)</a:t>
            </a:r>
            <a:r>
              <a:rPr lang="en-US" b="0" i="0" dirty="0">
                <a:solidFill>
                  <a:srgbClr val="222222"/>
                </a:solidFill>
                <a:effectLst/>
                <a:latin typeface="Times New Roman" panose="02020603050405020304" pitchFamily="18" charset="0"/>
                <a:cs typeface="Times New Roman" panose="02020603050405020304" pitchFamily="18" charset="0"/>
              </a:rPr>
              <a:t>, </a:t>
            </a:r>
            <a:r>
              <a:rPr lang="en-US" b="0" i="1" dirty="0">
                <a:solidFill>
                  <a:srgbClr val="222222"/>
                </a:solidFill>
                <a:effectLst/>
                <a:latin typeface="Times New Roman" panose="02020603050405020304" pitchFamily="18" charset="0"/>
                <a:cs typeface="Times New Roman" panose="02020603050405020304" pitchFamily="18" charset="0"/>
              </a:rPr>
              <a:t>6</a:t>
            </a:r>
            <a:r>
              <a:rPr lang="en-US" b="0" i="0" dirty="0">
                <a:solidFill>
                  <a:srgbClr val="222222"/>
                </a:solidFill>
                <a:effectLst/>
                <a:latin typeface="Times New Roman" panose="02020603050405020304" pitchFamily="18" charset="0"/>
                <a:cs typeface="Times New Roman" panose="02020603050405020304" pitchFamily="18" charset="0"/>
              </a:rPr>
              <a:t>(1), pp.28-36.</a:t>
            </a:r>
          </a:p>
          <a:p>
            <a:pPr marL="285750" indent="-285750" algn="just">
              <a:lnSpc>
                <a:spcPct val="150000"/>
              </a:lnSpc>
              <a:buFont typeface="Arial" panose="020B0604020202020204" pitchFamily="34" charset="0"/>
              <a:buChar char="•"/>
            </a:pPr>
            <a:r>
              <a:rPr lang="en-US" b="0" i="0" dirty="0" err="1">
                <a:solidFill>
                  <a:srgbClr val="222222"/>
                </a:solidFill>
                <a:effectLst/>
                <a:latin typeface="Times New Roman" panose="02020603050405020304" pitchFamily="18" charset="0"/>
                <a:cs typeface="Times New Roman" panose="02020603050405020304" pitchFamily="18" charset="0"/>
              </a:rPr>
              <a:t>Sobko</a:t>
            </a:r>
            <a:r>
              <a:rPr lang="en-US" b="0" i="0" dirty="0">
                <a:solidFill>
                  <a:srgbClr val="222222"/>
                </a:solidFill>
                <a:effectLst/>
                <a:latin typeface="Times New Roman" panose="02020603050405020304" pitchFamily="18" charset="0"/>
                <a:cs typeface="Times New Roman" panose="02020603050405020304" pitchFamily="18" charset="0"/>
              </a:rPr>
              <a:t>, S., Unadkat, D., Adams, J. and Hull, G., 2020. Learning through collaboration: A networked approach to online pedagogy. </a:t>
            </a:r>
            <a:r>
              <a:rPr lang="en-US" b="0" i="1" dirty="0">
                <a:solidFill>
                  <a:srgbClr val="222222"/>
                </a:solidFill>
                <a:effectLst/>
                <a:latin typeface="Times New Roman" panose="02020603050405020304" pitchFamily="18" charset="0"/>
                <a:cs typeface="Times New Roman" panose="02020603050405020304" pitchFamily="18" charset="0"/>
              </a:rPr>
              <a:t>E-Learning and Digital Media</a:t>
            </a:r>
            <a:r>
              <a:rPr lang="en-US" b="0" i="0" dirty="0">
                <a:solidFill>
                  <a:srgbClr val="222222"/>
                </a:solidFill>
                <a:effectLst/>
                <a:latin typeface="Times New Roman" panose="02020603050405020304" pitchFamily="18" charset="0"/>
                <a:cs typeface="Times New Roman" panose="02020603050405020304" pitchFamily="18" charset="0"/>
              </a:rPr>
              <a:t>, </a:t>
            </a:r>
            <a:r>
              <a:rPr lang="en-US" b="0" i="1" dirty="0">
                <a:solidFill>
                  <a:srgbClr val="222222"/>
                </a:solidFill>
                <a:effectLst/>
                <a:latin typeface="Times New Roman" panose="02020603050405020304" pitchFamily="18" charset="0"/>
                <a:cs typeface="Times New Roman" panose="02020603050405020304" pitchFamily="18" charset="0"/>
              </a:rPr>
              <a:t>17</a:t>
            </a:r>
            <a:r>
              <a:rPr lang="en-US" b="0" i="0" dirty="0">
                <a:solidFill>
                  <a:srgbClr val="222222"/>
                </a:solidFill>
                <a:effectLst/>
                <a:latin typeface="Times New Roman" panose="02020603050405020304" pitchFamily="18" charset="0"/>
                <a:cs typeface="Times New Roman" panose="02020603050405020304" pitchFamily="18" charset="0"/>
              </a:rPr>
              <a:t>(1), pp.36-55.</a:t>
            </a:r>
            <a:endParaRPr lang="en-GB" dirty="0">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6B3EFFD6-7E62-35E2-63C5-B9641618122B}"/>
              </a:ext>
            </a:extLst>
          </p:cNvPr>
          <p:cNvSpPr/>
          <p:nvPr/>
        </p:nvSpPr>
        <p:spPr>
          <a:xfrm>
            <a:off x="532397" y="127345"/>
            <a:ext cx="3039743" cy="830997"/>
          </a:xfrm>
          <a:prstGeom prst="rect">
            <a:avLst/>
          </a:prstGeom>
          <a:noFill/>
        </p:spPr>
        <p:txBody>
          <a:bodyPr wrap="none" lIns="91440" tIns="45720" rIns="91440" bIns="45720">
            <a:spAutoFit/>
          </a:bodyPr>
          <a:lstStyle/>
          <a:p>
            <a:pPr algn="ctr"/>
            <a:r>
              <a:rPr lang="en-US" sz="48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1005743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EF6774C-84B5-F82B-6D3E-48F4CDB75446}"/>
              </a:ext>
            </a:extLst>
          </p:cNvPr>
          <p:cNvSpPr/>
          <p:nvPr/>
        </p:nvSpPr>
        <p:spPr>
          <a:xfrm>
            <a:off x="3341208" y="2815389"/>
            <a:ext cx="5509586" cy="144655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w="9525">
                  <a:solidFill>
                    <a:prstClr val="white"/>
                  </a:solidFill>
                  <a:prstDash val="solid"/>
                </a:ln>
                <a:solidFill>
                  <a:srgbClr val="5B9BD5"/>
                </a:solidFill>
                <a:effectLst>
                  <a:outerShdw blurRad="12700" dist="38100" dir="2700000" algn="tl" rotWithShape="0">
                    <a:srgbClr val="5B9BD5">
                      <a:lumMod val="60000"/>
                      <a:lumOff val="40000"/>
                    </a:srgbClr>
                  </a:outerShdw>
                </a:effectLst>
                <a:uLnTx/>
                <a:uFillTx/>
                <a:latin typeface="Times New Roman" panose="02020603050405020304" pitchFamily="18" charset="0"/>
                <a:ea typeface="+mn-ea"/>
                <a:cs typeface="Times New Roman" panose="02020603050405020304" pitchFamily="18" charset="0"/>
              </a:rPr>
              <a:t>Thank You</a:t>
            </a:r>
          </a:p>
        </p:txBody>
      </p:sp>
      <p:pic>
        <p:nvPicPr>
          <p:cNvPr id="7" name="Picture 6">
            <a:extLst>
              <a:ext uri="{FF2B5EF4-FFF2-40B4-BE49-F238E27FC236}">
                <a16:creationId xmlns:a16="http://schemas.microsoft.com/office/drawing/2014/main" id="{C7A8A34F-3076-E886-7355-3EAFCE9708C8}"/>
              </a:ext>
            </a:extLst>
          </p:cNvPr>
          <p:cNvPicPr>
            <a:picLocks noChangeAspect="1"/>
          </p:cNvPicPr>
          <p:nvPr/>
        </p:nvPicPr>
        <p:blipFill>
          <a:blip r:embed="rId2"/>
          <a:stretch>
            <a:fillRect/>
          </a:stretch>
        </p:blipFill>
        <p:spPr>
          <a:xfrm rot="5400000">
            <a:off x="5331995" y="-2006"/>
            <a:ext cx="1528011" cy="12192001"/>
          </a:xfrm>
          <a:prstGeom prst="rect">
            <a:avLst/>
          </a:prstGeom>
        </p:spPr>
      </p:pic>
      <p:pic>
        <p:nvPicPr>
          <p:cNvPr id="8" name="Picture 7">
            <a:extLst>
              <a:ext uri="{FF2B5EF4-FFF2-40B4-BE49-F238E27FC236}">
                <a16:creationId xmlns:a16="http://schemas.microsoft.com/office/drawing/2014/main" id="{99CF025A-EB1E-7012-C30F-46889B14ADA1}"/>
              </a:ext>
            </a:extLst>
          </p:cNvPr>
          <p:cNvPicPr>
            <a:picLocks noChangeAspect="1"/>
          </p:cNvPicPr>
          <p:nvPr/>
        </p:nvPicPr>
        <p:blipFill>
          <a:blip r:embed="rId2"/>
          <a:stretch>
            <a:fillRect/>
          </a:stretch>
        </p:blipFill>
        <p:spPr>
          <a:xfrm rot="5400000">
            <a:off x="5387202" y="-5397100"/>
            <a:ext cx="1417593" cy="12192001"/>
          </a:xfrm>
          <a:prstGeom prst="rect">
            <a:avLst/>
          </a:prstGeom>
        </p:spPr>
      </p:pic>
      <p:sp>
        <p:nvSpPr>
          <p:cNvPr id="2" name="Rectangle 1">
            <a:extLst>
              <a:ext uri="{FF2B5EF4-FFF2-40B4-BE49-F238E27FC236}">
                <a16:creationId xmlns:a16="http://schemas.microsoft.com/office/drawing/2014/main" id="{ADE4A132-C321-0DC1-782F-79207677BAD6}"/>
              </a:ext>
            </a:extLst>
          </p:cNvPr>
          <p:cNvSpPr/>
          <p:nvPr/>
        </p:nvSpPr>
        <p:spPr>
          <a:xfrm>
            <a:off x="0" y="1407697"/>
            <a:ext cx="649705" cy="392229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F2DEA1C4-DCDB-8AD3-AFF9-9BB8F39C664B}"/>
              </a:ext>
            </a:extLst>
          </p:cNvPr>
          <p:cNvSpPr/>
          <p:nvPr/>
        </p:nvSpPr>
        <p:spPr>
          <a:xfrm>
            <a:off x="11542290" y="1407697"/>
            <a:ext cx="649705" cy="392229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96428901"/>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3.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{7888A8F5-9B45-4899-969B-C10DD18FEBE9}tf22712842_win32</Template>
  <TotalTime>187</TotalTime>
  <Words>2522</Words>
  <Application>Microsoft Macintosh PowerPoint</Application>
  <PresentationFormat>Widescreen</PresentationFormat>
  <Paragraphs>83</Paragraphs>
  <Slides>10</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10</vt:i4>
      </vt:variant>
    </vt:vector>
  </HeadingPairs>
  <TitlesOfParts>
    <vt:vector size="18" baseType="lpstr">
      <vt:lpstr>Arial</vt:lpstr>
      <vt:lpstr>Bookman Old Style</vt:lpstr>
      <vt:lpstr>Calibri</vt:lpstr>
      <vt:lpstr>Calibri Light</vt:lpstr>
      <vt:lpstr>Franklin Gothic Book</vt:lpstr>
      <vt:lpstr>Times New Roman</vt:lpstr>
      <vt:lpstr>1_RetrospectVTI</vt:lpstr>
      <vt:lpstr>Office Theme</vt:lpstr>
      <vt:lpstr>DIGITAL SKILLS AND RESEARCH METHODS/GROUP PRESENTATION</vt:lpstr>
      <vt:lpstr>How Do Students Use Technology to Collaborate at UWTSD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Virtualbay</dc:creator>
  <cp:lastModifiedBy>Stefana Munteanu (2111454)</cp:lastModifiedBy>
  <cp:revision>42</cp:revision>
  <dcterms:created xsi:type="dcterms:W3CDTF">2022-10-24T12:45:58Z</dcterms:created>
  <dcterms:modified xsi:type="dcterms:W3CDTF">2022-10-26T12:13:38Z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