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1pPr>
    <a:lvl2pPr marL="0" marR="0" indent="457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2pPr>
    <a:lvl3pPr marL="0" marR="0" indent="914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3pPr>
    <a:lvl4pPr marL="0" marR="0" indent="1371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4pPr>
    <a:lvl5pPr marL="0" marR="0" indent="18288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5pPr>
    <a:lvl6pPr marL="0" marR="0" indent="22860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6pPr>
    <a:lvl7pPr marL="0" marR="0" indent="27432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7pPr>
    <a:lvl8pPr marL="0" marR="0" indent="32004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8pPr>
    <a:lvl9pPr marL="0" marR="0" indent="3657600" algn="l" defTabSz="2438338" rtl="0" fontAlgn="auto" latinLnBrk="0" hangingPunct="0">
      <a:lnSpc>
        <a:spcPct val="100000"/>
      </a:lnSpc>
      <a:spcBef>
        <a:spcPts val="4700"/>
      </a:spcBef>
      <a:spcAft>
        <a:spcPts val="0"/>
      </a:spcAft>
      <a:buClrTx/>
      <a:buSzTx/>
      <a:buFontTx/>
      <a:buNone/>
      <a:tabLst/>
      <a:defRPr b="0" baseline="0" cap="none" i="0" spc="0" strike="noStrike" sz="4000" u="none" kumimoji="0" normalizeH="0">
        <a:ln>
          <a:noFill/>
        </a:ln>
        <a:solidFill>
          <a:srgbClr val="FFFFFF"/>
        </a:solidFill>
        <a:effectLst/>
        <a:uFillTx/>
        <a:latin typeface="Graphik Light"/>
        <a:ea typeface="Graphik Light"/>
        <a:cs typeface="Graphik Light"/>
        <a:sym typeface="Graphik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wholeTbl>
    <a:band2H>
      <a:tcTxStyle b="def" i="def"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381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wholeTbl>
    <a:band2H>
      <a:tcTxStyle b="def" i="def"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1">
              <a:satOff val="-1029"/>
              <a:lumOff val="-15629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wholeTbl>
    <a:band2H>
      <a:tcTxStyle b="def" i="def"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-168224"/>
              <a:satOff val="18883"/>
              <a:lumOff val="-31844"/>
            </a:schemeClr>
          </a:solidFill>
        </a:fill>
      </a:tcStyle>
    </a:firstCol>
    <a:lastRow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chemeClr val="accent2">
                  <a:hueOff val="-168224"/>
                  <a:satOff val="18883"/>
                  <a:lumOff val="-31844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00DBBE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Graphik"/>
          <a:ea typeface="Graphik"/>
          <a:cs typeface="Graphik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wholeTbl>
    <a:band2H>
      <a:tcTxStyle b="def" i="def"/>
      <a:tcStyle>
        <a:tcBdr/>
        <a:fill>
          <a:solidFill>
            <a:srgbClr val="FFFB00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410732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410732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97492"/>
              <a:satOff val="-3125"/>
              <a:lumOff val="27021"/>
            </a:schemeClr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73702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wholeTbl>
    <a:band2H>
      <a:tcTxStyle b="def" i="def"/>
      <a:tcStyle>
        <a:tcBdr/>
        <a:fill>
          <a:solidFill>
            <a:srgbClr val="DF9DFE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114748"/>
              <a:satOff val="1446"/>
              <a:lumOff val="-8963"/>
            </a:schemeClr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>
                  <a:hueOff val="114748"/>
                  <a:satOff val="1446"/>
                  <a:lumOff val="-896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chemeClr val="accent6">
              <a:satOff val="-21357"/>
              <a:lumOff val="-20662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Graphik"/>
          <a:ea typeface="Graphik"/>
          <a:cs typeface="Graphik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wholeTbl>
    <a:band2H>
      <a:tcTxStyle b="def" i="def"/>
      <a:tcStyle>
        <a:tcBdr/>
        <a:fill>
          <a:solidFill>
            <a:srgbClr val="929292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381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381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15161B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D5D5D5"/>
              </a:solidFill>
              <a:prstDash val="solid"/>
              <a:miter lim="400000"/>
            </a:ln>
          </a:left>
          <a:right>
            <a:ln w="12700" cap="flat">
              <a:solidFill>
                <a:srgbClr val="D5D5D5"/>
              </a:solidFill>
              <a:prstDash val="solid"/>
              <a:miter lim="400000"/>
            </a:ln>
          </a:right>
          <a:top>
            <a:ln w="12700" cap="flat">
              <a:solidFill>
                <a:srgbClr val="D5D5D5"/>
              </a:solidFill>
              <a:prstDash val="solid"/>
              <a:miter lim="400000"/>
            </a:ln>
          </a:top>
          <a:bottom>
            <a:ln w="12700" cap="flat">
              <a:solidFill>
                <a:srgbClr val="D5D5D5"/>
              </a:solidFill>
              <a:prstDash val="solid"/>
              <a:miter lim="400000"/>
            </a:ln>
          </a:bottom>
          <a:insideH>
            <a:ln w="12700" cap="flat">
              <a:solidFill>
                <a:srgbClr val="D5D5D5"/>
              </a:solidFill>
              <a:prstDash val="solid"/>
              <a:miter lim="400000"/>
            </a:ln>
          </a:insideH>
          <a:insideV>
            <a:ln w="12700" cap="flat">
              <a:solidFill>
                <a:srgbClr val="D5D5D5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9" name="Shape 16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06500" y="12268782"/>
            <a:ext cx="21971000" cy="660401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xfrm>
            <a:off x="1206500" y="7357839"/>
            <a:ext cx="21971000" cy="2006601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Presentation Title"/>
          <p:cNvSpPr txBox="1"/>
          <p:nvPr>
            <p:ph type="title" hasCustomPrompt="1"/>
          </p:nvPr>
        </p:nvSpPr>
        <p:spPr>
          <a:xfrm>
            <a:off x="1206500" y="2621719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pc="-119" sz="120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rey abstract curve and line"/>
          <p:cNvSpPr/>
          <p:nvPr>
            <p:ph type="pic" idx="21"/>
          </p:nvPr>
        </p:nvSpPr>
        <p:spPr>
          <a:xfrm>
            <a:off x="-50800" y="-1828800"/>
            <a:ext cx="24574500" cy="1737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Author and Date"/>
          <p:cNvSpPr txBox="1"/>
          <p:nvPr>
            <p:ph type="body" sz="quarter" idx="22" hasCustomPrompt="1"/>
          </p:nvPr>
        </p:nvSpPr>
        <p:spPr>
          <a:xfrm>
            <a:off x="1206500" y="12268200"/>
            <a:ext cx="21971000" cy="660400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spcBef>
                <a:spcPts val="0"/>
              </a:spcBef>
              <a:buSzTx/>
              <a:buNone/>
              <a:defRPr sz="33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3" name="Body Level One…"/>
          <p:cNvSpPr txBox="1"/>
          <p:nvPr>
            <p:ph type="body" sz="quarter" idx="1" hasCustomPrompt="1"/>
          </p:nvPr>
        </p:nvSpPr>
        <p:spPr>
          <a:xfrm>
            <a:off x="1206500" y="7353300"/>
            <a:ext cx="21971000" cy="2006600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4" name="Presentation Title"/>
          <p:cNvSpPr txBox="1"/>
          <p:nvPr>
            <p:ph type="title" hasCustomPrompt="1"/>
          </p:nvPr>
        </p:nvSpPr>
        <p:spPr>
          <a:xfrm>
            <a:off x="1206500" y="2611945"/>
            <a:ext cx="21971000" cy="4648201"/>
          </a:xfrm>
          <a:prstGeom prst="rect">
            <a:avLst/>
          </a:prstGeom>
        </p:spPr>
        <p:txBody>
          <a:bodyPr anchor="b"/>
          <a:lstStyle>
            <a:lvl1pPr defTabSz="355600">
              <a:defRPr spc="-119" sz="120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rridor of an open-air concrete structure under a partly cloudy sky"/>
          <p:cNvSpPr/>
          <p:nvPr>
            <p:ph type="pic" idx="21"/>
          </p:nvPr>
        </p:nvSpPr>
        <p:spPr>
          <a:xfrm>
            <a:off x="8140700" y="0"/>
            <a:ext cx="2057400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1206500" y="13335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4" name="Body Level One…"/>
          <p:cNvSpPr txBox="1"/>
          <p:nvPr>
            <p:ph type="body" sz="quarter" idx="1" hasCustomPrompt="1"/>
          </p:nvPr>
        </p:nvSpPr>
        <p:spPr>
          <a:xfrm>
            <a:off x="1206500" y="71494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Slide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61" name="View through a mesh-like ceiling under a blue sky"/>
          <p:cNvSpPr/>
          <p:nvPr>
            <p:ph type="pic" idx="22"/>
          </p:nvPr>
        </p:nvSpPr>
        <p:spPr>
          <a:xfrm>
            <a:off x="8140700" y="0"/>
            <a:ext cx="2057400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2" name="Slide Title"/>
          <p:cNvSpPr txBox="1"/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3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lide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7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73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9779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82" name="Slide Title"/>
          <p:cNvSpPr txBox="1"/>
          <p:nvPr>
            <p:ph type="title" hasCustomPrompt="1"/>
          </p:nvPr>
        </p:nvSpPr>
        <p:spPr>
          <a:xfrm>
            <a:off x="1206500" y="635000"/>
            <a:ext cx="9779000" cy="1689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3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ection Title"/>
          <p:cNvSpPr txBox="1"/>
          <p:nvPr>
            <p:ph type="title" hasCustomPrompt="1"/>
          </p:nvPr>
        </p:nvSpPr>
        <p:spPr>
          <a:xfrm>
            <a:off x="1206500" y="3906899"/>
            <a:ext cx="21971004" cy="4648201"/>
          </a:xfrm>
          <a:prstGeom prst="rect">
            <a:avLst/>
          </a:prstGeom>
        </p:spPr>
        <p:txBody>
          <a:bodyPr anchor="ctr"/>
          <a:lstStyle>
            <a:lvl1pPr>
              <a:defRPr spc="-119" sz="12000"/>
            </a:lvl1pPr>
          </a:lstStyle>
          <a:p>
            <a:pPr/>
            <a:r>
              <a:t>Section Title</a:t>
            </a:r>
          </a:p>
        </p:txBody>
      </p:sp>
      <p:sp>
        <p:nvSpPr>
          <p:cNvPr id="9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100" name="Slide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genda Subtitle"/>
          <p:cNvSpPr txBox="1"/>
          <p:nvPr>
            <p:ph type="body" sz="quarter" idx="21" hasCustomPrompt="1"/>
          </p:nvPr>
        </p:nvSpPr>
        <p:spPr>
          <a:xfrm>
            <a:off x="1206500" y="2324100"/>
            <a:ext cx="21971000" cy="10033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Agenda Subtitle</a:t>
            </a:r>
          </a:p>
        </p:txBody>
      </p:sp>
      <p:sp>
        <p:nvSpPr>
          <p:cNvPr id="109" name="Body Level One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</p:spPr>
        <p:txBody>
          <a:bodyPr/>
          <a:lstStyle>
            <a:lvl1pPr marL="0" indent="0" defTabSz="825500">
              <a:spcBef>
                <a:spcPts val="6000"/>
              </a:spcBef>
              <a:buSzTx/>
              <a:buNone/>
              <a:defRPr sz="5000"/>
            </a:lvl1pPr>
            <a:lvl2pPr marL="0" indent="457200" defTabSz="825500">
              <a:spcBef>
                <a:spcPts val="6000"/>
              </a:spcBef>
              <a:buSzTx/>
              <a:buNone/>
              <a:defRPr sz="5000"/>
            </a:lvl2pPr>
            <a:lvl3pPr marL="0" indent="914400" defTabSz="825500">
              <a:spcBef>
                <a:spcPts val="6000"/>
              </a:spcBef>
              <a:buSzTx/>
              <a:buNone/>
              <a:defRPr sz="5000"/>
            </a:lvl3pPr>
            <a:lvl4pPr marL="0" indent="1371600" defTabSz="825500">
              <a:spcBef>
                <a:spcPts val="6000"/>
              </a:spcBef>
              <a:buSzTx/>
              <a:buNone/>
              <a:defRPr sz="5000"/>
            </a:lvl4pPr>
            <a:lvl5pPr marL="0" indent="1828800" defTabSz="825500">
              <a:spcBef>
                <a:spcPts val="6000"/>
              </a:spcBef>
              <a:buSzTx/>
              <a:buNone/>
              <a:defRPr sz="50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0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Body Level One…"/>
          <p:cNvSpPr txBox="1"/>
          <p:nvPr>
            <p:ph type="body" sz="half" idx="1" hasCustomPrompt="1"/>
          </p:nvPr>
        </p:nvSpPr>
        <p:spPr>
          <a:xfrm>
            <a:off x="1206500" y="4191644"/>
            <a:ext cx="21971000" cy="4089401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pc="-119" sz="120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pc="-119" sz="120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pc="-119" sz="120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pc="-119" sz="120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pc="-119" sz="120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Body Level One…"/>
          <p:cNvSpPr txBox="1"/>
          <p:nvPr>
            <p:ph type="body" idx="1" hasCustomPrompt="1"/>
          </p:nvPr>
        </p:nvSpPr>
        <p:spPr>
          <a:xfrm>
            <a:off x="1206500" y="1207360"/>
            <a:ext cx="21971000" cy="7351451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90000"/>
              </a:lnSpc>
              <a:spcBef>
                <a:spcPts val="0"/>
              </a:spcBef>
              <a:buSzTx/>
              <a:buNone/>
              <a:defRPr spc="-1750" sz="35000">
                <a:latin typeface="+mn-lt"/>
                <a:ea typeface="+mn-ea"/>
                <a:cs typeface="+mn-cs"/>
                <a:sym typeface="Produkt Extralight"/>
              </a:defRPr>
            </a:lvl1pPr>
            <a:lvl2pPr marL="0" indent="457200" algn="ctr">
              <a:lnSpc>
                <a:spcPct val="90000"/>
              </a:lnSpc>
              <a:spcBef>
                <a:spcPts val="0"/>
              </a:spcBef>
              <a:buSzTx/>
              <a:buNone/>
              <a:defRPr spc="-1750" sz="35000">
                <a:latin typeface="+mn-lt"/>
                <a:ea typeface="+mn-ea"/>
                <a:cs typeface="+mn-cs"/>
                <a:sym typeface="Produkt Extralight"/>
              </a:defRPr>
            </a:lvl2pPr>
            <a:lvl3pPr marL="0" indent="914400" algn="ctr">
              <a:lnSpc>
                <a:spcPct val="90000"/>
              </a:lnSpc>
              <a:spcBef>
                <a:spcPts val="0"/>
              </a:spcBef>
              <a:buSzTx/>
              <a:buNone/>
              <a:defRPr spc="-1750" sz="35000">
                <a:latin typeface="+mn-lt"/>
                <a:ea typeface="+mn-ea"/>
                <a:cs typeface="+mn-cs"/>
                <a:sym typeface="Produkt Extralight"/>
              </a:defRPr>
            </a:lvl3pPr>
            <a:lvl4pPr marL="0" indent="1371600" algn="ctr">
              <a:lnSpc>
                <a:spcPct val="90000"/>
              </a:lnSpc>
              <a:spcBef>
                <a:spcPts val="0"/>
              </a:spcBef>
              <a:buSzTx/>
              <a:buNone/>
              <a:defRPr spc="-1750" sz="35000">
                <a:latin typeface="+mn-lt"/>
                <a:ea typeface="+mn-ea"/>
                <a:cs typeface="+mn-cs"/>
                <a:sym typeface="Produkt Extralight"/>
              </a:defRPr>
            </a:lvl4pPr>
            <a:lvl5pPr marL="0" indent="1828800" algn="ctr">
              <a:lnSpc>
                <a:spcPct val="90000"/>
              </a:lnSpc>
              <a:spcBef>
                <a:spcPts val="0"/>
              </a:spcBef>
              <a:buSzTx/>
              <a:buNone/>
              <a:defRPr spc="-1750" sz="350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Fact information"/>
          <p:cNvSpPr txBox="1"/>
          <p:nvPr>
            <p:ph type="body" sz="quarter" idx="21" hasCustomPrompt="1"/>
          </p:nvPr>
        </p:nvSpPr>
        <p:spPr>
          <a:xfrm>
            <a:off x="1206500" y="8128000"/>
            <a:ext cx="21971000" cy="107950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90000"/>
              </a:lnSpc>
              <a:spcBef>
                <a:spcPts val="0"/>
              </a:spcBef>
              <a:buSzTx/>
              <a:buNone/>
              <a:defRPr spc="-55" sz="5500">
                <a:latin typeface="+mn-lt"/>
                <a:ea typeface="+mn-ea"/>
                <a:cs typeface="+mn-cs"/>
                <a:sym typeface="Produkt Extralight"/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2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Body Level One…"/>
          <p:cNvSpPr txBox="1"/>
          <p:nvPr>
            <p:ph type="body" sz="quarter" idx="1" hasCustomPrompt="1"/>
          </p:nvPr>
        </p:nvSpPr>
        <p:spPr>
          <a:xfrm>
            <a:off x="5194300" y="4165600"/>
            <a:ext cx="13995400" cy="4428667"/>
          </a:xfrm>
          <a:prstGeom prst="rect">
            <a:avLst/>
          </a:prstGeom>
        </p:spPr>
        <p:txBody>
          <a:bodyPr anchor="b"/>
          <a:lstStyle>
            <a:lvl1pPr marL="254000" indent="-254000">
              <a:lnSpc>
                <a:spcPct val="90000"/>
              </a:lnSpc>
              <a:spcBef>
                <a:spcPts val="0"/>
              </a:spcBef>
              <a:buSzTx/>
              <a:buNone/>
              <a:defRPr spc="-93" sz="9300">
                <a:latin typeface="+mn-lt"/>
                <a:ea typeface="+mn-ea"/>
                <a:cs typeface="+mn-cs"/>
                <a:sym typeface="Produkt Extralight"/>
              </a:defRPr>
            </a:lvl1pPr>
            <a:lvl2pPr marL="254000" indent="203200">
              <a:lnSpc>
                <a:spcPct val="90000"/>
              </a:lnSpc>
              <a:spcBef>
                <a:spcPts val="0"/>
              </a:spcBef>
              <a:buSzTx/>
              <a:buNone/>
              <a:defRPr spc="-93" sz="9300">
                <a:latin typeface="+mn-lt"/>
                <a:ea typeface="+mn-ea"/>
                <a:cs typeface="+mn-cs"/>
                <a:sym typeface="Produkt Extralight"/>
              </a:defRPr>
            </a:lvl2pPr>
            <a:lvl3pPr marL="254000" indent="660400">
              <a:lnSpc>
                <a:spcPct val="90000"/>
              </a:lnSpc>
              <a:spcBef>
                <a:spcPts val="0"/>
              </a:spcBef>
              <a:buSzTx/>
              <a:buNone/>
              <a:defRPr spc="-93" sz="9300">
                <a:latin typeface="+mn-lt"/>
                <a:ea typeface="+mn-ea"/>
                <a:cs typeface="+mn-cs"/>
                <a:sym typeface="Produkt Extralight"/>
              </a:defRPr>
            </a:lvl3pPr>
            <a:lvl4pPr marL="254000" indent="1117600">
              <a:lnSpc>
                <a:spcPct val="90000"/>
              </a:lnSpc>
              <a:spcBef>
                <a:spcPts val="0"/>
              </a:spcBef>
              <a:buSzTx/>
              <a:buNone/>
              <a:defRPr spc="-93" sz="9300">
                <a:latin typeface="+mn-lt"/>
                <a:ea typeface="+mn-ea"/>
                <a:cs typeface="+mn-cs"/>
                <a:sym typeface="Produkt Extralight"/>
              </a:defRPr>
            </a:lvl4pPr>
            <a:lvl5pPr marL="254000" indent="1574800">
              <a:lnSpc>
                <a:spcPct val="90000"/>
              </a:lnSpc>
              <a:spcBef>
                <a:spcPts val="0"/>
              </a:spcBef>
              <a:buSzTx/>
              <a:buNone/>
              <a:defRPr spc="-93" sz="9300">
                <a:latin typeface="+mn-lt"/>
                <a:ea typeface="+mn-ea"/>
                <a:cs typeface="+mn-cs"/>
                <a:sym typeface="Produkt Extralight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6" name="Attribution"/>
          <p:cNvSpPr txBox="1"/>
          <p:nvPr>
            <p:ph type="body" sz="quarter" idx="21" hasCustomPrompt="1"/>
          </p:nvPr>
        </p:nvSpPr>
        <p:spPr>
          <a:xfrm>
            <a:off x="5456257" y="9559997"/>
            <a:ext cx="13471486" cy="698501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spcBef>
                <a:spcPts val="0"/>
              </a:spcBef>
              <a:buSzTx/>
              <a:buNone/>
              <a:defRPr sz="3600">
                <a:latin typeface="Produkt Light"/>
                <a:ea typeface="Produkt Light"/>
                <a:cs typeface="Produkt Light"/>
                <a:sym typeface="Produkt Light"/>
              </a:defRPr>
            </a:lvl1pPr>
          </a:lstStyle>
          <a:p>
            <a:pPr/>
            <a:r>
              <a:t>Attribution</a:t>
            </a:r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Black and white close-up of curved pieces of paper"/>
          <p:cNvSpPr/>
          <p:nvPr>
            <p:ph type="pic" sz="quarter" idx="21"/>
          </p:nvPr>
        </p:nvSpPr>
        <p:spPr>
          <a:xfrm>
            <a:off x="7353300" y="3632200"/>
            <a:ext cx="96774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Grey disc against a grey background"/>
          <p:cNvSpPr/>
          <p:nvPr>
            <p:ph type="pic" sz="quarter" idx="22"/>
          </p:nvPr>
        </p:nvSpPr>
        <p:spPr>
          <a:xfrm>
            <a:off x="14897100" y="3632200"/>
            <a:ext cx="9131300" cy="645707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Abstract image of two grey discs intersecting"/>
          <p:cNvSpPr/>
          <p:nvPr>
            <p:ph type="pic" sz="half" idx="23"/>
          </p:nvPr>
        </p:nvSpPr>
        <p:spPr>
          <a:xfrm>
            <a:off x="-749300" y="3632200"/>
            <a:ext cx="11303000" cy="6451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Black and white close-up of woven texture"/>
          <p:cNvSpPr/>
          <p:nvPr>
            <p:ph type="pic" idx="21"/>
          </p:nvPr>
        </p:nvSpPr>
        <p:spPr>
          <a:xfrm>
            <a:off x="-38100" y="-1293994"/>
            <a:ext cx="24447500" cy="1629551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06500" y="635000"/>
            <a:ext cx="21971000" cy="1689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06500" y="4260642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3558499" y="12458699"/>
            <a:ext cx="388621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r" defTabSz="584200">
              <a:spcBef>
                <a:spcPts val="0"/>
              </a:spcBef>
              <a:defRPr sz="2000"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1pPr>
      <a:lvl2pPr marL="0" marR="0" indent="457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2pPr>
      <a:lvl3pPr marL="0" marR="0" indent="914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3pPr>
      <a:lvl4pPr marL="0" marR="0" indent="1371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4pPr>
      <a:lvl5pPr marL="0" marR="0" indent="18288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5pPr>
      <a:lvl6pPr marL="0" marR="0" indent="22860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6pPr>
      <a:lvl7pPr marL="0" marR="0" indent="27432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7pPr>
      <a:lvl8pPr marL="0" marR="0" indent="32004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8pPr>
      <a:lvl9pPr marL="0" marR="0" indent="3657600" algn="l" defTabSz="2438338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100" strike="noStrike" sz="10000" u="none">
          <a:solidFill>
            <a:srgbClr val="FFFFFF"/>
          </a:solidFill>
          <a:uFillTx/>
          <a:latin typeface="+mn-lt"/>
          <a:ea typeface="+mn-ea"/>
          <a:cs typeface="+mn-cs"/>
          <a:sym typeface="Produkt Extralight"/>
        </a:defRPr>
      </a:lvl9pPr>
    </p:titleStyle>
    <p:bodyStyle>
      <a:lvl1pPr marL="457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1pPr>
      <a:lvl2pPr marL="914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2pPr>
      <a:lvl3pPr marL="1371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3pPr>
      <a:lvl4pPr marL="1828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4pPr>
      <a:lvl5pPr marL="22860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5pPr>
      <a:lvl6pPr marL="27432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6pPr>
      <a:lvl7pPr marL="32004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7pPr>
      <a:lvl8pPr marL="36576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8pPr>
      <a:lvl9pPr marL="4114800" marR="0" indent="-457200" algn="l" defTabSz="2438338" rtl="0" latinLnBrk="0">
        <a:lnSpc>
          <a:spcPct val="100000"/>
        </a:lnSpc>
        <a:spcBef>
          <a:spcPts val="4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4000" u="none">
          <a:solidFill>
            <a:srgbClr val="FFFFFF"/>
          </a:solidFill>
          <a:uFillTx/>
          <a:latin typeface="Graphik Light"/>
          <a:ea typeface="Graphik Light"/>
          <a:cs typeface="Graphik Light"/>
          <a:sym typeface="Graphik Light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Author and Dat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2" name="Name: Serish Nadeem…"/>
          <p:cNvSpPr txBox="1"/>
          <p:nvPr>
            <p:ph type="subTitle" idx="1"/>
          </p:nvPr>
        </p:nvSpPr>
        <p:spPr>
          <a:xfrm>
            <a:off x="1206500" y="2974607"/>
            <a:ext cx="21971000" cy="6389833"/>
          </a:xfrm>
          <a:prstGeom prst="rect">
            <a:avLst/>
          </a:prstGeom>
        </p:spPr>
        <p:txBody>
          <a:bodyPr/>
          <a:lstStyle/>
          <a:p>
            <a:pPr/>
            <a:r>
              <a:t>Name: Serish Nadeem</a:t>
            </a:r>
          </a:p>
          <a:p>
            <a:pPr/>
            <a:r>
              <a:t>Student ID: 2432943</a:t>
            </a:r>
          </a:p>
          <a:p>
            <a:pPr/>
            <a:r>
              <a:t>Date : 16/02/2026</a:t>
            </a:r>
          </a:p>
        </p:txBody>
      </p:sp>
      <p:sp>
        <p:nvSpPr>
          <p:cNvPr id="173" name="Green Haven Florists: Business Analysis Presentation"/>
          <p:cNvSpPr txBox="1"/>
          <p:nvPr>
            <p:ph type="ctrTitle"/>
          </p:nvPr>
        </p:nvSpPr>
        <p:spPr>
          <a:xfrm>
            <a:off x="1206500" y="-630294"/>
            <a:ext cx="21971000" cy="2662891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pPr algn="ctr" defTabSz="718184">
              <a:lnSpc>
                <a:spcPct val="100000"/>
              </a:lnSpc>
              <a:defRPr spc="0" sz="2784">
                <a:solidFill>
                  <a:schemeClr val="accent1">
                    <a:satOff val="5092"/>
                    <a:lumOff val="-28652"/>
                  </a:schemeClr>
                </a:solidFill>
                <a:latin typeface="Graphik Light"/>
                <a:ea typeface="Graphik Light"/>
                <a:cs typeface="Graphik Light"/>
                <a:sym typeface="Graphik Light"/>
              </a:defRPr>
            </a:pPr>
          </a:p>
          <a:p>
            <a:pPr algn="ctr" defTabSz="718184">
              <a:lnSpc>
                <a:spcPct val="100000"/>
              </a:lnSpc>
              <a:defRPr spc="0" sz="2784">
                <a:solidFill>
                  <a:schemeClr val="accent1">
                    <a:satOff val="5092"/>
                    <a:lumOff val="-28652"/>
                  </a:schemeClr>
                </a:solidFill>
                <a:latin typeface="Graphik Light"/>
                <a:ea typeface="Graphik Light"/>
                <a:cs typeface="Graphik Light"/>
                <a:sym typeface="Graphik Light"/>
              </a:defRPr>
            </a:pPr>
            <a:r>
              <a:rPr sz="6786"/>
              <a:t>Green</a:t>
            </a:r>
            <a:r>
              <a:t> </a:t>
            </a:r>
            <a:r>
              <a:rPr sz="6699"/>
              <a:t>Haven Florists: Business Analysis Presentation</a:t>
            </a:r>
            <a:endParaRPr sz="6699"/>
          </a:p>
          <a:p>
            <a:pPr algn="ctr" defTabSz="718184">
              <a:lnSpc>
                <a:spcPct val="100000"/>
              </a:lnSpc>
              <a:defRPr spc="0" sz="2784">
                <a:solidFill>
                  <a:schemeClr val="accent1">
                    <a:satOff val="5092"/>
                    <a:lumOff val="-28652"/>
                  </a:schemeClr>
                </a:solidFill>
                <a:latin typeface="Graphik Light"/>
                <a:ea typeface="Graphik Light"/>
                <a:cs typeface="Graphik Light"/>
                <a:sym typeface="Graphik Light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reen Haven Florists - Overview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pc="-95" sz="9500"/>
            </a:lvl1pPr>
          </a:lstStyle>
          <a:p>
            <a:pPr/>
            <a:r>
              <a:t>Green Haven Florists - Overview </a:t>
            </a:r>
          </a:p>
        </p:txBody>
      </p:sp>
      <p:sp>
        <p:nvSpPr>
          <p:cNvPr id="176" name="Green haven florist is a small, independent flower shop.Which is located in Norwich,Uk.…"/>
          <p:cNvSpPr txBox="1"/>
          <p:nvPr/>
        </p:nvSpPr>
        <p:spPr>
          <a:xfrm>
            <a:off x="1099424" y="3296085"/>
            <a:ext cx="20484403" cy="45796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/>
            <a:r>
              <a:t>Green haven florist is a small, independent flower shop.Which is located in Norwich,Uk.</a:t>
            </a:r>
          </a:p>
          <a:p>
            <a:pPr/>
            <a:r>
              <a:t>The company was found in 2016 by Liam and Priya Patel. </a:t>
            </a:r>
          </a:p>
          <a:p>
            <a:pPr/>
            <a:r>
              <a:t>They are known for personalised flowers and eco friendly packaging.</a:t>
            </a:r>
          </a:p>
          <a:p>
            <a:pPr/>
            <a:r>
              <a:t>They do walk ins, online orders and events.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Nature of the problem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pc="-95" sz="9500"/>
            </a:lvl1pPr>
          </a:lstStyle>
          <a:p>
            <a:pPr/>
            <a:r>
              <a:t>Nature of the problems </a:t>
            </a:r>
          </a:p>
        </p:txBody>
      </p:sp>
      <p:sp>
        <p:nvSpPr>
          <p:cNvPr id="179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0" name="The key problems facing Green Haven Florists are that 30% of sales have dropped in store over last year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 key problems facing Green Haven Florists are that 30% of sales have dropped in store over last year. </a:t>
            </a:r>
          </a:p>
          <a:p>
            <a:pPr/>
            <a:r>
              <a:t>Fewer customers are coming into the shop, and online sales are not enough to make up for this.</a:t>
            </a:r>
          </a:p>
          <a:p>
            <a:pPr/>
            <a:r>
              <a:t>At the same time, the cost of flowers and eco friendly packaging have increased.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Focus On The Slide Analysi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pc="-95" sz="9500"/>
            </a:lvl1pPr>
          </a:lstStyle>
          <a:p>
            <a:pPr/>
            <a:r>
              <a:t>Focus On The Slide Analysis </a:t>
            </a:r>
          </a:p>
        </p:txBody>
      </p:sp>
      <p:sp>
        <p:nvSpPr>
          <p:cNvPr id="183" name="This presentation looks at the problems facing Green Haven Florist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This presentation looks at the problems facing Green Haven Florists </a:t>
            </a:r>
          </a:p>
          <a:p>
            <a:pPr/>
            <a:r>
              <a:t>This presentation will only look for the problems and not the solutions </a:t>
            </a:r>
          </a:p>
          <a:p>
            <a:pPr/>
            <a:r>
              <a:t>We are going to be using three different business tools </a:t>
            </a:r>
          </a:p>
          <a:p>
            <a:pPr/>
            <a:r>
              <a:t>5W2H , PESTEL ,Cause-and-effect</a:t>
            </a:r>
          </a:p>
          <a:p>
            <a:pPr/>
            <a:r>
              <a:t>The whole aim is to understand the cause of the problems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5W2H ANALYSI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16421">
              <a:defRPr spc="-95" sz="9500"/>
            </a:lvl1pPr>
          </a:lstStyle>
          <a:p>
            <a:pPr/>
            <a:r>
              <a:t>5W2H ANALYSIS </a:t>
            </a:r>
          </a:p>
        </p:txBody>
      </p:sp>
      <p:sp>
        <p:nvSpPr>
          <p:cNvPr id="186" name="Who: Owners, customers, suppliers…"/>
          <p:cNvSpPr txBox="1"/>
          <p:nvPr/>
        </p:nvSpPr>
        <p:spPr>
          <a:xfrm>
            <a:off x="1851484" y="4029068"/>
            <a:ext cx="21233334" cy="6914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defTabSz="457200">
              <a:spcBef>
                <a:spcPts val="1200"/>
              </a:spcBef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Who: Owners, customers, suppliers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What: Drop in sales and profit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Where: Physical shop in Norwich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When: Over the last 12 months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Why: Fewer customers, more competition, higher costs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How: Less footfall, weak online presence</a:t>
            </a:r>
          </a:p>
          <a:p>
            <a:pPr marL="1118658" indent="-978958" defTabSz="457200">
              <a:spcBef>
                <a:spcPts val="1200"/>
              </a:spcBef>
              <a:buSzPct val="100000"/>
              <a:buFont typeface="Times New Roman"/>
              <a:buChar char="•"/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How much: 30% drop in in-store sales</a:t>
            </a:r>
          </a:p>
          <a:p>
            <a:pPr defTabSz="457200">
              <a:spcBef>
                <a:spcPts val="1200"/>
              </a:spcBef>
              <a:defRPr sz="37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CRITIQUE OF PESTE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500"/>
              </a:spcBef>
              <a:defRPr spc="0" sz="48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CRITIQUE OF PESTEL</a:t>
            </a: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48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</p:txBody>
      </p:sp>
      <p:sp>
        <p:nvSpPr>
          <p:cNvPr id="189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90" name="What is PESTEL?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400"/>
              </a:spcBef>
              <a:buSzTx/>
              <a:buNone/>
              <a:defRPr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What is PESTEL?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A tool used to look at external factors affecting a business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It stands for Political, Economic, Social, Technological, Environmental and Lega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Strengths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Helps understand outside influences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Useful for spotting risks the business cannot control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Limitations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Does not show which factors matter most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Can be too general without real data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ESTEL APPLIED TO GREEN HAVE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500"/>
              </a:spcBef>
              <a:defRPr spc="0" sz="68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PESTEL APPLIED TO GREEN HAVEN</a:t>
            </a: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68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  <p:sp>
        <p:nvSpPr>
          <p:cNvPr id="193" name="PESTEL Analysis – Green Haven Florists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defTabSz="214884">
              <a:spcBef>
                <a:spcPts val="500"/>
              </a:spcBef>
              <a:defRPr sz="564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214884">
              <a:spcBef>
                <a:spcPts val="600"/>
              </a:spcBef>
              <a:defRPr sz="2726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PESTEL Analysis – Green Haven Florists</a:t>
            </a:r>
          </a:p>
          <a:p>
            <a:pPr defTabSz="214884">
              <a:spcBef>
                <a:spcPts val="500"/>
              </a:spcBef>
              <a:defRPr sz="564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</p:txBody>
      </p:sp>
      <p:sp>
        <p:nvSpPr>
          <p:cNvPr id="194" name="Political: Import changes after Brexit affect flower supply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457200">
              <a:spcBef>
                <a:spcPts val="1200"/>
              </a:spcBef>
              <a:buSzTx/>
              <a:buNone/>
              <a:defRPr sz="12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Political: Import changes after Brexit affect flower supply</a:t>
            </a: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Economic: Inflation increases flower and operating costs</a:t>
            </a: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Social: Customers prefer online shopping and convenience</a:t>
            </a: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Technological: Outdated website and weak online presence</a:t>
            </a: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Environmental: Eco-friendly packaging increases expenses</a:t>
            </a:r>
          </a:p>
          <a:p>
            <a:pPr marL="1250950" indent="-1111250" defTabSz="457200">
              <a:spcBef>
                <a:spcPts val="1200"/>
              </a:spcBef>
              <a:buFont typeface="Times New Roman"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Legal: Employment and supplier regulations increase costs</a:t>
            </a:r>
          </a:p>
          <a:p>
            <a:pPr marL="0" indent="0" defTabSz="457200">
              <a:spcBef>
                <a:spcPts val="1200"/>
              </a:spcBef>
              <a:buSzTx/>
              <a:buNone/>
              <a:defRPr sz="42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CRITIQUE OF CAUSE-AND-EFFEC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5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CRITIQUE OF CAUSE-AND-EFFECT </a:t>
            </a: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  <p:sp>
        <p:nvSpPr>
          <p:cNvPr id="197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98" name="What is Cause-and-Effect?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400"/>
              </a:spcBef>
              <a:buSzTx/>
              <a:buNone/>
              <a:defRPr sz="236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36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What is Cause-and-Effect?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36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680296" indent="-624416" defTabSz="182880">
              <a:spcBef>
                <a:spcPts val="400"/>
              </a:spcBef>
              <a:buFont typeface="Times New Roman"/>
              <a:defRPr sz="236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Also known as the Fishbone Diagram</a:t>
            </a:r>
          </a:p>
          <a:p>
            <a:pPr marL="680296" indent="-624416" defTabSz="182880">
              <a:spcBef>
                <a:spcPts val="400"/>
              </a:spcBef>
              <a:buFont typeface="Times New Roman"/>
              <a:defRPr sz="236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Used to identify different causes of a single problem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Strengths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Helps organise problems clearly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Encourages structured thinking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Shows how many factors can link to one issue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5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Limitations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Can be subjective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Does not show which causes are most serious</a:t>
            </a:r>
          </a:p>
          <a:p>
            <a:pPr marL="701463" indent="-645583" defTabSz="182880">
              <a:spcBef>
                <a:spcPts val="400"/>
              </a:spcBef>
              <a:buFont typeface="Times New Roman"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Needs evidence to support conclusions</a:t>
            </a:r>
          </a:p>
          <a:p>
            <a:pPr marL="0" indent="0" defTabSz="182880">
              <a:spcBef>
                <a:spcPts val="400"/>
              </a:spcBef>
              <a:buSzTx/>
              <a:buNone/>
              <a:defRPr sz="244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182880" indent="-127000" defTabSz="182880">
              <a:spcBef>
                <a:spcPts val="400"/>
              </a:spcBef>
              <a:buFont typeface="Times New Roman"/>
              <a:defRPr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0" indent="0" defTabSz="182880">
              <a:spcBef>
                <a:spcPts val="400"/>
              </a:spcBef>
              <a:buSzTx/>
              <a:buNone/>
              <a:defRPr sz="108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CAUSE-AND-EFFECT APPLIED TO GREEN HAVE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5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CAUSE-AND-EFFECT APPLIED TO GREEN HAVEN</a:t>
            </a: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  <p:sp>
        <p:nvSpPr>
          <p:cNvPr id="201" name="Main Problem: Declining Revenue"/>
          <p:cNvSpPr txBox="1"/>
          <p:nvPr>
            <p:ph type="body" idx="21"/>
          </p:nvPr>
        </p:nvSpPr>
        <p:spPr>
          <a:xfrm>
            <a:off x="1206500" y="2324100"/>
            <a:ext cx="7928807" cy="783127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defTabSz="182880">
              <a:spcBef>
                <a:spcPts val="400"/>
              </a:spcBef>
              <a:defRPr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spcBef>
                <a:spcPts val="500"/>
              </a:spcBef>
              <a:defRPr sz="28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Main Problem: Declining Revenue</a:t>
            </a:r>
          </a:p>
          <a:p>
            <a:pPr defTabSz="182880">
              <a:spcBef>
                <a:spcPts val="400"/>
              </a:spcBef>
              <a:defRPr sz="28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  <p:sp>
        <p:nvSpPr>
          <p:cNvPr id="202" name="Key Causes…"/>
          <p:cNvSpPr txBox="1"/>
          <p:nvPr>
            <p:ph type="body" idx="1"/>
          </p:nvPr>
        </p:nvSpPr>
        <p:spPr>
          <a:xfrm>
            <a:off x="1206500" y="3269860"/>
            <a:ext cx="21971000" cy="9246794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spcBef>
                <a:spcPts val="1200"/>
              </a:spcBef>
              <a:buSzTx/>
              <a:buNone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Key Causes</a:t>
            </a:r>
          </a:p>
          <a:p>
            <a:pPr marL="0" indent="0" defTabSz="457200">
              <a:spcBef>
                <a:spcPts val="1200"/>
              </a:spcBef>
              <a:buSzTx/>
              <a:buNone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People: Limited digital skills, small team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Processes: Poor online ordering and delivery system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Technology: Outdated website and weak social media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Market: Strong competition and changing customer habits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Costs: Higher flower prices and eco-friendly packaging costs</a:t>
            </a:r>
          </a:p>
          <a:p>
            <a:pPr marL="0" indent="0" defTabSz="457200">
              <a:spcBef>
                <a:spcPts val="1200"/>
              </a:spcBef>
              <a:buSzTx/>
              <a:buNone/>
              <a:defRPr sz="12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KEY FINDING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182880">
              <a:lnSpc>
                <a:spcPct val="100000"/>
              </a:lnSpc>
              <a:spcBef>
                <a:spcPts val="400"/>
              </a:spcBef>
              <a:defRPr spc="0" sz="48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defTabSz="182880">
              <a:lnSpc>
                <a:spcPct val="100000"/>
              </a:lnSpc>
              <a:spcBef>
                <a:spcPts val="5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KEY FINDINGS</a:t>
            </a:r>
          </a:p>
          <a:p>
            <a:pPr defTabSz="182880">
              <a:lnSpc>
                <a:spcPct val="100000"/>
              </a:lnSpc>
              <a:spcBef>
                <a:spcPts val="400"/>
              </a:spcBef>
              <a:defRPr spc="0" sz="6000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  <p:sp>
        <p:nvSpPr>
          <p:cNvPr id="205" name="Slide Subtitle"/>
          <p:cNvSpPr txBox="1"/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06" name="Key Finding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452627">
              <a:spcBef>
                <a:spcPts val="1100"/>
              </a:spcBef>
              <a:buSzTx/>
              <a:buNone/>
              <a:defRPr sz="1188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0" indent="0" defTabSz="452627">
              <a:spcBef>
                <a:spcPts val="1300"/>
              </a:spcBef>
              <a:buSzTx/>
              <a:buNone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Key Findings</a:t>
            </a:r>
          </a:p>
          <a:p>
            <a:pPr marL="0" indent="0" defTabSz="452627">
              <a:spcBef>
                <a:spcPts val="1100"/>
              </a:spcBef>
              <a:buSzTx/>
              <a:buNone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0" indent="0" defTabSz="452627">
              <a:spcBef>
                <a:spcPts val="1100"/>
              </a:spcBef>
              <a:buSzTx/>
              <a:buNone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  <a:p>
            <a:pPr marL="1186052" indent="-1047749" defTabSz="452627">
              <a:spcBef>
                <a:spcPts val="1100"/>
              </a:spcBef>
              <a:buFont typeface="Times New Roman"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Sales have declined mainly due to reduced footfall and changing customer behaviour</a:t>
            </a:r>
          </a:p>
          <a:p>
            <a:pPr marL="1186052" indent="-1047749" defTabSz="452627">
              <a:spcBef>
                <a:spcPts val="1100"/>
              </a:spcBef>
              <a:buFont typeface="Times New Roman"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External pressures such as inflation and competition affect performance</a:t>
            </a:r>
          </a:p>
          <a:p>
            <a:pPr marL="1186052" indent="-1047749" defTabSz="452627">
              <a:spcBef>
                <a:spcPts val="1100"/>
              </a:spcBef>
              <a:buFont typeface="Times New Roman"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Weak digital presence limits online growth</a:t>
            </a:r>
          </a:p>
          <a:p>
            <a:pPr marL="1186052" indent="-1047749" defTabSz="452627">
              <a:spcBef>
                <a:spcPts val="1100"/>
              </a:spcBef>
              <a:buFont typeface="Times New Roman"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Rising costs reduce profit margins</a:t>
            </a:r>
          </a:p>
          <a:p>
            <a:pPr marL="0" indent="0" defTabSz="452627">
              <a:spcBef>
                <a:spcPts val="1100"/>
              </a:spcBef>
              <a:buSzTx/>
              <a:buNone/>
              <a:defRPr sz="3959"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Johnson, G., Scholes, K. and Whittington, R. (2020) Exploring Strategy. 12th edn. Harlow: Pearson.…"/>
          <p:cNvSpPr txBox="1"/>
          <p:nvPr>
            <p:ph type="body" idx="1"/>
          </p:nvPr>
        </p:nvSpPr>
        <p:spPr>
          <a:xfrm>
            <a:off x="1206500" y="-69443"/>
            <a:ext cx="21971000" cy="12586097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spcBef>
                <a:spcPts val="1200"/>
              </a:spcBef>
              <a:buSzTx/>
              <a:buNone/>
              <a:defRPr sz="12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Johnson, G., Scholes, K. and Whittington, R. (2020) Exploring Strategy. 12th edn. Harlow: Pearson.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Kotler, P., Armstrong, G., Harris, L. and Piercy, N. (2021) Principles of Marketing. 8th European edn. Harlow: Pearson.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CIPD (2023) UK Retail and Consumer Trends.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MindTools (2022) Cause-and-Effect Diagrams (Fishbone).</a:t>
            </a:r>
          </a:p>
          <a:p>
            <a:pPr marL="1198033" indent="-1058333" defTabSz="457200">
              <a:spcBef>
                <a:spcPts val="1200"/>
              </a:spcBef>
              <a:buFont typeface="Times New Roman"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  <a:r>
              <a:t>PESTLEAnalysis.com (2023) PESTEL Analysis Overview.</a:t>
            </a:r>
          </a:p>
          <a:p>
            <a:pPr marL="0" indent="0" defTabSz="457200">
              <a:spcBef>
                <a:spcPts val="1200"/>
              </a:spcBef>
              <a:buSzTx/>
              <a:buNone/>
              <a:defRPr>
                <a:latin typeface="Produkt Regular"/>
                <a:ea typeface="Produkt Regular"/>
                <a:cs typeface="Produkt Regular"/>
                <a:sym typeface="Produkt Regular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hank you for listening!"/>
          <p:cNvSpPr txBox="1"/>
          <p:nvPr>
            <p:ph type="body" idx="1"/>
          </p:nvPr>
        </p:nvSpPr>
        <p:spPr>
          <a:xfrm>
            <a:off x="1206500" y="-365328"/>
            <a:ext cx="21971000" cy="12881982"/>
          </a:xfrm>
          <a:prstGeom prst="rect">
            <a:avLst/>
          </a:prstGeom>
        </p:spPr>
        <p:txBody>
          <a:bodyPr/>
          <a:lstStyle/>
          <a:p>
            <a:pPr/>
            <a:r>
              <a:t>Thank you for listening!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35_DynamicWavesDark">
  <a:themeElements>
    <a:clrScheme name="35_DynamicWavesDark">
      <a:dk1>
        <a:srgbClr val="FF0000"/>
      </a:dk1>
      <a:lt1>
        <a:srgbClr val="FFFFFF"/>
      </a:lt1>
      <a:dk2>
        <a:srgbClr val="53585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5_DynamicWaves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5_DynamicWaves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35_DynamicWavesDark">
  <a:themeElements>
    <a:clrScheme name="35_DynamicWavesDark">
      <a:dk1>
        <a:srgbClr val="000000"/>
      </a:dk1>
      <a:lt1>
        <a:srgbClr val="FFFFFF"/>
      </a:lt1>
      <a:dk2>
        <a:srgbClr val="53585F"/>
      </a:dk2>
      <a:lt2>
        <a:srgbClr val="D5D5D5"/>
      </a:lt2>
      <a:accent1>
        <a:srgbClr val="9BAABB"/>
      </a:accent1>
      <a:accent2>
        <a:srgbClr val="4CECD6"/>
      </a:accent2>
      <a:accent3>
        <a:srgbClr val="31FD29"/>
      </a:accent3>
      <a:accent4>
        <a:srgbClr val="FEFB00"/>
      </a:accent4>
      <a:accent5>
        <a:srgbClr val="F8ADB9"/>
      </a:accent5>
      <a:accent6>
        <a:srgbClr val="DE9DFE"/>
      </a:accent6>
      <a:hlink>
        <a:srgbClr val="0000FF"/>
      </a:hlink>
      <a:folHlink>
        <a:srgbClr val="FF00FF"/>
      </a:folHlink>
    </a:clrScheme>
    <a:fontScheme name="35_DynamicWavesDark">
      <a:majorFont>
        <a:latin typeface="Produkt Extralight"/>
        <a:ea typeface="Produkt Extralight"/>
        <a:cs typeface="Produkt Extralight"/>
      </a:majorFont>
      <a:minorFont>
        <a:latin typeface="Produkt Extralight"/>
        <a:ea typeface="Produkt Extralight"/>
        <a:cs typeface="Produkt Extralight"/>
      </a:minorFont>
    </a:fontScheme>
    <a:fmtScheme name="35_DynamicWavesDar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chemeClr val="accent1">
                <a:satOff val="5092"/>
                <a:lumOff val="-28652"/>
              </a:schemeClr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8" rtl="0" fontAlgn="auto" latinLnBrk="0" hangingPunct="0">
          <a:lnSpc>
            <a:spcPct val="100000"/>
          </a:lnSpc>
          <a:spcBef>
            <a:spcPts val="47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Light"/>
            <a:ea typeface="Graphik Light"/>
            <a:cs typeface="Graphik Light"/>
            <a:sym typeface="Graphik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