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1"/>
  </p:notesMasterIdLst>
  <p:handoutMasterIdLst>
    <p:handoutMasterId r:id="rId22"/>
  </p:handoutMasterIdLst>
  <p:sldIdLst>
    <p:sldId id="257" r:id="rId2"/>
    <p:sldId id="258" r:id="rId3"/>
    <p:sldId id="259" r:id="rId4"/>
    <p:sldId id="260" r:id="rId5"/>
    <p:sldId id="261" r:id="rId6"/>
    <p:sldId id="280" r:id="rId7"/>
    <p:sldId id="281" r:id="rId8"/>
    <p:sldId id="262" r:id="rId9"/>
    <p:sldId id="279" r:id="rId10"/>
    <p:sldId id="272" r:id="rId11"/>
    <p:sldId id="273" r:id="rId12"/>
    <p:sldId id="276" r:id="rId13"/>
    <p:sldId id="278" r:id="rId14"/>
    <p:sldId id="274" r:id="rId15"/>
    <p:sldId id="275" r:id="rId16"/>
    <p:sldId id="267" r:id="rId17"/>
    <p:sldId id="268" r:id="rId18"/>
    <p:sldId id="269" r:id="rId19"/>
    <p:sldId id="270" r:id="rId20"/>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392"/>
    <p:restoredTop sz="55837"/>
  </p:normalViewPr>
  <p:slideViewPr>
    <p:cSldViewPr snapToGrid="0" snapToObjects="1">
      <p:cViewPr varScale="1">
        <p:scale>
          <a:sx n="58" d="100"/>
          <a:sy n="58" d="100"/>
        </p:scale>
        <p:origin x="2488" y="192"/>
      </p:cViewPr>
      <p:guideLst/>
    </p:cSldViewPr>
  </p:slideViewPr>
  <p:notesTextViewPr>
    <p:cViewPr>
      <p:scale>
        <a:sx n="1" d="1"/>
        <a:sy n="1" d="1"/>
      </p:scale>
      <p:origin x="0" y="0"/>
    </p:cViewPr>
  </p:notesTextViewPr>
  <p:notesViewPr>
    <p:cSldViewPr snapToGrid="0" snapToObjects="1">
      <p:cViewPr varScale="1">
        <p:scale>
          <a:sx n="83" d="100"/>
          <a:sy n="83" d="100"/>
        </p:scale>
        <p:origin x="2144"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192C0C-FB00-1847-9D04-722FE618DD34}"/>
              </a:ext>
            </a:extLst>
          </p:cNvPr>
          <p:cNvSpPr>
            <a:spLocks noGrp="1"/>
          </p:cNvSpPr>
          <p:nvPr>
            <p:ph type="hdr" sz="quarter"/>
          </p:nvPr>
        </p:nvSpPr>
        <p:spPr>
          <a:xfrm>
            <a:off x="0" y="2"/>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2138EDA-0A1D-EB48-A0B9-FDF6E22315F7}"/>
              </a:ext>
            </a:extLst>
          </p:cNvPr>
          <p:cNvSpPr>
            <a:spLocks noGrp="1"/>
          </p:cNvSpPr>
          <p:nvPr>
            <p:ph type="dt" sz="quarter" idx="1"/>
          </p:nvPr>
        </p:nvSpPr>
        <p:spPr>
          <a:xfrm>
            <a:off x="5179484" y="2"/>
            <a:ext cx="3962400" cy="344091"/>
          </a:xfrm>
          <a:prstGeom prst="rect">
            <a:avLst/>
          </a:prstGeom>
        </p:spPr>
        <p:txBody>
          <a:bodyPr vert="horz" lIns="91440" tIns="45720" rIns="91440" bIns="45720" rtlCol="0"/>
          <a:lstStyle>
            <a:lvl1pPr algn="r">
              <a:defRPr sz="1200"/>
            </a:lvl1pPr>
          </a:lstStyle>
          <a:p>
            <a:fld id="{5CD3EB3B-DEE6-B64E-88A3-E62246675FA3}" type="datetimeFigureOut">
              <a:rPr lang="en-GB" smtClean="0"/>
              <a:t>22/01/2018</a:t>
            </a:fld>
            <a:endParaRPr lang="en-GB"/>
          </a:p>
        </p:txBody>
      </p:sp>
      <p:sp>
        <p:nvSpPr>
          <p:cNvPr id="4" name="Footer Placeholder 3">
            <a:extLst>
              <a:ext uri="{FF2B5EF4-FFF2-40B4-BE49-F238E27FC236}">
                <a16:creationId xmlns:a16="http://schemas.microsoft.com/office/drawing/2014/main" id="{4C26400B-BF12-1346-BF36-138225EE04DD}"/>
              </a:ext>
            </a:extLst>
          </p:cNvPr>
          <p:cNvSpPr>
            <a:spLocks noGrp="1"/>
          </p:cNvSpPr>
          <p:nvPr>
            <p:ph type="ftr" sz="quarter" idx="2"/>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EDD357E-1CEA-E447-8419-C40380012407}"/>
              </a:ext>
            </a:extLst>
          </p:cNvPr>
          <p:cNvSpPr>
            <a:spLocks noGrp="1"/>
          </p:cNvSpPr>
          <p:nvPr>
            <p:ph type="sldNum" sz="quarter" idx="3"/>
          </p:nvPr>
        </p:nvSpPr>
        <p:spPr>
          <a:xfrm>
            <a:off x="5179484" y="6513910"/>
            <a:ext cx="3962400" cy="344090"/>
          </a:xfrm>
          <a:prstGeom prst="rect">
            <a:avLst/>
          </a:prstGeom>
        </p:spPr>
        <p:txBody>
          <a:bodyPr vert="horz" lIns="91440" tIns="45720" rIns="91440" bIns="45720" rtlCol="0" anchor="b"/>
          <a:lstStyle>
            <a:lvl1pPr algn="r">
              <a:defRPr sz="1200"/>
            </a:lvl1pPr>
          </a:lstStyle>
          <a:p>
            <a:fld id="{5CD6AA63-D446-0149-97C6-D7D3C8942969}" type="slidenum">
              <a:rPr lang="en-GB" smtClean="0"/>
              <a:t>‹#›</a:t>
            </a:fld>
            <a:endParaRPr lang="en-GB"/>
          </a:p>
        </p:txBody>
      </p:sp>
    </p:spTree>
    <p:extLst>
      <p:ext uri="{BB962C8B-B14F-4D97-AF65-F5344CB8AC3E}">
        <p14:creationId xmlns:p14="http://schemas.microsoft.com/office/powerpoint/2010/main" val="421693778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2"/>
            <a:ext cx="3962400" cy="344091"/>
          </a:xfrm>
          <a:prstGeom prst="rect">
            <a:avLst/>
          </a:prstGeom>
        </p:spPr>
        <p:txBody>
          <a:bodyPr vert="horz" lIns="91440" tIns="45720" rIns="91440" bIns="45720" rtlCol="0"/>
          <a:lstStyle>
            <a:lvl1pPr algn="r">
              <a:defRPr sz="1200"/>
            </a:lvl1pPr>
          </a:lstStyle>
          <a:p>
            <a:fld id="{D3BC1048-0DEE-334F-B497-CAF03821F227}" type="datetimeFigureOut">
              <a:rPr lang="en-GB" smtClean="0"/>
              <a:t>22/01/2018</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F762F7BA-8D24-8B43-9E7C-80C445CE2CC6}" type="slidenum">
              <a:rPr lang="en-GB" smtClean="0"/>
              <a:t>‹#›</a:t>
            </a:fld>
            <a:endParaRPr lang="en-GB"/>
          </a:p>
        </p:txBody>
      </p:sp>
    </p:spTree>
    <p:extLst>
      <p:ext uri="{BB962C8B-B14F-4D97-AF65-F5344CB8AC3E}">
        <p14:creationId xmlns:p14="http://schemas.microsoft.com/office/powerpoint/2010/main" val="4081026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3937269-BC49-6744-ABCE-B0C0E9BCAE5A}" type="slidenum">
              <a:rPr lang="en-GB" smtClean="0"/>
              <a:t>1</a:t>
            </a:fld>
            <a:endParaRPr lang="en-GB"/>
          </a:p>
        </p:txBody>
      </p:sp>
    </p:spTree>
    <p:extLst>
      <p:ext uri="{BB962C8B-B14F-4D97-AF65-F5344CB8AC3E}">
        <p14:creationId xmlns:p14="http://schemas.microsoft.com/office/powerpoint/2010/main" val="1200380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Aims and Objectives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To have an understanding of Conservative Judaism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Examine the history and primary features of the movement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Evaluate the importance and influence of Conservative Judaism within the 21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Century and any challenges that might be facing it</a:t>
            </a:r>
          </a:p>
        </p:txBody>
      </p:sp>
      <p:sp>
        <p:nvSpPr>
          <p:cNvPr id="4" name="Slide Number Placeholder 3"/>
          <p:cNvSpPr>
            <a:spLocks noGrp="1"/>
          </p:cNvSpPr>
          <p:nvPr>
            <p:ph type="sldNum" sz="quarter" idx="10"/>
          </p:nvPr>
        </p:nvSpPr>
        <p:spPr/>
        <p:txBody>
          <a:bodyPr/>
          <a:lstStyle/>
          <a:p>
            <a:fld id="{13937269-BC49-6744-ABCE-B0C0E9BCAE5A}" type="slidenum">
              <a:rPr lang="en-GB" smtClean="0"/>
              <a:t>2</a:t>
            </a:fld>
            <a:endParaRPr lang="en-GB"/>
          </a:p>
        </p:txBody>
      </p:sp>
    </p:spTree>
    <p:extLst>
      <p:ext uri="{BB962C8B-B14F-4D97-AF65-F5344CB8AC3E}">
        <p14:creationId xmlns:p14="http://schemas.microsoft.com/office/powerpoint/2010/main" val="166446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1800"/>
              </a:lnSpc>
              <a:spcAft>
                <a:spcPts val="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What is Conservative Judaism? </a:t>
            </a:r>
          </a:p>
          <a:p>
            <a:pPr>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A definition given by Louis Jacobs states that, “Conservative Judaism, while rejecting both what it sees as the fundamentalism of Orthodoxy and the </a:t>
            </a:r>
            <a:r>
              <a:rPr lang="en-GB" sz="1200" dirty="0" err="1">
                <a:effectLst/>
                <a:latin typeface="Calibri" panose="020F0502020204030204" pitchFamily="34" charset="0"/>
                <a:ea typeface="Calibri" panose="020F0502020204030204" pitchFamily="34" charset="0"/>
                <a:cs typeface="Calibri" panose="020F0502020204030204" pitchFamily="34" charset="0"/>
              </a:rPr>
              <a:t>untraditionalism</a:t>
            </a:r>
            <a:r>
              <a:rPr lang="en-GB" sz="1200" dirty="0">
                <a:effectLst/>
                <a:latin typeface="Calibri" panose="020F0502020204030204" pitchFamily="34" charset="0"/>
                <a:ea typeface="Calibri" panose="020F0502020204030204" pitchFamily="34" charset="0"/>
                <a:cs typeface="Calibri" panose="020F0502020204030204" pitchFamily="34" charset="0"/>
              </a:rPr>
              <a:t> of Reform, adopts a positive religious position of its own in which Jewish piety can be fully at home in minds open to the best of modern thought.” - </a:t>
            </a:r>
            <a:r>
              <a:rPr lang="en-GB" sz="1200" b="1" dirty="0">
                <a:effectLst/>
                <a:latin typeface="Calibri" panose="020F0502020204030204" pitchFamily="34" charset="0"/>
                <a:ea typeface="Calibri" panose="020F0502020204030204" pitchFamily="34" charset="0"/>
                <a:cs typeface="Calibri" panose="020F0502020204030204" pitchFamily="34" charset="0"/>
              </a:rPr>
              <a:t>Louis Jacobs, The Jewish Religion; A Companion, 1995.</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(1). Conservative Judaism. In </a:t>
            </a:r>
            <a:r>
              <a:rPr lang="en-GB" sz="1000" i="1" dirty="0">
                <a:effectLst/>
                <a:latin typeface="Calibri" panose="020F0502020204030204" pitchFamily="34" charset="0"/>
                <a:ea typeface="Calibri" panose="020F0502020204030204" pitchFamily="34" charset="0"/>
                <a:cs typeface="Calibri" panose="020F0502020204030204" pitchFamily="34" charset="0"/>
              </a:rPr>
              <a:t>bbc.co.uk </a:t>
            </a:r>
            <a:r>
              <a:rPr lang="en-GB" sz="1000" dirty="0">
                <a:effectLst/>
                <a:latin typeface="Calibri" panose="020F0502020204030204" pitchFamily="34" charset="0"/>
                <a:ea typeface="Calibri" panose="020F0502020204030204" pitchFamily="34" charset="0"/>
                <a:cs typeface="Calibri" panose="020F0502020204030204" pitchFamily="34" charset="0"/>
              </a:rPr>
              <a:t>[online], updated 24 July 2009, [cited 17 January 2018] Available from: &lt;http://www.bbc.co.uk/religion/religions/judaism/subdivisions/conservative_1.shtml&gt;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3937269-BC49-6744-ABCE-B0C0E9BCAE5A}" type="slidenum">
              <a:rPr lang="en-GB" smtClean="0"/>
              <a:t>3</a:t>
            </a:fld>
            <a:endParaRPr lang="en-GB"/>
          </a:p>
        </p:txBody>
      </p:sp>
    </p:spTree>
    <p:extLst>
      <p:ext uri="{BB962C8B-B14F-4D97-AF65-F5344CB8AC3E}">
        <p14:creationId xmlns:p14="http://schemas.microsoft.com/office/powerpoint/2010/main" val="2174274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1800"/>
              </a:lnSpc>
              <a:spcAft>
                <a:spcPts val="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What is Conservative Judaism? </a:t>
            </a:r>
          </a:p>
          <a:p>
            <a:pPr>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Conservative Judaism is a branch of Judaism that is often described as sitting between Orthodox Judaism and Reform Judaism, though regardless it is independent of both of these movements</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It is also known by the Hebrew word ’</a:t>
            </a:r>
            <a:r>
              <a:rPr lang="en-GB" sz="1200" dirty="0" err="1">
                <a:effectLst/>
                <a:latin typeface="Calibri" panose="020F0502020204030204" pitchFamily="34" charset="0"/>
                <a:ea typeface="Calibri" panose="020F0502020204030204" pitchFamily="34" charset="0"/>
                <a:cs typeface="Calibri" panose="020F0502020204030204" pitchFamily="34" charset="0"/>
              </a:rPr>
              <a:t>Masorti</a:t>
            </a:r>
            <a:r>
              <a:rPr lang="en-GB" sz="1200" dirty="0">
                <a:effectLst/>
                <a:latin typeface="Calibri" panose="020F0502020204030204" pitchFamily="34" charset="0"/>
                <a:ea typeface="Calibri" panose="020F0502020204030204" pitchFamily="34" charset="0"/>
                <a:cs typeface="Calibri" panose="020F0502020204030204" pitchFamily="34" charset="0"/>
              </a:rPr>
              <a:t>’ which translates as traditional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(2)</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It was named “Conservative Judaism” to demonstrate its decision to conserve, instead of rejecting or reforming</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 (3)</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It is often referred to as traditional Judaism that is absent of fundamentalism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(2)</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Conservative Judaism preserves many traditions and practices, but various reforms are introduced also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(3)</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(2). Conservative Judaism. In </a:t>
            </a:r>
            <a:r>
              <a:rPr lang="en-GB" sz="1000" i="1" dirty="0">
                <a:effectLst/>
                <a:latin typeface="Calibri" panose="020F0502020204030204" pitchFamily="34" charset="0"/>
                <a:ea typeface="Calibri" panose="020F0502020204030204" pitchFamily="34" charset="0"/>
                <a:cs typeface="Calibri" panose="020F0502020204030204" pitchFamily="34" charset="0"/>
              </a:rPr>
              <a:t>bbc.co.uk </a:t>
            </a:r>
            <a:r>
              <a:rPr lang="en-GB" sz="1000" dirty="0">
                <a:effectLst/>
                <a:latin typeface="Calibri" panose="020F0502020204030204" pitchFamily="34" charset="0"/>
                <a:ea typeface="Calibri" panose="020F0502020204030204" pitchFamily="34" charset="0"/>
                <a:cs typeface="Calibri" panose="020F0502020204030204" pitchFamily="34" charset="0"/>
              </a:rPr>
              <a:t>[online], updated 24 July 2009, [cited 17 January 2018] Available from: &lt;http://www.bbc.co.uk/religion/religions/judaism/subdivisions/conservative_1.shtml&gt;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(3). Eliezer Segal</a:t>
            </a:r>
            <a:r>
              <a:rPr lang="en-GB" sz="1000" i="1" dirty="0">
                <a:effectLst/>
                <a:latin typeface="Calibri" panose="020F0502020204030204" pitchFamily="34" charset="0"/>
                <a:ea typeface="Calibri" panose="020F0502020204030204" pitchFamily="34" charset="0"/>
                <a:cs typeface="Calibri" panose="020F0502020204030204" pitchFamily="34" charset="0"/>
              </a:rPr>
              <a:t>, Introducing Judaism</a:t>
            </a:r>
            <a:r>
              <a:rPr lang="en-GB" sz="1000" dirty="0">
                <a:effectLst/>
                <a:latin typeface="Calibri" panose="020F0502020204030204" pitchFamily="34" charset="0"/>
                <a:ea typeface="Calibri" panose="020F0502020204030204" pitchFamily="34" charset="0"/>
                <a:cs typeface="Calibri" panose="020F0502020204030204" pitchFamily="34" charset="0"/>
              </a:rPr>
              <a:t>, (London: Routledge, 2008), pp. 124-125.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3937269-BC49-6744-ABCE-B0C0E9BCAE5A}" type="slidenum">
              <a:rPr lang="en-GB" smtClean="0"/>
              <a:t>4</a:t>
            </a:fld>
            <a:endParaRPr lang="en-GB"/>
          </a:p>
        </p:txBody>
      </p:sp>
    </p:spTree>
    <p:extLst>
      <p:ext uri="{BB962C8B-B14F-4D97-AF65-F5344CB8AC3E}">
        <p14:creationId xmlns:p14="http://schemas.microsoft.com/office/powerpoint/2010/main" val="22127631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1800"/>
              </a:lnSpc>
              <a:spcAft>
                <a:spcPts val="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Brief History </a:t>
            </a:r>
          </a:p>
          <a:p>
            <a:pPr>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Conservative Judaism developed out of the Reform Movement as a response to extreme tendencies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Zacharias Frankel (1801-75) and Solomon Schechter (1849-1915) were the principle founders of Conservative Judaism in USA</a:t>
            </a:r>
          </a:p>
        </p:txBody>
      </p:sp>
      <p:sp>
        <p:nvSpPr>
          <p:cNvPr id="4" name="Slide Number Placeholder 3"/>
          <p:cNvSpPr>
            <a:spLocks noGrp="1"/>
          </p:cNvSpPr>
          <p:nvPr>
            <p:ph type="sldNum" sz="quarter" idx="10"/>
          </p:nvPr>
        </p:nvSpPr>
        <p:spPr/>
        <p:txBody>
          <a:bodyPr/>
          <a:lstStyle/>
          <a:p>
            <a:fld id="{1E7010D8-8384-2A49-A7E5-FF85BF71DE73}" type="slidenum">
              <a:rPr lang="en-GB" smtClean="0"/>
              <a:t>5</a:t>
            </a:fld>
            <a:endParaRPr lang="en-GB"/>
          </a:p>
        </p:txBody>
      </p:sp>
    </p:spTree>
    <p:extLst>
      <p:ext uri="{BB962C8B-B14F-4D97-AF65-F5344CB8AC3E}">
        <p14:creationId xmlns:p14="http://schemas.microsoft.com/office/powerpoint/2010/main" val="175326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1800"/>
              </a:lnSpc>
              <a:spcAft>
                <a:spcPts val="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Zacharias Frankel </a:t>
            </a:r>
            <a:r>
              <a:rPr lang="en-GB" sz="1200" dirty="0">
                <a:effectLst/>
                <a:latin typeface="Calibri" panose="020F0502020204030204" pitchFamily="34" charset="0"/>
                <a:ea typeface="Calibri" panose="020F0502020204030204" pitchFamily="34" charset="0"/>
                <a:cs typeface="Calibri" panose="020F0502020204030204" pitchFamily="34" charset="0"/>
              </a:rPr>
              <a:t>(1801-75) </a:t>
            </a:r>
          </a:p>
          <a:p>
            <a:pPr>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Frankel supported a reform in Judaism but to a lesser extent than the Reform movement, he was dedicated to a ‘historically evolving dynamic Judaism’</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During a Reform Rabbinical conference in 1845 in Frankfurt, Frankel left as he disagreed with the other participants that there was no place for Hebrew in the Worship service</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He agreed that Judaism needed to be modified but disagreed with what they thought needed to be changed, and rejected Orthodoxy</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In 1845, he became the leader of the Jewish Theological Seminary in Breslau which he enforced was not to be classified with the Reform or Orthodox movements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Jewish leading figures in the USA took a comparable approach to the tradition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ts val="1800"/>
              </a:lnSpc>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(5). Dan Cohen- </a:t>
            </a:r>
            <a:r>
              <a:rPr lang="en-GB" sz="1000" dirty="0" err="1">
                <a:effectLst/>
                <a:latin typeface="Calibri" panose="020F0502020204030204" pitchFamily="34" charset="0"/>
                <a:ea typeface="Calibri" panose="020F0502020204030204" pitchFamily="34" charset="0"/>
                <a:cs typeface="Calibri" panose="020F0502020204030204" pitchFamily="34" charset="0"/>
              </a:rPr>
              <a:t>Sherbok</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i="1" dirty="0">
                <a:effectLst/>
                <a:latin typeface="Calibri" panose="020F0502020204030204" pitchFamily="34" charset="0"/>
                <a:ea typeface="Calibri" panose="020F0502020204030204" pitchFamily="34" charset="0"/>
                <a:cs typeface="Calibri" panose="020F0502020204030204" pitchFamily="34" charset="0"/>
              </a:rPr>
              <a:t>Modern Judaism</a:t>
            </a:r>
            <a:r>
              <a:rPr lang="en-GB" sz="1000" dirty="0">
                <a:effectLst/>
                <a:latin typeface="Calibri" panose="020F0502020204030204" pitchFamily="34" charset="0"/>
                <a:ea typeface="Calibri" panose="020F0502020204030204" pitchFamily="34" charset="0"/>
                <a:cs typeface="Calibri" panose="020F0502020204030204" pitchFamily="34" charset="0"/>
              </a:rPr>
              <a:t>, (Basingstoke : Macmillan 1996), pp.101-104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62F7BA-8D24-8B43-9E7C-80C445CE2CC6}" type="slidenum">
              <a:rPr lang="en-GB" smtClean="0"/>
              <a:t>6</a:t>
            </a:fld>
            <a:endParaRPr lang="en-GB"/>
          </a:p>
        </p:txBody>
      </p:sp>
    </p:spTree>
    <p:extLst>
      <p:ext uri="{BB962C8B-B14F-4D97-AF65-F5344CB8AC3E}">
        <p14:creationId xmlns:p14="http://schemas.microsoft.com/office/powerpoint/2010/main" val="5159135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1800"/>
              </a:lnSpc>
              <a:spcAft>
                <a:spcPts val="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Solomon Schechter </a:t>
            </a:r>
            <a:r>
              <a:rPr lang="en-GB" sz="1200" dirty="0">
                <a:effectLst/>
                <a:latin typeface="Calibri" panose="020F0502020204030204" pitchFamily="34" charset="0"/>
                <a:ea typeface="Calibri" panose="020F0502020204030204" pitchFamily="34" charset="0"/>
                <a:cs typeface="Calibri" panose="020F0502020204030204" pitchFamily="34" charset="0"/>
              </a:rPr>
              <a:t>(1849-1915) </a:t>
            </a:r>
          </a:p>
          <a:p>
            <a:pPr>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In 1902, Schechter became the president of the Jewish Theological Seminary of America</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He was perfect for the position, due to his Romanian upbringing, his traditional Jewish education and rigorous obedience of Jewish Law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However, in 1904, the Union of Orthodox Rabbis spoke out against the seminary, excommunicating the Jewish Theological Seminary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As a result, he began to compile the basis of what became Conservative Judaism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He emphasised the significance of traditional rituals, customs, observances and historical perspective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ts val="1800"/>
              </a:lnSpc>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(6). Dan Cohen- </a:t>
            </a:r>
            <a:r>
              <a:rPr lang="en-GB" sz="1000" dirty="0" err="1">
                <a:effectLst/>
                <a:latin typeface="Calibri" panose="020F0502020204030204" pitchFamily="34" charset="0"/>
                <a:ea typeface="Calibri" panose="020F0502020204030204" pitchFamily="34" charset="0"/>
                <a:cs typeface="Calibri" panose="020F0502020204030204" pitchFamily="34" charset="0"/>
              </a:rPr>
              <a:t>Sherbok</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i="1" dirty="0">
                <a:effectLst/>
                <a:latin typeface="Calibri" panose="020F0502020204030204" pitchFamily="34" charset="0"/>
                <a:ea typeface="Calibri" panose="020F0502020204030204" pitchFamily="34" charset="0"/>
                <a:cs typeface="Calibri" panose="020F0502020204030204" pitchFamily="34" charset="0"/>
              </a:rPr>
              <a:t>Modern Judaism</a:t>
            </a:r>
            <a:r>
              <a:rPr lang="en-GB" sz="1000" dirty="0">
                <a:effectLst/>
                <a:latin typeface="Calibri" panose="020F0502020204030204" pitchFamily="34" charset="0"/>
                <a:ea typeface="Calibri" panose="020F0502020204030204" pitchFamily="34" charset="0"/>
                <a:cs typeface="Calibri" panose="020F0502020204030204" pitchFamily="34" charset="0"/>
              </a:rPr>
              <a:t>, (Basingstoke : Macmillan 1996), pp.101-104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62F7BA-8D24-8B43-9E7C-80C445CE2CC6}" type="slidenum">
              <a:rPr lang="en-GB" smtClean="0"/>
              <a:t>7</a:t>
            </a:fld>
            <a:endParaRPr lang="en-GB"/>
          </a:p>
        </p:txBody>
      </p:sp>
    </p:spTree>
    <p:extLst>
      <p:ext uri="{BB962C8B-B14F-4D97-AF65-F5344CB8AC3E}">
        <p14:creationId xmlns:p14="http://schemas.microsoft.com/office/powerpoint/2010/main" val="524721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E7010D8-8384-2A49-A7E5-FF85BF71DE73}" type="slidenum">
              <a:rPr lang="en-GB" smtClean="0"/>
              <a:t>8</a:t>
            </a:fld>
            <a:endParaRPr lang="en-GB"/>
          </a:p>
        </p:txBody>
      </p:sp>
    </p:spTree>
    <p:extLst>
      <p:ext uri="{BB962C8B-B14F-4D97-AF65-F5344CB8AC3E}">
        <p14:creationId xmlns:p14="http://schemas.microsoft.com/office/powerpoint/2010/main" val="30481418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1800"/>
              </a:lnSpc>
              <a:spcAft>
                <a:spcPts val="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Core Beliefs </a:t>
            </a:r>
          </a:p>
          <a:p>
            <a:pPr>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Conservative Judaism does not have an official creed, and even though the movement has not given a statement of its principles it is viable to isolate several of their core beliefs</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 (6)</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The chancellor emeritus of The Jewish Theological Seminary, </a:t>
            </a:r>
            <a:r>
              <a:rPr lang="en-GB" sz="1200" dirty="0" err="1">
                <a:effectLst/>
                <a:latin typeface="Calibri" panose="020F0502020204030204" pitchFamily="34" charset="0"/>
                <a:ea typeface="Calibri" panose="020F0502020204030204" pitchFamily="34" charset="0"/>
                <a:cs typeface="Calibri" panose="020F0502020204030204" pitchFamily="34" charset="0"/>
              </a:rPr>
              <a:t>Ismar</a:t>
            </a:r>
            <a:r>
              <a:rPr lang="en-GB" sz="1200" dirty="0">
                <a:effectLst/>
                <a:latin typeface="Calibri" panose="020F0502020204030204" pitchFamily="34" charset="0"/>
                <a:ea typeface="Calibri" panose="020F0502020204030204" pitchFamily="34" charset="0"/>
                <a:cs typeface="Calibri" panose="020F0502020204030204" pitchFamily="34" charset="0"/>
              </a:rPr>
              <a:t> </a:t>
            </a:r>
            <a:r>
              <a:rPr lang="en-GB" sz="1200" dirty="0" err="1">
                <a:effectLst/>
                <a:latin typeface="Calibri" panose="020F0502020204030204" pitchFamily="34" charset="0"/>
                <a:ea typeface="Calibri" panose="020F0502020204030204" pitchFamily="34" charset="0"/>
                <a:cs typeface="Calibri" panose="020F0502020204030204" pitchFamily="34" charset="0"/>
              </a:rPr>
              <a:t>Schorsch</a:t>
            </a:r>
            <a:r>
              <a:rPr lang="en-GB" sz="1200" dirty="0">
                <a:effectLst/>
                <a:latin typeface="Calibri" panose="020F0502020204030204" pitchFamily="34" charset="0"/>
                <a:ea typeface="Calibri" panose="020F0502020204030204" pitchFamily="34" charset="0"/>
                <a:cs typeface="Calibri" panose="020F0502020204030204" pitchFamily="34" charset="0"/>
              </a:rPr>
              <a:t> has compiled a list of the core values of Conservative Judaism, which are as follows:</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ts val="1800"/>
              </a:lnSpc>
              <a:spcAft>
                <a:spcPts val="0"/>
              </a:spcAft>
              <a:buFont typeface="Arial" panose="020B0604020202020204" pitchFamily="34" charset="0"/>
              <a:buChar char="•"/>
              <a:tabLst>
                <a:tab pos="9144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The Centrality of Modern Israel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ts val="1800"/>
              </a:lnSpc>
              <a:spcAft>
                <a:spcPts val="0"/>
              </a:spcAft>
              <a:buFont typeface="Arial" panose="020B0604020202020204" pitchFamily="34" charset="0"/>
              <a:buChar char="•"/>
              <a:tabLst>
                <a:tab pos="9144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Hebrew- The Irreplaceable Language of Jewish Expression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ts val="1800"/>
              </a:lnSpc>
              <a:spcAft>
                <a:spcPts val="0"/>
              </a:spcAft>
              <a:buFont typeface="Arial" panose="020B0604020202020204" pitchFamily="34" charset="0"/>
              <a:buChar char="•"/>
              <a:tabLst>
                <a:tab pos="9144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Devotion to the Ideal of </a:t>
            </a:r>
            <a:r>
              <a:rPr lang="en-GB" sz="1200" b="1" i="1" dirty="0" err="1">
                <a:effectLst/>
                <a:latin typeface="Calibri" panose="020F0502020204030204" pitchFamily="34" charset="0"/>
                <a:ea typeface="Calibri" panose="020F0502020204030204" pitchFamily="34" charset="0"/>
                <a:cs typeface="Calibri" panose="020F0502020204030204" pitchFamily="34" charset="0"/>
              </a:rPr>
              <a:t>Klal</a:t>
            </a:r>
            <a:r>
              <a:rPr lang="en-GB" sz="1200" b="1" i="1" dirty="0">
                <a:effectLst/>
                <a:latin typeface="Calibri" panose="020F0502020204030204" pitchFamily="34" charset="0"/>
                <a:ea typeface="Calibri" panose="020F0502020204030204" pitchFamily="34" charset="0"/>
                <a:cs typeface="Calibri" panose="020F0502020204030204" pitchFamily="34" charset="0"/>
              </a:rPr>
              <a:t> </a:t>
            </a:r>
            <a:r>
              <a:rPr lang="en-GB" sz="1200" b="1" i="1" dirty="0" err="1">
                <a:effectLst/>
                <a:latin typeface="Calibri" panose="020F0502020204030204" pitchFamily="34" charset="0"/>
                <a:ea typeface="Calibri" panose="020F0502020204030204" pitchFamily="34" charset="0"/>
                <a:cs typeface="Calibri" panose="020F0502020204030204" pitchFamily="34" charset="0"/>
              </a:rPr>
              <a:t>Yisrael</a:t>
            </a:r>
            <a:r>
              <a:rPr lang="en-GB" sz="1200" b="1" i="1" dirty="0">
                <a:effectLst/>
                <a:latin typeface="Calibri" panose="020F0502020204030204" pitchFamily="34" charset="0"/>
                <a:ea typeface="Calibri" panose="020F0502020204030204" pitchFamily="34" charset="0"/>
                <a:cs typeface="Calibri" panose="020F0502020204030204" pitchFamily="34" charset="0"/>
              </a:rPr>
              <a:t> </a:t>
            </a:r>
            <a:r>
              <a:rPr lang="en-GB" sz="1200" dirty="0">
                <a:effectLst/>
                <a:latin typeface="Calibri" panose="020F0502020204030204" pitchFamily="34" charset="0"/>
                <a:ea typeface="Calibri" panose="020F0502020204030204" pitchFamily="34" charset="0"/>
                <a:cs typeface="Calibri" panose="020F0502020204030204" pitchFamily="34" charset="0"/>
              </a:rPr>
              <a:t>(the entire worldwide Jewish community)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ts val="1800"/>
              </a:lnSpc>
              <a:spcAft>
                <a:spcPts val="0"/>
              </a:spcAft>
              <a:buFont typeface="Arial" panose="020B0604020202020204" pitchFamily="34" charset="0"/>
              <a:buChar char="•"/>
              <a:tabLst>
                <a:tab pos="9144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The Defining Role of the Torah in the Reshaping of Judaism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ts val="1800"/>
              </a:lnSpc>
              <a:spcAft>
                <a:spcPts val="0"/>
              </a:spcAft>
              <a:buFont typeface="Arial" panose="020B0604020202020204" pitchFamily="34" charset="0"/>
              <a:buChar char="•"/>
              <a:tabLst>
                <a:tab pos="9144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The Study of the Torah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ts val="1800"/>
              </a:lnSpc>
              <a:spcAft>
                <a:spcPts val="0"/>
              </a:spcAft>
              <a:buFont typeface="Arial" panose="020B0604020202020204" pitchFamily="34" charset="0"/>
              <a:buChar char="•"/>
              <a:tabLst>
                <a:tab pos="9144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The Governance of Jewish Life by </a:t>
            </a:r>
            <a:r>
              <a:rPr lang="en-GB" sz="1200" b="1" i="1" dirty="0">
                <a:effectLst/>
                <a:latin typeface="Calibri" panose="020F0502020204030204" pitchFamily="34" charset="0"/>
                <a:ea typeface="Calibri" panose="020F0502020204030204" pitchFamily="34" charset="0"/>
                <a:cs typeface="Calibri" panose="020F0502020204030204" pitchFamily="34" charset="0"/>
              </a:rPr>
              <a:t>Halakha </a:t>
            </a:r>
            <a:r>
              <a:rPr lang="en-GB" sz="1200" dirty="0">
                <a:effectLst/>
                <a:latin typeface="Calibri" panose="020F0502020204030204" pitchFamily="34" charset="0"/>
                <a:ea typeface="Calibri" panose="020F0502020204030204" pitchFamily="34" charset="0"/>
                <a:cs typeface="Calibri" panose="020F0502020204030204" pitchFamily="34" charset="0"/>
              </a:rPr>
              <a:t>(Jewish Law)</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ts val="1800"/>
              </a:lnSpc>
              <a:spcAft>
                <a:spcPts val="0"/>
              </a:spcAft>
              <a:buFont typeface="Arial" panose="020B0604020202020204" pitchFamily="34" charset="0"/>
              <a:buChar char="•"/>
              <a:tabLst>
                <a:tab pos="9144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Belief in God</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 (7)</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914400">
              <a:lnSpc>
                <a:spcPts val="1800"/>
              </a:lnSpc>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(7). Dan Cohen-</a:t>
            </a:r>
            <a:r>
              <a:rPr lang="en-GB" sz="1200" dirty="0" err="1">
                <a:effectLst/>
                <a:latin typeface="Calibri" panose="020F0502020204030204" pitchFamily="34" charset="0"/>
                <a:ea typeface="Calibri" panose="020F0502020204030204" pitchFamily="34" charset="0"/>
                <a:cs typeface="Calibri" panose="020F0502020204030204" pitchFamily="34" charset="0"/>
              </a:rPr>
              <a:t>Sherbok</a:t>
            </a:r>
            <a:r>
              <a:rPr lang="en-GB" sz="1200" dirty="0">
                <a:effectLst/>
                <a:latin typeface="Calibri" panose="020F0502020204030204" pitchFamily="34" charset="0"/>
                <a:ea typeface="Calibri" panose="020F0502020204030204" pitchFamily="34" charset="0"/>
                <a:cs typeface="Calibri" panose="020F0502020204030204" pitchFamily="34" charset="0"/>
              </a:rPr>
              <a:t>, </a:t>
            </a:r>
            <a:r>
              <a:rPr lang="en-GB" sz="1200" i="1" dirty="0">
                <a:effectLst/>
                <a:latin typeface="Calibri" panose="020F0502020204030204" pitchFamily="34" charset="0"/>
                <a:ea typeface="Calibri" panose="020F0502020204030204" pitchFamily="34" charset="0"/>
                <a:cs typeface="Calibri" panose="020F0502020204030204" pitchFamily="34" charset="0"/>
              </a:rPr>
              <a:t>Modern Judaism</a:t>
            </a:r>
            <a:r>
              <a:rPr lang="en-GB" sz="1200" dirty="0">
                <a:effectLst/>
                <a:latin typeface="Calibri" panose="020F0502020204030204" pitchFamily="34" charset="0"/>
                <a:ea typeface="Calibri" panose="020F0502020204030204" pitchFamily="34" charset="0"/>
                <a:cs typeface="Calibri" panose="020F0502020204030204" pitchFamily="34" charset="0"/>
              </a:rPr>
              <a:t>, (Basingstoke : Macmillan 1996), pp.112-115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(8). </a:t>
            </a:r>
            <a:r>
              <a:rPr lang="en-GB" sz="1200" dirty="0" err="1">
                <a:effectLst/>
                <a:latin typeface="Calibri" panose="020F0502020204030204" pitchFamily="34" charset="0"/>
                <a:ea typeface="Calibri" panose="020F0502020204030204" pitchFamily="34" charset="0"/>
                <a:cs typeface="Calibri" panose="020F0502020204030204" pitchFamily="34" charset="0"/>
              </a:rPr>
              <a:t>Ismar</a:t>
            </a:r>
            <a:r>
              <a:rPr lang="en-GB" sz="1200" dirty="0">
                <a:effectLst/>
                <a:latin typeface="Calibri" panose="020F0502020204030204" pitchFamily="34" charset="0"/>
                <a:ea typeface="Calibri" panose="020F0502020204030204" pitchFamily="34" charset="0"/>
                <a:cs typeface="Calibri" panose="020F0502020204030204" pitchFamily="34" charset="0"/>
              </a:rPr>
              <a:t> </a:t>
            </a:r>
            <a:r>
              <a:rPr lang="en-GB" sz="1200" dirty="0" err="1">
                <a:effectLst/>
                <a:latin typeface="Calibri" panose="020F0502020204030204" pitchFamily="34" charset="0"/>
                <a:ea typeface="Calibri" panose="020F0502020204030204" pitchFamily="34" charset="0"/>
                <a:cs typeface="Calibri" panose="020F0502020204030204" pitchFamily="34" charset="0"/>
              </a:rPr>
              <a:t>Schorsch</a:t>
            </a:r>
            <a:r>
              <a:rPr lang="en-GB" sz="1200" dirty="0">
                <a:effectLst/>
                <a:latin typeface="Calibri" panose="020F0502020204030204" pitchFamily="34" charset="0"/>
                <a:ea typeface="Calibri" panose="020F0502020204030204" pitchFamily="34" charset="0"/>
                <a:cs typeface="Calibri" panose="020F0502020204030204" pitchFamily="34" charset="0"/>
              </a:rPr>
              <a:t>. Conservative Judaism: The Core Values of Conservative Judaism</a:t>
            </a:r>
            <a:r>
              <a:rPr lang="en-GB" sz="1200" b="1" dirty="0">
                <a:effectLst/>
                <a:latin typeface="Calibri" panose="020F0502020204030204" pitchFamily="34" charset="0"/>
                <a:ea typeface="Calibri" panose="020F0502020204030204" pitchFamily="34" charset="0"/>
                <a:cs typeface="Calibri" panose="020F0502020204030204" pitchFamily="34" charset="0"/>
              </a:rPr>
              <a:t>. </a:t>
            </a:r>
            <a:r>
              <a:rPr lang="en-GB" sz="1200" dirty="0">
                <a:effectLst/>
                <a:latin typeface="Calibri" panose="020F0502020204030204" pitchFamily="34" charset="0"/>
                <a:ea typeface="Calibri" panose="020F0502020204030204" pitchFamily="34" charset="0"/>
                <a:cs typeface="Calibri" panose="020F0502020204030204" pitchFamily="34" charset="0"/>
              </a:rPr>
              <a:t>In </a:t>
            </a:r>
            <a:r>
              <a:rPr lang="en-GB" sz="1200" i="1" dirty="0">
                <a:effectLst/>
                <a:latin typeface="Calibri" panose="020F0502020204030204" pitchFamily="34" charset="0"/>
                <a:ea typeface="Calibri" panose="020F0502020204030204" pitchFamily="34" charset="0"/>
                <a:cs typeface="Calibri" panose="020F0502020204030204" pitchFamily="34" charset="0"/>
              </a:rPr>
              <a:t>Jewish Virtual Library</a:t>
            </a:r>
            <a:r>
              <a:rPr lang="en-GB" sz="1200" dirty="0">
                <a:effectLst/>
                <a:latin typeface="Calibri" panose="020F0502020204030204" pitchFamily="34" charset="0"/>
                <a:ea typeface="Calibri" panose="020F0502020204030204" pitchFamily="34" charset="0"/>
                <a:cs typeface="Calibri" panose="020F0502020204030204" pitchFamily="34" charset="0"/>
              </a:rPr>
              <a:t>,  [cited 18 January 2018] Available from: &lt;http://www.jewishvirtuallibrary.org/the-core-values-of-conservative-Judaism&gt;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62F7BA-8D24-8B43-9E7C-80C445CE2CC6}" type="slidenum">
              <a:rPr lang="en-GB" smtClean="0"/>
              <a:t>9</a:t>
            </a:fld>
            <a:endParaRPr lang="en-GB"/>
          </a:p>
        </p:txBody>
      </p:sp>
    </p:spTree>
    <p:extLst>
      <p:ext uri="{BB962C8B-B14F-4D97-AF65-F5344CB8AC3E}">
        <p14:creationId xmlns:p14="http://schemas.microsoft.com/office/powerpoint/2010/main" val="38877556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1800"/>
              </a:lnSpc>
              <a:spcAft>
                <a:spcPts val="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Core Beliefs</a:t>
            </a:r>
          </a:p>
          <a:p>
            <a:pPr>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The Centrality of Modern Israel: </a:t>
            </a:r>
            <a:r>
              <a:rPr lang="en-GB" sz="1200" dirty="0">
                <a:effectLst/>
                <a:latin typeface="Calibri" panose="020F0502020204030204" pitchFamily="34" charset="0"/>
                <a:ea typeface="Calibri" panose="020F0502020204030204" pitchFamily="34" charset="0"/>
                <a:cs typeface="Calibri" panose="020F0502020204030204" pitchFamily="34" charset="0"/>
              </a:rPr>
              <a:t>They believe that Israel is the ‘final destiny’ for Judaism. They do not want to separate Judaism from Israel and believe that it should always have a connection to Israel, Ezekiel describes Israel as “the most glorious of all lands” (NRSV, Ezekiel:20:6)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(9)</a:t>
            </a:r>
            <a:r>
              <a:rPr lang="en-GB" sz="1200" dirty="0">
                <a:effectLst/>
                <a:latin typeface="Calibri" panose="020F0502020204030204" pitchFamily="34" charset="0"/>
                <a:ea typeface="Calibri" panose="020F0502020204030204" pitchFamily="34" charset="0"/>
                <a:cs typeface="Calibri" panose="020F0502020204030204" pitchFamily="34" charset="0"/>
              </a:rPr>
              <a:t>. Conservative Jews promote the significance of Jewish nationalism and champion Zionism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(10)</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Hebrew- The Irreplaceable Language of Jewish Expression: </a:t>
            </a:r>
            <a:r>
              <a:rPr lang="en-GB" sz="1200" dirty="0">
                <a:effectLst/>
                <a:latin typeface="Calibri" panose="020F0502020204030204" pitchFamily="34" charset="0"/>
                <a:ea typeface="Calibri" panose="020F0502020204030204" pitchFamily="34" charset="0"/>
                <a:cs typeface="Calibri" panose="020F0502020204030204" pitchFamily="34" charset="0"/>
              </a:rPr>
              <a:t>Hebrew is the language that connects the people of Judaism with the sacred texts, God’s word and to Israel itself.</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 (9) </a:t>
            </a:r>
            <a:r>
              <a:rPr lang="en-GB" sz="1200" dirty="0">
                <a:effectLst/>
                <a:latin typeface="Calibri" panose="020F0502020204030204" pitchFamily="34" charset="0"/>
                <a:ea typeface="Calibri" panose="020F0502020204030204" pitchFamily="34" charset="0"/>
                <a:cs typeface="Calibri" panose="020F0502020204030204" pitchFamily="34" charset="0"/>
              </a:rPr>
              <a:t> Conservative worship is quite traditional, in the sense that the majority of the Jewish worship service is conducted in Hebrew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(11)</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Devotion to the Ideal of </a:t>
            </a:r>
            <a:r>
              <a:rPr lang="en-GB" sz="1200" b="1" dirty="0" err="1">
                <a:effectLst/>
                <a:latin typeface="Calibri" panose="020F0502020204030204" pitchFamily="34" charset="0"/>
                <a:ea typeface="Calibri" panose="020F0502020204030204" pitchFamily="34" charset="0"/>
                <a:cs typeface="Calibri" panose="020F0502020204030204" pitchFamily="34" charset="0"/>
              </a:rPr>
              <a:t>Klal</a:t>
            </a:r>
            <a:r>
              <a:rPr lang="en-GB" sz="1200" b="1" dirty="0">
                <a:effectLst/>
                <a:latin typeface="Calibri" panose="020F0502020204030204" pitchFamily="34" charset="0"/>
                <a:ea typeface="Calibri" panose="020F0502020204030204" pitchFamily="34" charset="0"/>
                <a:cs typeface="Calibri" panose="020F0502020204030204" pitchFamily="34" charset="0"/>
              </a:rPr>
              <a:t> </a:t>
            </a:r>
            <a:r>
              <a:rPr lang="en-GB" sz="1200" b="1" dirty="0" err="1">
                <a:effectLst/>
                <a:latin typeface="Calibri" panose="020F0502020204030204" pitchFamily="34" charset="0"/>
                <a:ea typeface="Calibri" panose="020F0502020204030204" pitchFamily="34" charset="0"/>
                <a:cs typeface="Calibri" panose="020F0502020204030204" pitchFamily="34" charset="0"/>
              </a:rPr>
              <a:t>Yisrael</a:t>
            </a:r>
            <a:r>
              <a:rPr lang="en-GB" sz="1200" b="1" dirty="0">
                <a:effectLst/>
                <a:latin typeface="Calibri" panose="020F0502020204030204" pitchFamily="34" charset="0"/>
                <a:ea typeface="Calibri" panose="020F0502020204030204" pitchFamily="34" charset="0"/>
                <a:cs typeface="Calibri" panose="020F0502020204030204" pitchFamily="34" charset="0"/>
              </a:rPr>
              <a:t> </a:t>
            </a:r>
            <a:r>
              <a:rPr lang="en-GB" sz="1200" dirty="0">
                <a:effectLst/>
                <a:latin typeface="Calibri" panose="020F0502020204030204" pitchFamily="34" charset="0"/>
                <a:ea typeface="Calibri" panose="020F0502020204030204" pitchFamily="34" charset="0"/>
                <a:cs typeface="Calibri" panose="020F0502020204030204" pitchFamily="34" charset="0"/>
              </a:rPr>
              <a:t>(the entire worldwide Jewish community): Describes the concept that the global Jewish community is joined together and that every person within it is as significant as the next.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(9)  </a:t>
            </a:r>
            <a:r>
              <a:rPr lang="en-GB" sz="1200" dirty="0">
                <a:effectLst/>
                <a:latin typeface="Calibri" panose="020F0502020204030204" pitchFamily="34" charset="0"/>
                <a:ea typeface="Calibri" panose="020F0502020204030204" pitchFamily="34" charset="0"/>
                <a:cs typeface="Calibri" panose="020F0502020204030204" pitchFamily="34" charset="0"/>
              </a:rPr>
              <a:t> Within Conservative Judaism, women are just as significant as men, they have an equal role within Jewish service with most Conservative synagogues implementing ‘family seating’ rather than following the Orthodox tradition of separating the genders.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(12)</a:t>
            </a:r>
          </a:p>
          <a:p>
            <a:pPr marL="342900" lvl="0" indent="-342900">
              <a:lnSpc>
                <a:spcPts val="1800"/>
              </a:lnSpc>
              <a:spcAft>
                <a:spcPts val="0"/>
              </a:spcAft>
              <a:buFont typeface="Arial" panose="020B0604020202020204" pitchFamily="34" charset="0"/>
              <a:buChar char="•"/>
              <a:tabLst>
                <a:tab pos="457200" algn="l"/>
              </a:tabLst>
            </a:pPr>
            <a:endParaRPr lang="en-GB" sz="1200" baseline="30000" dirty="0">
              <a:effectLst/>
              <a:latin typeface="Calibri" panose="020F0502020204030204" pitchFamily="34" charset="0"/>
              <a:ea typeface="Calibri" panose="020F0502020204030204" pitchFamily="34" charset="0"/>
              <a:cs typeface="Calibri" panose="020F0502020204030204" pitchFamily="34" charset="0"/>
            </a:endParaRPr>
          </a:p>
          <a:p>
            <a:pPr marL="0" lvl="0" indent="0">
              <a:lnSpc>
                <a:spcPts val="1800"/>
              </a:lnSpc>
              <a:spcAft>
                <a:spcPts val="0"/>
              </a:spcAft>
              <a:buFont typeface="Arial" panose="020B0604020202020204" pitchFamily="34" charset="0"/>
              <a:buNone/>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(9). </a:t>
            </a:r>
            <a:r>
              <a:rPr lang="en-GB" sz="1000" dirty="0" err="1">
                <a:effectLst/>
                <a:latin typeface="Calibri" panose="020F0502020204030204" pitchFamily="34" charset="0"/>
                <a:ea typeface="Calibri" panose="020F0502020204030204" pitchFamily="34" charset="0"/>
                <a:cs typeface="Calibri" panose="020F0502020204030204" pitchFamily="34" charset="0"/>
              </a:rPr>
              <a:t>Ismar</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dirty="0" err="1">
                <a:effectLst/>
                <a:latin typeface="Calibri" panose="020F0502020204030204" pitchFamily="34" charset="0"/>
                <a:ea typeface="Calibri" panose="020F0502020204030204" pitchFamily="34" charset="0"/>
                <a:cs typeface="Calibri" panose="020F0502020204030204" pitchFamily="34" charset="0"/>
              </a:rPr>
              <a:t>Schorsch</a:t>
            </a:r>
            <a:r>
              <a:rPr lang="en-GB" sz="1000" dirty="0">
                <a:effectLst/>
                <a:latin typeface="Calibri" panose="020F0502020204030204" pitchFamily="34" charset="0"/>
                <a:ea typeface="Calibri" panose="020F0502020204030204" pitchFamily="34" charset="0"/>
                <a:cs typeface="Calibri" panose="020F0502020204030204" pitchFamily="34" charset="0"/>
              </a:rPr>
              <a:t>. Conservative Judaism: The Core Values of Conservative Judaism</a:t>
            </a:r>
            <a:r>
              <a:rPr lang="en-GB" sz="1000" b="1" dirty="0">
                <a:effectLst/>
                <a:latin typeface="Calibri" panose="020F0502020204030204" pitchFamily="34" charset="0"/>
                <a:ea typeface="Calibri" panose="020F0502020204030204" pitchFamily="34" charset="0"/>
                <a:cs typeface="Calibri" panose="020F0502020204030204" pitchFamily="34" charset="0"/>
              </a:rPr>
              <a:t>. </a:t>
            </a:r>
            <a:r>
              <a:rPr lang="en-GB" sz="1000" dirty="0">
                <a:effectLst/>
                <a:latin typeface="Calibri" panose="020F0502020204030204" pitchFamily="34" charset="0"/>
                <a:ea typeface="Calibri" panose="020F0502020204030204" pitchFamily="34" charset="0"/>
                <a:cs typeface="Calibri" panose="020F0502020204030204" pitchFamily="34" charset="0"/>
              </a:rPr>
              <a:t>In </a:t>
            </a:r>
            <a:r>
              <a:rPr lang="en-GB" sz="1000" i="1" dirty="0">
                <a:effectLst/>
                <a:latin typeface="Calibri" panose="020F0502020204030204" pitchFamily="34" charset="0"/>
                <a:ea typeface="Calibri" panose="020F0502020204030204" pitchFamily="34" charset="0"/>
                <a:cs typeface="Calibri" panose="020F0502020204030204" pitchFamily="34" charset="0"/>
              </a:rPr>
              <a:t>Jewish Virtual Library</a:t>
            </a:r>
            <a:r>
              <a:rPr lang="en-GB" sz="1000" dirty="0">
                <a:effectLst/>
                <a:latin typeface="Calibri" panose="020F0502020204030204" pitchFamily="34" charset="0"/>
                <a:ea typeface="Calibri" panose="020F0502020204030204" pitchFamily="34" charset="0"/>
                <a:cs typeface="Calibri" panose="020F0502020204030204" pitchFamily="34" charset="0"/>
              </a:rPr>
              <a:t>,  [cited 18 January 2018] Available from: &lt;http://www.jewishvirtuallibrary.org/the-core-values-of-conservative-Judaism&gt;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(10). Conservative Judaism: beliefs, distinctness, practices, In </a:t>
            </a:r>
            <a:r>
              <a:rPr lang="en-GB" sz="1000" i="1" dirty="0" err="1">
                <a:effectLst/>
                <a:latin typeface="Calibri" panose="020F0502020204030204" pitchFamily="34" charset="0"/>
                <a:ea typeface="Calibri" panose="020F0502020204030204" pitchFamily="34" charset="0"/>
                <a:cs typeface="Calibri" panose="020F0502020204030204" pitchFamily="34" charset="0"/>
              </a:rPr>
              <a:t>Relgiousfacts</a:t>
            </a:r>
            <a:r>
              <a:rPr lang="en-GB" sz="1000" dirty="0">
                <a:effectLst/>
                <a:latin typeface="Calibri" panose="020F0502020204030204" pitchFamily="34" charset="0"/>
                <a:ea typeface="Calibri" panose="020F0502020204030204" pitchFamily="34" charset="0"/>
                <a:cs typeface="Calibri" panose="020F0502020204030204" pitchFamily="34" charset="0"/>
              </a:rPr>
              <a:t> [online], updated 19 November 2016, [cited 20 January 2018]. Available from: &lt;http://www.religionfacts.com/conservative-Judaism&gt;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(11). Conservative Judaism. In </a:t>
            </a:r>
            <a:r>
              <a:rPr lang="en-GB" sz="1000" i="1" dirty="0">
                <a:effectLst/>
                <a:latin typeface="Calibri" panose="020F0502020204030204" pitchFamily="34" charset="0"/>
                <a:ea typeface="Calibri" panose="020F0502020204030204" pitchFamily="34" charset="0"/>
                <a:cs typeface="Calibri" panose="020F0502020204030204" pitchFamily="34" charset="0"/>
              </a:rPr>
              <a:t>bbc.co.uk </a:t>
            </a:r>
            <a:r>
              <a:rPr lang="en-GB" sz="1000" dirty="0">
                <a:effectLst/>
                <a:latin typeface="Calibri" panose="020F0502020204030204" pitchFamily="34" charset="0"/>
                <a:ea typeface="Calibri" panose="020F0502020204030204" pitchFamily="34" charset="0"/>
                <a:cs typeface="Calibri" panose="020F0502020204030204" pitchFamily="34" charset="0"/>
              </a:rPr>
              <a:t>[online],[cited 17 January 2018] Available from: &lt;http://www.bbc.co.uk/religion/religions/judaism/subdivisions/conservative_1.shtml&gt;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(12). Eliezer Segal</a:t>
            </a:r>
            <a:r>
              <a:rPr lang="en-GB" sz="1000" i="1" dirty="0">
                <a:effectLst/>
                <a:latin typeface="Calibri" panose="020F0502020204030204" pitchFamily="34" charset="0"/>
                <a:ea typeface="Calibri" panose="020F0502020204030204" pitchFamily="34" charset="0"/>
                <a:cs typeface="Calibri" panose="020F0502020204030204" pitchFamily="34" charset="0"/>
              </a:rPr>
              <a:t>, Introducing Judaism</a:t>
            </a:r>
            <a:r>
              <a:rPr lang="en-GB" sz="1000" dirty="0">
                <a:effectLst/>
                <a:latin typeface="Calibri" panose="020F0502020204030204" pitchFamily="34" charset="0"/>
                <a:ea typeface="Calibri" panose="020F0502020204030204" pitchFamily="34" charset="0"/>
                <a:cs typeface="Calibri" panose="020F0502020204030204" pitchFamily="34" charset="0"/>
              </a:rPr>
              <a:t>, p. 126.</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62F7BA-8D24-8B43-9E7C-80C445CE2CC6}" type="slidenum">
              <a:rPr lang="en-GB" smtClean="0"/>
              <a:t>10</a:t>
            </a:fld>
            <a:endParaRPr lang="en-GB"/>
          </a:p>
        </p:txBody>
      </p:sp>
    </p:spTree>
    <p:extLst>
      <p:ext uri="{BB962C8B-B14F-4D97-AF65-F5344CB8AC3E}">
        <p14:creationId xmlns:p14="http://schemas.microsoft.com/office/powerpoint/2010/main" val="7137280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1800"/>
              </a:lnSpc>
              <a:spcAft>
                <a:spcPts val="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Core Beliefs</a:t>
            </a:r>
          </a:p>
          <a:p>
            <a:pPr>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The Defining Role of the Torah in the Reshaping of Judaism: </a:t>
            </a:r>
            <a:r>
              <a:rPr lang="en-GB" sz="1200" dirty="0">
                <a:effectLst/>
                <a:latin typeface="Calibri" panose="020F0502020204030204" pitchFamily="34" charset="0"/>
                <a:ea typeface="Calibri" panose="020F0502020204030204" pitchFamily="34" charset="0"/>
                <a:cs typeface="Calibri" panose="020F0502020204030204" pitchFamily="34" charset="0"/>
              </a:rPr>
              <a:t>Conservative Jews do not agree with the Orthodox belief that the Torah was spoken by God to Moses on Mount Sinai or the Reform belief that it came from ‘human reflection’.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(13) </a:t>
            </a:r>
            <a:r>
              <a:rPr lang="en-GB" sz="1200" dirty="0">
                <a:effectLst/>
                <a:latin typeface="Calibri" panose="020F0502020204030204" pitchFamily="34" charset="0"/>
                <a:ea typeface="Calibri" panose="020F0502020204030204" pitchFamily="34" charset="0"/>
                <a:cs typeface="Calibri" panose="020F0502020204030204" pitchFamily="34" charset="0"/>
              </a:rPr>
              <a:t>The Torah may not be the core of Conservative beliefs but that doesn’t mean that conservative Jew’s believe it is any less sacred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The Study of the Torah: </a:t>
            </a:r>
            <a:r>
              <a:rPr lang="en-GB" sz="1200" dirty="0">
                <a:effectLst/>
                <a:latin typeface="Calibri" panose="020F0502020204030204" pitchFamily="34" charset="0"/>
                <a:ea typeface="Calibri" panose="020F0502020204030204" pitchFamily="34" charset="0"/>
                <a:cs typeface="Calibri" panose="020F0502020204030204" pitchFamily="34" charset="0"/>
              </a:rPr>
              <a:t>Conservative Jews believe they should study the Torah to gain their own perspective rather than accepting the perspective of their past ancestors</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The Governance of Jewish Life by Halakha </a:t>
            </a:r>
            <a:r>
              <a:rPr lang="en-GB" sz="1200" dirty="0">
                <a:effectLst/>
                <a:latin typeface="Calibri" panose="020F0502020204030204" pitchFamily="34" charset="0"/>
                <a:ea typeface="Calibri" panose="020F0502020204030204" pitchFamily="34" charset="0"/>
                <a:cs typeface="Calibri" panose="020F0502020204030204" pitchFamily="34" charset="0"/>
              </a:rPr>
              <a:t>(Jewish Law): the Jewish law is what determines how Jews should act and live their lives and is therefore significant</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 (14) </a:t>
            </a:r>
            <a:r>
              <a:rPr lang="en-GB" sz="1200" dirty="0">
                <a:effectLst/>
                <a:latin typeface="Calibri" panose="020F0502020204030204" pitchFamily="34" charset="0"/>
                <a:ea typeface="Calibri" panose="020F0502020204030204" pitchFamily="34" charset="0"/>
                <a:cs typeface="Calibri" panose="020F0502020204030204" pitchFamily="34" charset="0"/>
              </a:rPr>
              <a:t>Conservative Jew’s believe that the Jewish law, Halakha, is to be followed but accept that alterations to the law can be made, should circumstances demand it, such as changes in society.</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 (15)</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b="1" dirty="0">
                <a:effectLst/>
                <a:latin typeface="Calibri" panose="020F0502020204030204" pitchFamily="34" charset="0"/>
                <a:ea typeface="Calibri" panose="020F0502020204030204" pitchFamily="34" charset="0"/>
                <a:cs typeface="Calibri" panose="020F0502020204030204" pitchFamily="34" charset="0"/>
              </a:rPr>
              <a:t>Belief in God: </a:t>
            </a:r>
            <a:r>
              <a:rPr lang="en-GB" sz="1200" dirty="0">
                <a:effectLst/>
                <a:latin typeface="Calibri" panose="020F0502020204030204" pitchFamily="34" charset="0"/>
                <a:ea typeface="Calibri" panose="020F0502020204030204" pitchFamily="34" charset="0"/>
                <a:cs typeface="Calibri" panose="020F0502020204030204" pitchFamily="34" charset="0"/>
              </a:rPr>
              <a:t>God is omniscient, omnipotent, and all good.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(13)</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(13). Dan Cohen- </a:t>
            </a:r>
            <a:r>
              <a:rPr lang="en-GB" sz="1000" dirty="0" err="1">
                <a:effectLst/>
                <a:latin typeface="Calibri" panose="020F0502020204030204" pitchFamily="34" charset="0"/>
                <a:ea typeface="Calibri" panose="020F0502020204030204" pitchFamily="34" charset="0"/>
                <a:cs typeface="Calibri" panose="020F0502020204030204" pitchFamily="34" charset="0"/>
              </a:rPr>
              <a:t>Sherbok</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i="1" dirty="0">
                <a:effectLst/>
                <a:latin typeface="Calibri" panose="020F0502020204030204" pitchFamily="34" charset="0"/>
                <a:ea typeface="Calibri" panose="020F0502020204030204" pitchFamily="34" charset="0"/>
                <a:cs typeface="Calibri" panose="020F0502020204030204" pitchFamily="34" charset="0"/>
              </a:rPr>
              <a:t>Modern Judaism</a:t>
            </a:r>
            <a:r>
              <a:rPr lang="en-GB" sz="1000" dirty="0">
                <a:effectLst/>
                <a:latin typeface="Calibri" panose="020F0502020204030204" pitchFamily="34" charset="0"/>
                <a:ea typeface="Calibri" panose="020F0502020204030204" pitchFamily="34" charset="0"/>
                <a:cs typeface="Calibri" panose="020F0502020204030204" pitchFamily="34" charset="0"/>
              </a:rPr>
              <a:t>,pp.112-115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(14). </a:t>
            </a:r>
            <a:r>
              <a:rPr lang="en-GB" sz="1000" dirty="0" err="1">
                <a:effectLst/>
                <a:latin typeface="Calibri" panose="020F0502020204030204" pitchFamily="34" charset="0"/>
                <a:ea typeface="Calibri" panose="020F0502020204030204" pitchFamily="34" charset="0"/>
                <a:cs typeface="Calibri" panose="020F0502020204030204" pitchFamily="34" charset="0"/>
              </a:rPr>
              <a:t>Ismar</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dirty="0" err="1">
                <a:effectLst/>
                <a:latin typeface="Calibri" panose="020F0502020204030204" pitchFamily="34" charset="0"/>
                <a:ea typeface="Calibri" panose="020F0502020204030204" pitchFamily="34" charset="0"/>
                <a:cs typeface="Calibri" panose="020F0502020204030204" pitchFamily="34" charset="0"/>
              </a:rPr>
              <a:t>Schorsch</a:t>
            </a:r>
            <a:r>
              <a:rPr lang="en-GB" sz="1000" dirty="0">
                <a:effectLst/>
                <a:latin typeface="Calibri" panose="020F0502020204030204" pitchFamily="34" charset="0"/>
                <a:ea typeface="Calibri" panose="020F0502020204030204" pitchFamily="34" charset="0"/>
                <a:cs typeface="Calibri" panose="020F0502020204030204" pitchFamily="34" charset="0"/>
              </a:rPr>
              <a:t>. Conservative Judaism: The Core Values of Conservative Judaism</a:t>
            </a:r>
            <a:r>
              <a:rPr lang="en-GB" sz="1000" b="1" dirty="0">
                <a:effectLst/>
                <a:latin typeface="Calibri" panose="020F0502020204030204" pitchFamily="34" charset="0"/>
                <a:ea typeface="Calibri" panose="020F0502020204030204" pitchFamily="34" charset="0"/>
                <a:cs typeface="Calibri" panose="020F0502020204030204" pitchFamily="34" charset="0"/>
              </a:rPr>
              <a:t>. </a:t>
            </a:r>
            <a:r>
              <a:rPr lang="en-GB" sz="1000" dirty="0">
                <a:effectLst/>
                <a:latin typeface="Calibri" panose="020F0502020204030204" pitchFamily="34" charset="0"/>
                <a:ea typeface="Calibri" panose="020F0502020204030204" pitchFamily="34" charset="0"/>
                <a:cs typeface="Calibri" panose="020F0502020204030204" pitchFamily="34" charset="0"/>
              </a:rPr>
              <a:t>In </a:t>
            </a:r>
            <a:r>
              <a:rPr lang="en-GB" sz="1000" i="1" dirty="0">
                <a:effectLst/>
                <a:latin typeface="Calibri" panose="020F0502020204030204" pitchFamily="34" charset="0"/>
                <a:ea typeface="Calibri" panose="020F0502020204030204" pitchFamily="34" charset="0"/>
                <a:cs typeface="Calibri" panose="020F0502020204030204" pitchFamily="34" charset="0"/>
              </a:rPr>
              <a:t>Jewish Virtual Library</a:t>
            </a:r>
            <a:r>
              <a:rPr lang="en-GB" sz="1000" dirty="0">
                <a:effectLst/>
                <a:latin typeface="Calibri" panose="020F0502020204030204" pitchFamily="34" charset="0"/>
                <a:ea typeface="Calibri" panose="020F0502020204030204" pitchFamily="34" charset="0"/>
                <a:cs typeface="Calibri" panose="020F0502020204030204" pitchFamily="34" charset="0"/>
              </a:rPr>
              <a:t>,  [cited 18 January 2018] Available from: &lt;http://www.jewishvirtuallibrary.org/the-core-values-of-conservative-Judaism&gt;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(15) Conservative Judaism. In </a:t>
            </a:r>
            <a:r>
              <a:rPr lang="en-GB" sz="1000" i="1" dirty="0">
                <a:effectLst/>
                <a:latin typeface="Calibri" panose="020F0502020204030204" pitchFamily="34" charset="0"/>
                <a:ea typeface="Calibri" panose="020F0502020204030204" pitchFamily="34" charset="0"/>
                <a:cs typeface="Calibri" panose="020F0502020204030204" pitchFamily="34" charset="0"/>
              </a:rPr>
              <a:t>bbc.co.uk </a:t>
            </a:r>
            <a:r>
              <a:rPr lang="en-GB" sz="1000" dirty="0">
                <a:effectLst/>
                <a:latin typeface="Calibri" panose="020F0502020204030204" pitchFamily="34" charset="0"/>
                <a:ea typeface="Calibri" panose="020F0502020204030204" pitchFamily="34" charset="0"/>
                <a:cs typeface="Calibri" panose="020F0502020204030204" pitchFamily="34" charset="0"/>
              </a:rPr>
              <a:t>[online],[cited 17 January 2018] Available from: &lt;http://www.bbc.co.uk/religion/religions/judaism/subdivisions/conservative_1.shtml&gt;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62F7BA-8D24-8B43-9E7C-80C445CE2CC6}" type="slidenum">
              <a:rPr lang="en-GB" smtClean="0"/>
              <a:t>11</a:t>
            </a:fld>
            <a:endParaRPr lang="en-GB"/>
          </a:p>
        </p:txBody>
      </p:sp>
    </p:spTree>
    <p:extLst>
      <p:ext uri="{BB962C8B-B14F-4D97-AF65-F5344CB8AC3E}">
        <p14:creationId xmlns:p14="http://schemas.microsoft.com/office/powerpoint/2010/main" val="17663190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7010D8-8384-2A49-A7E5-FF85BF71DE73}" type="slidenum">
              <a:rPr lang="en-GB" smtClean="0"/>
              <a:t>12</a:t>
            </a:fld>
            <a:endParaRPr lang="en-GB"/>
          </a:p>
        </p:txBody>
      </p:sp>
    </p:spTree>
    <p:extLst>
      <p:ext uri="{BB962C8B-B14F-4D97-AF65-F5344CB8AC3E}">
        <p14:creationId xmlns:p14="http://schemas.microsoft.com/office/powerpoint/2010/main" val="29108916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1800"/>
              </a:lnSpc>
              <a:spcAft>
                <a:spcPts val="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Tradition and Change</a:t>
            </a:r>
          </a:p>
          <a:p>
            <a:pPr>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A motto of Conservative Judaism is, ‘Tradition and Change’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(16)</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Members of the Conservative movement abide by the halakha (Jewish Law) but are also willing to make adjustments for their contemporary needs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(17)</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The movement tries to balance between maintaining traditional values, such as the history and heritage of Judaism, as well as making changes to fit in with society, which is constantly evolving</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For some, this may sound like the best of both worlds, but it can prove to be difficult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(16)</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The movement has faced many challenges over the decades due to the stance of keeping with tradition as well as evolving with the times, causing varied opinions within the movement, issues include: gender and sexuality; the updating of the prayer book; intermarriages; and ruling that allows Jews to drive to the synagogue on Shabbat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(17)</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These issues are important as they influence the way of life for Conservative Jews </a:t>
            </a:r>
            <a:r>
              <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a:t>
            </a:r>
          </a:p>
          <a:p>
            <a:pPr marL="342900" lvl="0" indent="-342900">
              <a:lnSpc>
                <a:spcPts val="1800"/>
              </a:lnSpc>
              <a:spcAft>
                <a:spcPts val="0"/>
              </a:spcAft>
              <a:buFont typeface="Arial" panose="020B0604020202020204" pitchFamily="34" charset="0"/>
              <a:buChar char="•"/>
              <a:tabLst>
                <a:tab pos="457200" algn="l"/>
              </a:tabLst>
            </a:pPr>
            <a:endParaRPr lang="en-GB" sz="1200" dirty="0">
              <a:solidFill>
                <a:srgbClr val="FF0000"/>
              </a:solidFill>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(16).  Daniel </a:t>
            </a:r>
            <a:r>
              <a:rPr lang="en-GB" sz="1000" dirty="0" err="1">
                <a:effectLst/>
                <a:latin typeface="Calibri" panose="020F0502020204030204" pitchFamily="34" charset="0"/>
                <a:ea typeface="Calibri" panose="020F0502020204030204" pitchFamily="34" charset="0"/>
                <a:cs typeface="Calibri" panose="020F0502020204030204" pitchFamily="34" charset="0"/>
              </a:rPr>
              <a:t>Septimus</a:t>
            </a:r>
            <a:r>
              <a:rPr lang="en-GB" sz="1000" dirty="0">
                <a:effectLst/>
                <a:latin typeface="Calibri" panose="020F0502020204030204" pitchFamily="34" charset="0"/>
                <a:ea typeface="Calibri" panose="020F0502020204030204" pitchFamily="34" charset="0"/>
                <a:cs typeface="Calibri" panose="020F0502020204030204" pitchFamily="34" charset="0"/>
              </a:rPr>
              <a:t>, Conservative Judaism: The State of Judaism Today. In </a:t>
            </a:r>
            <a:r>
              <a:rPr lang="en-GB" sz="1000" i="1" dirty="0">
                <a:effectLst/>
                <a:latin typeface="Calibri" panose="020F0502020204030204" pitchFamily="34" charset="0"/>
                <a:ea typeface="Calibri" panose="020F0502020204030204" pitchFamily="34" charset="0"/>
                <a:cs typeface="Calibri" panose="020F0502020204030204" pitchFamily="34" charset="0"/>
              </a:rPr>
              <a:t>Jewish Virtual Library </a:t>
            </a:r>
            <a:r>
              <a:rPr lang="en-GB" sz="1000" dirty="0">
                <a:effectLst/>
                <a:latin typeface="Calibri" panose="020F0502020204030204" pitchFamily="34" charset="0"/>
                <a:ea typeface="Calibri" panose="020F0502020204030204" pitchFamily="34" charset="0"/>
                <a:cs typeface="Calibri" panose="020F0502020204030204" pitchFamily="34" charset="0"/>
              </a:rPr>
              <a:t>[online], [cited 20 January 2018], Available from:&lt; http://www.jewishvirtuallibrary.org/the-state-of-conservative-judaism-today&gt;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(17) Ian Lacey, Focus Study on Judaism as a Religious Tradition. In i</a:t>
            </a:r>
            <a:r>
              <a:rPr lang="en-GB" sz="1000" i="1" dirty="0">
                <a:effectLst/>
                <a:latin typeface="Calibri" panose="020F0502020204030204" pitchFamily="34" charset="0"/>
                <a:ea typeface="Calibri" panose="020F0502020204030204" pitchFamily="34" charset="0"/>
                <a:cs typeface="Calibri" panose="020F0502020204030204" pitchFamily="34" charset="0"/>
              </a:rPr>
              <a:t>js.org.au </a:t>
            </a:r>
            <a:r>
              <a:rPr lang="en-GB" sz="1000" dirty="0">
                <a:effectLst/>
                <a:latin typeface="Calibri" panose="020F0502020204030204" pitchFamily="34" charset="0"/>
                <a:ea typeface="Calibri" panose="020F0502020204030204" pitchFamily="34" charset="0"/>
                <a:cs typeface="Calibri" panose="020F0502020204030204" pitchFamily="34" charset="0"/>
              </a:rPr>
              <a:t>[online], 2009, [cited 20 January 2018], Available from: &lt;http://www.ijs.org.au/Judaism-as-a-Religious-Tradition/default.aspx&gt;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62F7BA-8D24-8B43-9E7C-80C445CE2CC6}" type="slidenum">
              <a:rPr lang="en-GB" smtClean="0"/>
              <a:t>13</a:t>
            </a:fld>
            <a:endParaRPr lang="en-GB"/>
          </a:p>
        </p:txBody>
      </p:sp>
    </p:spTree>
    <p:extLst>
      <p:ext uri="{BB962C8B-B14F-4D97-AF65-F5344CB8AC3E}">
        <p14:creationId xmlns:p14="http://schemas.microsoft.com/office/powerpoint/2010/main" val="19207235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1800"/>
              </a:lnSpc>
              <a:spcAft>
                <a:spcPts val="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Gender and Sexuality </a:t>
            </a:r>
          </a:p>
          <a:p>
            <a:pPr>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In 1983, the Jewish Theological Seminary started ordaining women, some may argue that this was the start of contemporary Conservative Judaism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This change in law was accepted by many conservative leaders, however others disapproved and viewed it as going against the Jewish Tradition causing some members of the Jewish Theological Seminary to leave the school,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At the start of the 21</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st</a:t>
            </a:r>
            <a:r>
              <a:rPr lang="en-GB" sz="1200" dirty="0">
                <a:effectLst/>
                <a:latin typeface="Calibri" panose="020F0502020204030204" pitchFamily="34" charset="0"/>
                <a:ea typeface="Calibri" panose="020F0502020204030204" pitchFamily="34" charset="0"/>
                <a:cs typeface="Calibri" panose="020F0502020204030204" pitchFamily="34" charset="0"/>
              </a:rPr>
              <a:t> century, further divisive issues became apparent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(18)</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The Conservative movement disagreed with homosexuality. While encouraging members to be understanding and kind toward gays and lesbians the movement made no effort to acknowledge their relationships and stopped them from being ordained, studying at rabbinical schools and having any leading roles within the movement</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Due to the negative opinions concerning this law, the subject was re-evaluated which led to a four-year process and ended with a vote in 2006.</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In 2006, the Committee of Jewish Law and Standards of the Conservative Rabbinical Assembly, decided that individual rabbis, synagogues and other Conservative institutions could make an independent decision on whether to employ gay or lesbian clergy or conduct same sex marriages.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(19)</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Four people resigned from the committee and there are still people who disagree with this ruling and changing of the denominations position on the subject, such as </a:t>
            </a:r>
            <a:r>
              <a:rPr lang="en-GB" sz="1200" dirty="0" err="1">
                <a:effectLst/>
                <a:latin typeface="Calibri" panose="020F0502020204030204" pitchFamily="34" charset="0"/>
                <a:ea typeface="Calibri" panose="020F0502020204030204" pitchFamily="34" charset="0"/>
                <a:cs typeface="Calibri" panose="020F0502020204030204" pitchFamily="34" charset="0"/>
              </a:rPr>
              <a:t>Ismar</a:t>
            </a:r>
            <a:r>
              <a:rPr lang="en-GB" sz="1200" dirty="0">
                <a:effectLst/>
                <a:latin typeface="Calibri" panose="020F0502020204030204" pitchFamily="34" charset="0"/>
                <a:ea typeface="Calibri" panose="020F0502020204030204" pitchFamily="34" charset="0"/>
                <a:cs typeface="Calibri" panose="020F0502020204030204" pitchFamily="34" charset="0"/>
              </a:rPr>
              <a:t> </a:t>
            </a:r>
            <a:r>
              <a:rPr lang="en-GB" sz="1200" dirty="0" err="1">
                <a:effectLst/>
                <a:latin typeface="Calibri" panose="020F0502020204030204" pitchFamily="34" charset="0"/>
                <a:ea typeface="Calibri" panose="020F0502020204030204" pitchFamily="34" charset="0"/>
                <a:cs typeface="Calibri" panose="020F0502020204030204" pitchFamily="34" charset="0"/>
              </a:rPr>
              <a:t>Schorsch</a:t>
            </a:r>
            <a:r>
              <a:rPr lang="en-GB" sz="1200" dirty="0">
                <a:effectLst/>
                <a:latin typeface="Calibri" panose="020F0502020204030204" pitchFamily="34" charset="0"/>
                <a:ea typeface="Calibri" panose="020F0502020204030204" pitchFamily="34" charset="0"/>
                <a:cs typeface="Calibri" panose="020F0502020204030204" pitchFamily="34" charset="0"/>
              </a:rPr>
              <a:t>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(18)</a:t>
            </a:r>
          </a:p>
          <a:p>
            <a:pPr marL="342900" lvl="0" indent="-342900">
              <a:lnSpc>
                <a:spcPts val="1800"/>
              </a:lnSpc>
              <a:spcAft>
                <a:spcPts val="0"/>
              </a:spcAft>
              <a:buFont typeface="Arial" panose="020B0604020202020204" pitchFamily="34" charset="0"/>
              <a:buChar char="•"/>
              <a:tabLst>
                <a:tab pos="457200" algn="l"/>
              </a:tabLst>
            </a:pPr>
            <a:endParaRPr lang="en-GB" sz="1200" baseline="300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(18) Daniel </a:t>
            </a:r>
            <a:r>
              <a:rPr lang="en-GB" sz="1000" dirty="0" err="1">
                <a:effectLst/>
                <a:latin typeface="Calibri" panose="020F0502020204030204" pitchFamily="34" charset="0"/>
                <a:ea typeface="Calibri" panose="020F0502020204030204" pitchFamily="34" charset="0"/>
                <a:cs typeface="Calibri" panose="020F0502020204030204" pitchFamily="34" charset="0"/>
              </a:rPr>
              <a:t>Septimus</a:t>
            </a:r>
            <a:r>
              <a:rPr lang="en-GB" sz="1000" dirty="0">
                <a:effectLst/>
                <a:latin typeface="Calibri" panose="020F0502020204030204" pitchFamily="34" charset="0"/>
                <a:ea typeface="Calibri" panose="020F0502020204030204" pitchFamily="34" charset="0"/>
                <a:cs typeface="Calibri" panose="020F0502020204030204" pitchFamily="34" charset="0"/>
              </a:rPr>
              <a:t>, Conservative Judaism: The State of Judaism Today. In </a:t>
            </a:r>
            <a:r>
              <a:rPr lang="en-GB" sz="1000" i="1" dirty="0">
                <a:effectLst/>
                <a:latin typeface="Calibri" panose="020F0502020204030204" pitchFamily="34" charset="0"/>
                <a:ea typeface="Calibri" panose="020F0502020204030204" pitchFamily="34" charset="0"/>
                <a:cs typeface="Calibri" panose="020F0502020204030204" pitchFamily="34" charset="0"/>
              </a:rPr>
              <a:t>Jewish Virtual Library </a:t>
            </a:r>
            <a:r>
              <a:rPr lang="en-GB" sz="1000" dirty="0">
                <a:effectLst/>
                <a:latin typeface="Calibri" panose="020F0502020204030204" pitchFamily="34" charset="0"/>
                <a:ea typeface="Calibri" panose="020F0502020204030204" pitchFamily="34" charset="0"/>
                <a:cs typeface="Calibri" panose="020F0502020204030204" pitchFamily="34" charset="0"/>
              </a:rPr>
              <a:t>[online], [cited 20/01/18], Available from:&lt; http://www.jewishvirtuallibrary.org/the-state-of-conservative-judaism-today&gt;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(19) Daniel S. Nevins, Conservative </a:t>
            </a:r>
            <a:r>
              <a:rPr lang="en-GB" sz="1000" dirty="0" err="1">
                <a:effectLst/>
                <a:latin typeface="Calibri" panose="020F0502020204030204" pitchFamily="34" charset="0"/>
                <a:ea typeface="Calibri" panose="020F0502020204030204" pitchFamily="34" charset="0"/>
                <a:cs typeface="Calibri" panose="020F0502020204030204" pitchFamily="34" charset="0"/>
              </a:rPr>
              <a:t>Halakhah</a:t>
            </a:r>
            <a:r>
              <a:rPr lang="en-GB" sz="1000" dirty="0">
                <a:effectLst/>
                <a:latin typeface="Calibri" panose="020F0502020204030204" pitchFamily="34" charset="0"/>
                <a:ea typeface="Calibri" panose="020F0502020204030204" pitchFamily="34" charset="0"/>
                <a:cs typeface="Calibri" panose="020F0502020204030204" pitchFamily="34" charset="0"/>
              </a:rPr>
              <a:t> and Homosexuality. In  </a:t>
            </a:r>
            <a:r>
              <a:rPr lang="en-GB" sz="1000" i="1" dirty="0" err="1">
                <a:effectLst/>
                <a:latin typeface="Calibri" panose="020F0502020204030204" pitchFamily="34" charset="0"/>
                <a:ea typeface="Calibri" panose="020F0502020204030204" pitchFamily="34" charset="0"/>
                <a:cs typeface="Calibri" panose="020F0502020204030204" pitchFamily="34" charset="0"/>
              </a:rPr>
              <a:t>MyJewishLearning</a:t>
            </a:r>
            <a:r>
              <a:rPr lang="en-GB" sz="1000" dirty="0">
                <a:effectLst/>
                <a:latin typeface="Calibri" panose="020F0502020204030204" pitchFamily="34" charset="0"/>
                <a:ea typeface="Calibri" panose="020F0502020204030204" pitchFamily="34" charset="0"/>
                <a:cs typeface="Calibri" panose="020F0502020204030204" pitchFamily="34" charset="0"/>
              </a:rPr>
              <a:t> [online], [cited 20/01/18], Available from:&lt; https://www.myjewishlearning.com/article/conservative-halakhah-and-homosexuality/&gt;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62F7BA-8D24-8B43-9E7C-80C445CE2CC6}" type="slidenum">
              <a:rPr lang="en-GB" smtClean="0"/>
              <a:t>14</a:t>
            </a:fld>
            <a:endParaRPr lang="en-GB"/>
          </a:p>
        </p:txBody>
      </p:sp>
    </p:spTree>
    <p:extLst>
      <p:ext uri="{BB962C8B-B14F-4D97-AF65-F5344CB8AC3E}">
        <p14:creationId xmlns:p14="http://schemas.microsoft.com/office/powerpoint/2010/main" val="12631064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1800"/>
              </a:lnSpc>
              <a:spcAft>
                <a:spcPts val="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Decline in Demographics </a:t>
            </a:r>
            <a:endParaRPr lang="en-GB" sz="1200" dirty="0">
              <a:effectLst/>
              <a:latin typeface="Calibri" panose="020F0502020204030204" pitchFamily="34" charset="0"/>
              <a:ea typeface="Calibri" panose="020F0502020204030204" pitchFamily="34" charset="0"/>
              <a:cs typeface="Calibri" panose="020F0502020204030204" pitchFamily="34" charset="0"/>
            </a:endParaRPr>
          </a:p>
          <a:p>
            <a:pPr>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For decades Conservative Judaism was the most popular branch of Judaism for American Jews, however it is the Reform movement that is the largest branch of Judaism today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According to the National Jewish Population Survey the number of Conservative Jews has declined from 38% to 33% over a ten-year period and according to Jack Wertheimer the movement has been in demographic decline for two generations</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Conservative Judaism has a higher number of older members compared to the Reform movement, with twice as many being over the age of sixty-five</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A contributing factor for this demographic decline has been the laws on intermarriage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As stated by Steven M. Cohen, 75% of intermarried Jews who were brought up in the Conservative movement abandon or avoid joining as adults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In comparison to the Reform movement, Conservative Judaism is not as accepting of intermarried Jews and as a result intermarried Jews are joining the Reform Movement</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The Reform movement also acknowledges patrilineal descent (A Jewish child of a non-Jewish mother and a Jewish father)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(20)</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effectLst/>
                <a:latin typeface="Calibri" panose="020F0502020204030204" pitchFamily="34" charset="0"/>
                <a:ea typeface="Calibri" panose="020F0502020204030204" pitchFamily="34" charset="0"/>
                <a:cs typeface="Calibri" panose="020F0502020204030204" pitchFamily="34" charset="0"/>
              </a:rPr>
              <a:t>Due to the decline, Conservative congregations need financial help </a:t>
            </a:r>
            <a:r>
              <a:rPr lang="en-GB" sz="1200" baseline="30000" dirty="0">
                <a:effectLst/>
                <a:latin typeface="Calibri" panose="020F0502020204030204" pitchFamily="34" charset="0"/>
                <a:ea typeface="Calibri" panose="020F0502020204030204" pitchFamily="34" charset="0"/>
                <a:cs typeface="Calibri" panose="020F0502020204030204" pitchFamily="34" charset="0"/>
              </a:rPr>
              <a:t>(21)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ts val="1800"/>
              </a:lnSpc>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p>
          <a:p>
            <a:pPr marL="457200">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(20). Daniel </a:t>
            </a:r>
            <a:r>
              <a:rPr lang="en-GB" sz="1000" dirty="0" err="1">
                <a:effectLst/>
                <a:latin typeface="Calibri" panose="020F0502020204030204" pitchFamily="34" charset="0"/>
                <a:ea typeface="Calibri" panose="020F0502020204030204" pitchFamily="34" charset="0"/>
                <a:cs typeface="Calibri" panose="020F0502020204030204" pitchFamily="34" charset="0"/>
              </a:rPr>
              <a:t>Septimus</a:t>
            </a:r>
            <a:r>
              <a:rPr lang="en-GB" sz="1000" dirty="0">
                <a:effectLst/>
                <a:latin typeface="Calibri" panose="020F0502020204030204" pitchFamily="34" charset="0"/>
                <a:ea typeface="Calibri" panose="020F0502020204030204" pitchFamily="34" charset="0"/>
                <a:cs typeface="Calibri" panose="020F0502020204030204" pitchFamily="34" charset="0"/>
              </a:rPr>
              <a:t>, Conservative Judaism: The State of Judaism Today. In </a:t>
            </a:r>
            <a:r>
              <a:rPr lang="en-GB" sz="1000" i="1" dirty="0">
                <a:effectLst/>
                <a:latin typeface="Calibri" panose="020F0502020204030204" pitchFamily="34" charset="0"/>
                <a:ea typeface="Calibri" panose="020F0502020204030204" pitchFamily="34" charset="0"/>
                <a:cs typeface="Calibri" panose="020F0502020204030204" pitchFamily="34" charset="0"/>
              </a:rPr>
              <a:t>Jewish Virtual Library </a:t>
            </a:r>
            <a:r>
              <a:rPr lang="en-GB" sz="1000" dirty="0">
                <a:effectLst/>
                <a:latin typeface="Calibri" panose="020F0502020204030204" pitchFamily="34" charset="0"/>
                <a:ea typeface="Calibri" panose="020F0502020204030204" pitchFamily="34" charset="0"/>
                <a:cs typeface="Calibri" panose="020F0502020204030204" pitchFamily="34" charset="0"/>
              </a:rPr>
              <a:t>[online], [cited 20/01/18], Available from:&lt; http://www.jewishvirtuallibrary.org/the-state-of-conservative-judaism-today&gt;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000" dirty="0">
                <a:effectLst/>
                <a:latin typeface="Calibri" panose="020F0502020204030204" pitchFamily="34" charset="0"/>
                <a:ea typeface="Calibri" panose="020F0502020204030204" pitchFamily="34" charset="0"/>
                <a:cs typeface="Calibri" panose="020F0502020204030204" pitchFamily="34" charset="0"/>
              </a:rPr>
              <a:t>(21). Dan Cohen- </a:t>
            </a:r>
            <a:r>
              <a:rPr lang="en-GB" sz="1000" dirty="0" err="1">
                <a:effectLst/>
                <a:latin typeface="Calibri" panose="020F0502020204030204" pitchFamily="34" charset="0"/>
                <a:ea typeface="Calibri" panose="020F0502020204030204" pitchFamily="34" charset="0"/>
                <a:cs typeface="Calibri" panose="020F0502020204030204" pitchFamily="34" charset="0"/>
              </a:rPr>
              <a:t>Sherbok</a:t>
            </a:r>
            <a:r>
              <a:rPr lang="en-GB" sz="1000" dirty="0">
                <a:effectLst/>
                <a:latin typeface="Calibri" panose="020F0502020204030204" pitchFamily="34" charset="0"/>
                <a:ea typeface="Calibri" panose="020F0502020204030204" pitchFamily="34" charset="0"/>
                <a:cs typeface="Calibri" panose="020F0502020204030204" pitchFamily="34" charset="0"/>
              </a:rPr>
              <a:t>, </a:t>
            </a:r>
            <a:r>
              <a:rPr lang="en-GB" sz="1000" i="1" dirty="0">
                <a:effectLst/>
                <a:latin typeface="Calibri" panose="020F0502020204030204" pitchFamily="34" charset="0"/>
                <a:ea typeface="Calibri" panose="020F0502020204030204" pitchFamily="34" charset="0"/>
                <a:cs typeface="Calibri" panose="020F0502020204030204" pitchFamily="34" charset="0"/>
              </a:rPr>
              <a:t>Modern Judaism</a:t>
            </a:r>
            <a:r>
              <a:rPr lang="en-GB" sz="1000" dirty="0">
                <a:effectLst/>
                <a:latin typeface="Calibri" panose="020F0502020204030204" pitchFamily="34" charset="0"/>
                <a:ea typeface="Calibri" panose="020F0502020204030204" pitchFamily="34" charset="0"/>
                <a:cs typeface="Calibri" panose="020F0502020204030204" pitchFamily="34" charset="0"/>
              </a:rPr>
              <a:t>,pp.112-115</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0"/>
              </a:spcAft>
            </a:pPr>
            <a:r>
              <a:rPr lang="en-GB" sz="1200" dirty="0">
                <a:effectLst/>
                <a:latin typeface="Calibri" panose="020F0502020204030204" pitchFamily="34" charset="0"/>
                <a:ea typeface="Calibri" panose="020F0502020204030204" pitchFamily="34" charset="0"/>
                <a:cs typeface="Calibri" panose="020F0502020204030204" pitchFamily="34"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62F7BA-8D24-8B43-9E7C-80C445CE2CC6}" type="slidenum">
              <a:rPr lang="en-GB" smtClean="0"/>
              <a:t>15</a:t>
            </a:fld>
            <a:endParaRPr lang="en-GB"/>
          </a:p>
        </p:txBody>
      </p:sp>
    </p:spTree>
    <p:extLst>
      <p:ext uri="{BB962C8B-B14F-4D97-AF65-F5344CB8AC3E}">
        <p14:creationId xmlns:p14="http://schemas.microsoft.com/office/powerpoint/2010/main" val="25117855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ts val="1800"/>
              </a:lnSpc>
              <a:spcAft>
                <a:spcPts val="0"/>
              </a:spcAft>
            </a:pPr>
            <a:r>
              <a:rPr lang="en-GB" sz="1200" b="1" dirty="0">
                <a:effectLst/>
                <a:latin typeface="Calibri" panose="020F0502020204030204" pitchFamily="34" charset="0"/>
                <a:ea typeface="Calibri" panose="020F0502020204030204" pitchFamily="34" charset="0"/>
                <a:cs typeface="Calibri" panose="020F0502020204030204" pitchFamily="34" charset="0"/>
              </a:rPr>
              <a:t>Summary</a:t>
            </a:r>
          </a:p>
          <a:p>
            <a:pPr>
              <a:lnSpc>
                <a:spcPts val="1800"/>
              </a:lnSpc>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Zacharias Frankel and Solomon Schechter founded Conservative Judaism in the USA</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motto is, ‘Tradition and Change’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Ismar</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2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Schorsch</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compiled a list of core values, including: The Centrality of Modern Israel</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Increasingly difficult to maintain traditions in an evolving society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Continuing disagreements over homosexuality</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 contributing factor to the decline in Conservative Judaism is intermarriage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ts val="1800"/>
              </a:lnSpc>
              <a:spcAft>
                <a:spcPts val="0"/>
              </a:spcAft>
              <a:buFont typeface="Arial" panose="020B0604020202020204" pitchFamily="34" charset="0"/>
              <a:buChar char="•"/>
              <a:tabLst>
                <a:tab pos="457200" algn="l"/>
              </a:tabLs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These are important issues that continue to influence the beliefs of the movement of Conservative Judaism  </a:t>
            </a:r>
          </a:p>
          <a:p>
            <a:pPr marL="342900" lvl="0" indent="-342900">
              <a:lnSpc>
                <a:spcPts val="1800"/>
              </a:lnSpc>
              <a:spcAft>
                <a:spcPts val="0"/>
              </a:spcAft>
              <a:buFont typeface="Arial" panose="020B0604020202020204" pitchFamily="34" charset="0"/>
              <a:buChar char="•"/>
              <a:tabLst>
                <a:tab pos="457200" algn="l"/>
              </a:tabLs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1E7010D8-8384-2A49-A7E5-FF85BF71DE73}" type="slidenum">
              <a:rPr lang="en-GB" smtClean="0"/>
              <a:t>16</a:t>
            </a:fld>
            <a:endParaRPr lang="en-GB"/>
          </a:p>
        </p:txBody>
      </p:sp>
    </p:spTree>
    <p:extLst>
      <p:ext uri="{BB962C8B-B14F-4D97-AF65-F5344CB8AC3E}">
        <p14:creationId xmlns:p14="http://schemas.microsoft.com/office/powerpoint/2010/main" val="22223552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a:t>
            </a:r>
          </a:p>
          <a:p>
            <a:endParaRPr lang="en-GB" dirty="0"/>
          </a:p>
        </p:txBody>
      </p:sp>
      <p:sp>
        <p:nvSpPr>
          <p:cNvPr id="4" name="Slide Number Placeholder 3"/>
          <p:cNvSpPr>
            <a:spLocks noGrp="1"/>
          </p:cNvSpPr>
          <p:nvPr>
            <p:ph type="sldNum" sz="quarter" idx="10"/>
          </p:nvPr>
        </p:nvSpPr>
        <p:spPr/>
        <p:txBody>
          <a:bodyPr/>
          <a:lstStyle/>
          <a:p>
            <a:fld id="{1E7010D8-8384-2A49-A7E5-FF85BF71DE73}" type="slidenum">
              <a:rPr lang="en-GB" smtClean="0"/>
              <a:t>17</a:t>
            </a:fld>
            <a:endParaRPr lang="en-GB"/>
          </a:p>
        </p:txBody>
      </p:sp>
    </p:spTree>
    <p:extLst>
      <p:ext uri="{BB962C8B-B14F-4D97-AF65-F5344CB8AC3E}">
        <p14:creationId xmlns:p14="http://schemas.microsoft.com/office/powerpoint/2010/main" val="38109202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E7010D8-8384-2A49-A7E5-FF85BF71DE73}" type="slidenum">
              <a:rPr lang="en-GB" smtClean="0"/>
              <a:t>18</a:t>
            </a:fld>
            <a:endParaRPr lang="en-GB"/>
          </a:p>
        </p:txBody>
      </p:sp>
    </p:spTree>
    <p:extLst>
      <p:ext uri="{BB962C8B-B14F-4D97-AF65-F5344CB8AC3E}">
        <p14:creationId xmlns:p14="http://schemas.microsoft.com/office/powerpoint/2010/main" val="24419981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E7010D8-8384-2A49-A7E5-FF85BF71DE73}" type="slidenum">
              <a:rPr lang="en-GB" smtClean="0"/>
              <a:t>19</a:t>
            </a:fld>
            <a:endParaRPr lang="en-GB"/>
          </a:p>
        </p:txBody>
      </p:sp>
    </p:spTree>
    <p:extLst>
      <p:ext uri="{BB962C8B-B14F-4D97-AF65-F5344CB8AC3E}">
        <p14:creationId xmlns:p14="http://schemas.microsoft.com/office/powerpoint/2010/main" val="330579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1/22/18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61310" y="2897659"/>
            <a:ext cx="8915399" cy="2262781"/>
          </a:xfrm>
        </p:spPr>
        <p:txBody>
          <a:bodyPr/>
          <a:lstStyle/>
          <a:p>
            <a:r>
              <a:rPr lang="en-GB" b="1" dirty="0">
                <a:solidFill>
                  <a:schemeClr val="tx1"/>
                </a:solidFill>
              </a:rPr>
              <a:t>Conservative Judaism </a:t>
            </a:r>
          </a:p>
        </p:txBody>
      </p:sp>
    </p:spTree>
    <p:extLst>
      <p:ext uri="{BB962C8B-B14F-4D97-AF65-F5344CB8AC3E}">
        <p14:creationId xmlns:p14="http://schemas.microsoft.com/office/powerpoint/2010/main" val="1557164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4958" y="636467"/>
            <a:ext cx="8911687" cy="1280890"/>
          </a:xfrm>
        </p:spPr>
        <p:txBody>
          <a:bodyPr/>
          <a:lstStyle/>
          <a:p>
            <a:r>
              <a:rPr lang="en-GB" b="1" dirty="0">
                <a:solidFill>
                  <a:schemeClr val="tx1"/>
                </a:solidFill>
              </a:rPr>
              <a:t>Aims and Objectives </a:t>
            </a:r>
          </a:p>
        </p:txBody>
      </p:sp>
      <p:sp>
        <p:nvSpPr>
          <p:cNvPr id="3" name="Content Placeholder 2"/>
          <p:cNvSpPr>
            <a:spLocks noGrp="1"/>
          </p:cNvSpPr>
          <p:nvPr>
            <p:ph idx="1"/>
          </p:nvPr>
        </p:nvSpPr>
        <p:spPr>
          <a:xfrm>
            <a:off x="1554958" y="1676400"/>
            <a:ext cx="10637042" cy="3777622"/>
          </a:xfrm>
        </p:spPr>
        <p:txBody>
          <a:bodyPr/>
          <a:lstStyle/>
          <a:p>
            <a:r>
              <a:rPr lang="en-GB" dirty="0">
                <a:solidFill>
                  <a:schemeClr val="tx1"/>
                </a:solidFill>
              </a:rPr>
              <a:t>To have an understanding of Conservative Judaism </a:t>
            </a:r>
          </a:p>
          <a:p>
            <a:endParaRPr lang="en-GB" dirty="0">
              <a:solidFill>
                <a:schemeClr val="tx1"/>
              </a:solidFill>
            </a:endParaRPr>
          </a:p>
          <a:p>
            <a:r>
              <a:rPr lang="en-GB" dirty="0">
                <a:solidFill>
                  <a:schemeClr val="tx1"/>
                </a:solidFill>
              </a:rPr>
              <a:t>Examine the history and primary features of the movement </a:t>
            </a:r>
          </a:p>
          <a:p>
            <a:pPr marL="0" indent="0">
              <a:buNone/>
            </a:pPr>
            <a:endParaRPr lang="en-GB" dirty="0">
              <a:solidFill>
                <a:schemeClr val="tx1"/>
              </a:solidFill>
            </a:endParaRPr>
          </a:p>
          <a:p>
            <a:r>
              <a:rPr lang="en-GB" dirty="0">
                <a:solidFill>
                  <a:schemeClr val="tx1"/>
                </a:solidFill>
              </a:rPr>
              <a:t>Evaluate the importance, influence and challenges of Conservative Judaism within the 21</a:t>
            </a:r>
            <a:r>
              <a:rPr lang="en-GB" baseline="30000" dirty="0">
                <a:solidFill>
                  <a:schemeClr val="tx1"/>
                </a:solidFill>
              </a:rPr>
              <a:t>st</a:t>
            </a:r>
            <a:r>
              <a:rPr lang="en-GB" dirty="0">
                <a:solidFill>
                  <a:schemeClr val="tx1"/>
                </a:solidFill>
              </a:rPr>
              <a:t> Century </a:t>
            </a:r>
            <a:endParaRPr lang="en-GB" dirty="0"/>
          </a:p>
        </p:txBody>
      </p:sp>
    </p:spTree>
    <p:extLst>
      <p:ext uri="{BB962C8B-B14F-4D97-AF65-F5344CB8AC3E}">
        <p14:creationId xmlns:p14="http://schemas.microsoft.com/office/powerpoint/2010/main" val="18790559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398C59F-5A18-487B-91D6-B955AACF2E5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0557FAFE-C7C3-47EC-A4F5-9B2166319209}"/>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95BC28FB-3882-4674-9D79-EA58BEB7CEB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9C6EC892-83F9-402F-8552-0AD7C0556EBC}"/>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18387766-037C-4EF0-8471-D19CBF2A431F}"/>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1E364F38-6F3A-476A-93E6-962EA817C427}"/>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35C335A4-1E67-4293-8BE2-DFB085D4FBBC}"/>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9A8A0F10-2C98-4297-9F92-5D95533927BD}"/>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C3B112A3-006E-4008-A778-DB5F6A09D510}"/>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E5E62767-5C25-4C49-9568-432433A3C5B7}"/>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598EC006-77B1-42BA-B815-66CCB9B170E6}"/>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A144ED09-DA06-491D-95A8-AB3DED432959}"/>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1CB00BD2-11CD-4A38-8F38-02B0D1105EFB}"/>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520234FB-542E-4550-9C2F-1B56FD41A1C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41FCE1F3-DEB3-47CD-90FF-7DABB4AF4540}"/>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5708E488-C19B-452C-B197-6F1C34F6E735}"/>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89D3FD25-890E-4981-A71D-EE796873D744}"/>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51B5414C-556A-47CB-8EE2-974A85A7A4D2}"/>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1C02B20C-2B27-4B75-8AEE-A5D2E2674B8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54427714-F9AA-4F93-BD1D-400F1EA93FCA}"/>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28A77D6A-9E81-497F-ABCC-2695BB5ADDEC}"/>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2A1533BA-1478-4F7C-8E24-3F3E905050E4}"/>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39686201-E633-40FD-A80A-1E28AD52E37C}"/>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76A215C2-F590-4938-810B-F8A79366CE2B}"/>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5F418E7-330D-4002-8EC8-33C1A897FFBF}"/>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8FFE669A-54C9-4436-9566-C5A90F16DB40}"/>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DE91395A-2D18-4AF6-A0AC-AAA7189FED1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11">
            <a:extLst>
              <a:ext uri="{FF2B5EF4-FFF2-40B4-BE49-F238E27FC236}">
                <a16:creationId xmlns:a16="http://schemas.microsoft.com/office/drawing/2014/main" id="{A57352BE-A213-4040-BE8E-D4A925AD9DF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1" name="Rectangle 40">
            <a:extLst>
              <a:ext uri="{FF2B5EF4-FFF2-40B4-BE49-F238E27FC236}">
                <a16:creationId xmlns:a16="http://schemas.microsoft.com/office/drawing/2014/main" id="{F7E42047-F7E7-4687-BBE0-D4BDC8E77BB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3" name="Group 42">
            <a:extLst>
              <a:ext uri="{FF2B5EF4-FFF2-40B4-BE49-F238E27FC236}">
                <a16:creationId xmlns:a16="http://schemas.microsoft.com/office/drawing/2014/main" id="{8D6F839A-C8D9-4FBC-8EFD-9E56D12F4CD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4" name="Freeform 11">
              <a:extLst>
                <a:ext uri="{FF2B5EF4-FFF2-40B4-BE49-F238E27FC236}">
                  <a16:creationId xmlns:a16="http://schemas.microsoft.com/office/drawing/2014/main" id="{D1F0D09B-BA85-41B1-A8DE-73728B72E59B}"/>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5" name="Freeform 12">
              <a:extLst>
                <a:ext uri="{FF2B5EF4-FFF2-40B4-BE49-F238E27FC236}">
                  <a16:creationId xmlns:a16="http://schemas.microsoft.com/office/drawing/2014/main" id="{FB2D0F0C-3A27-4FC3-A6A3-D2095D9B243E}"/>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6" name="Freeform 13">
              <a:extLst>
                <a:ext uri="{FF2B5EF4-FFF2-40B4-BE49-F238E27FC236}">
                  <a16:creationId xmlns:a16="http://schemas.microsoft.com/office/drawing/2014/main" id="{FA1C69EF-E6E6-4BDD-B62F-637FC9F3C339}"/>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7" name="Freeform 14">
              <a:extLst>
                <a:ext uri="{FF2B5EF4-FFF2-40B4-BE49-F238E27FC236}">
                  <a16:creationId xmlns:a16="http://schemas.microsoft.com/office/drawing/2014/main" id="{75B4F36E-07F6-4E6F-A9D9-A7F6D9585A67}"/>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8" name="Freeform 15">
              <a:extLst>
                <a:ext uri="{FF2B5EF4-FFF2-40B4-BE49-F238E27FC236}">
                  <a16:creationId xmlns:a16="http://schemas.microsoft.com/office/drawing/2014/main" id="{7D9136C7-12F1-4F21-A438-ED7668DDFA54}"/>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9" name="Freeform 16">
              <a:extLst>
                <a:ext uri="{FF2B5EF4-FFF2-40B4-BE49-F238E27FC236}">
                  <a16:creationId xmlns:a16="http://schemas.microsoft.com/office/drawing/2014/main" id="{C718EF12-B769-45D9-9B6E-7AEAA3108A26}"/>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0" name="Freeform 17">
              <a:extLst>
                <a:ext uri="{FF2B5EF4-FFF2-40B4-BE49-F238E27FC236}">
                  <a16:creationId xmlns:a16="http://schemas.microsoft.com/office/drawing/2014/main" id="{534EAD53-3968-459E-B27C-09126A0FE310}"/>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1" name="Freeform 18">
              <a:extLst>
                <a:ext uri="{FF2B5EF4-FFF2-40B4-BE49-F238E27FC236}">
                  <a16:creationId xmlns:a16="http://schemas.microsoft.com/office/drawing/2014/main" id="{67658BFE-59E2-4A2D-9E8A-18F81C350BB0}"/>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2" name="Freeform 19">
              <a:extLst>
                <a:ext uri="{FF2B5EF4-FFF2-40B4-BE49-F238E27FC236}">
                  <a16:creationId xmlns:a16="http://schemas.microsoft.com/office/drawing/2014/main" id="{3FEC8A9E-385D-4407-9671-E3023802296B}"/>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3" name="Freeform 20">
              <a:extLst>
                <a:ext uri="{FF2B5EF4-FFF2-40B4-BE49-F238E27FC236}">
                  <a16:creationId xmlns:a16="http://schemas.microsoft.com/office/drawing/2014/main" id="{EFC82234-632C-4B76-A8FF-2C9C0DCA682E}"/>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4" name="Freeform 21">
              <a:extLst>
                <a:ext uri="{FF2B5EF4-FFF2-40B4-BE49-F238E27FC236}">
                  <a16:creationId xmlns:a16="http://schemas.microsoft.com/office/drawing/2014/main" id="{662A4DB3-C195-4230-953D-307E4100FEB5}"/>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5" name="Freeform 22">
              <a:extLst>
                <a:ext uri="{FF2B5EF4-FFF2-40B4-BE49-F238E27FC236}">
                  <a16:creationId xmlns:a16="http://schemas.microsoft.com/office/drawing/2014/main" id="{94D310CF-9541-4CD7-855B-E2E1EF343767}"/>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57" name="Group 56">
            <a:extLst>
              <a:ext uri="{FF2B5EF4-FFF2-40B4-BE49-F238E27FC236}">
                <a16:creationId xmlns:a16="http://schemas.microsoft.com/office/drawing/2014/main" id="{70EDA856-A216-4EEC-9AB6-A59FFC7036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58" name="Freeform 27">
              <a:extLst>
                <a:ext uri="{FF2B5EF4-FFF2-40B4-BE49-F238E27FC236}">
                  <a16:creationId xmlns:a16="http://schemas.microsoft.com/office/drawing/2014/main" id="{36F815B8-AFA8-45E9-A3D1-977F2D1921F5}"/>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9" name="Freeform 28">
              <a:extLst>
                <a:ext uri="{FF2B5EF4-FFF2-40B4-BE49-F238E27FC236}">
                  <a16:creationId xmlns:a16="http://schemas.microsoft.com/office/drawing/2014/main" id="{5D8FF653-8B3F-4B96-904D-1A4482EAEE40}"/>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0" name="Freeform 29">
              <a:extLst>
                <a:ext uri="{FF2B5EF4-FFF2-40B4-BE49-F238E27FC236}">
                  <a16:creationId xmlns:a16="http://schemas.microsoft.com/office/drawing/2014/main" id="{4DD2E775-AB45-4AF1-B5B7-54948CFB9874}"/>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1" name="Freeform 30">
              <a:extLst>
                <a:ext uri="{FF2B5EF4-FFF2-40B4-BE49-F238E27FC236}">
                  <a16:creationId xmlns:a16="http://schemas.microsoft.com/office/drawing/2014/main" id="{7BDE7E7B-E3AA-4A24-8F9D-CE77C96CA24F}"/>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2" name="Freeform 31">
              <a:extLst>
                <a:ext uri="{FF2B5EF4-FFF2-40B4-BE49-F238E27FC236}">
                  <a16:creationId xmlns:a16="http://schemas.microsoft.com/office/drawing/2014/main" id="{D129CAA9-35E5-48CE-88AE-9806695CB85F}"/>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3" name="Freeform 32">
              <a:extLst>
                <a:ext uri="{FF2B5EF4-FFF2-40B4-BE49-F238E27FC236}">
                  <a16:creationId xmlns:a16="http://schemas.microsoft.com/office/drawing/2014/main" id="{A73989FF-4EFF-4181-81A4-72EF2E67DB63}"/>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4" name="Freeform 33">
              <a:extLst>
                <a:ext uri="{FF2B5EF4-FFF2-40B4-BE49-F238E27FC236}">
                  <a16:creationId xmlns:a16="http://schemas.microsoft.com/office/drawing/2014/main" id="{8C2C17BD-8FA0-4F42-B2CD-5E5A9F542982}"/>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5" name="Freeform 34">
              <a:extLst>
                <a:ext uri="{FF2B5EF4-FFF2-40B4-BE49-F238E27FC236}">
                  <a16:creationId xmlns:a16="http://schemas.microsoft.com/office/drawing/2014/main" id="{EEE99CF3-AD71-46FB-8E7D-67825F7816E4}"/>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6" name="Freeform 35">
              <a:extLst>
                <a:ext uri="{FF2B5EF4-FFF2-40B4-BE49-F238E27FC236}">
                  <a16:creationId xmlns:a16="http://schemas.microsoft.com/office/drawing/2014/main" id="{D0F9D5ED-7591-4E88-9FDA-4C1DC47E9D4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7" name="Freeform 36">
              <a:extLst>
                <a:ext uri="{FF2B5EF4-FFF2-40B4-BE49-F238E27FC236}">
                  <a16:creationId xmlns:a16="http://schemas.microsoft.com/office/drawing/2014/main" id="{88FA7C13-D80D-4514-B9DB-87AE076ACED5}"/>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8" name="Freeform 37">
              <a:extLst>
                <a:ext uri="{FF2B5EF4-FFF2-40B4-BE49-F238E27FC236}">
                  <a16:creationId xmlns:a16="http://schemas.microsoft.com/office/drawing/2014/main" id="{202C78DF-D842-450B-A87D-E035719E4EB9}"/>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9" name="Freeform 38">
              <a:extLst>
                <a:ext uri="{FF2B5EF4-FFF2-40B4-BE49-F238E27FC236}">
                  <a16:creationId xmlns:a16="http://schemas.microsoft.com/office/drawing/2014/main" id="{A4789F83-2423-47F8-8958-48E477BAE0CB}"/>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1" name="Rectangle 70">
            <a:extLst>
              <a:ext uri="{FF2B5EF4-FFF2-40B4-BE49-F238E27FC236}">
                <a16:creationId xmlns:a16="http://schemas.microsoft.com/office/drawing/2014/main" id="{2C509E7A-337A-4664-BEC2-03F9BCA0A4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3" name="Freeform 11">
            <a:extLst>
              <a:ext uri="{FF2B5EF4-FFF2-40B4-BE49-F238E27FC236}">
                <a16:creationId xmlns:a16="http://schemas.microsoft.com/office/drawing/2014/main" id="{D9AB99AB-E300-4B19-97C3-9A12EA3C7B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3" name="Picture 2">
            <a:extLst>
              <a:ext uri="{FF2B5EF4-FFF2-40B4-BE49-F238E27FC236}">
                <a16:creationId xmlns:a16="http://schemas.microsoft.com/office/drawing/2014/main" id="{87076B1F-1504-E54C-85E6-95CCE43CD8C6}"/>
              </a:ext>
            </a:extLst>
          </p:cNvPr>
          <p:cNvPicPr>
            <a:picLocks noChangeAspect="1"/>
          </p:cNvPicPr>
          <p:nvPr/>
        </p:nvPicPr>
        <p:blipFill rotWithShape="1">
          <a:blip r:embed="rId3"/>
          <a:srcRect l="16354" r="28035"/>
          <a:stretch/>
        </p:blipFill>
        <p:spPr>
          <a:xfrm>
            <a:off x="20" y="1730"/>
            <a:ext cx="2720524" cy="6858000"/>
          </a:xfrm>
          <a:prstGeom prst="rect">
            <a:avLst/>
          </a:prstGeom>
        </p:spPr>
      </p:pic>
      <p:sp>
        <p:nvSpPr>
          <p:cNvPr id="2" name="Title 1"/>
          <p:cNvSpPr>
            <a:spLocks noGrp="1"/>
          </p:cNvSpPr>
          <p:nvPr>
            <p:ph type="ctrTitle"/>
          </p:nvPr>
        </p:nvSpPr>
        <p:spPr>
          <a:xfrm>
            <a:off x="3822607" y="3049028"/>
            <a:ext cx="8054375" cy="1462229"/>
          </a:xfrm>
        </p:spPr>
        <p:txBody>
          <a:bodyPr vert="horz" lIns="91440" tIns="45720" rIns="91440" bIns="45720" rtlCol="0" anchor="t">
            <a:normAutofit/>
          </a:bodyPr>
          <a:lstStyle/>
          <a:p>
            <a:pPr>
              <a:lnSpc>
                <a:spcPct val="90000"/>
              </a:lnSpc>
            </a:pPr>
            <a:r>
              <a:rPr lang="en-US" sz="2000" dirty="0">
                <a:solidFill>
                  <a:schemeClr val="tx1"/>
                </a:solidFill>
              </a:rPr>
              <a:t>“Conservative Judaism, while rejecting both what it sees as the fundamentalism of Orthodoxy and the </a:t>
            </a:r>
            <a:r>
              <a:rPr lang="en-US" sz="2000" dirty="0" err="1">
                <a:solidFill>
                  <a:schemeClr val="tx1"/>
                </a:solidFill>
              </a:rPr>
              <a:t>untraditionalism</a:t>
            </a:r>
            <a:r>
              <a:rPr lang="en-US" sz="2000" dirty="0">
                <a:solidFill>
                  <a:schemeClr val="tx1"/>
                </a:solidFill>
              </a:rPr>
              <a:t> of Reform, adopts a positive religious position of its own in which Jewish piety can be fully at home in minds open to the best of modern thought.” - </a:t>
            </a:r>
            <a:r>
              <a:rPr lang="en-US" sz="2000" b="1" dirty="0">
                <a:solidFill>
                  <a:schemeClr val="tx1"/>
                </a:solidFill>
              </a:rPr>
              <a:t>Louis Jacobs</a:t>
            </a:r>
            <a:r>
              <a:rPr lang="en-US" sz="2000" b="1" baseline="30000" dirty="0">
                <a:solidFill>
                  <a:schemeClr val="tx1"/>
                </a:solidFill>
              </a:rPr>
              <a:t> </a:t>
            </a:r>
            <a:r>
              <a:rPr lang="en-US" sz="1300" baseline="30000" dirty="0">
                <a:solidFill>
                  <a:schemeClr val="tx1"/>
                </a:solidFill>
              </a:rPr>
              <a:t>(1)</a:t>
            </a:r>
            <a:br>
              <a:rPr lang="en-US" sz="1700" b="1" dirty="0"/>
            </a:br>
            <a:endParaRPr lang="en-US" sz="1700" b="1" dirty="0"/>
          </a:p>
        </p:txBody>
      </p:sp>
      <p:sp>
        <p:nvSpPr>
          <p:cNvPr id="4" name="TextBox 3"/>
          <p:cNvSpPr txBox="1"/>
          <p:nvPr/>
        </p:nvSpPr>
        <p:spPr>
          <a:xfrm>
            <a:off x="4272322" y="6414797"/>
            <a:ext cx="6847944" cy="371087"/>
          </a:xfrm>
          <a:prstGeom prst="rect">
            <a:avLst/>
          </a:prstGeom>
        </p:spPr>
        <p:txBody>
          <a:bodyPr vert="horz" lIns="91440" tIns="45720" rIns="91440" bIns="45720" rtlCol="0">
            <a:normAutofit lnSpcReduction="10000"/>
          </a:bodyPr>
          <a:lstStyle/>
          <a:p>
            <a:pPr>
              <a:spcBef>
                <a:spcPts val="1000"/>
              </a:spcBef>
              <a:buClr>
                <a:schemeClr val="accent1"/>
              </a:buClr>
              <a:buFont typeface="Wingdings 3" charset="2"/>
              <a:buChar char=""/>
            </a:pPr>
            <a:r>
              <a:rPr lang="en-US" sz="1000" dirty="0">
                <a:solidFill>
                  <a:schemeClr val="tx1">
                    <a:lumMod val="75000"/>
                    <a:lumOff val="25000"/>
                  </a:schemeClr>
                </a:solidFill>
              </a:rPr>
              <a:t>(1). Conservative Judaism. In </a:t>
            </a:r>
            <a:r>
              <a:rPr lang="en-US" sz="1000" i="1" dirty="0" err="1">
                <a:solidFill>
                  <a:schemeClr val="tx1">
                    <a:lumMod val="75000"/>
                    <a:lumOff val="25000"/>
                  </a:schemeClr>
                </a:solidFill>
              </a:rPr>
              <a:t>bbc.co.uk</a:t>
            </a:r>
            <a:r>
              <a:rPr lang="en-US" sz="1000" i="1" dirty="0">
                <a:solidFill>
                  <a:schemeClr val="tx1">
                    <a:lumMod val="75000"/>
                    <a:lumOff val="25000"/>
                  </a:schemeClr>
                </a:solidFill>
              </a:rPr>
              <a:t> </a:t>
            </a:r>
            <a:r>
              <a:rPr lang="en-US" sz="1000" dirty="0">
                <a:solidFill>
                  <a:schemeClr val="tx1">
                    <a:lumMod val="75000"/>
                    <a:lumOff val="25000"/>
                  </a:schemeClr>
                </a:solidFill>
              </a:rPr>
              <a:t>[online], updated 24 July 2009 , [cited 17 January 2018] Available from: &lt;http://</a:t>
            </a:r>
            <a:r>
              <a:rPr lang="en-US" sz="1000" dirty="0" err="1">
                <a:solidFill>
                  <a:schemeClr val="tx1">
                    <a:lumMod val="75000"/>
                    <a:lumOff val="25000"/>
                  </a:schemeClr>
                </a:solidFill>
              </a:rPr>
              <a:t>www.bbc.co.uk</a:t>
            </a:r>
            <a:r>
              <a:rPr lang="en-US" sz="1000" dirty="0">
                <a:solidFill>
                  <a:schemeClr val="tx1">
                    <a:lumMod val="75000"/>
                    <a:lumOff val="25000"/>
                  </a:schemeClr>
                </a:solidFill>
              </a:rPr>
              <a:t>/religion/religions/</a:t>
            </a:r>
            <a:r>
              <a:rPr lang="en-US" sz="1000" dirty="0" err="1">
                <a:solidFill>
                  <a:schemeClr val="tx1">
                    <a:lumMod val="75000"/>
                    <a:lumOff val="25000"/>
                  </a:schemeClr>
                </a:solidFill>
              </a:rPr>
              <a:t>judaism</a:t>
            </a:r>
            <a:r>
              <a:rPr lang="en-US" sz="1000" dirty="0">
                <a:solidFill>
                  <a:schemeClr val="tx1">
                    <a:lumMod val="75000"/>
                    <a:lumOff val="25000"/>
                  </a:schemeClr>
                </a:solidFill>
              </a:rPr>
              <a:t>/subdivisions/conservative_1.shtml&gt;</a:t>
            </a:r>
          </a:p>
        </p:txBody>
      </p:sp>
      <p:sp>
        <p:nvSpPr>
          <p:cNvPr id="70" name="Title 1">
            <a:extLst>
              <a:ext uri="{FF2B5EF4-FFF2-40B4-BE49-F238E27FC236}">
                <a16:creationId xmlns:a16="http://schemas.microsoft.com/office/drawing/2014/main" id="{4E4D508D-63AE-1749-B177-99C6754384CD}"/>
              </a:ext>
            </a:extLst>
          </p:cNvPr>
          <p:cNvSpPr txBox="1">
            <a:spLocks/>
          </p:cNvSpPr>
          <p:nvPr/>
        </p:nvSpPr>
        <p:spPr>
          <a:xfrm>
            <a:off x="4261135" y="395026"/>
            <a:ext cx="6233689" cy="921262"/>
          </a:xfrm>
          <a:prstGeom prst="rect">
            <a:avLst/>
          </a:prstGeom>
        </p:spPr>
        <p:txBody>
          <a:bodyPr vert="horz" lIns="91440" tIns="45720" rIns="91440" bIns="45720" rtlCol="0" anchor="b">
            <a:normAutofit/>
          </a:bodyPr>
          <a:lstStyle>
            <a:lvl1pPr algn="l" defTabSz="4572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600" b="1" dirty="0">
                <a:solidFill>
                  <a:schemeClr val="tx1"/>
                </a:solidFill>
              </a:rPr>
              <a:t>Conservative Judaism</a:t>
            </a:r>
          </a:p>
        </p:txBody>
      </p:sp>
      <p:sp>
        <p:nvSpPr>
          <p:cNvPr id="72" name="TextBox 71">
            <a:extLst>
              <a:ext uri="{FF2B5EF4-FFF2-40B4-BE49-F238E27FC236}">
                <a16:creationId xmlns:a16="http://schemas.microsoft.com/office/drawing/2014/main" id="{1BDD1D18-3E61-7849-92F4-A9D5CD33B5E0}"/>
              </a:ext>
            </a:extLst>
          </p:cNvPr>
          <p:cNvSpPr txBox="1"/>
          <p:nvPr/>
        </p:nvSpPr>
        <p:spPr>
          <a:xfrm>
            <a:off x="2959401" y="6562402"/>
            <a:ext cx="650444" cy="246221"/>
          </a:xfrm>
          <a:prstGeom prst="rect">
            <a:avLst/>
          </a:prstGeom>
          <a:noFill/>
        </p:spPr>
        <p:txBody>
          <a:bodyPr wrap="square" rtlCol="0">
            <a:spAutoFit/>
          </a:bodyPr>
          <a:lstStyle/>
          <a:p>
            <a:r>
              <a:rPr lang="en-GB" sz="1000" dirty="0"/>
              <a:t>Figure 1.</a:t>
            </a:r>
          </a:p>
        </p:txBody>
      </p:sp>
    </p:spTree>
    <p:extLst>
      <p:ext uri="{BB962C8B-B14F-4D97-AF65-F5344CB8AC3E}">
        <p14:creationId xmlns:p14="http://schemas.microsoft.com/office/powerpoint/2010/main" val="3376338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7887" y="636467"/>
            <a:ext cx="8911687" cy="1280890"/>
          </a:xfrm>
        </p:spPr>
        <p:txBody>
          <a:bodyPr/>
          <a:lstStyle/>
          <a:p>
            <a:r>
              <a:rPr lang="en-GB" b="1" dirty="0">
                <a:solidFill>
                  <a:schemeClr val="tx1"/>
                </a:solidFill>
              </a:rPr>
              <a:t>What is Conservative Judaism? </a:t>
            </a:r>
          </a:p>
        </p:txBody>
      </p:sp>
      <p:sp>
        <p:nvSpPr>
          <p:cNvPr id="3" name="Content Placeholder 2"/>
          <p:cNvSpPr>
            <a:spLocks noGrp="1"/>
          </p:cNvSpPr>
          <p:nvPr>
            <p:ph idx="1"/>
          </p:nvPr>
        </p:nvSpPr>
        <p:spPr>
          <a:xfrm>
            <a:off x="1431389" y="1812324"/>
            <a:ext cx="10196319" cy="5206314"/>
          </a:xfrm>
        </p:spPr>
        <p:txBody>
          <a:bodyPr/>
          <a:lstStyle/>
          <a:p>
            <a:r>
              <a:rPr lang="en-GB" dirty="0"/>
              <a:t>Between Orthodox Judaism and Reform Judaism, though independent of both movements </a:t>
            </a:r>
            <a:endParaRPr lang="en-GB" baseline="30000" dirty="0"/>
          </a:p>
          <a:p>
            <a:endParaRPr lang="en-GB" baseline="30000" dirty="0"/>
          </a:p>
          <a:p>
            <a:r>
              <a:rPr lang="en-GB" dirty="0"/>
              <a:t>Known by the Hebrew word ’</a:t>
            </a:r>
            <a:r>
              <a:rPr lang="en-GB" dirty="0" err="1"/>
              <a:t>Masorti</a:t>
            </a:r>
            <a:r>
              <a:rPr lang="en-GB" dirty="0"/>
              <a:t>’ </a:t>
            </a:r>
            <a:r>
              <a:rPr lang="en-GB" sz="1200" baseline="30000" dirty="0"/>
              <a:t>(2)</a:t>
            </a:r>
          </a:p>
          <a:p>
            <a:endParaRPr lang="en-GB" b="1" baseline="30000" dirty="0"/>
          </a:p>
          <a:p>
            <a:r>
              <a:rPr lang="en-GB" dirty="0"/>
              <a:t>Named “Conservative Judaism” to demonstrate its decision to conserve</a:t>
            </a:r>
            <a:r>
              <a:rPr lang="en-GB" sz="1200" dirty="0"/>
              <a:t> </a:t>
            </a:r>
            <a:r>
              <a:rPr lang="en-GB" sz="1200" baseline="30000" dirty="0"/>
              <a:t>(3)</a:t>
            </a:r>
          </a:p>
          <a:p>
            <a:endParaRPr lang="en-GB" dirty="0"/>
          </a:p>
          <a:p>
            <a:r>
              <a:rPr lang="en-GB" dirty="0"/>
              <a:t>Referred to as traditional Judaism that is absent of fundamentalism </a:t>
            </a:r>
            <a:r>
              <a:rPr lang="en-GB" sz="1200" baseline="30000" dirty="0"/>
              <a:t>(2)</a:t>
            </a:r>
          </a:p>
          <a:p>
            <a:endParaRPr lang="en-GB" b="1" baseline="30000" dirty="0"/>
          </a:p>
          <a:p>
            <a:r>
              <a:rPr lang="en-GB" dirty="0"/>
              <a:t>Preserves many traditions and practices, but introduces reforms</a:t>
            </a:r>
            <a:r>
              <a:rPr lang="en-GB" sz="1200" dirty="0"/>
              <a:t> </a:t>
            </a:r>
            <a:r>
              <a:rPr lang="en-GB" sz="1200" baseline="30000" dirty="0"/>
              <a:t>(3)</a:t>
            </a:r>
          </a:p>
          <a:p>
            <a:endParaRPr lang="en-GB" baseline="30000" dirty="0"/>
          </a:p>
          <a:p>
            <a:endParaRPr lang="en-GB" baseline="30000" dirty="0"/>
          </a:p>
          <a:p>
            <a:endParaRPr lang="en-GB" baseline="30000" dirty="0"/>
          </a:p>
          <a:p>
            <a:endParaRPr lang="en-GB" b="1" dirty="0"/>
          </a:p>
          <a:p>
            <a:endParaRPr lang="en-GB" b="1" dirty="0"/>
          </a:p>
          <a:p>
            <a:endParaRPr lang="en-GB" dirty="0"/>
          </a:p>
        </p:txBody>
      </p:sp>
      <p:sp>
        <p:nvSpPr>
          <p:cNvPr id="4" name="TextBox 3"/>
          <p:cNvSpPr txBox="1"/>
          <p:nvPr/>
        </p:nvSpPr>
        <p:spPr>
          <a:xfrm>
            <a:off x="1431389" y="6331590"/>
            <a:ext cx="10872864" cy="400110"/>
          </a:xfrm>
          <a:prstGeom prst="rect">
            <a:avLst/>
          </a:prstGeom>
          <a:noFill/>
        </p:spPr>
        <p:txBody>
          <a:bodyPr wrap="square" rtlCol="0">
            <a:spAutoFit/>
          </a:bodyPr>
          <a:lstStyle/>
          <a:p>
            <a:r>
              <a:rPr lang="en-GB" sz="1000" dirty="0"/>
              <a:t>(2). Conservative Judaism. In </a:t>
            </a:r>
            <a:r>
              <a:rPr lang="en-GB" sz="1000" i="1" dirty="0" err="1"/>
              <a:t>bbc.co.uk</a:t>
            </a:r>
            <a:r>
              <a:rPr lang="en-GB" sz="1000" i="1" dirty="0"/>
              <a:t> </a:t>
            </a:r>
            <a:r>
              <a:rPr lang="en-GB" sz="1000" dirty="0"/>
              <a:t>[online],[cited 17 January 2018] Available from: &lt;http://</a:t>
            </a:r>
            <a:r>
              <a:rPr lang="en-GB" sz="1000" dirty="0" err="1"/>
              <a:t>www.bbc.co.uk</a:t>
            </a:r>
            <a:r>
              <a:rPr lang="en-GB" sz="1000" dirty="0"/>
              <a:t>/religion/religions/</a:t>
            </a:r>
            <a:r>
              <a:rPr lang="en-GB" sz="1000" dirty="0" err="1"/>
              <a:t>judaism</a:t>
            </a:r>
            <a:r>
              <a:rPr lang="en-GB" sz="1000" dirty="0"/>
              <a:t>/subdivisions/conservative_1.shtml&gt; </a:t>
            </a:r>
          </a:p>
          <a:p>
            <a:r>
              <a:rPr lang="en-GB" sz="1000" dirty="0"/>
              <a:t>(3). Eliezer Segal</a:t>
            </a:r>
            <a:r>
              <a:rPr lang="en-GB" sz="1000" i="1" dirty="0"/>
              <a:t>, Introducing Judaism</a:t>
            </a:r>
            <a:r>
              <a:rPr lang="en-GB" sz="1000" dirty="0"/>
              <a:t>, (London: Routledge, 2008), pp. 124-125.</a:t>
            </a:r>
          </a:p>
        </p:txBody>
      </p:sp>
    </p:spTree>
    <p:extLst>
      <p:ext uri="{BB962C8B-B14F-4D97-AF65-F5344CB8AC3E}">
        <p14:creationId xmlns:p14="http://schemas.microsoft.com/office/powerpoint/2010/main" val="4242552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720845" y="4253453"/>
            <a:ext cx="7709338" cy="923330"/>
          </a:xfrm>
          <a:prstGeom prst="rect">
            <a:avLst/>
          </a:prstGeom>
          <a:noFill/>
        </p:spPr>
        <p:txBody>
          <a:bodyPr wrap="square" rtlCol="0">
            <a:spAutoFit/>
          </a:bodyPr>
          <a:lstStyle/>
          <a:p>
            <a:r>
              <a:rPr lang="en-GB" sz="5400" b="1" dirty="0">
                <a:latin typeface="Calibri" charset="0"/>
                <a:ea typeface="Calibri" charset="0"/>
                <a:cs typeface="Calibri" charset="0"/>
              </a:rPr>
              <a:t>Brief History </a:t>
            </a:r>
            <a:endParaRPr lang="en-GB" sz="5400" dirty="0"/>
          </a:p>
        </p:txBody>
      </p:sp>
    </p:spTree>
    <p:extLst>
      <p:ext uri="{BB962C8B-B14F-4D97-AF65-F5344CB8AC3E}">
        <p14:creationId xmlns:p14="http://schemas.microsoft.com/office/powerpoint/2010/main" val="3084836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E42047-F7E7-4687-BBE0-D4BDC8E77BB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2" name="Group 11">
            <a:extLst>
              <a:ext uri="{FF2B5EF4-FFF2-40B4-BE49-F238E27FC236}">
                <a16:creationId xmlns:a16="http://schemas.microsoft.com/office/drawing/2014/main" id="{8D6F839A-C8D9-4FBC-8EFD-9E56D12F4CD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3" name="Freeform 11">
              <a:extLst>
                <a:ext uri="{FF2B5EF4-FFF2-40B4-BE49-F238E27FC236}">
                  <a16:creationId xmlns:a16="http://schemas.microsoft.com/office/drawing/2014/main" id="{D1F0D09B-BA85-41B1-A8DE-73728B72E59B}"/>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FB2D0F0C-3A27-4FC3-A6A3-D2095D9B243E}"/>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FA1C69EF-E6E6-4BDD-B62F-637FC9F3C339}"/>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75B4F36E-07F6-4E6F-A9D9-A7F6D9585A67}"/>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7D9136C7-12F1-4F21-A438-ED7668DDFA54}"/>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C718EF12-B769-45D9-9B6E-7AEAA3108A26}"/>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534EAD53-3968-459E-B27C-09126A0FE310}"/>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67658BFE-59E2-4A2D-9E8A-18F81C350BB0}"/>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3FEC8A9E-385D-4407-9671-E3023802296B}"/>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EFC82234-632C-4B76-A8FF-2C9C0DCA682E}"/>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662A4DB3-C195-4230-953D-307E4100FEB5}"/>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94D310CF-9541-4CD7-855B-E2E1EF343767}"/>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6" name="Group 25">
            <a:extLst>
              <a:ext uri="{FF2B5EF4-FFF2-40B4-BE49-F238E27FC236}">
                <a16:creationId xmlns:a16="http://schemas.microsoft.com/office/drawing/2014/main" id="{70EDA856-A216-4EEC-9AB6-A59FFC7036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7" name="Freeform 27">
              <a:extLst>
                <a:ext uri="{FF2B5EF4-FFF2-40B4-BE49-F238E27FC236}">
                  <a16:creationId xmlns:a16="http://schemas.microsoft.com/office/drawing/2014/main" id="{36F815B8-AFA8-45E9-A3D1-977F2D1921F5}"/>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5D8FF653-8B3F-4B96-904D-1A4482EAEE40}"/>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4DD2E775-AB45-4AF1-B5B7-54948CFB9874}"/>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7BDE7E7B-E3AA-4A24-8F9D-CE77C96CA24F}"/>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D129CAA9-35E5-48CE-88AE-9806695CB85F}"/>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A73989FF-4EFF-4181-81A4-72EF2E67DB63}"/>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8C2C17BD-8FA0-4F42-B2CD-5E5A9F542982}"/>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EEE99CF3-AD71-46FB-8E7D-67825F7816E4}"/>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D0F9D5ED-7591-4E88-9FDA-4C1DC47E9D4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88FA7C13-D80D-4514-B9DB-87AE076ACED5}"/>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202C78DF-D842-450B-A87D-E035719E4EB9}"/>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A4789F83-2423-47F8-8958-48E477BAE0CB}"/>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 name="Rectangle 39">
            <a:extLst>
              <a:ext uri="{FF2B5EF4-FFF2-40B4-BE49-F238E27FC236}">
                <a16:creationId xmlns:a16="http://schemas.microsoft.com/office/drawing/2014/main" id="{2C509E7A-337A-4664-BEC2-03F9BCA0A4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11">
            <a:extLst>
              <a:ext uri="{FF2B5EF4-FFF2-40B4-BE49-F238E27FC236}">
                <a16:creationId xmlns:a16="http://schemas.microsoft.com/office/drawing/2014/main" id="{D9AB99AB-E300-4B19-97C3-9A12EA3C7B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a:extLst>
              <a:ext uri="{FF2B5EF4-FFF2-40B4-BE49-F238E27FC236}">
                <a16:creationId xmlns:a16="http://schemas.microsoft.com/office/drawing/2014/main" id="{253E28C2-2535-7C49-85FF-6FBFD7BF3E95}"/>
              </a:ext>
            </a:extLst>
          </p:cNvPr>
          <p:cNvPicPr>
            <a:picLocks noChangeAspect="1"/>
          </p:cNvPicPr>
          <p:nvPr/>
        </p:nvPicPr>
        <p:blipFill rotWithShape="1">
          <a:blip r:embed="rId3"/>
          <a:srcRect l="25063" r="11731" b="2"/>
          <a:stretch/>
        </p:blipFill>
        <p:spPr>
          <a:xfrm>
            <a:off x="20" y="1730"/>
            <a:ext cx="2720524" cy="6858000"/>
          </a:xfrm>
          <a:prstGeom prst="rect">
            <a:avLst/>
          </a:prstGeom>
        </p:spPr>
      </p:pic>
      <p:sp>
        <p:nvSpPr>
          <p:cNvPr id="2" name="Title 1">
            <a:extLst>
              <a:ext uri="{FF2B5EF4-FFF2-40B4-BE49-F238E27FC236}">
                <a16:creationId xmlns:a16="http://schemas.microsoft.com/office/drawing/2014/main" id="{F546C654-F369-FB43-B740-845D7A1E0B8B}"/>
              </a:ext>
            </a:extLst>
          </p:cNvPr>
          <p:cNvSpPr>
            <a:spLocks noGrp="1"/>
          </p:cNvSpPr>
          <p:nvPr>
            <p:ph type="title"/>
          </p:nvPr>
        </p:nvSpPr>
        <p:spPr>
          <a:xfrm>
            <a:off x="4304847" y="683123"/>
            <a:ext cx="6845092" cy="1280890"/>
          </a:xfrm>
        </p:spPr>
        <p:txBody>
          <a:bodyPr>
            <a:normAutofit/>
          </a:bodyPr>
          <a:lstStyle/>
          <a:p>
            <a:r>
              <a:rPr lang="en-GB" b="1" dirty="0"/>
              <a:t>Zacharias Frankel (1801-75)</a:t>
            </a:r>
          </a:p>
        </p:txBody>
      </p:sp>
      <p:sp>
        <p:nvSpPr>
          <p:cNvPr id="39" name="TextBox 38">
            <a:extLst>
              <a:ext uri="{FF2B5EF4-FFF2-40B4-BE49-F238E27FC236}">
                <a16:creationId xmlns:a16="http://schemas.microsoft.com/office/drawing/2014/main" id="{C321BE81-9160-3747-AA76-AFCBD80CE6B5}"/>
              </a:ext>
            </a:extLst>
          </p:cNvPr>
          <p:cNvSpPr txBox="1"/>
          <p:nvPr/>
        </p:nvSpPr>
        <p:spPr>
          <a:xfrm>
            <a:off x="4230589" y="6582731"/>
            <a:ext cx="7903049" cy="246221"/>
          </a:xfrm>
          <a:prstGeom prst="rect">
            <a:avLst/>
          </a:prstGeom>
          <a:noFill/>
        </p:spPr>
        <p:txBody>
          <a:bodyPr wrap="square" rtlCol="0">
            <a:spAutoFit/>
          </a:bodyPr>
          <a:lstStyle/>
          <a:p>
            <a:r>
              <a:rPr lang="en-GB" sz="1000" dirty="0"/>
              <a:t>(5). Dan Cohen- </a:t>
            </a:r>
            <a:r>
              <a:rPr lang="en-GB" sz="1000" dirty="0" err="1"/>
              <a:t>Sherbok</a:t>
            </a:r>
            <a:r>
              <a:rPr lang="en-GB" sz="1000" dirty="0"/>
              <a:t>, </a:t>
            </a:r>
            <a:r>
              <a:rPr lang="en-GB" sz="1000" i="1" dirty="0"/>
              <a:t>Modern Judaism</a:t>
            </a:r>
            <a:r>
              <a:rPr lang="en-GB" sz="1000" dirty="0"/>
              <a:t>, (Basingstoke : Macmillan 1996), pp.101-104 </a:t>
            </a:r>
          </a:p>
        </p:txBody>
      </p:sp>
      <p:sp>
        <p:nvSpPr>
          <p:cNvPr id="41" name="TextBox 40">
            <a:extLst>
              <a:ext uri="{FF2B5EF4-FFF2-40B4-BE49-F238E27FC236}">
                <a16:creationId xmlns:a16="http://schemas.microsoft.com/office/drawing/2014/main" id="{A25F80A6-3C27-1541-AFB7-FD15434920EF}"/>
              </a:ext>
            </a:extLst>
          </p:cNvPr>
          <p:cNvSpPr txBox="1"/>
          <p:nvPr/>
        </p:nvSpPr>
        <p:spPr>
          <a:xfrm>
            <a:off x="2957547" y="6564854"/>
            <a:ext cx="650444" cy="246221"/>
          </a:xfrm>
          <a:prstGeom prst="rect">
            <a:avLst/>
          </a:prstGeom>
          <a:noFill/>
        </p:spPr>
        <p:txBody>
          <a:bodyPr wrap="square" rtlCol="0">
            <a:spAutoFit/>
          </a:bodyPr>
          <a:lstStyle/>
          <a:p>
            <a:r>
              <a:rPr lang="en-GB" sz="1000" dirty="0"/>
              <a:t>Figure 2.</a:t>
            </a:r>
          </a:p>
        </p:txBody>
      </p:sp>
      <p:sp>
        <p:nvSpPr>
          <p:cNvPr id="43" name="Content Placeholder 2">
            <a:extLst>
              <a:ext uri="{FF2B5EF4-FFF2-40B4-BE49-F238E27FC236}">
                <a16:creationId xmlns:a16="http://schemas.microsoft.com/office/drawing/2014/main" id="{FDC731F1-8E36-EB4D-828C-B8FF99A9CDCC}"/>
              </a:ext>
            </a:extLst>
          </p:cNvPr>
          <p:cNvSpPr txBox="1">
            <a:spLocks/>
          </p:cNvSpPr>
          <p:nvPr/>
        </p:nvSpPr>
        <p:spPr>
          <a:xfrm>
            <a:off x="3569444" y="1679827"/>
            <a:ext cx="8564193" cy="46744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nSpc>
                <a:spcPct val="90000"/>
              </a:lnSpc>
            </a:pPr>
            <a:r>
              <a:rPr lang="en-GB"/>
              <a:t>Zacharias Frankel was dedicated to ‘historically evolving dynamic Judaism’  </a:t>
            </a:r>
          </a:p>
          <a:p>
            <a:pPr>
              <a:lnSpc>
                <a:spcPct val="90000"/>
              </a:lnSpc>
            </a:pPr>
            <a:endParaRPr lang="en-GB"/>
          </a:p>
          <a:p>
            <a:pPr>
              <a:lnSpc>
                <a:spcPct val="90000"/>
              </a:lnSpc>
            </a:pPr>
            <a:r>
              <a:rPr lang="en-GB"/>
              <a:t>He disagreed that there was no place for Hebrew in Jewish service</a:t>
            </a:r>
          </a:p>
          <a:p>
            <a:pPr>
              <a:lnSpc>
                <a:spcPct val="90000"/>
              </a:lnSpc>
            </a:pPr>
            <a:endParaRPr lang="en-GB"/>
          </a:p>
          <a:p>
            <a:pPr>
              <a:lnSpc>
                <a:spcPct val="90000"/>
              </a:lnSpc>
            </a:pPr>
            <a:r>
              <a:rPr lang="en-GB"/>
              <a:t>He agreed that Judaism needed to be modified but disagreed with what reformers wanted to change, rejecting both Reform and Orthodoxy </a:t>
            </a:r>
          </a:p>
          <a:p>
            <a:pPr>
              <a:lnSpc>
                <a:spcPct val="90000"/>
              </a:lnSpc>
            </a:pPr>
            <a:endParaRPr lang="en-GB"/>
          </a:p>
          <a:p>
            <a:pPr>
              <a:lnSpc>
                <a:spcPct val="90000"/>
              </a:lnSpc>
            </a:pPr>
            <a:r>
              <a:rPr lang="en-GB"/>
              <a:t>He became the leader of the Jewish Theological Seminary in Breslau in 1845</a:t>
            </a:r>
          </a:p>
          <a:p>
            <a:pPr>
              <a:lnSpc>
                <a:spcPct val="90000"/>
              </a:lnSpc>
            </a:pPr>
            <a:endParaRPr lang="en-GB"/>
          </a:p>
          <a:p>
            <a:pPr>
              <a:lnSpc>
                <a:spcPct val="90000"/>
              </a:lnSpc>
            </a:pPr>
            <a:r>
              <a:rPr lang="en-GB"/>
              <a:t>Jewish leading figures in the USA took a comparable approach to the tradition</a:t>
            </a:r>
          </a:p>
          <a:p>
            <a:pPr>
              <a:lnSpc>
                <a:spcPct val="90000"/>
              </a:lnSpc>
            </a:pPr>
            <a:endParaRPr lang="en-GB" sz="1700" dirty="0"/>
          </a:p>
        </p:txBody>
      </p:sp>
    </p:spTree>
    <p:extLst>
      <p:ext uri="{BB962C8B-B14F-4D97-AF65-F5344CB8AC3E}">
        <p14:creationId xmlns:p14="http://schemas.microsoft.com/office/powerpoint/2010/main" val="36775389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E42047-F7E7-4687-BBE0-D4BDC8E77BB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2" name="Group 11">
            <a:extLst>
              <a:ext uri="{FF2B5EF4-FFF2-40B4-BE49-F238E27FC236}">
                <a16:creationId xmlns:a16="http://schemas.microsoft.com/office/drawing/2014/main" id="{8D6F839A-C8D9-4FBC-8EFD-9E56D12F4CD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3" name="Freeform 11">
              <a:extLst>
                <a:ext uri="{FF2B5EF4-FFF2-40B4-BE49-F238E27FC236}">
                  <a16:creationId xmlns:a16="http://schemas.microsoft.com/office/drawing/2014/main" id="{D1F0D09B-BA85-41B1-A8DE-73728B72E59B}"/>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FB2D0F0C-3A27-4FC3-A6A3-D2095D9B243E}"/>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FA1C69EF-E6E6-4BDD-B62F-637FC9F3C339}"/>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75B4F36E-07F6-4E6F-A9D9-A7F6D9585A67}"/>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7D9136C7-12F1-4F21-A438-ED7668DDFA54}"/>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C718EF12-B769-45D9-9B6E-7AEAA3108A26}"/>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534EAD53-3968-459E-B27C-09126A0FE310}"/>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67658BFE-59E2-4A2D-9E8A-18F81C350BB0}"/>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3FEC8A9E-385D-4407-9671-E3023802296B}"/>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EFC82234-632C-4B76-A8FF-2C9C0DCA682E}"/>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662A4DB3-C195-4230-953D-307E4100FEB5}"/>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94D310CF-9541-4CD7-855B-E2E1EF343767}"/>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6" name="Group 25">
            <a:extLst>
              <a:ext uri="{FF2B5EF4-FFF2-40B4-BE49-F238E27FC236}">
                <a16:creationId xmlns:a16="http://schemas.microsoft.com/office/drawing/2014/main" id="{70EDA856-A216-4EEC-9AB6-A59FFC7036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7" name="Freeform 27">
              <a:extLst>
                <a:ext uri="{FF2B5EF4-FFF2-40B4-BE49-F238E27FC236}">
                  <a16:creationId xmlns:a16="http://schemas.microsoft.com/office/drawing/2014/main" id="{36F815B8-AFA8-45E9-A3D1-977F2D1921F5}"/>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5D8FF653-8B3F-4B96-904D-1A4482EAEE40}"/>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4DD2E775-AB45-4AF1-B5B7-54948CFB9874}"/>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7BDE7E7B-E3AA-4A24-8F9D-CE77C96CA24F}"/>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D129CAA9-35E5-48CE-88AE-9806695CB85F}"/>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A73989FF-4EFF-4181-81A4-72EF2E67DB63}"/>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8C2C17BD-8FA0-4F42-B2CD-5E5A9F542982}"/>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EEE99CF3-AD71-46FB-8E7D-67825F7816E4}"/>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D0F9D5ED-7591-4E88-9FDA-4C1DC47E9D4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88FA7C13-D80D-4514-B9DB-87AE076ACED5}"/>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202C78DF-D842-450B-A87D-E035719E4EB9}"/>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A4789F83-2423-47F8-8958-48E477BAE0CB}"/>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 name="Rectangle 39">
            <a:extLst>
              <a:ext uri="{FF2B5EF4-FFF2-40B4-BE49-F238E27FC236}">
                <a16:creationId xmlns:a16="http://schemas.microsoft.com/office/drawing/2014/main" id="{2C509E7A-337A-4664-BEC2-03F9BCA0A4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11">
            <a:extLst>
              <a:ext uri="{FF2B5EF4-FFF2-40B4-BE49-F238E27FC236}">
                <a16:creationId xmlns:a16="http://schemas.microsoft.com/office/drawing/2014/main" id="{D9AB99AB-E300-4B19-97C3-9A12EA3C7B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a:extLst>
              <a:ext uri="{FF2B5EF4-FFF2-40B4-BE49-F238E27FC236}">
                <a16:creationId xmlns:a16="http://schemas.microsoft.com/office/drawing/2014/main" id="{C8D04129-21EB-CA43-95A3-D87B50D5F6E3}"/>
              </a:ext>
            </a:extLst>
          </p:cNvPr>
          <p:cNvPicPr>
            <a:picLocks noChangeAspect="1"/>
          </p:cNvPicPr>
          <p:nvPr/>
        </p:nvPicPr>
        <p:blipFill rotWithShape="1">
          <a:blip r:embed="rId3"/>
          <a:srcRect l="15765" r="24092" b="-7"/>
          <a:stretch/>
        </p:blipFill>
        <p:spPr>
          <a:xfrm>
            <a:off x="20" y="1730"/>
            <a:ext cx="2720524" cy="6858000"/>
          </a:xfrm>
          <a:prstGeom prst="rect">
            <a:avLst/>
          </a:prstGeom>
        </p:spPr>
      </p:pic>
      <p:sp>
        <p:nvSpPr>
          <p:cNvPr id="2" name="Title 1">
            <a:extLst>
              <a:ext uri="{FF2B5EF4-FFF2-40B4-BE49-F238E27FC236}">
                <a16:creationId xmlns:a16="http://schemas.microsoft.com/office/drawing/2014/main" id="{39A12B8B-A81F-D04E-9E30-D63035BFA75E}"/>
              </a:ext>
            </a:extLst>
          </p:cNvPr>
          <p:cNvSpPr>
            <a:spLocks noGrp="1"/>
          </p:cNvSpPr>
          <p:nvPr>
            <p:ph type="title"/>
          </p:nvPr>
        </p:nvSpPr>
        <p:spPr>
          <a:xfrm>
            <a:off x="4298294" y="611698"/>
            <a:ext cx="6845092" cy="1280890"/>
          </a:xfrm>
        </p:spPr>
        <p:txBody>
          <a:bodyPr>
            <a:normAutofit/>
          </a:bodyPr>
          <a:lstStyle/>
          <a:p>
            <a:r>
              <a:rPr lang="en-GB" b="1" dirty="0"/>
              <a:t>Solomon Schechter (1849-1915)</a:t>
            </a:r>
            <a:endParaRPr lang="en-GB" dirty="0"/>
          </a:p>
        </p:txBody>
      </p:sp>
      <p:sp>
        <p:nvSpPr>
          <p:cNvPr id="3" name="Content Placeholder 2">
            <a:extLst>
              <a:ext uri="{FF2B5EF4-FFF2-40B4-BE49-F238E27FC236}">
                <a16:creationId xmlns:a16="http://schemas.microsoft.com/office/drawing/2014/main" id="{E2F48E83-3B1A-B444-9700-C8FD872C84F8}"/>
              </a:ext>
            </a:extLst>
          </p:cNvPr>
          <p:cNvSpPr>
            <a:spLocks noGrp="1"/>
          </p:cNvSpPr>
          <p:nvPr>
            <p:ph idx="1"/>
          </p:nvPr>
        </p:nvSpPr>
        <p:spPr>
          <a:xfrm>
            <a:off x="3722976" y="1759923"/>
            <a:ext cx="8373783" cy="4474463"/>
          </a:xfrm>
        </p:spPr>
        <p:txBody>
          <a:bodyPr>
            <a:normAutofit/>
          </a:bodyPr>
          <a:lstStyle/>
          <a:p>
            <a:r>
              <a:rPr lang="en-GB" dirty="0">
                <a:solidFill>
                  <a:schemeClr val="tx1"/>
                </a:solidFill>
              </a:rPr>
              <a:t>In 1902, Solomon Schechter became the president of the Jewish Theological Seminary of America </a:t>
            </a:r>
          </a:p>
          <a:p>
            <a:endParaRPr lang="en-GB" dirty="0">
              <a:solidFill>
                <a:schemeClr val="tx1"/>
              </a:solidFill>
            </a:endParaRPr>
          </a:p>
          <a:p>
            <a:r>
              <a:rPr lang="en-GB" dirty="0">
                <a:solidFill>
                  <a:schemeClr val="tx1"/>
                </a:solidFill>
              </a:rPr>
              <a:t>He was perfect for the position, due to his Romanian upbringing, his traditional Jewish education and rigorous obedience of Jewish Law </a:t>
            </a:r>
          </a:p>
          <a:p>
            <a:endParaRPr lang="en-GB" dirty="0">
              <a:solidFill>
                <a:schemeClr val="tx1"/>
              </a:solidFill>
            </a:endParaRPr>
          </a:p>
          <a:p>
            <a:r>
              <a:rPr lang="en-GB" dirty="0">
                <a:solidFill>
                  <a:schemeClr val="tx1"/>
                </a:solidFill>
              </a:rPr>
              <a:t>He compiled the basis of what became Conservative Judaism in 1904, after the Union of Orthodox Rabbis excommunicated them </a:t>
            </a:r>
          </a:p>
          <a:p>
            <a:endParaRPr lang="en-GB" dirty="0">
              <a:solidFill>
                <a:schemeClr val="tx1"/>
              </a:solidFill>
            </a:endParaRPr>
          </a:p>
          <a:p>
            <a:r>
              <a:rPr lang="en-GB" dirty="0">
                <a:solidFill>
                  <a:schemeClr val="tx1"/>
                </a:solidFill>
              </a:rPr>
              <a:t>He emphasised the significance of traditional rituals, customs, observances and historical perspective </a:t>
            </a:r>
          </a:p>
          <a:p>
            <a:endParaRPr lang="en-GB" dirty="0"/>
          </a:p>
        </p:txBody>
      </p:sp>
      <p:sp>
        <p:nvSpPr>
          <p:cNvPr id="39" name="TextBox 38">
            <a:extLst>
              <a:ext uri="{FF2B5EF4-FFF2-40B4-BE49-F238E27FC236}">
                <a16:creationId xmlns:a16="http://schemas.microsoft.com/office/drawing/2014/main" id="{A5DF73B2-DA0B-4048-BA94-40242155CB1F}"/>
              </a:ext>
            </a:extLst>
          </p:cNvPr>
          <p:cNvSpPr txBox="1"/>
          <p:nvPr/>
        </p:nvSpPr>
        <p:spPr>
          <a:xfrm>
            <a:off x="2959401" y="6562402"/>
            <a:ext cx="650444" cy="246221"/>
          </a:xfrm>
          <a:prstGeom prst="rect">
            <a:avLst/>
          </a:prstGeom>
          <a:noFill/>
        </p:spPr>
        <p:txBody>
          <a:bodyPr wrap="square" rtlCol="0">
            <a:spAutoFit/>
          </a:bodyPr>
          <a:lstStyle/>
          <a:p>
            <a:r>
              <a:rPr lang="en-GB" sz="1000" dirty="0"/>
              <a:t>Figure 3.</a:t>
            </a:r>
          </a:p>
        </p:txBody>
      </p:sp>
      <p:sp>
        <p:nvSpPr>
          <p:cNvPr id="41" name="TextBox 40">
            <a:extLst>
              <a:ext uri="{FF2B5EF4-FFF2-40B4-BE49-F238E27FC236}">
                <a16:creationId xmlns:a16="http://schemas.microsoft.com/office/drawing/2014/main" id="{97675D44-92FB-7947-B403-6DF6B7711E14}"/>
              </a:ext>
            </a:extLst>
          </p:cNvPr>
          <p:cNvSpPr txBox="1"/>
          <p:nvPr/>
        </p:nvSpPr>
        <p:spPr>
          <a:xfrm>
            <a:off x="4230589" y="6582731"/>
            <a:ext cx="7903049" cy="246221"/>
          </a:xfrm>
          <a:prstGeom prst="rect">
            <a:avLst/>
          </a:prstGeom>
          <a:noFill/>
        </p:spPr>
        <p:txBody>
          <a:bodyPr wrap="square" rtlCol="0">
            <a:spAutoFit/>
          </a:bodyPr>
          <a:lstStyle/>
          <a:p>
            <a:r>
              <a:rPr lang="en-GB" sz="1000" dirty="0"/>
              <a:t>(6). Dan Cohen- </a:t>
            </a:r>
            <a:r>
              <a:rPr lang="en-GB" sz="1000" dirty="0" err="1"/>
              <a:t>Sherbok</a:t>
            </a:r>
            <a:r>
              <a:rPr lang="en-GB" sz="1000" dirty="0"/>
              <a:t>, </a:t>
            </a:r>
            <a:r>
              <a:rPr lang="en-GB" sz="1000" i="1" dirty="0"/>
              <a:t>Modern Judaism</a:t>
            </a:r>
            <a:r>
              <a:rPr lang="en-GB" sz="1000" dirty="0"/>
              <a:t>, pp.101-104 </a:t>
            </a:r>
          </a:p>
        </p:txBody>
      </p:sp>
    </p:spTree>
    <p:extLst>
      <p:ext uri="{BB962C8B-B14F-4D97-AF65-F5344CB8AC3E}">
        <p14:creationId xmlns:p14="http://schemas.microsoft.com/office/powerpoint/2010/main" val="2350757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792097" y="4226733"/>
            <a:ext cx="7709338" cy="923330"/>
          </a:xfrm>
          <a:prstGeom prst="rect">
            <a:avLst/>
          </a:prstGeom>
          <a:noFill/>
        </p:spPr>
        <p:txBody>
          <a:bodyPr wrap="square" rtlCol="0">
            <a:spAutoFit/>
          </a:bodyPr>
          <a:lstStyle/>
          <a:p>
            <a:r>
              <a:rPr lang="en-GB" sz="5400" b="1" dirty="0"/>
              <a:t>Beliefs</a:t>
            </a:r>
          </a:p>
        </p:txBody>
      </p:sp>
    </p:spTree>
    <p:extLst>
      <p:ext uri="{BB962C8B-B14F-4D97-AF65-F5344CB8AC3E}">
        <p14:creationId xmlns:p14="http://schemas.microsoft.com/office/powerpoint/2010/main" val="463528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1FD588-1DFF-2646-BD50-067CC456EDD8}"/>
              </a:ext>
            </a:extLst>
          </p:cNvPr>
          <p:cNvSpPr>
            <a:spLocks noGrp="1"/>
          </p:cNvSpPr>
          <p:nvPr>
            <p:ph type="title"/>
          </p:nvPr>
        </p:nvSpPr>
        <p:spPr>
          <a:xfrm>
            <a:off x="1536707" y="624110"/>
            <a:ext cx="6845092" cy="1280890"/>
          </a:xfrm>
        </p:spPr>
        <p:txBody>
          <a:bodyPr>
            <a:normAutofit/>
          </a:bodyPr>
          <a:lstStyle/>
          <a:p>
            <a:r>
              <a:rPr lang="en-GB" b="1" dirty="0"/>
              <a:t>Core Beliefs </a:t>
            </a:r>
          </a:p>
        </p:txBody>
      </p:sp>
      <p:sp>
        <p:nvSpPr>
          <p:cNvPr id="7" name="Content Placeholder 2">
            <a:extLst>
              <a:ext uri="{FF2B5EF4-FFF2-40B4-BE49-F238E27FC236}">
                <a16:creationId xmlns:a16="http://schemas.microsoft.com/office/drawing/2014/main" id="{D80E59D8-F684-D34D-A5E5-5B32989B141E}"/>
              </a:ext>
            </a:extLst>
          </p:cNvPr>
          <p:cNvSpPr txBox="1">
            <a:spLocks/>
          </p:cNvSpPr>
          <p:nvPr/>
        </p:nvSpPr>
        <p:spPr>
          <a:xfrm>
            <a:off x="1370454" y="1530927"/>
            <a:ext cx="10821546" cy="430876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a:t>There is no official creed, but there are core beliefs and values</a:t>
            </a:r>
            <a:r>
              <a:rPr lang="en-GB" baseline="30000" dirty="0"/>
              <a:t> </a:t>
            </a:r>
            <a:r>
              <a:rPr lang="en-GB" sz="1200" baseline="30000" dirty="0"/>
              <a:t>(7) </a:t>
            </a:r>
          </a:p>
          <a:p>
            <a:endParaRPr lang="en-GB" dirty="0"/>
          </a:p>
          <a:p>
            <a:r>
              <a:rPr lang="en-GB" dirty="0" err="1"/>
              <a:t>Ismar</a:t>
            </a:r>
            <a:r>
              <a:rPr lang="en-GB" dirty="0"/>
              <a:t> </a:t>
            </a:r>
            <a:r>
              <a:rPr lang="en-GB" dirty="0" err="1"/>
              <a:t>Schorsch</a:t>
            </a:r>
            <a:r>
              <a:rPr lang="en-GB" dirty="0"/>
              <a:t> compiled a list of the core values:</a:t>
            </a:r>
          </a:p>
          <a:p>
            <a:pPr lvl="1"/>
            <a:r>
              <a:rPr lang="en-GB" b="1" dirty="0"/>
              <a:t>The Centrality of Modern Israel </a:t>
            </a:r>
          </a:p>
          <a:p>
            <a:pPr lvl="1"/>
            <a:r>
              <a:rPr lang="en-GB" b="1" dirty="0"/>
              <a:t>Hebrew- The Irreplaceable Language of Jewish Expression</a:t>
            </a:r>
          </a:p>
          <a:p>
            <a:pPr lvl="1"/>
            <a:r>
              <a:rPr lang="en-GB" b="1" dirty="0"/>
              <a:t>Devotion to the Ideal of </a:t>
            </a:r>
            <a:r>
              <a:rPr lang="en-GB" b="1" i="1" dirty="0" err="1"/>
              <a:t>Klal</a:t>
            </a:r>
            <a:r>
              <a:rPr lang="en-GB" b="1" i="1" dirty="0"/>
              <a:t> </a:t>
            </a:r>
            <a:r>
              <a:rPr lang="en-GB" b="1" i="1" dirty="0" err="1"/>
              <a:t>Yisrael</a:t>
            </a:r>
            <a:r>
              <a:rPr lang="en-GB" b="1" i="1" dirty="0"/>
              <a:t> </a:t>
            </a:r>
          </a:p>
          <a:p>
            <a:pPr lvl="1"/>
            <a:r>
              <a:rPr lang="en-GB" b="1" dirty="0"/>
              <a:t>The Defining Role of the Torah in the Reshaping of Judaism </a:t>
            </a:r>
          </a:p>
          <a:p>
            <a:pPr lvl="1"/>
            <a:r>
              <a:rPr lang="en-GB" b="1" dirty="0"/>
              <a:t>The Study of the Torah </a:t>
            </a:r>
          </a:p>
          <a:p>
            <a:pPr lvl="1"/>
            <a:r>
              <a:rPr lang="en-GB" b="1" dirty="0"/>
              <a:t>The Governance of Jewish Life by </a:t>
            </a:r>
            <a:r>
              <a:rPr lang="en-GB" b="1" i="1" dirty="0"/>
              <a:t>Halakha </a:t>
            </a:r>
          </a:p>
          <a:p>
            <a:pPr lvl="1"/>
            <a:r>
              <a:rPr lang="en-GB" b="1" dirty="0"/>
              <a:t>Belief in God</a:t>
            </a:r>
            <a:r>
              <a:rPr lang="en-GB" baseline="30000" dirty="0"/>
              <a:t> (8)</a:t>
            </a:r>
            <a:endParaRPr lang="en-GB" dirty="0"/>
          </a:p>
          <a:p>
            <a:pPr lvl="1"/>
            <a:endParaRPr lang="en-GB" dirty="0"/>
          </a:p>
          <a:p>
            <a:pPr marL="457200" lvl="1" indent="0">
              <a:buFont typeface="Wingdings 3" charset="2"/>
              <a:buNone/>
            </a:pPr>
            <a:endParaRPr lang="en-GB" dirty="0"/>
          </a:p>
          <a:p>
            <a:pPr lvl="1"/>
            <a:endParaRPr lang="en-GB" dirty="0"/>
          </a:p>
          <a:p>
            <a:pPr lvl="1"/>
            <a:endParaRPr lang="en-GB" dirty="0"/>
          </a:p>
          <a:p>
            <a:pPr lvl="1"/>
            <a:endParaRPr lang="en-GB" dirty="0"/>
          </a:p>
        </p:txBody>
      </p:sp>
      <p:sp>
        <p:nvSpPr>
          <p:cNvPr id="8" name="TextBox 7">
            <a:extLst>
              <a:ext uri="{FF2B5EF4-FFF2-40B4-BE49-F238E27FC236}">
                <a16:creationId xmlns:a16="http://schemas.microsoft.com/office/drawing/2014/main" id="{E07E3D21-3217-3143-A6CB-BCFA4F5D6D2F}"/>
              </a:ext>
            </a:extLst>
          </p:cNvPr>
          <p:cNvSpPr txBox="1"/>
          <p:nvPr/>
        </p:nvSpPr>
        <p:spPr>
          <a:xfrm>
            <a:off x="1391236" y="6255605"/>
            <a:ext cx="10821546" cy="830997"/>
          </a:xfrm>
          <a:prstGeom prst="rect">
            <a:avLst/>
          </a:prstGeom>
          <a:noFill/>
        </p:spPr>
        <p:txBody>
          <a:bodyPr wrap="square" rtlCol="0">
            <a:spAutoFit/>
          </a:bodyPr>
          <a:lstStyle/>
          <a:p>
            <a:r>
              <a:rPr lang="en-GB" sz="1000" dirty="0"/>
              <a:t>(7). Dan Cohen- </a:t>
            </a:r>
            <a:r>
              <a:rPr lang="en-GB" sz="1000" dirty="0" err="1"/>
              <a:t>Sherbok</a:t>
            </a:r>
            <a:r>
              <a:rPr lang="en-GB" sz="1000" dirty="0"/>
              <a:t>, </a:t>
            </a:r>
            <a:r>
              <a:rPr lang="en-GB" sz="1000" i="1" dirty="0"/>
              <a:t>Modern Judaism</a:t>
            </a:r>
            <a:r>
              <a:rPr lang="en-GB" sz="1000" dirty="0"/>
              <a:t>,pp.112-115</a:t>
            </a:r>
          </a:p>
          <a:p>
            <a:r>
              <a:rPr lang="en-GB" sz="1000" dirty="0"/>
              <a:t>(8) </a:t>
            </a:r>
            <a:r>
              <a:rPr lang="en-GB" sz="1000" dirty="0" err="1"/>
              <a:t>Ismar</a:t>
            </a:r>
            <a:r>
              <a:rPr lang="en-GB" sz="1000" dirty="0"/>
              <a:t> </a:t>
            </a:r>
            <a:r>
              <a:rPr lang="en-GB" sz="1000" dirty="0" err="1"/>
              <a:t>Schorsch</a:t>
            </a:r>
            <a:r>
              <a:rPr lang="en-GB" sz="1000" dirty="0"/>
              <a:t>. Conservative Judaism: The Core Values of Conservative Judaism</a:t>
            </a:r>
            <a:r>
              <a:rPr lang="en-GB" sz="1000" b="1" dirty="0"/>
              <a:t>. </a:t>
            </a:r>
            <a:r>
              <a:rPr lang="en-GB" sz="1000" dirty="0"/>
              <a:t>In </a:t>
            </a:r>
            <a:r>
              <a:rPr lang="en-GB" sz="1000" i="1" dirty="0"/>
              <a:t>Jewish Virtual Library</a:t>
            </a:r>
            <a:r>
              <a:rPr lang="en-GB" sz="1000" dirty="0"/>
              <a:t>,  [cited 18 January 2018] Available from: &lt;http://</a:t>
            </a:r>
            <a:r>
              <a:rPr lang="en-GB" sz="1000" dirty="0" err="1"/>
              <a:t>www.jewishvirtuallibrary.org</a:t>
            </a:r>
            <a:r>
              <a:rPr lang="en-GB" sz="1000" dirty="0"/>
              <a:t>/the-core-values-of-conservative-Judaism&gt;</a:t>
            </a:r>
          </a:p>
          <a:p>
            <a:endParaRPr lang="en-GB" dirty="0"/>
          </a:p>
        </p:txBody>
      </p:sp>
    </p:spTree>
    <p:extLst>
      <p:ext uri="{BB962C8B-B14F-4D97-AF65-F5344CB8AC3E}">
        <p14:creationId xmlns:p14="http://schemas.microsoft.com/office/powerpoint/2010/main" val="2770518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F7E42047-F7E7-4687-BBE0-D4BDC8E77BB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53" name="Group 52">
            <a:extLst>
              <a:ext uri="{FF2B5EF4-FFF2-40B4-BE49-F238E27FC236}">
                <a16:creationId xmlns:a16="http://schemas.microsoft.com/office/drawing/2014/main" id="{8D6F839A-C8D9-4FBC-8EFD-9E56D12F4CD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54" name="Freeform 11">
              <a:extLst>
                <a:ext uri="{FF2B5EF4-FFF2-40B4-BE49-F238E27FC236}">
                  <a16:creationId xmlns:a16="http://schemas.microsoft.com/office/drawing/2014/main" id="{D1F0D09B-BA85-41B1-A8DE-73728B72E59B}"/>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5" name="Freeform 12">
              <a:extLst>
                <a:ext uri="{FF2B5EF4-FFF2-40B4-BE49-F238E27FC236}">
                  <a16:creationId xmlns:a16="http://schemas.microsoft.com/office/drawing/2014/main" id="{FB2D0F0C-3A27-4FC3-A6A3-D2095D9B243E}"/>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6" name="Freeform 13">
              <a:extLst>
                <a:ext uri="{FF2B5EF4-FFF2-40B4-BE49-F238E27FC236}">
                  <a16:creationId xmlns:a16="http://schemas.microsoft.com/office/drawing/2014/main" id="{FA1C69EF-E6E6-4BDD-B62F-637FC9F3C339}"/>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7" name="Freeform 14">
              <a:extLst>
                <a:ext uri="{FF2B5EF4-FFF2-40B4-BE49-F238E27FC236}">
                  <a16:creationId xmlns:a16="http://schemas.microsoft.com/office/drawing/2014/main" id="{75B4F36E-07F6-4E6F-A9D9-A7F6D9585A67}"/>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8" name="Freeform 15">
              <a:extLst>
                <a:ext uri="{FF2B5EF4-FFF2-40B4-BE49-F238E27FC236}">
                  <a16:creationId xmlns:a16="http://schemas.microsoft.com/office/drawing/2014/main" id="{7D9136C7-12F1-4F21-A438-ED7668DDFA54}"/>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9" name="Freeform 16">
              <a:extLst>
                <a:ext uri="{FF2B5EF4-FFF2-40B4-BE49-F238E27FC236}">
                  <a16:creationId xmlns:a16="http://schemas.microsoft.com/office/drawing/2014/main" id="{C718EF12-B769-45D9-9B6E-7AEAA3108A26}"/>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0" name="Freeform 17">
              <a:extLst>
                <a:ext uri="{FF2B5EF4-FFF2-40B4-BE49-F238E27FC236}">
                  <a16:creationId xmlns:a16="http://schemas.microsoft.com/office/drawing/2014/main" id="{534EAD53-3968-459E-B27C-09126A0FE310}"/>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1" name="Freeform 18">
              <a:extLst>
                <a:ext uri="{FF2B5EF4-FFF2-40B4-BE49-F238E27FC236}">
                  <a16:creationId xmlns:a16="http://schemas.microsoft.com/office/drawing/2014/main" id="{67658BFE-59E2-4A2D-9E8A-18F81C350BB0}"/>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2" name="Freeform 19">
              <a:extLst>
                <a:ext uri="{FF2B5EF4-FFF2-40B4-BE49-F238E27FC236}">
                  <a16:creationId xmlns:a16="http://schemas.microsoft.com/office/drawing/2014/main" id="{3FEC8A9E-385D-4407-9671-E3023802296B}"/>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3" name="Freeform 20">
              <a:extLst>
                <a:ext uri="{FF2B5EF4-FFF2-40B4-BE49-F238E27FC236}">
                  <a16:creationId xmlns:a16="http://schemas.microsoft.com/office/drawing/2014/main" id="{EFC82234-632C-4B76-A8FF-2C9C0DCA682E}"/>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4" name="Freeform 21">
              <a:extLst>
                <a:ext uri="{FF2B5EF4-FFF2-40B4-BE49-F238E27FC236}">
                  <a16:creationId xmlns:a16="http://schemas.microsoft.com/office/drawing/2014/main" id="{662A4DB3-C195-4230-953D-307E4100FEB5}"/>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5" name="Freeform 22">
              <a:extLst>
                <a:ext uri="{FF2B5EF4-FFF2-40B4-BE49-F238E27FC236}">
                  <a16:creationId xmlns:a16="http://schemas.microsoft.com/office/drawing/2014/main" id="{94D310CF-9541-4CD7-855B-E2E1EF343767}"/>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7" name="Group 66">
            <a:extLst>
              <a:ext uri="{FF2B5EF4-FFF2-40B4-BE49-F238E27FC236}">
                <a16:creationId xmlns:a16="http://schemas.microsoft.com/office/drawing/2014/main" id="{70EDA856-A216-4EEC-9AB6-A59FFC7036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68" name="Freeform 27">
              <a:extLst>
                <a:ext uri="{FF2B5EF4-FFF2-40B4-BE49-F238E27FC236}">
                  <a16:creationId xmlns:a16="http://schemas.microsoft.com/office/drawing/2014/main" id="{36F815B8-AFA8-45E9-A3D1-977F2D1921F5}"/>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9" name="Freeform 28">
              <a:extLst>
                <a:ext uri="{FF2B5EF4-FFF2-40B4-BE49-F238E27FC236}">
                  <a16:creationId xmlns:a16="http://schemas.microsoft.com/office/drawing/2014/main" id="{5D8FF653-8B3F-4B96-904D-1A4482EAEE40}"/>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0" name="Freeform 29">
              <a:extLst>
                <a:ext uri="{FF2B5EF4-FFF2-40B4-BE49-F238E27FC236}">
                  <a16:creationId xmlns:a16="http://schemas.microsoft.com/office/drawing/2014/main" id="{4DD2E775-AB45-4AF1-B5B7-54948CFB9874}"/>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1" name="Freeform 30">
              <a:extLst>
                <a:ext uri="{FF2B5EF4-FFF2-40B4-BE49-F238E27FC236}">
                  <a16:creationId xmlns:a16="http://schemas.microsoft.com/office/drawing/2014/main" id="{7BDE7E7B-E3AA-4A24-8F9D-CE77C96CA24F}"/>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2" name="Freeform 31">
              <a:extLst>
                <a:ext uri="{FF2B5EF4-FFF2-40B4-BE49-F238E27FC236}">
                  <a16:creationId xmlns:a16="http://schemas.microsoft.com/office/drawing/2014/main" id="{D129CAA9-35E5-48CE-88AE-9806695CB85F}"/>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3" name="Freeform 32">
              <a:extLst>
                <a:ext uri="{FF2B5EF4-FFF2-40B4-BE49-F238E27FC236}">
                  <a16:creationId xmlns:a16="http://schemas.microsoft.com/office/drawing/2014/main" id="{A73989FF-4EFF-4181-81A4-72EF2E67DB63}"/>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4" name="Freeform 33">
              <a:extLst>
                <a:ext uri="{FF2B5EF4-FFF2-40B4-BE49-F238E27FC236}">
                  <a16:creationId xmlns:a16="http://schemas.microsoft.com/office/drawing/2014/main" id="{8C2C17BD-8FA0-4F42-B2CD-5E5A9F542982}"/>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5" name="Freeform 34">
              <a:extLst>
                <a:ext uri="{FF2B5EF4-FFF2-40B4-BE49-F238E27FC236}">
                  <a16:creationId xmlns:a16="http://schemas.microsoft.com/office/drawing/2014/main" id="{EEE99CF3-AD71-46FB-8E7D-67825F7816E4}"/>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6" name="Freeform 35">
              <a:extLst>
                <a:ext uri="{FF2B5EF4-FFF2-40B4-BE49-F238E27FC236}">
                  <a16:creationId xmlns:a16="http://schemas.microsoft.com/office/drawing/2014/main" id="{D0F9D5ED-7591-4E88-9FDA-4C1DC47E9D4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7" name="Freeform 36">
              <a:extLst>
                <a:ext uri="{FF2B5EF4-FFF2-40B4-BE49-F238E27FC236}">
                  <a16:creationId xmlns:a16="http://schemas.microsoft.com/office/drawing/2014/main" id="{88FA7C13-D80D-4514-B9DB-87AE076ACED5}"/>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8" name="Freeform 37">
              <a:extLst>
                <a:ext uri="{FF2B5EF4-FFF2-40B4-BE49-F238E27FC236}">
                  <a16:creationId xmlns:a16="http://schemas.microsoft.com/office/drawing/2014/main" id="{202C78DF-D842-450B-A87D-E035719E4EB9}"/>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9" name="Freeform 38">
              <a:extLst>
                <a:ext uri="{FF2B5EF4-FFF2-40B4-BE49-F238E27FC236}">
                  <a16:creationId xmlns:a16="http://schemas.microsoft.com/office/drawing/2014/main" id="{A4789F83-2423-47F8-8958-48E477BAE0CB}"/>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1" name="Rectangle 80">
            <a:extLst>
              <a:ext uri="{FF2B5EF4-FFF2-40B4-BE49-F238E27FC236}">
                <a16:creationId xmlns:a16="http://schemas.microsoft.com/office/drawing/2014/main" id="{2C509E7A-337A-4664-BEC2-03F9BCA0A4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3" name="Freeform 11">
            <a:extLst>
              <a:ext uri="{FF2B5EF4-FFF2-40B4-BE49-F238E27FC236}">
                <a16:creationId xmlns:a16="http://schemas.microsoft.com/office/drawing/2014/main" id="{D9AB99AB-E300-4B19-97C3-9A12EA3C7B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4" name="Picture 3">
            <a:extLst>
              <a:ext uri="{FF2B5EF4-FFF2-40B4-BE49-F238E27FC236}">
                <a16:creationId xmlns:a16="http://schemas.microsoft.com/office/drawing/2014/main" id="{A654D18F-C7D2-474C-B37F-51B2A556158F}"/>
              </a:ext>
            </a:extLst>
          </p:cNvPr>
          <p:cNvPicPr>
            <a:picLocks noChangeAspect="1"/>
          </p:cNvPicPr>
          <p:nvPr/>
        </p:nvPicPr>
        <p:blipFill rotWithShape="1">
          <a:blip r:embed="rId3"/>
          <a:srcRect l="35230" r="35943" b="-2"/>
          <a:stretch/>
        </p:blipFill>
        <p:spPr>
          <a:xfrm>
            <a:off x="20" y="1730"/>
            <a:ext cx="2720524" cy="6858000"/>
          </a:xfrm>
          <a:prstGeom prst="rect">
            <a:avLst/>
          </a:prstGeom>
        </p:spPr>
      </p:pic>
      <p:sp>
        <p:nvSpPr>
          <p:cNvPr id="9" name="Content Placeholder 2">
            <a:extLst>
              <a:ext uri="{FF2B5EF4-FFF2-40B4-BE49-F238E27FC236}">
                <a16:creationId xmlns:a16="http://schemas.microsoft.com/office/drawing/2014/main" id="{1C18C53E-3DBA-8C4C-B67D-98822966C34F}"/>
              </a:ext>
            </a:extLst>
          </p:cNvPr>
          <p:cNvSpPr>
            <a:spLocks noGrp="1"/>
          </p:cNvSpPr>
          <p:nvPr>
            <p:ph idx="1"/>
          </p:nvPr>
        </p:nvSpPr>
        <p:spPr>
          <a:xfrm>
            <a:off x="3805736" y="824265"/>
            <a:ext cx="8386263" cy="4926400"/>
          </a:xfrm>
        </p:spPr>
        <p:txBody>
          <a:bodyPr vert="horz" lIns="91440" tIns="45720" rIns="91440" bIns="45720" rtlCol="0">
            <a:normAutofit/>
          </a:bodyPr>
          <a:lstStyle/>
          <a:p>
            <a:pPr lvl="1">
              <a:lnSpc>
                <a:spcPct val="90000"/>
              </a:lnSpc>
            </a:pPr>
            <a:r>
              <a:rPr lang="en-US" sz="1800" b="1" dirty="0"/>
              <a:t>The Centrality of Modern Israel:</a:t>
            </a:r>
          </a:p>
          <a:p>
            <a:pPr lvl="2">
              <a:lnSpc>
                <a:spcPct val="90000"/>
              </a:lnSpc>
            </a:pPr>
            <a:r>
              <a:rPr lang="en-US" sz="1600" dirty="0"/>
              <a:t> Israel is the ‘final destiny’ for Judaism</a:t>
            </a:r>
          </a:p>
          <a:p>
            <a:pPr lvl="2">
              <a:lnSpc>
                <a:spcPct val="90000"/>
              </a:lnSpc>
            </a:pPr>
            <a:r>
              <a:rPr lang="en-US" sz="1600" dirty="0"/>
              <a:t>Ezekiel describes Israel as ” the most glorious of all lands” (Ezekiel:20:6) </a:t>
            </a:r>
            <a:r>
              <a:rPr lang="en-US" sz="1200" baseline="30000" dirty="0"/>
              <a:t>(9)</a:t>
            </a:r>
          </a:p>
          <a:p>
            <a:pPr lvl="2">
              <a:lnSpc>
                <a:spcPct val="90000"/>
              </a:lnSpc>
            </a:pPr>
            <a:r>
              <a:rPr lang="en-US" sz="1600" baseline="30000" dirty="0"/>
              <a:t> </a:t>
            </a:r>
            <a:r>
              <a:rPr lang="en-US" sz="1600" dirty="0"/>
              <a:t>They promote the significance of Jewish nationalism and champion Zionism </a:t>
            </a:r>
            <a:r>
              <a:rPr lang="en-US" sz="1200" baseline="30000" dirty="0"/>
              <a:t>(10)</a:t>
            </a:r>
          </a:p>
          <a:p>
            <a:pPr lvl="1">
              <a:lnSpc>
                <a:spcPct val="90000"/>
              </a:lnSpc>
            </a:pPr>
            <a:endParaRPr lang="en-US" b="1" dirty="0"/>
          </a:p>
          <a:p>
            <a:pPr lvl="1">
              <a:lnSpc>
                <a:spcPct val="90000"/>
              </a:lnSpc>
            </a:pPr>
            <a:r>
              <a:rPr lang="en-US" sz="1800" b="1" dirty="0"/>
              <a:t>Hebrew- The Irreplaceable Language of Jewish Expression:</a:t>
            </a:r>
          </a:p>
          <a:p>
            <a:pPr lvl="2">
              <a:lnSpc>
                <a:spcPct val="90000"/>
              </a:lnSpc>
            </a:pPr>
            <a:r>
              <a:rPr lang="en-US" sz="1600" dirty="0"/>
              <a:t>Hebrew is the language that connects the people of Judaism with the sacred texts, God’s word and Israel itself </a:t>
            </a:r>
            <a:r>
              <a:rPr lang="en-US" sz="1200" dirty="0"/>
              <a:t> </a:t>
            </a:r>
            <a:r>
              <a:rPr lang="en-US" sz="1200" baseline="30000" dirty="0"/>
              <a:t>(9)</a:t>
            </a:r>
          </a:p>
          <a:p>
            <a:pPr lvl="2">
              <a:lnSpc>
                <a:spcPct val="90000"/>
              </a:lnSpc>
            </a:pPr>
            <a:r>
              <a:rPr lang="en-US" sz="1600" dirty="0"/>
              <a:t>The majority of Jewish service is conducted in Hebrew </a:t>
            </a:r>
            <a:r>
              <a:rPr lang="en-US" sz="1200" baseline="30000" dirty="0"/>
              <a:t>(11)</a:t>
            </a:r>
          </a:p>
          <a:p>
            <a:pPr marL="457200" lvl="1" indent="0">
              <a:lnSpc>
                <a:spcPct val="90000"/>
              </a:lnSpc>
            </a:pPr>
            <a:endParaRPr lang="en-US" b="1" dirty="0"/>
          </a:p>
          <a:p>
            <a:pPr lvl="1">
              <a:lnSpc>
                <a:spcPct val="90000"/>
              </a:lnSpc>
            </a:pPr>
            <a:r>
              <a:rPr lang="en-US" sz="1800" b="1" dirty="0"/>
              <a:t>Devotion to the Ideal of </a:t>
            </a:r>
            <a:r>
              <a:rPr lang="en-US" sz="1800" b="1" i="1" dirty="0" err="1"/>
              <a:t>Klal</a:t>
            </a:r>
            <a:r>
              <a:rPr lang="en-US" sz="1800" b="1" i="1" dirty="0"/>
              <a:t> </a:t>
            </a:r>
            <a:r>
              <a:rPr lang="en-US" sz="1800" b="1" i="1" dirty="0" err="1"/>
              <a:t>Yisrael</a:t>
            </a:r>
            <a:r>
              <a:rPr lang="en-US" sz="1800" b="1" i="1" dirty="0"/>
              <a:t>:</a:t>
            </a:r>
          </a:p>
          <a:p>
            <a:pPr lvl="2">
              <a:lnSpc>
                <a:spcPct val="90000"/>
              </a:lnSpc>
            </a:pPr>
            <a:r>
              <a:rPr lang="en-US" sz="1600" dirty="0"/>
              <a:t>Describes the concept that the global Jewish community is joined together and that every person is as significant as the next</a:t>
            </a:r>
            <a:r>
              <a:rPr lang="en-US" sz="1200" baseline="30000" dirty="0"/>
              <a:t> (9)</a:t>
            </a:r>
          </a:p>
          <a:p>
            <a:pPr lvl="2">
              <a:lnSpc>
                <a:spcPct val="90000"/>
              </a:lnSpc>
            </a:pPr>
            <a:r>
              <a:rPr lang="en-US" sz="1600" dirty="0"/>
              <a:t>Women and men have an equal role within Jewish service</a:t>
            </a:r>
            <a:r>
              <a:rPr lang="en-US" sz="1200" dirty="0"/>
              <a:t> </a:t>
            </a:r>
            <a:r>
              <a:rPr lang="en-US" sz="1200" baseline="30000" dirty="0"/>
              <a:t>(12)</a:t>
            </a:r>
          </a:p>
          <a:p>
            <a:pPr lvl="1">
              <a:lnSpc>
                <a:spcPct val="90000"/>
              </a:lnSpc>
            </a:pPr>
            <a:endParaRPr lang="en-US" sz="1400" b="1" i="1" dirty="0"/>
          </a:p>
          <a:p>
            <a:pPr lvl="1">
              <a:lnSpc>
                <a:spcPct val="90000"/>
              </a:lnSpc>
            </a:pPr>
            <a:endParaRPr lang="en-US" sz="1400" dirty="0"/>
          </a:p>
          <a:p>
            <a:pPr lvl="1">
              <a:lnSpc>
                <a:spcPct val="90000"/>
              </a:lnSpc>
            </a:pPr>
            <a:endParaRPr lang="en-US" sz="1400" dirty="0"/>
          </a:p>
          <a:p>
            <a:pPr lvl="1">
              <a:lnSpc>
                <a:spcPct val="90000"/>
              </a:lnSpc>
            </a:pPr>
            <a:endParaRPr lang="en-US" sz="1400" dirty="0"/>
          </a:p>
          <a:p>
            <a:pPr marL="457200" lvl="1" indent="0">
              <a:lnSpc>
                <a:spcPct val="90000"/>
              </a:lnSpc>
            </a:pPr>
            <a:endParaRPr lang="en-US" sz="1400" dirty="0"/>
          </a:p>
          <a:p>
            <a:pPr lvl="1">
              <a:lnSpc>
                <a:spcPct val="90000"/>
              </a:lnSpc>
            </a:pPr>
            <a:endParaRPr lang="en-US" sz="1400" dirty="0"/>
          </a:p>
          <a:p>
            <a:pPr lvl="1">
              <a:lnSpc>
                <a:spcPct val="90000"/>
              </a:lnSpc>
            </a:pPr>
            <a:endParaRPr lang="en-US" sz="1400" dirty="0"/>
          </a:p>
          <a:p>
            <a:pPr lvl="1">
              <a:lnSpc>
                <a:spcPct val="90000"/>
              </a:lnSpc>
            </a:pPr>
            <a:endParaRPr lang="en-US" sz="1400" dirty="0"/>
          </a:p>
        </p:txBody>
      </p:sp>
      <p:sp>
        <p:nvSpPr>
          <p:cNvPr id="80" name="TextBox 79">
            <a:extLst>
              <a:ext uri="{FF2B5EF4-FFF2-40B4-BE49-F238E27FC236}">
                <a16:creationId xmlns:a16="http://schemas.microsoft.com/office/drawing/2014/main" id="{B2DE90BC-AE38-1346-820B-9CBAA56F33EF}"/>
              </a:ext>
            </a:extLst>
          </p:cNvPr>
          <p:cNvSpPr txBox="1"/>
          <p:nvPr/>
        </p:nvSpPr>
        <p:spPr>
          <a:xfrm>
            <a:off x="4235047" y="5751849"/>
            <a:ext cx="8416748" cy="1446550"/>
          </a:xfrm>
          <a:prstGeom prst="rect">
            <a:avLst/>
          </a:prstGeom>
          <a:noFill/>
        </p:spPr>
        <p:txBody>
          <a:bodyPr wrap="square" rtlCol="0">
            <a:spAutoFit/>
          </a:bodyPr>
          <a:lstStyle/>
          <a:p>
            <a:r>
              <a:rPr lang="en-GB" sz="1000" dirty="0"/>
              <a:t>(9). </a:t>
            </a:r>
            <a:r>
              <a:rPr lang="en-GB" sz="1000" dirty="0" err="1"/>
              <a:t>Ismar</a:t>
            </a:r>
            <a:r>
              <a:rPr lang="en-GB" sz="1000" dirty="0"/>
              <a:t> </a:t>
            </a:r>
            <a:r>
              <a:rPr lang="en-GB" sz="1000" dirty="0" err="1"/>
              <a:t>Schorsch</a:t>
            </a:r>
            <a:r>
              <a:rPr lang="en-GB" sz="1000" dirty="0"/>
              <a:t>. Conservative Judaism: The Core Values of Conservative Judaism</a:t>
            </a:r>
            <a:r>
              <a:rPr lang="en-GB" sz="1000" b="1" dirty="0"/>
              <a:t>. </a:t>
            </a:r>
            <a:r>
              <a:rPr lang="en-GB" sz="1000" dirty="0"/>
              <a:t>In </a:t>
            </a:r>
            <a:r>
              <a:rPr lang="en-GB" sz="1000" i="1" dirty="0"/>
              <a:t>Jewish Virtual Library</a:t>
            </a:r>
            <a:r>
              <a:rPr lang="en-GB" sz="1000" dirty="0"/>
              <a:t>,  [cited 18 January 2018] Available from: &lt;http://www.jewishvirtuallibrary.org/the-core-values-of-conservative-Judaism&gt;</a:t>
            </a:r>
          </a:p>
          <a:p>
            <a:r>
              <a:rPr lang="en-GB" sz="1000" dirty="0"/>
              <a:t>(10). Conservative Judaism: beliefs, distinctness, practices, In </a:t>
            </a:r>
            <a:r>
              <a:rPr lang="en-GB" sz="1000" i="1" dirty="0" err="1"/>
              <a:t>Relgiousfacts</a:t>
            </a:r>
            <a:r>
              <a:rPr lang="en-GB" sz="1000" dirty="0"/>
              <a:t> [online], updated 19 November 2016, [cited 20 January 2018]. Available from: &lt;http://</a:t>
            </a:r>
            <a:r>
              <a:rPr lang="en-GB" sz="1000" dirty="0" err="1"/>
              <a:t>www.religionfacts.com</a:t>
            </a:r>
            <a:r>
              <a:rPr lang="en-GB" sz="1000" dirty="0"/>
              <a:t>/conservative-Judaism&gt;</a:t>
            </a:r>
          </a:p>
          <a:p>
            <a:r>
              <a:rPr lang="en-GB" sz="1000" dirty="0"/>
              <a:t>(11) Conservative Judaism. In </a:t>
            </a:r>
            <a:r>
              <a:rPr lang="en-GB" sz="1000" i="1" dirty="0" err="1"/>
              <a:t>bbc.co.uk</a:t>
            </a:r>
            <a:r>
              <a:rPr lang="en-GB" sz="1000" i="1" dirty="0"/>
              <a:t> </a:t>
            </a:r>
            <a:r>
              <a:rPr lang="en-GB" sz="1000" dirty="0"/>
              <a:t>[online],[cited 17 January 2018] Available from: &lt;http://</a:t>
            </a:r>
            <a:r>
              <a:rPr lang="en-GB" sz="1000" dirty="0" err="1"/>
              <a:t>www.bbc.co.uk</a:t>
            </a:r>
            <a:r>
              <a:rPr lang="en-GB" sz="1000" dirty="0"/>
              <a:t>/religion/religions/</a:t>
            </a:r>
            <a:r>
              <a:rPr lang="en-GB" sz="1000" dirty="0" err="1"/>
              <a:t>judaism</a:t>
            </a:r>
            <a:r>
              <a:rPr lang="en-GB" sz="1000" dirty="0"/>
              <a:t>/subdivisions/conservative_1.shtml&gt; </a:t>
            </a:r>
          </a:p>
          <a:p>
            <a:r>
              <a:rPr lang="en-GB" sz="1000" dirty="0"/>
              <a:t>(12). Eliezer Segal</a:t>
            </a:r>
            <a:r>
              <a:rPr lang="en-GB" sz="1000" i="1" dirty="0"/>
              <a:t>, Introducing Judaism</a:t>
            </a:r>
            <a:r>
              <a:rPr lang="en-GB" sz="1000" dirty="0"/>
              <a:t>, p. 126.</a:t>
            </a:r>
          </a:p>
          <a:p>
            <a:endParaRPr lang="en-GB" dirty="0"/>
          </a:p>
        </p:txBody>
      </p:sp>
      <p:sp>
        <p:nvSpPr>
          <p:cNvPr id="82" name="TextBox 81">
            <a:extLst>
              <a:ext uri="{FF2B5EF4-FFF2-40B4-BE49-F238E27FC236}">
                <a16:creationId xmlns:a16="http://schemas.microsoft.com/office/drawing/2014/main" id="{68CA0D7F-28B9-E944-8745-3E673062AE6B}"/>
              </a:ext>
            </a:extLst>
          </p:cNvPr>
          <p:cNvSpPr txBox="1"/>
          <p:nvPr/>
        </p:nvSpPr>
        <p:spPr>
          <a:xfrm>
            <a:off x="2959401" y="6562402"/>
            <a:ext cx="650444" cy="246221"/>
          </a:xfrm>
          <a:prstGeom prst="rect">
            <a:avLst/>
          </a:prstGeom>
          <a:noFill/>
        </p:spPr>
        <p:txBody>
          <a:bodyPr wrap="square" rtlCol="0">
            <a:spAutoFit/>
          </a:bodyPr>
          <a:lstStyle/>
          <a:p>
            <a:r>
              <a:rPr lang="en-GB" sz="1000" dirty="0"/>
              <a:t>Figure 4.</a:t>
            </a:r>
          </a:p>
        </p:txBody>
      </p:sp>
    </p:spTree>
    <p:extLst>
      <p:ext uri="{BB962C8B-B14F-4D97-AF65-F5344CB8AC3E}">
        <p14:creationId xmlns:p14="http://schemas.microsoft.com/office/powerpoint/2010/main" val="1908955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E42047-F7E7-4687-BBE0-D4BDC8E77BB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2" name="Group 11">
            <a:extLst>
              <a:ext uri="{FF2B5EF4-FFF2-40B4-BE49-F238E27FC236}">
                <a16:creationId xmlns:a16="http://schemas.microsoft.com/office/drawing/2014/main" id="{8D6F839A-C8D9-4FBC-8EFD-9E56D12F4CD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3" name="Freeform 11">
              <a:extLst>
                <a:ext uri="{FF2B5EF4-FFF2-40B4-BE49-F238E27FC236}">
                  <a16:creationId xmlns:a16="http://schemas.microsoft.com/office/drawing/2014/main" id="{D1F0D09B-BA85-41B1-A8DE-73728B72E59B}"/>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FB2D0F0C-3A27-4FC3-A6A3-D2095D9B243E}"/>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FA1C69EF-E6E6-4BDD-B62F-637FC9F3C339}"/>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75B4F36E-07F6-4E6F-A9D9-A7F6D9585A67}"/>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7D9136C7-12F1-4F21-A438-ED7668DDFA54}"/>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C718EF12-B769-45D9-9B6E-7AEAA3108A26}"/>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534EAD53-3968-459E-B27C-09126A0FE310}"/>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67658BFE-59E2-4A2D-9E8A-18F81C350BB0}"/>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3FEC8A9E-385D-4407-9671-E3023802296B}"/>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EFC82234-632C-4B76-A8FF-2C9C0DCA682E}"/>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662A4DB3-C195-4230-953D-307E4100FEB5}"/>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94D310CF-9541-4CD7-855B-E2E1EF343767}"/>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6" name="Group 25">
            <a:extLst>
              <a:ext uri="{FF2B5EF4-FFF2-40B4-BE49-F238E27FC236}">
                <a16:creationId xmlns:a16="http://schemas.microsoft.com/office/drawing/2014/main" id="{70EDA856-A216-4EEC-9AB6-A59FFC7036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7" name="Freeform 27">
              <a:extLst>
                <a:ext uri="{FF2B5EF4-FFF2-40B4-BE49-F238E27FC236}">
                  <a16:creationId xmlns:a16="http://schemas.microsoft.com/office/drawing/2014/main" id="{36F815B8-AFA8-45E9-A3D1-977F2D1921F5}"/>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5D8FF653-8B3F-4B96-904D-1A4482EAEE40}"/>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4DD2E775-AB45-4AF1-B5B7-54948CFB9874}"/>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7BDE7E7B-E3AA-4A24-8F9D-CE77C96CA24F}"/>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D129CAA9-35E5-48CE-88AE-9806695CB85F}"/>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A73989FF-4EFF-4181-81A4-72EF2E67DB63}"/>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8C2C17BD-8FA0-4F42-B2CD-5E5A9F542982}"/>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EEE99CF3-AD71-46FB-8E7D-67825F7816E4}"/>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D0F9D5ED-7591-4E88-9FDA-4C1DC47E9D4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88FA7C13-D80D-4514-B9DB-87AE076ACED5}"/>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202C78DF-D842-450B-A87D-E035719E4EB9}"/>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A4789F83-2423-47F8-8958-48E477BAE0CB}"/>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 name="Rectangle 39">
            <a:extLst>
              <a:ext uri="{FF2B5EF4-FFF2-40B4-BE49-F238E27FC236}">
                <a16:creationId xmlns:a16="http://schemas.microsoft.com/office/drawing/2014/main" id="{2C509E7A-337A-4664-BEC2-03F9BCA0A4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11">
            <a:extLst>
              <a:ext uri="{FF2B5EF4-FFF2-40B4-BE49-F238E27FC236}">
                <a16:creationId xmlns:a16="http://schemas.microsoft.com/office/drawing/2014/main" id="{D9AB99AB-E300-4B19-97C3-9A12EA3C7B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a:extLst>
              <a:ext uri="{FF2B5EF4-FFF2-40B4-BE49-F238E27FC236}">
                <a16:creationId xmlns:a16="http://schemas.microsoft.com/office/drawing/2014/main" id="{4E119674-75D9-6A42-9D02-291275901DC9}"/>
              </a:ext>
            </a:extLst>
          </p:cNvPr>
          <p:cNvPicPr>
            <a:picLocks noChangeAspect="1"/>
          </p:cNvPicPr>
          <p:nvPr/>
        </p:nvPicPr>
        <p:blipFill rotWithShape="1">
          <a:blip r:embed="rId3"/>
          <a:srcRect l="33881" r="38509" b="1"/>
          <a:stretch/>
        </p:blipFill>
        <p:spPr>
          <a:xfrm>
            <a:off x="20" y="1730"/>
            <a:ext cx="2720524" cy="6858000"/>
          </a:xfrm>
          <a:prstGeom prst="rect">
            <a:avLst/>
          </a:prstGeom>
        </p:spPr>
      </p:pic>
      <p:sp>
        <p:nvSpPr>
          <p:cNvPr id="4" name="Content Placeholder 2">
            <a:extLst>
              <a:ext uri="{FF2B5EF4-FFF2-40B4-BE49-F238E27FC236}">
                <a16:creationId xmlns:a16="http://schemas.microsoft.com/office/drawing/2014/main" id="{7682A66E-BBFB-4E40-837F-4F6EF5F208E2}"/>
              </a:ext>
            </a:extLst>
          </p:cNvPr>
          <p:cNvSpPr txBox="1">
            <a:spLocks/>
          </p:cNvSpPr>
          <p:nvPr/>
        </p:nvSpPr>
        <p:spPr>
          <a:xfrm>
            <a:off x="3793866" y="858537"/>
            <a:ext cx="8405753" cy="4825301"/>
          </a:xfrm>
          <a:prstGeom prst="rect">
            <a:avLst/>
          </a:prstGeom>
        </p:spPr>
        <p:txBody>
          <a:bodyPr vert="horz" lIns="91440" tIns="45720" rIns="91440" bIns="45720" rtlCol="0">
            <a:normAutofit lnSpcReduction="1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lvl="1">
              <a:lnSpc>
                <a:spcPct val="90000"/>
              </a:lnSpc>
            </a:pPr>
            <a:r>
              <a:rPr lang="en-US" sz="1800" b="1" dirty="0"/>
              <a:t>The Defining Role of the Torah in the Reshaping of Judaism:</a:t>
            </a:r>
          </a:p>
          <a:p>
            <a:pPr lvl="2">
              <a:lnSpc>
                <a:spcPct val="90000"/>
              </a:lnSpc>
            </a:pPr>
            <a:r>
              <a:rPr lang="en-US" sz="1600" dirty="0"/>
              <a:t>Despite disagreeing with the Orthodox belief of the revelation of the Torah, it is not viewed any less sacred</a:t>
            </a:r>
          </a:p>
          <a:p>
            <a:pPr lvl="2">
              <a:lnSpc>
                <a:spcPct val="90000"/>
              </a:lnSpc>
            </a:pPr>
            <a:r>
              <a:rPr lang="en-US" sz="1600" dirty="0"/>
              <a:t>Torah has divine involvement more than other Hebrew scriptures  </a:t>
            </a:r>
            <a:r>
              <a:rPr lang="en-US" sz="1300" baseline="30000" dirty="0"/>
              <a:t>(13)</a:t>
            </a:r>
          </a:p>
          <a:p>
            <a:pPr lvl="2">
              <a:lnSpc>
                <a:spcPct val="90000"/>
              </a:lnSpc>
            </a:pPr>
            <a:endParaRPr lang="en-US" sz="1300" dirty="0"/>
          </a:p>
          <a:p>
            <a:pPr lvl="1">
              <a:lnSpc>
                <a:spcPct val="90000"/>
              </a:lnSpc>
            </a:pPr>
            <a:r>
              <a:rPr lang="en-US" sz="1800" b="1" dirty="0"/>
              <a:t>The Study of the Torah: </a:t>
            </a:r>
          </a:p>
          <a:p>
            <a:pPr lvl="2">
              <a:lnSpc>
                <a:spcPct val="90000"/>
              </a:lnSpc>
            </a:pPr>
            <a:r>
              <a:rPr lang="en-US" sz="1600" dirty="0"/>
              <a:t>Gain their own perspective rather than accepting the perspective of their past ancestors </a:t>
            </a:r>
            <a:endParaRPr lang="en-US" sz="1600" b="1" dirty="0"/>
          </a:p>
          <a:p>
            <a:pPr lvl="2">
              <a:lnSpc>
                <a:spcPct val="90000"/>
              </a:lnSpc>
            </a:pPr>
            <a:endParaRPr lang="en-US" sz="1300" b="1" dirty="0"/>
          </a:p>
          <a:p>
            <a:pPr lvl="1">
              <a:lnSpc>
                <a:spcPct val="90000"/>
              </a:lnSpc>
            </a:pPr>
            <a:r>
              <a:rPr lang="en-US" sz="1300" b="1" dirty="0"/>
              <a:t> </a:t>
            </a:r>
            <a:r>
              <a:rPr lang="en-US" sz="1800" b="1" dirty="0"/>
              <a:t>The Governance of Jewish Life by </a:t>
            </a:r>
            <a:r>
              <a:rPr lang="en-US" sz="1800" b="1" i="1" dirty="0"/>
              <a:t>Halakha: </a:t>
            </a:r>
          </a:p>
          <a:p>
            <a:pPr lvl="2">
              <a:lnSpc>
                <a:spcPct val="90000"/>
              </a:lnSpc>
            </a:pPr>
            <a:r>
              <a:rPr lang="en-US" sz="1600" dirty="0"/>
              <a:t>What determines how Jews should act and live their lives </a:t>
            </a:r>
            <a:r>
              <a:rPr lang="en-US" sz="1300" baseline="30000" dirty="0"/>
              <a:t>(14)</a:t>
            </a:r>
          </a:p>
          <a:p>
            <a:pPr lvl="2">
              <a:lnSpc>
                <a:spcPct val="90000"/>
              </a:lnSpc>
            </a:pPr>
            <a:r>
              <a:rPr lang="en-US" sz="1600" dirty="0"/>
              <a:t>Alterations to the law can be made, should circumstances demand it </a:t>
            </a:r>
            <a:r>
              <a:rPr lang="en-US" sz="1300" baseline="30000" dirty="0"/>
              <a:t>(15)</a:t>
            </a:r>
          </a:p>
          <a:p>
            <a:pPr marL="457200" lvl="1" indent="0">
              <a:lnSpc>
                <a:spcPct val="90000"/>
              </a:lnSpc>
            </a:pPr>
            <a:endParaRPr lang="en-US" sz="1300" b="1" i="1" dirty="0"/>
          </a:p>
          <a:p>
            <a:pPr lvl="1">
              <a:lnSpc>
                <a:spcPct val="90000"/>
              </a:lnSpc>
            </a:pPr>
            <a:r>
              <a:rPr lang="en-US" sz="1800" b="1" dirty="0"/>
              <a:t>Belief in God: </a:t>
            </a:r>
          </a:p>
          <a:p>
            <a:pPr lvl="2">
              <a:lnSpc>
                <a:spcPct val="90000"/>
              </a:lnSpc>
            </a:pPr>
            <a:r>
              <a:rPr lang="en-US" sz="1600" dirty="0"/>
              <a:t>God is omniscient, omnipotent, and all good </a:t>
            </a:r>
            <a:r>
              <a:rPr lang="en-US" sz="1300" baseline="30000" dirty="0"/>
              <a:t>(13)</a:t>
            </a:r>
          </a:p>
          <a:p>
            <a:pPr lvl="1">
              <a:lnSpc>
                <a:spcPct val="90000"/>
              </a:lnSpc>
            </a:pPr>
            <a:endParaRPr lang="en-US" sz="1300" b="1" dirty="0"/>
          </a:p>
          <a:p>
            <a:pPr lvl="2">
              <a:lnSpc>
                <a:spcPct val="90000"/>
              </a:lnSpc>
            </a:pPr>
            <a:endParaRPr lang="en-US" sz="1300" dirty="0"/>
          </a:p>
          <a:p>
            <a:pPr lvl="1">
              <a:lnSpc>
                <a:spcPct val="90000"/>
              </a:lnSpc>
            </a:pPr>
            <a:endParaRPr lang="en-US" sz="1300" dirty="0"/>
          </a:p>
          <a:p>
            <a:pPr lvl="1">
              <a:lnSpc>
                <a:spcPct val="90000"/>
              </a:lnSpc>
            </a:pPr>
            <a:endParaRPr lang="en-US" sz="1300" dirty="0"/>
          </a:p>
          <a:p>
            <a:pPr lvl="1">
              <a:lnSpc>
                <a:spcPct val="90000"/>
              </a:lnSpc>
            </a:pPr>
            <a:endParaRPr lang="en-US" sz="1300" dirty="0"/>
          </a:p>
          <a:p>
            <a:pPr marL="457200" lvl="1" indent="0">
              <a:lnSpc>
                <a:spcPct val="90000"/>
              </a:lnSpc>
            </a:pPr>
            <a:endParaRPr lang="en-US" sz="1300" dirty="0"/>
          </a:p>
          <a:p>
            <a:pPr lvl="1">
              <a:lnSpc>
                <a:spcPct val="90000"/>
              </a:lnSpc>
            </a:pPr>
            <a:endParaRPr lang="en-US" sz="1300" dirty="0"/>
          </a:p>
          <a:p>
            <a:pPr lvl="1">
              <a:lnSpc>
                <a:spcPct val="90000"/>
              </a:lnSpc>
            </a:pPr>
            <a:endParaRPr lang="en-US" sz="1300" dirty="0"/>
          </a:p>
          <a:p>
            <a:pPr lvl="1">
              <a:lnSpc>
                <a:spcPct val="90000"/>
              </a:lnSpc>
            </a:pPr>
            <a:endParaRPr lang="en-US" sz="1300" dirty="0"/>
          </a:p>
        </p:txBody>
      </p:sp>
      <p:sp>
        <p:nvSpPr>
          <p:cNvPr id="39" name="Rectangle 38">
            <a:extLst>
              <a:ext uri="{FF2B5EF4-FFF2-40B4-BE49-F238E27FC236}">
                <a16:creationId xmlns:a16="http://schemas.microsoft.com/office/drawing/2014/main" id="{4037896D-AEE0-E046-9810-E6DECDD1DFE5}"/>
              </a:ext>
            </a:extLst>
          </p:cNvPr>
          <p:cNvSpPr/>
          <p:nvPr/>
        </p:nvSpPr>
        <p:spPr>
          <a:xfrm>
            <a:off x="4170931" y="6000400"/>
            <a:ext cx="8021069" cy="1015663"/>
          </a:xfrm>
          <a:prstGeom prst="rect">
            <a:avLst/>
          </a:prstGeom>
        </p:spPr>
        <p:txBody>
          <a:bodyPr wrap="square">
            <a:spAutoFit/>
          </a:bodyPr>
          <a:lstStyle/>
          <a:p>
            <a:r>
              <a:rPr lang="en-GB" sz="1000" dirty="0"/>
              <a:t>(13). Dan Cohen- </a:t>
            </a:r>
            <a:r>
              <a:rPr lang="en-GB" sz="1000" dirty="0" err="1"/>
              <a:t>Sherbok</a:t>
            </a:r>
            <a:r>
              <a:rPr lang="en-GB" sz="1000" dirty="0"/>
              <a:t>, </a:t>
            </a:r>
            <a:r>
              <a:rPr lang="en-GB" sz="1000" i="1" dirty="0"/>
              <a:t>Modern Judaism</a:t>
            </a:r>
            <a:r>
              <a:rPr lang="en-GB" sz="1000" dirty="0"/>
              <a:t>,pp.112-115</a:t>
            </a:r>
          </a:p>
          <a:p>
            <a:r>
              <a:rPr lang="en-GB" sz="1000" dirty="0"/>
              <a:t>(14). </a:t>
            </a:r>
            <a:r>
              <a:rPr lang="en-GB" sz="1000" dirty="0" err="1"/>
              <a:t>Ismar</a:t>
            </a:r>
            <a:r>
              <a:rPr lang="en-GB" sz="1000" dirty="0"/>
              <a:t> </a:t>
            </a:r>
            <a:r>
              <a:rPr lang="en-GB" sz="1000" dirty="0" err="1"/>
              <a:t>Schorsch</a:t>
            </a:r>
            <a:r>
              <a:rPr lang="en-GB" sz="1000" dirty="0"/>
              <a:t>. Conservative Judaism: The Core Values of Conservative Judaism</a:t>
            </a:r>
            <a:r>
              <a:rPr lang="en-GB" sz="1000" b="1" dirty="0"/>
              <a:t>. </a:t>
            </a:r>
            <a:r>
              <a:rPr lang="en-GB" sz="1000" dirty="0"/>
              <a:t>In </a:t>
            </a:r>
            <a:r>
              <a:rPr lang="en-GB" sz="1000" i="1" dirty="0"/>
              <a:t>Jewish Virtual Library</a:t>
            </a:r>
            <a:r>
              <a:rPr lang="en-GB" sz="1000" dirty="0"/>
              <a:t>,  [cited 18 January 2018] Available from: &lt;http://</a:t>
            </a:r>
            <a:r>
              <a:rPr lang="en-GB" sz="1000" dirty="0" err="1"/>
              <a:t>www.jewishvirtuallibrary.org</a:t>
            </a:r>
            <a:r>
              <a:rPr lang="en-GB" sz="1000" dirty="0"/>
              <a:t>/the-core-values-of-conservative-Judaism&gt;</a:t>
            </a:r>
          </a:p>
          <a:p>
            <a:r>
              <a:rPr lang="en-GB" sz="1000" dirty="0"/>
              <a:t>(15) Conservative Judaism. In </a:t>
            </a:r>
            <a:r>
              <a:rPr lang="en-GB" sz="1000" i="1" dirty="0" err="1"/>
              <a:t>bbc.co.uk</a:t>
            </a:r>
            <a:r>
              <a:rPr lang="en-GB" sz="1000" i="1" dirty="0"/>
              <a:t> </a:t>
            </a:r>
            <a:r>
              <a:rPr lang="en-GB" sz="1000" dirty="0"/>
              <a:t>[online],[cited 17 January 2018] Available from: &lt;http://</a:t>
            </a:r>
            <a:r>
              <a:rPr lang="en-GB" sz="1000" dirty="0" err="1"/>
              <a:t>www.bbc.co.uk</a:t>
            </a:r>
            <a:r>
              <a:rPr lang="en-GB" sz="1000" dirty="0"/>
              <a:t>/religion/religions/</a:t>
            </a:r>
            <a:r>
              <a:rPr lang="en-GB" sz="1000" dirty="0" err="1"/>
              <a:t>judaism</a:t>
            </a:r>
            <a:r>
              <a:rPr lang="en-GB" sz="1000" dirty="0"/>
              <a:t>/subdivisions/conservative_1.shtml&gt; </a:t>
            </a:r>
          </a:p>
          <a:p>
            <a:endParaRPr lang="en-GB" sz="1000" dirty="0"/>
          </a:p>
        </p:txBody>
      </p:sp>
      <p:sp>
        <p:nvSpPr>
          <p:cNvPr id="41" name="TextBox 40">
            <a:extLst>
              <a:ext uri="{FF2B5EF4-FFF2-40B4-BE49-F238E27FC236}">
                <a16:creationId xmlns:a16="http://schemas.microsoft.com/office/drawing/2014/main" id="{91ABF5CE-AB66-984D-8C72-138A9BFA0042}"/>
              </a:ext>
            </a:extLst>
          </p:cNvPr>
          <p:cNvSpPr txBox="1"/>
          <p:nvPr/>
        </p:nvSpPr>
        <p:spPr>
          <a:xfrm>
            <a:off x="2959401" y="6562402"/>
            <a:ext cx="650444" cy="246221"/>
          </a:xfrm>
          <a:prstGeom prst="rect">
            <a:avLst/>
          </a:prstGeom>
          <a:noFill/>
        </p:spPr>
        <p:txBody>
          <a:bodyPr wrap="square" rtlCol="0">
            <a:spAutoFit/>
          </a:bodyPr>
          <a:lstStyle/>
          <a:p>
            <a:r>
              <a:rPr lang="en-GB" sz="1000" dirty="0"/>
              <a:t>Figure 5.</a:t>
            </a:r>
          </a:p>
        </p:txBody>
      </p:sp>
    </p:spTree>
    <p:extLst>
      <p:ext uri="{BB962C8B-B14F-4D97-AF65-F5344CB8AC3E}">
        <p14:creationId xmlns:p14="http://schemas.microsoft.com/office/powerpoint/2010/main" val="1528693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736114" y="4343824"/>
            <a:ext cx="9951668" cy="769441"/>
          </a:xfrm>
          <a:prstGeom prst="rect">
            <a:avLst/>
          </a:prstGeom>
          <a:noFill/>
        </p:spPr>
        <p:txBody>
          <a:bodyPr wrap="square" rtlCol="0">
            <a:spAutoFit/>
          </a:bodyPr>
          <a:lstStyle/>
          <a:p>
            <a:r>
              <a:rPr lang="en-GB" sz="4400" b="1" dirty="0"/>
              <a:t>Conservative Judaism in the 21</a:t>
            </a:r>
            <a:r>
              <a:rPr lang="en-GB" sz="4400" b="1" baseline="30000" dirty="0"/>
              <a:t>st</a:t>
            </a:r>
            <a:r>
              <a:rPr lang="en-GB" sz="4400" b="1" dirty="0"/>
              <a:t> Century</a:t>
            </a:r>
          </a:p>
        </p:txBody>
      </p:sp>
    </p:spTree>
    <p:extLst>
      <p:ext uri="{BB962C8B-B14F-4D97-AF65-F5344CB8AC3E}">
        <p14:creationId xmlns:p14="http://schemas.microsoft.com/office/powerpoint/2010/main" val="1981149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682A66E-BBFB-4E40-837F-4F6EF5F208E2}"/>
              </a:ext>
            </a:extLst>
          </p:cNvPr>
          <p:cNvSpPr txBox="1">
            <a:spLocks/>
          </p:cNvSpPr>
          <p:nvPr/>
        </p:nvSpPr>
        <p:spPr>
          <a:xfrm>
            <a:off x="1306112" y="802940"/>
            <a:ext cx="10885887" cy="612898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lvl="1"/>
            <a:endParaRPr lang="en-GB" sz="1800" b="1" dirty="0">
              <a:solidFill>
                <a:schemeClr val="tx1"/>
              </a:solidFill>
            </a:endParaRPr>
          </a:p>
          <a:p>
            <a:pPr lvl="2"/>
            <a:endParaRPr lang="en-GB" sz="1600" dirty="0">
              <a:solidFill>
                <a:schemeClr val="tx1"/>
              </a:solidFill>
            </a:endParaRPr>
          </a:p>
          <a:p>
            <a:pPr lvl="1"/>
            <a:endParaRPr lang="en-GB" sz="1800" dirty="0">
              <a:solidFill>
                <a:schemeClr val="tx1"/>
              </a:solidFill>
            </a:endParaRPr>
          </a:p>
          <a:p>
            <a:pPr lvl="1"/>
            <a:endParaRPr lang="en-GB" sz="1800" dirty="0">
              <a:solidFill>
                <a:schemeClr val="tx1"/>
              </a:solidFill>
            </a:endParaRPr>
          </a:p>
          <a:p>
            <a:pPr lvl="1"/>
            <a:endParaRPr lang="en-GB" sz="1800" dirty="0">
              <a:solidFill>
                <a:schemeClr val="tx1"/>
              </a:solidFill>
            </a:endParaRPr>
          </a:p>
          <a:p>
            <a:pPr marL="457200" lvl="1" indent="0">
              <a:buFont typeface="Wingdings 3" charset="2"/>
              <a:buNone/>
            </a:pPr>
            <a:endParaRPr lang="en-GB" sz="1800" dirty="0">
              <a:solidFill>
                <a:schemeClr val="tx1"/>
              </a:solidFill>
            </a:endParaRPr>
          </a:p>
          <a:p>
            <a:pPr lvl="1"/>
            <a:endParaRPr lang="en-GB" sz="1800" dirty="0">
              <a:solidFill>
                <a:schemeClr val="tx1"/>
              </a:solidFill>
            </a:endParaRPr>
          </a:p>
          <a:p>
            <a:pPr lvl="1"/>
            <a:endParaRPr lang="en-GB" dirty="0">
              <a:solidFill>
                <a:schemeClr val="tx1"/>
              </a:solidFill>
            </a:endParaRPr>
          </a:p>
          <a:p>
            <a:pPr lvl="1"/>
            <a:endParaRPr lang="en-GB" dirty="0">
              <a:solidFill>
                <a:schemeClr val="tx1"/>
              </a:solidFill>
            </a:endParaRPr>
          </a:p>
        </p:txBody>
      </p:sp>
      <p:sp>
        <p:nvSpPr>
          <p:cNvPr id="5" name="Title 1">
            <a:extLst>
              <a:ext uri="{FF2B5EF4-FFF2-40B4-BE49-F238E27FC236}">
                <a16:creationId xmlns:a16="http://schemas.microsoft.com/office/drawing/2014/main" id="{B1261C8E-8430-4A4F-8052-5A4106E99C35}"/>
              </a:ext>
            </a:extLst>
          </p:cNvPr>
          <p:cNvSpPr>
            <a:spLocks noGrp="1"/>
          </p:cNvSpPr>
          <p:nvPr>
            <p:ph type="title"/>
          </p:nvPr>
        </p:nvSpPr>
        <p:spPr>
          <a:xfrm>
            <a:off x="1568839" y="774607"/>
            <a:ext cx="6845092" cy="1280890"/>
          </a:xfrm>
        </p:spPr>
        <p:txBody>
          <a:bodyPr>
            <a:normAutofit/>
          </a:bodyPr>
          <a:lstStyle/>
          <a:p>
            <a:r>
              <a:rPr lang="en-GB" b="1" dirty="0"/>
              <a:t>Tradition and Change</a:t>
            </a:r>
          </a:p>
        </p:txBody>
      </p:sp>
      <p:sp>
        <p:nvSpPr>
          <p:cNvPr id="6" name="Content Placeholder 2">
            <a:extLst>
              <a:ext uri="{FF2B5EF4-FFF2-40B4-BE49-F238E27FC236}">
                <a16:creationId xmlns:a16="http://schemas.microsoft.com/office/drawing/2014/main" id="{4A05E18F-346B-BE4C-9A23-C58E8E19132C}"/>
              </a:ext>
            </a:extLst>
          </p:cNvPr>
          <p:cNvSpPr>
            <a:spLocks noGrp="1"/>
          </p:cNvSpPr>
          <p:nvPr>
            <p:ph idx="1"/>
          </p:nvPr>
        </p:nvSpPr>
        <p:spPr>
          <a:xfrm>
            <a:off x="1077512" y="1800338"/>
            <a:ext cx="10885888" cy="4621244"/>
          </a:xfrm>
        </p:spPr>
        <p:txBody>
          <a:bodyPr>
            <a:normAutofit/>
          </a:bodyPr>
          <a:lstStyle/>
          <a:p>
            <a:pPr>
              <a:lnSpc>
                <a:spcPct val="90000"/>
              </a:lnSpc>
            </a:pPr>
            <a:r>
              <a:rPr lang="en-GB" dirty="0">
                <a:solidFill>
                  <a:schemeClr val="tx1"/>
                </a:solidFill>
              </a:rPr>
              <a:t>Motto of Conservative Judaism is, ‘Tradition and Change’ </a:t>
            </a:r>
            <a:r>
              <a:rPr lang="en-GB" sz="1200" baseline="30000" dirty="0">
                <a:solidFill>
                  <a:schemeClr val="tx1"/>
                </a:solidFill>
              </a:rPr>
              <a:t>(16)</a:t>
            </a:r>
          </a:p>
          <a:p>
            <a:pPr>
              <a:lnSpc>
                <a:spcPct val="90000"/>
              </a:lnSpc>
            </a:pPr>
            <a:endParaRPr lang="en-GB" dirty="0">
              <a:solidFill>
                <a:schemeClr val="tx1"/>
              </a:solidFill>
            </a:endParaRPr>
          </a:p>
          <a:p>
            <a:pPr>
              <a:lnSpc>
                <a:spcPct val="90000"/>
              </a:lnSpc>
            </a:pPr>
            <a:r>
              <a:rPr lang="en-GB" dirty="0">
                <a:solidFill>
                  <a:schemeClr val="tx1"/>
                </a:solidFill>
              </a:rPr>
              <a:t> Abide by the halakha but willing to make adjustments for their contemporary needs</a:t>
            </a:r>
            <a:r>
              <a:rPr lang="en-GB" baseline="30000" dirty="0">
                <a:solidFill>
                  <a:schemeClr val="tx1"/>
                </a:solidFill>
              </a:rPr>
              <a:t> </a:t>
            </a:r>
            <a:r>
              <a:rPr lang="en-GB" sz="1200" baseline="30000" dirty="0">
                <a:solidFill>
                  <a:schemeClr val="tx1"/>
                </a:solidFill>
              </a:rPr>
              <a:t>(17)</a:t>
            </a:r>
          </a:p>
          <a:p>
            <a:pPr>
              <a:lnSpc>
                <a:spcPct val="90000"/>
              </a:lnSpc>
            </a:pPr>
            <a:endParaRPr lang="en-GB" dirty="0">
              <a:solidFill>
                <a:schemeClr val="tx1"/>
              </a:solidFill>
            </a:endParaRPr>
          </a:p>
          <a:p>
            <a:pPr>
              <a:lnSpc>
                <a:spcPct val="90000"/>
              </a:lnSpc>
            </a:pPr>
            <a:r>
              <a:rPr lang="en-GB" dirty="0">
                <a:solidFill>
                  <a:schemeClr val="tx1"/>
                </a:solidFill>
              </a:rPr>
              <a:t>Balance between traditional values and changing society</a:t>
            </a:r>
            <a:r>
              <a:rPr lang="en-GB" sz="1200" baseline="30000" dirty="0">
                <a:solidFill>
                  <a:schemeClr val="tx1"/>
                </a:solidFill>
              </a:rPr>
              <a:t>( 16)</a:t>
            </a:r>
          </a:p>
          <a:p>
            <a:pPr marL="0" indent="0">
              <a:lnSpc>
                <a:spcPct val="90000"/>
              </a:lnSpc>
              <a:buNone/>
            </a:pPr>
            <a:endParaRPr lang="en-GB" dirty="0">
              <a:solidFill>
                <a:schemeClr val="tx1"/>
              </a:solidFill>
            </a:endParaRPr>
          </a:p>
          <a:p>
            <a:pPr>
              <a:lnSpc>
                <a:spcPct val="90000"/>
              </a:lnSpc>
            </a:pPr>
            <a:r>
              <a:rPr lang="en-GB" dirty="0">
                <a:solidFill>
                  <a:schemeClr val="tx1"/>
                </a:solidFill>
              </a:rPr>
              <a:t>Challenges: gender and sexuality; updated prayer book; intermarriage; financial; and driving to the synagogue on Shabbat </a:t>
            </a:r>
            <a:r>
              <a:rPr lang="en-GB" sz="1200" baseline="30000" dirty="0">
                <a:solidFill>
                  <a:schemeClr val="tx1"/>
                </a:solidFill>
              </a:rPr>
              <a:t>(17)</a:t>
            </a:r>
          </a:p>
          <a:p>
            <a:pPr>
              <a:lnSpc>
                <a:spcPct val="90000"/>
              </a:lnSpc>
            </a:pPr>
            <a:endParaRPr lang="en-GB" sz="1200" baseline="30000" dirty="0">
              <a:solidFill>
                <a:schemeClr val="tx1"/>
              </a:solidFill>
            </a:endParaRPr>
          </a:p>
          <a:p>
            <a:pPr>
              <a:lnSpc>
                <a:spcPct val="90000"/>
              </a:lnSpc>
            </a:pPr>
            <a:r>
              <a:rPr lang="en-GB" dirty="0">
                <a:solidFill>
                  <a:schemeClr val="tx1"/>
                </a:solidFill>
              </a:rPr>
              <a:t>They influence the way of life for Conservative Jews </a:t>
            </a:r>
          </a:p>
          <a:p>
            <a:pPr>
              <a:lnSpc>
                <a:spcPct val="90000"/>
              </a:lnSpc>
            </a:pPr>
            <a:endParaRPr lang="en-GB" sz="1700" dirty="0"/>
          </a:p>
          <a:p>
            <a:pPr>
              <a:lnSpc>
                <a:spcPct val="90000"/>
              </a:lnSpc>
            </a:pPr>
            <a:endParaRPr lang="en-GB" sz="1700" dirty="0"/>
          </a:p>
          <a:p>
            <a:pPr>
              <a:lnSpc>
                <a:spcPct val="90000"/>
              </a:lnSpc>
            </a:pPr>
            <a:endParaRPr lang="en-GB" sz="1700" dirty="0"/>
          </a:p>
          <a:p>
            <a:pPr>
              <a:lnSpc>
                <a:spcPct val="90000"/>
              </a:lnSpc>
            </a:pPr>
            <a:endParaRPr lang="en-GB" sz="1700" dirty="0"/>
          </a:p>
          <a:p>
            <a:pPr>
              <a:lnSpc>
                <a:spcPct val="90000"/>
              </a:lnSpc>
            </a:pPr>
            <a:endParaRPr lang="en-GB" sz="1700" dirty="0"/>
          </a:p>
        </p:txBody>
      </p:sp>
      <p:sp>
        <p:nvSpPr>
          <p:cNvPr id="2" name="Rectangle 1">
            <a:extLst>
              <a:ext uri="{FF2B5EF4-FFF2-40B4-BE49-F238E27FC236}">
                <a16:creationId xmlns:a16="http://schemas.microsoft.com/office/drawing/2014/main" id="{86931904-58C8-1F4C-9FD4-1D881A27B420}"/>
              </a:ext>
            </a:extLst>
          </p:cNvPr>
          <p:cNvSpPr/>
          <p:nvPr/>
        </p:nvSpPr>
        <p:spPr>
          <a:xfrm>
            <a:off x="1306113" y="6263628"/>
            <a:ext cx="10885888" cy="573592"/>
          </a:xfrm>
          <a:prstGeom prst="rect">
            <a:avLst/>
          </a:prstGeom>
        </p:spPr>
        <p:txBody>
          <a:bodyPr wrap="square">
            <a:spAutoFit/>
          </a:bodyPr>
          <a:lstStyle/>
          <a:p>
            <a:r>
              <a:rPr lang="en-GB" sz="1000" dirty="0"/>
              <a:t>(16).  Daniel </a:t>
            </a:r>
            <a:r>
              <a:rPr lang="en-GB" sz="1000" dirty="0" err="1"/>
              <a:t>Septimus</a:t>
            </a:r>
            <a:r>
              <a:rPr lang="en-GB" sz="1000" dirty="0"/>
              <a:t>, Conservative Judaism: The State of Judaism Today. In </a:t>
            </a:r>
            <a:r>
              <a:rPr lang="en-GB" sz="1000" i="1" dirty="0"/>
              <a:t>Jewish Virtual Library </a:t>
            </a:r>
            <a:r>
              <a:rPr lang="en-GB" sz="1000" dirty="0"/>
              <a:t>[online], [cited 20 January 2018], Available from:&lt; http://</a:t>
            </a:r>
            <a:r>
              <a:rPr lang="en-GB" sz="1000" dirty="0" err="1"/>
              <a:t>www.jewishvirtuallibrary.org</a:t>
            </a:r>
            <a:r>
              <a:rPr lang="en-GB" sz="1000" dirty="0"/>
              <a:t>/the-state-of-conservative-</a:t>
            </a:r>
            <a:r>
              <a:rPr lang="en-GB" sz="1000" dirty="0" err="1"/>
              <a:t>judaism</a:t>
            </a:r>
            <a:r>
              <a:rPr lang="en-GB" sz="1000" dirty="0"/>
              <a:t>-today&gt;</a:t>
            </a:r>
          </a:p>
          <a:p>
            <a:r>
              <a:rPr lang="en-GB" sz="1000" dirty="0"/>
              <a:t>(17) Ian </a:t>
            </a:r>
            <a:r>
              <a:rPr lang="en-GB" sz="1000" dirty="0" err="1"/>
              <a:t>Lacey</a:t>
            </a:r>
            <a:r>
              <a:rPr lang="en-GB" sz="1000" dirty="0"/>
              <a:t>, Focus Study on Judaism as a Religious Tradition. In </a:t>
            </a:r>
            <a:r>
              <a:rPr lang="en-GB" sz="1000" dirty="0" err="1"/>
              <a:t>i</a:t>
            </a:r>
            <a:r>
              <a:rPr lang="en-GB" sz="1000" i="1" dirty="0" err="1"/>
              <a:t>js.org.au</a:t>
            </a:r>
            <a:r>
              <a:rPr lang="en-GB" sz="1000" i="1" dirty="0"/>
              <a:t> </a:t>
            </a:r>
            <a:r>
              <a:rPr lang="en-GB" sz="1000" dirty="0"/>
              <a:t>[online], 2009, [cited 20 January 2018], Available from: &lt;http://</a:t>
            </a:r>
            <a:r>
              <a:rPr lang="en-GB" sz="1000" dirty="0" err="1"/>
              <a:t>www.ijs.org.au</a:t>
            </a:r>
            <a:r>
              <a:rPr lang="en-GB" sz="1000" dirty="0"/>
              <a:t>/Judaism-as-a-Religious-Tradition/</a:t>
            </a:r>
            <a:r>
              <a:rPr lang="en-GB" sz="1000" dirty="0" err="1"/>
              <a:t>default.aspx</a:t>
            </a:r>
            <a:r>
              <a:rPr lang="en-GB" sz="1000" dirty="0"/>
              <a:t>&gt;</a:t>
            </a:r>
          </a:p>
        </p:txBody>
      </p:sp>
    </p:spTree>
    <p:extLst>
      <p:ext uri="{BB962C8B-B14F-4D97-AF65-F5344CB8AC3E}">
        <p14:creationId xmlns:p14="http://schemas.microsoft.com/office/powerpoint/2010/main" val="4140379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7E42047-F7E7-4687-BBE0-D4BDC8E77BB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4" name="Group 13">
            <a:extLst>
              <a:ext uri="{FF2B5EF4-FFF2-40B4-BE49-F238E27FC236}">
                <a16:creationId xmlns:a16="http://schemas.microsoft.com/office/drawing/2014/main" id="{8D6F839A-C8D9-4FBC-8EFD-9E56D12F4CD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5" name="Freeform 11">
              <a:extLst>
                <a:ext uri="{FF2B5EF4-FFF2-40B4-BE49-F238E27FC236}">
                  <a16:creationId xmlns:a16="http://schemas.microsoft.com/office/drawing/2014/main" id="{D1F0D09B-BA85-41B1-A8DE-73728B72E59B}"/>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6" name="Freeform 12">
              <a:extLst>
                <a:ext uri="{FF2B5EF4-FFF2-40B4-BE49-F238E27FC236}">
                  <a16:creationId xmlns:a16="http://schemas.microsoft.com/office/drawing/2014/main" id="{FB2D0F0C-3A27-4FC3-A6A3-D2095D9B243E}"/>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7" name="Freeform 13">
              <a:extLst>
                <a:ext uri="{FF2B5EF4-FFF2-40B4-BE49-F238E27FC236}">
                  <a16:creationId xmlns:a16="http://schemas.microsoft.com/office/drawing/2014/main" id="{FA1C69EF-E6E6-4BDD-B62F-637FC9F3C339}"/>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8" name="Freeform 14">
              <a:extLst>
                <a:ext uri="{FF2B5EF4-FFF2-40B4-BE49-F238E27FC236}">
                  <a16:creationId xmlns:a16="http://schemas.microsoft.com/office/drawing/2014/main" id="{75B4F36E-07F6-4E6F-A9D9-A7F6D9585A67}"/>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9" name="Freeform 15">
              <a:extLst>
                <a:ext uri="{FF2B5EF4-FFF2-40B4-BE49-F238E27FC236}">
                  <a16:creationId xmlns:a16="http://schemas.microsoft.com/office/drawing/2014/main" id="{7D9136C7-12F1-4F21-A438-ED7668DDFA54}"/>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0" name="Freeform 16">
              <a:extLst>
                <a:ext uri="{FF2B5EF4-FFF2-40B4-BE49-F238E27FC236}">
                  <a16:creationId xmlns:a16="http://schemas.microsoft.com/office/drawing/2014/main" id="{C718EF12-B769-45D9-9B6E-7AEAA3108A26}"/>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1" name="Freeform 17">
              <a:extLst>
                <a:ext uri="{FF2B5EF4-FFF2-40B4-BE49-F238E27FC236}">
                  <a16:creationId xmlns:a16="http://schemas.microsoft.com/office/drawing/2014/main" id="{534EAD53-3968-459E-B27C-09126A0FE310}"/>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2" name="Freeform 18">
              <a:extLst>
                <a:ext uri="{FF2B5EF4-FFF2-40B4-BE49-F238E27FC236}">
                  <a16:creationId xmlns:a16="http://schemas.microsoft.com/office/drawing/2014/main" id="{67658BFE-59E2-4A2D-9E8A-18F81C350BB0}"/>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3" name="Freeform 19">
              <a:extLst>
                <a:ext uri="{FF2B5EF4-FFF2-40B4-BE49-F238E27FC236}">
                  <a16:creationId xmlns:a16="http://schemas.microsoft.com/office/drawing/2014/main" id="{3FEC8A9E-385D-4407-9671-E3023802296B}"/>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4" name="Freeform 20">
              <a:extLst>
                <a:ext uri="{FF2B5EF4-FFF2-40B4-BE49-F238E27FC236}">
                  <a16:creationId xmlns:a16="http://schemas.microsoft.com/office/drawing/2014/main" id="{EFC82234-632C-4B76-A8FF-2C9C0DCA682E}"/>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5" name="Freeform 21">
              <a:extLst>
                <a:ext uri="{FF2B5EF4-FFF2-40B4-BE49-F238E27FC236}">
                  <a16:creationId xmlns:a16="http://schemas.microsoft.com/office/drawing/2014/main" id="{662A4DB3-C195-4230-953D-307E4100FEB5}"/>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6" name="Freeform 22">
              <a:extLst>
                <a:ext uri="{FF2B5EF4-FFF2-40B4-BE49-F238E27FC236}">
                  <a16:creationId xmlns:a16="http://schemas.microsoft.com/office/drawing/2014/main" id="{94D310CF-9541-4CD7-855B-E2E1EF343767}"/>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8" name="Group 27">
            <a:extLst>
              <a:ext uri="{FF2B5EF4-FFF2-40B4-BE49-F238E27FC236}">
                <a16:creationId xmlns:a16="http://schemas.microsoft.com/office/drawing/2014/main" id="{70EDA856-A216-4EEC-9AB6-A59FFC7036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9" name="Freeform 27">
              <a:extLst>
                <a:ext uri="{FF2B5EF4-FFF2-40B4-BE49-F238E27FC236}">
                  <a16:creationId xmlns:a16="http://schemas.microsoft.com/office/drawing/2014/main" id="{36F815B8-AFA8-45E9-A3D1-977F2D1921F5}"/>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0" name="Freeform 28">
              <a:extLst>
                <a:ext uri="{FF2B5EF4-FFF2-40B4-BE49-F238E27FC236}">
                  <a16:creationId xmlns:a16="http://schemas.microsoft.com/office/drawing/2014/main" id="{5D8FF653-8B3F-4B96-904D-1A4482EAEE40}"/>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1" name="Freeform 29">
              <a:extLst>
                <a:ext uri="{FF2B5EF4-FFF2-40B4-BE49-F238E27FC236}">
                  <a16:creationId xmlns:a16="http://schemas.microsoft.com/office/drawing/2014/main" id="{4DD2E775-AB45-4AF1-B5B7-54948CFB9874}"/>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2" name="Freeform 30">
              <a:extLst>
                <a:ext uri="{FF2B5EF4-FFF2-40B4-BE49-F238E27FC236}">
                  <a16:creationId xmlns:a16="http://schemas.microsoft.com/office/drawing/2014/main" id="{7BDE7E7B-E3AA-4A24-8F9D-CE77C96CA24F}"/>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3" name="Freeform 31">
              <a:extLst>
                <a:ext uri="{FF2B5EF4-FFF2-40B4-BE49-F238E27FC236}">
                  <a16:creationId xmlns:a16="http://schemas.microsoft.com/office/drawing/2014/main" id="{D129CAA9-35E5-48CE-88AE-9806695CB85F}"/>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4" name="Freeform 32">
              <a:extLst>
                <a:ext uri="{FF2B5EF4-FFF2-40B4-BE49-F238E27FC236}">
                  <a16:creationId xmlns:a16="http://schemas.microsoft.com/office/drawing/2014/main" id="{A73989FF-4EFF-4181-81A4-72EF2E67DB63}"/>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5" name="Freeform 33">
              <a:extLst>
                <a:ext uri="{FF2B5EF4-FFF2-40B4-BE49-F238E27FC236}">
                  <a16:creationId xmlns:a16="http://schemas.microsoft.com/office/drawing/2014/main" id="{8C2C17BD-8FA0-4F42-B2CD-5E5A9F542982}"/>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6" name="Freeform 34">
              <a:extLst>
                <a:ext uri="{FF2B5EF4-FFF2-40B4-BE49-F238E27FC236}">
                  <a16:creationId xmlns:a16="http://schemas.microsoft.com/office/drawing/2014/main" id="{EEE99CF3-AD71-46FB-8E7D-67825F7816E4}"/>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7" name="Freeform 35">
              <a:extLst>
                <a:ext uri="{FF2B5EF4-FFF2-40B4-BE49-F238E27FC236}">
                  <a16:creationId xmlns:a16="http://schemas.microsoft.com/office/drawing/2014/main" id="{D0F9D5ED-7591-4E88-9FDA-4C1DC47E9D4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8" name="Freeform 36">
              <a:extLst>
                <a:ext uri="{FF2B5EF4-FFF2-40B4-BE49-F238E27FC236}">
                  <a16:creationId xmlns:a16="http://schemas.microsoft.com/office/drawing/2014/main" id="{88FA7C13-D80D-4514-B9DB-87AE076ACED5}"/>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9" name="Freeform 37">
              <a:extLst>
                <a:ext uri="{FF2B5EF4-FFF2-40B4-BE49-F238E27FC236}">
                  <a16:creationId xmlns:a16="http://schemas.microsoft.com/office/drawing/2014/main" id="{202C78DF-D842-450B-A87D-E035719E4EB9}"/>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0" name="Freeform 38">
              <a:extLst>
                <a:ext uri="{FF2B5EF4-FFF2-40B4-BE49-F238E27FC236}">
                  <a16:creationId xmlns:a16="http://schemas.microsoft.com/office/drawing/2014/main" id="{A4789F83-2423-47F8-8958-48E477BAE0CB}"/>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2" name="Rectangle 41">
            <a:extLst>
              <a:ext uri="{FF2B5EF4-FFF2-40B4-BE49-F238E27FC236}">
                <a16:creationId xmlns:a16="http://schemas.microsoft.com/office/drawing/2014/main" id="{2C509E7A-337A-4664-BEC2-03F9BCA0A4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4" name="Freeform 11">
            <a:extLst>
              <a:ext uri="{FF2B5EF4-FFF2-40B4-BE49-F238E27FC236}">
                <a16:creationId xmlns:a16="http://schemas.microsoft.com/office/drawing/2014/main" id="{D9AB99AB-E300-4B19-97C3-9A12EA3C7B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7" name="Picture 6">
            <a:extLst>
              <a:ext uri="{FF2B5EF4-FFF2-40B4-BE49-F238E27FC236}">
                <a16:creationId xmlns:a16="http://schemas.microsoft.com/office/drawing/2014/main" id="{89042894-D151-C84B-99B3-5FB4D0C1EBBF}"/>
              </a:ext>
            </a:extLst>
          </p:cNvPr>
          <p:cNvPicPr>
            <a:picLocks noChangeAspect="1"/>
          </p:cNvPicPr>
          <p:nvPr/>
        </p:nvPicPr>
        <p:blipFill rotWithShape="1">
          <a:blip r:embed="rId3"/>
          <a:srcRect l="25440" r="48093" b="1"/>
          <a:stretch/>
        </p:blipFill>
        <p:spPr>
          <a:xfrm>
            <a:off x="20" y="1730"/>
            <a:ext cx="2720524" cy="6858000"/>
          </a:xfrm>
          <a:prstGeom prst="rect">
            <a:avLst/>
          </a:prstGeom>
        </p:spPr>
      </p:pic>
      <p:sp>
        <p:nvSpPr>
          <p:cNvPr id="2" name="Title 1">
            <a:extLst>
              <a:ext uri="{FF2B5EF4-FFF2-40B4-BE49-F238E27FC236}">
                <a16:creationId xmlns:a16="http://schemas.microsoft.com/office/drawing/2014/main" id="{21E70976-91A0-9D4F-9447-72F7A2E4ADF5}"/>
              </a:ext>
            </a:extLst>
          </p:cNvPr>
          <p:cNvSpPr>
            <a:spLocks noGrp="1"/>
          </p:cNvSpPr>
          <p:nvPr>
            <p:ph type="title"/>
          </p:nvPr>
        </p:nvSpPr>
        <p:spPr>
          <a:xfrm>
            <a:off x="4358648" y="672911"/>
            <a:ext cx="6845092" cy="1280890"/>
          </a:xfrm>
        </p:spPr>
        <p:txBody>
          <a:bodyPr>
            <a:normAutofit/>
          </a:bodyPr>
          <a:lstStyle/>
          <a:p>
            <a:r>
              <a:rPr lang="en-GB" b="1" dirty="0"/>
              <a:t>Gender and Sexuality </a:t>
            </a:r>
          </a:p>
        </p:txBody>
      </p:sp>
      <p:sp>
        <p:nvSpPr>
          <p:cNvPr id="3" name="Content Placeholder 2">
            <a:extLst>
              <a:ext uri="{FF2B5EF4-FFF2-40B4-BE49-F238E27FC236}">
                <a16:creationId xmlns:a16="http://schemas.microsoft.com/office/drawing/2014/main" id="{85BB1AB8-3B48-0549-BA73-4DB302EC41BB}"/>
              </a:ext>
            </a:extLst>
          </p:cNvPr>
          <p:cNvSpPr>
            <a:spLocks noGrp="1"/>
          </p:cNvSpPr>
          <p:nvPr>
            <p:ph idx="1"/>
          </p:nvPr>
        </p:nvSpPr>
        <p:spPr>
          <a:xfrm>
            <a:off x="3550284" y="1465689"/>
            <a:ext cx="8641716" cy="4625349"/>
          </a:xfrm>
        </p:spPr>
        <p:txBody>
          <a:bodyPr>
            <a:normAutofit/>
          </a:bodyPr>
          <a:lstStyle/>
          <a:p>
            <a:pPr>
              <a:lnSpc>
                <a:spcPct val="90000"/>
              </a:lnSpc>
            </a:pPr>
            <a:r>
              <a:rPr lang="en-GB" dirty="0">
                <a:solidFill>
                  <a:schemeClr val="tx1"/>
                </a:solidFill>
                <a:latin typeface="Calibri" panose="020F0502020204030204" pitchFamily="34" charset="0"/>
                <a:cs typeface="Calibri" panose="020F0502020204030204" pitchFamily="34" charset="0"/>
              </a:rPr>
              <a:t>In 1983, the Jewish Theological Seminary started ordaining women</a:t>
            </a:r>
          </a:p>
          <a:p>
            <a:pPr marL="0" indent="0">
              <a:lnSpc>
                <a:spcPct val="90000"/>
              </a:lnSpc>
              <a:buNone/>
            </a:pPr>
            <a:endParaRPr lang="en-GB" dirty="0">
              <a:solidFill>
                <a:schemeClr val="tx1"/>
              </a:solidFill>
              <a:latin typeface="Calibri" panose="020F0502020204030204" pitchFamily="34" charset="0"/>
              <a:cs typeface="Calibri" panose="020F0502020204030204" pitchFamily="34" charset="0"/>
            </a:endParaRPr>
          </a:p>
          <a:p>
            <a:pPr>
              <a:lnSpc>
                <a:spcPct val="90000"/>
              </a:lnSpc>
            </a:pPr>
            <a:r>
              <a:rPr lang="en-GB" dirty="0">
                <a:solidFill>
                  <a:schemeClr val="tx1"/>
                </a:solidFill>
                <a:latin typeface="Calibri" panose="020F0502020204030204" pitchFamily="34" charset="0"/>
                <a:cs typeface="Calibri" panose="020F0502020204030204" pitchFamily="34" charset="0"/>
              </a:rPr>
              <a:t>At the start of the 21</a:t>
            </a:r>
            <a:r>
              <a:rPr lang="en-GB" baseline="30000" dirty="0">
                <a:solidFill>
                  <a:schemeClr val="tx1"/>
                </a:solidFill>
                <a:latin typeface="Calibri" panose="020F0502020204030204" pitchFamily="34" charset="0"/>
                <a:cs typeface="Calibri" panose="020F0502020204030204" pitchFamily="34" charset="0"/>
              </a:rPr>
              <a:t>st</a:t>
            </a:r>
            <a:r>
              <a:rPr lang="en-GB" dirty="0">
                <a:solidFill>
                  <a:schemeClr val="tx1"/>
                </a:solidFill>
                <a:latin typeface="Calibri" panose="020F0502020204030204" pitchFamily="34" charset="0"/>
                <a:cs typeface="Calibri" panose="020F0502020204030204" pitchFamily="34" charset="0"/>
              </a:rPr>
              <a:t> century, disagreement over homosexuality </a:t>
            </a:r>
            <a:r>
              <a:rPr lang="en-GB" sz="1200" baseline="30000" dirty="0">
                <a:solidFill>
                  <a:schemeClr val="tx1"/>
                </a:solidFill>
                <a:latin typeface="Calibri" panose="020F0502020204030204" pitchFamily="34" charset="0"/>
                <a:cs typeface="Calibri" panose="020F0502020204030204" pitchFamily="34" charset="0"/>
              </a:rPr>
              <a:t>(18)</a:t>
            </a:r>
          </a:p>
          <a:p>
            <a:pPr>
              <a:lnSpc>
                <a:spcPct val="90000"/>
              </a:lnSpc>
            </a:pPr>
            <a:endParaRPr lang="en-GB" dirty="0">
              <a:solidFill>
                <a:schemeClr val="tx1"/>
              </a:solidFill>
              <a:latin typeface="Calibri" panose="020F0502020204030204" pitchFamily="34" charset="0"/>
              <a:cs typeface="Calibri" panose="020F0502020204030204" pitchFamily="34" charset="0"/>
            </a:endParaRPr>
          </a:p>
          <a:p>
            <a:pPr>
              <a:lnSpc>
                <a:spcPct val="90000"/>
              </a:lnSpc>
            </a:pPr>
            <a:r>
              <a:rPr lang="en-GB" dirty="0">
                <a:solidFill>
                  <a:schemeClr val="tx1"/>
                </a:solidFill>
                <a:latin typeface="Calibri" panose="020F0502020204030204" pitchFamily="34" charset="0"/>
                <a:cs typeface="Calibri" panose="020F0502020204030204" pitchFamily="34" charset="0"/>
              </a:rPr>
              <a:t>No effort to acknowledge these relationships and stopped them from studying at rabbinical schools, being ordained and having any leading roles </a:t>
            </a:r>
          </a:p>
          <a:p>
            <a:pPr>
              <a:lnSpc>
                <a:spcPct val="90000"/>
              </a:lnSpc>
            </a:pPr>
            <a:endParaRPr lang="en-GB" dirty="0">
              <a:solidFill>
                <a:schemeClr val="tx1"/>
              </a:solidFill>
              <a:latin typeface="Calibri" panose="020F0502020204030204" pitchFamily="34" charset="0"/>
              <a:cs typeface="Calibri" panose="020F0502020204030204" pitchFamily="34" charset="0"/>
            </a:endParaRPr>
          </a:p>
          <a:p>
            <a:pPr>
              <a:lnSpc>
                <a:spcPct val="90000"/>
              </a:lnSpc>
            </a:pPr>
            <a:r>
              <a:rPr lang="en-GB" dirty="0">
                <a:solidFill>
                  <a:schemeClr val="tx1"/>
                </a:solidFill>
                <a:latin typeface="Calibri" panose="020F0502020204030204" pitchFamily="34" charset="0"/>
                <a:cs typeface="Calibri" panose="020F0502020204030204" pitchFamily="34" charset="0"/>
              </a:rPr>
              <a:t>In 2006, it was decided that individual rabbis, synagogues and other Conservative institutions were empowered to make independent decisions on whether to employ gay or lesbian clergy or conduct same sex marriages </a:t>
            </a:r>
            <a:r>
              <a:rPr lang="en-GB" sz="1200" baseline="30000" dirty="0">
                <a:solidFill>
                  <a:schemeClr val="tx1"/>
                </a:solidFill>
                <a:latin typeface="Calibri" panose="020F0502020204030204" pitchFamily="34" charset="0"/>
                <a:cs typeface="Calibri" panose="020F0502020204030204" pitchFamily="34" charset="0"/>
              </a:rPr>
              <a:t>(19)</a:t>
            </a:r>
          </a:p>
          <a:p>
            <a:pPr>
              <a:lnSpc>
                <a:spcPct val="90000"/>
              </a:lnSpc>
            </a:pPr>
            <a:endParaRPr lang="en-GB" sz="1200" baseline="30000" dirty="0">
              <a:solidFill>
                <a:schemeClr val="tx1"/>
              </a:solidFill>
              <a:latin typeface="Calibri" panose="020F0502020204030204" pitchFamily="34" charset="0"/>
              <a:cs typeface="Calibri" panose="020F0502020204030204" pitchFamily="34" charset="0"/>
            </a:endParaRPr>
          </a:p>
          <a:p>
            <a:pPr>
              <a:lnSpc>
                <a:spcPct val="90000"/>
              </a:lnSpc>
            </a:pPr>
            <a:r>
              <a:rPr lang="en-GB" dirty="0">
                <a:solidFill>
                  <a:schemeClr val="tx1"/>
                </a:solidFill>
                <a:latin typeface="Calibri" panose="020F0502020204030204" pitchFamily="34" charset="0"/>
                <a:cs typeface="Calibri" panose="020F0502020204030204" pitchFamily="34" charset="0"/>
              </a:rPr>
              <a:t>Many Conservative Jews still disagree with this ruling today </a:t>
            </a:r>
            <a:r>
              <a:rPr lang="en-GB" sz="1200" baseline="30000" dirty="0">
                <a:solidFill>
                  <a:schemeClr val="tx1"/>
                </a:solidFill>
                <a:latin typeface="Calibri" panose="020F0502020204030204" pitchFamily="34" charset="0"/>
                <a:cs typeface="Calibri" panose="020F0502020204030204" pitchFamily="34" charset="0"/>
              </a:rPr>
              <a:t>(18)</a:t>
            </a:r>
          </a:p>
          <a:p>
            <a:pPr>
              <a:lnSpc>
                <a:spcPct val="90000"/>
              </a:lnSpc>
            </a:pPr>
            <a:endParaRPr lang="en-GB" dirty="0">
              <a:solidFill>
                <a:schemeClr val="tx1"/>
              </a:solidFill>
              <a:latin typeface="Calibri" panose="020F0502020204030204" pitchFamily="34" charset="0"/>
              <a:cs typeface="Calibri" panose="020F0502020204030204" pitchFamily="34" charset="0"/>
            </a:endParaRPr>
          </a:p>
          <a:p>
            <a:pPr>
              <a:lnSpc>
                <a:spcPct val="90000"/>
              </a:lnSpc>
            </a:pPr>
            <a:endParaRPr lang="en-GB" sz="1400" dirty="0">
              <a:solidFill>
                <a:schemeClr val="tx1"/>
              </a:solidFill>
            </a:endParaRPr>
          </a:p>
        </p:txBody>
      </p:sp>
      <p:sp>
        <p:nvSpPr>
          <p:cNvPr id="41" name="TextBox 40">
            <a:extLst>
              <a:ext uri="{FF2B5EF4-FFF2-40B4-BE49-F238E27FC236}">
                <a16:creationId xmlns:a16="http://schemas.microsoft.com/office/drawing/2014/main" id="{FD0C6DC8-1D51-0F4A-8F14-0BE9C2D130A7}"/>
              </a:ext>
            </a:extLst>
          </p:cNvPr>
          <p:cNvSpPr txBox="1"/>
          <p:nvPr/>
        </p:nvSpPr>
        <p:spPr>
          <a:xfrm>
            <a:off x="4195125" y="6150534"/>
            <a:ext cx="8232804" cy="861774"/>
          </a:xfrm>
          <a:prstGeom prst="rect">
            <a:avLst/>
          </a:prstGeom>
          <a:noFill/>
        </p:spPr>
        <p:txBody>
          <a:bodyPr wrap="square" rtlCol="0">
            <a:spAutoFit/>
          </a:bodyPr>
          <a:lstStyle/>
          <a:p>
            <a:r>
              <a:rPr lang="en-GB" sz="1000" dirty="0"/>
              <a:t>(18) Daniel </a:t>
            </a:r>
            <a:r>
              <a:rPr lang="en-GB" sz="1000" dirty="0" err="1"/>
              <a:t>Septimus</a:t>
            </a:r>
            <a:r>
              <a:rPr lang="en-GB" sz="1000" dirty="0"/>
              <a:t>, Conservative Judaism: The State of Judaism Today. In </a:t>
            </a:r>
            <a:r>
              <a:rPr lang="en-GB" sz="1000" i="1" dirty="0"/>
              <a:t>Jewish Virtual Library </a:t>
            </a:r>
            <a:r>
              <a:rPr lang="en-GB" sz="1000" dirty="0"/>
              <a:t>[online], [cited 20 January 2018], Available from:&lt; http://</a:t>
            </a:r>
            <a:r>
              <a:rPr lang="en-GB" sz="1000" dirty="0" err="1"/>
              <a:t>www.jewishvirtuallibrary.org</a:t>
            </a:r>
            <a:r>
              <a:rPr lang="en-GB" sz="1000" dirty="0"/>
              <a:t>/the-state-of-conservative-</a:t>
            </a:r>
            <a:r>
              <a:rPr lang="en-GB" sz="1000" dirty="0" err="1"/>
              <a:t>judaism</a:t>
            </a:r>
            <a:r>
              <a:rPr lang="en-GB" sz="1000" dirty="0"/>
              <a:t>-today&gt;</a:t>
            </a:r>
          </a:p>
          <a:p>
            <a:r>
              <a:rPr lang="en-GB" sz="1000" dirty="0"/>
              <a:t>(19) Daniel S. Nevins, Conservative </a:t>
            </a:r>
            <a:r>
              <a:rPr lang="en-GB" sz="1000" dirty="0" err="1"/>
              <a:t>Halakhah</a:t>
            </a:r>
            <a:r>
              <a:rPr lang="en-GB" sz="1000" dirty="0"/>
              <a:t> and Homosexuality. In  </a:t>
            </a:r>
            <a:r>
              <a:rPr lang="en-GB" sz="1000" i="1" dirty="0" err="1"/>
              <a:t>MyJewishLearning</a:t>
            </a:r>
            <a:r>
              <a:rPr lang="en-GB" sz="1000" dirty="0"/>
              <a:t> [online], [cited 20 January 2018], Available from:&lt; https://</a:t>
            </a:r>
            <a:r>
              <a:rPr lang="en-GB" sz="1000" dirty="0" err="1"/>
              <a:t>www.myjewishlearning.com</a:t>
            </a:r>
            <a:r>
              <a:rPr lang="en-GB" sz="1000" dirty="0"/>
              <a:t>/article/conservative-</a:t>
            </a:r>
            <a:r>
              <a:rPr lang="en-GB" sz="1000" dirty="0" err="1"/>
              <a:t>halakhah</a:t>
            </a:r>
            <a:r>
              <a:rPr lang="en-GB" sz="1000" dirty="0"/>
              <a:t>-and-homosexuality/&gt;</a:t>
            </a:r>
          </a:p>
          <a:p>
            <a:endParaRPr lang="en-GB" sz="1000" dirty="0"/>
          </a:p>
        </p:txBody>
      </p:sp>
      <p:sp>
        <p:nvSpPr>
          <p:cNvPr id="43" name="TextBox 42">
            <a:extLst>
              <a:ext uri="{FF2B5EF4-FFF2-40B4-BE49-F238E27FC236}">
                <a16:creationId xmlns:a16="http://schemas.microsoft.com/office/drawing/2014/main" id="{A100995D-96CB-8340-91E9-2CB65085861A}"/>
              </a:ext>
            </a:extLst>
          </p:cNvPr>
          <p:cNvSpPr txBox="1"/>
          <p:nvPr/>
        </p:nvSpPr>
        <p:spPr>
          <a:xfrm>
            <a:off x="2959401" y="6562402"/>
            <a:ext cx="650444" cy="246221"/>
          </a:xfrm>
          <a:prstGeom prst="rect">
            <a:avLst/>
          </a:prstGeom>
          <a:noFill/>
        </p:spPr>
        <p:txBody>
          <a:bodyPr wrap="square" rtlCol="0">
            <a:spAutoFit/>
          </a:bodyPr>
          <a:lstStyle/>
          <a:p>
            <a:r>
              <a:rPr lang="en-GB" sz="1000" dirty="0"/>
              <a:t>Figure 6.</a:t>
            </a:r>
          </a:p>
        </p:txBody>
      </p:sp>
    </p:spTree>
    <p:extLst>
      <p:ext uri="{BB962C8B-B14F-4D97-AF65-F5344CB8AC3E}">
        <p14:creationId xmlns:p14="http://schemas.microsoft.com/office/powerpoint/2010/main" val="3319403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7E42047-F7E7-4687-BBE0-D4BDC8E77BB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2" name="Group 11">
            <a:extLst>
              <a:ext uri="{FF2B5EF4-FFF2-40B4-BE49-F238E27FC236}">
                <a16:creationId xmlns:a16="http://schemas.microsoft.com/office/drawing/2014/main" id="{8D6F839A-C8D9-4FBC-8EFD-9E56D12F4CD0}"/>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3" name="Freeform 11">
              <a:extLst>
                <a:ext uri="{FF2B5EF4-FFF2-40B4-BE49-F238E27FC236}">
                  <a16:creationId xmlns:a16="http://schemas.microsoft.com/office/drawing/2014/main" id="{D1F0D09B-BA85-41B1-A8DE-73728B72E59B}"/>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FB2D0F0C-3A27-4FC3-A6A3-D2095D9B243E}"/>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FA1C69EF-E6E6-4BDD-B62F-637FC9F3C339}"/>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75B4F36E-07F6-4E6F-A9D9-A7F6D9585A67}"/>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7D9136C7-12F1-4F21-A438-ED7668DDFA54}"/>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C718EF12-B769-45D9-9B6E-7AEAA3108A26}"/>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534EAD53-3968-459E-B27C-09126A0FE310}"/>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67658BFE-59E2-4A2D-9E8A-18F81C350BB0}"/>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3FEC8A9E-385D-4407-9671-E3023802296B}"/>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EFC82234-632C-4B76-A8FF-2C9C0DCA682E}"/>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662A4DB3-C195-4230-953D-307E4100FEB5}"/>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94D310CF-9541-4CD7-855B-E2E1EF343767}"/>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6" name="Group 25">
            <a:extLst>
              <a:ext uri="{FF2B5EF4-FFF2-40B4-BE49-F238E27FC236}">
                <a16:creationId xmlns:a16="http://schemas.microsoft.com/office/drawing/2014/main" id="{70EDA856-A216-4EEC-9AB6-A59FFC7036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7" name="Freeform 27">
              <a:extLst>
                <a:ext uri="{FF2B5EF4-FFF2-40B4-BE49-F238E27FC236}">
                  <a16:creationId xmlns:a16="http://schemas.microsoft.com/office/drawing/2014/main" id="{36F815B8-AFA8-45E9-A3D1-977F2D1921F5}"/>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5D8FF653-8B3F-4B96-904D-1A4482EAEE40}"/>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4DD2E775-AB45-4AF1-B5B7-54948CFB9874}"/>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7BDE7E7B-E3AA-4A24-8F9D-CE77C96CA24F}"/>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D129CAA9-35E5-48CE-88AE-9806695CB85F}"/>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A73989FF-4EFF-4181-81A4-72EF2E67DB63}"/>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8C2C17BD-8FA0-4F42-B2CD-5E5A9F542982}"/>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EEE99CF3-AD71-46FB-8E7D-67825F7816E4}"/>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D0F9D5ED-7591-4E88-9FDA-4C1DC47E9D4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88FA7C13-D80D-4514-B9DB-87AE076ACED5}"/>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202C78DF-D842-450B-A87D-E035719E4EB9}"/>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A4789F83-2423-47F8-8958-48E477BAE0CB}"/>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 name="Rectangle 39">
            <a:extLst>
              <a:ext uri="{FF2B5EF4-FFF2-40B4-BE49-F238E27FC236}">
                <a16:creationId xmlns:a16="http://schemas.microsoft.com/office/drawing/2014/main" id="{2C509E7A-337A-4664-BEC2-03F9BCA0A4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11">
            <a:extLst>
              <a:ext uri="{FF2B5EF4-FFF2-40B4-BE49-F238E27FC236}">
                <a16:creationId xmlns:a16="http://schemas.microsoft.com/office/drawing/2014/main" id="{D9AB99AB-E300-4B19-97C3-9A12EA3C7B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C01A6C24-6BD1-0B4A-A120-6AB4D89FE57A}"/>
              </a:ext>
            </a:extLst>
          </p:cNvPr>
          <p:cNvSpPr>
            <a:spLocks noGrp="1"/>
          </p:cNvSpPr>
          <p:nvPr>
            <p:ph type="title"/>
          </p:nvPr>
        </p:nvSpPr>
        <p:spPr>
          <a:xfrm>
            <a:off x="4358648" y="648753"/>
            <a:ext cx="6845092" cy="1280890"/>
          </a:xfrm>
        </p:spPr>
        <p:txBody>
          <a:bodyPr>
            <a:normAutofit/>
          </a:bodyPr>
          <a:lstStyle/>
          <a:p>
            <a:r>
              <a:rPr lang="en-GB" b="1" dirty="0"/>
              <a:t>Decline in Demographics </a:t>
            </a:r>
          </a:p>
        </p:txBody>
      </p:sp>
      <p:sp>
        <p:nvSpPr>
          <p:cNvPr id="3" name="Content Placeholder 2">
            <a:extLst>
              <a:ext uri="{FF2B5EF4-FFF2-40B4-BE49-F238E27FC236}">
                <a16:creationId xmlns:a16="http://schemas.microsoft.com/office/drawing/2014/main" id="{E8C0237A-DE61-FE40-AD3E-CDBEF4F801B6}"/>
              </a:ext>
            </a:extLst>
          </p:cNvPr>
          <p:cNvSpPr>
            <a:spLocks noGrp="1"/>
          </p:cNvSpPr>
          <p:nvPr>
            <p:ph idx="1"/>
          </p:nvPr>
        </p:nvSpPr>
        <p:spPr>
          <a:xfrm>
            <a:off x="3555475" y="1421717"/>
            <a:ext cx="8636525" cy="4994323"/>
          </a:xfrm>
        </p:spPr>
        <p:txBody>
          <a:bodyPr>
            <a:normAutofit/>
          </a:bodyPr>
          <a:lstStyle/>
          <a:p>
            <a:pPr>
              <a:lnSpc>
                <a:spcPct val="90000"/>
              </a:lnSpc>
            </a:pPr>
            <a:r>
              <a:rPr lang="en-GB" dirty="0"/>
              <a:t>Was the most popular branch of Judaism for American Jews, however Reform Judaism is the largest today</a:t>
            </a:r>
          </a:p>
          <a:p>
            <a:pPr marL="0" indent="0">
              <a:lnSpc>
                <a:spcPct val="90000"/>
              </a:lnSpc>
              <a:buNone/>
            </a:pPr>
            <a:endParaRPr lang="en-GB" dirty="0"/>
          </a:p>
          <a:p>
            <a:pPr marL="285750">
              <a:lnSpc>
                <a:spcPct val="90000"/>
              </a:lnSpc>
            </a:pPr>
            <a:r>
              <a:rPr lang="en-GB" dirty="0"/>
              <a:t>Membership declined from 38% to 33% over a ten year period and in demographic decline for two generations</a:t>
            </a:r>
          </a:p>
          <a:p>
            <a:pPr marL="285750">
              <a:lnSpc>
                <a:spcPct val="90000"/>
              </a:lnSpc>
            </a:pPr>
            <a:endParaRPr lang="en-GB" dirty="0"/>
          </a:p>
          <a:p>
            <a:pPr marL="285750">
              <a:lnSpc>
                <a:spcPct val="90000"/>
              </a:lnSpc>
            </a:pPr>
            <a:r>
              <a:rPr lang="en-GB" dirty="0"/>
              <a:t>There is a higher number of older members than in the Reform movement</a:t>
            </a:r>
          </a:p>
          <a:p>
            <a:pPr marL="285750">
              <a:lnSpc>
                <a:spcPct val="90000"/>
              </a:lnSpc>
            </a:pPr>
            <a:endParaRPr lang="en-GB" dirty="0"/>
          </a:p>
          <a:p>
            <a:pPr>
              <a:lnSpc>
                <a:spcPct val="90000"/>
              </a:lnSpc>
            </a:pPr>
            <a:r>
              <a:rPr lang="en-GB" dirty="0"/>
              <a:t>Intermarriage has been a contributing factor </a:t>
            </a:r>
          </a:p>
          <a:p>
            <a:pPr>
              <a:lnSpc>
                <a:spcPct val="90000"/>
              </a:lnSpc>
            </a:pPr>
            <a:endParaRPr lang="en-GB" dirty="0"/>
          </a:p>
          <a:p>
            <a:pPr>
              <a:lnSpc>
                <a:spcPct val="90000"/>
              </a:lnSpc>
            </a:pPr>
            <a:r>
              <a:rPr lang="en-GB" dirty="0"/>
              <a:t>Today 75% of intermarried Jews abandon or avoid joining as an adult and are  becoming members of the Reform Movement </a:t>
            </a:r>
            <a:r>
              <a:rPr lang="en-GB" sz="1200" baseline="30000" dirty="0"/>
              <a:t>(20)</a:t>
            </a:r>
          </a:p>
          <a:p>
            <a:pPr marL="0" indent="0">
              <a:lnSpc>
                <a:spcPct val="90000"/>
              </a:lnSpc>
              <a:buNone/>
            </a:pPr>
            <a:endParaRPr lang="en-GB" dirty="0"/>
          </a:p>
          <a:p>
            <a:pPr>
              <a:lnSpc>
                <a:spcPct val="90000"/>
              </a:lnSpc>
            </a:pPr>
            <a:r>
              <a:rPr lang="en-GB" dirty="0"/>
              <a:t>Conservative Congregations need financial help </a:t>
            </a:r>
            <a:r>
              <a:rPr lang="en-GB" sz="1300" baseline="30000" dirty="0"/>
              <a:t>(21)</a:t>
            </a:r>
          </a:p>
          <a:p>
            <a:pPr marL="285750">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a:p>
            <a:pPr>
              <a:lnSpc>
                <a:spcPct val="90000"/>
              </a:lnSpc>
            </a:pPr>
            <a:endParaRPr lang="en-GB" sz="1100" dirty="0"/>
          </a:p>
        </p:txBody>
      </p:sp>
      <p:pic>
        <p:nvPicPr>
          <p:cNvPr id="9" name="Picture 8">
            <a:extLst>
              <a:ext uri="{FF2B5EF4-FFF2-40B4-BE49-F238E27FC236}">
                <a16:creationId xmlns:a16="http://schemas.microsoft.com/office/drawing/2014/main" id="{B13F7256-7CDD-D34F-AC82-DEFBDB3210DF}"/>
              </a:ext>
            </a:extLst>
          </p:cNvPr>
          <p:cNvPicPr>
            <a:picLocks noChangeAspect="1"/>
          </p:cNvPicPr>
          <p:nvPr/>
        </p:nvPicPr>
        <p:blipFill rotWithShape="1">
          <a:blip r:embed="rId3"/>
          <a:srcRect l="33675" t="56" r="38229" b="-2133"/>
          <a:stretch/>
        </p:blipFill>
        <p:spPr>
          <a:xfrm>
            <a:off x="0" y="0"/>
            <a:ext cx="2712263" cy="7024141"/>
          </a:xfrm>
          <a:prstGeom prst="rect">
            <a:avLst/>
          </a:prstGeom>
        </p:spPr>
      </p:pic>
      <p:sp>
        <p:nvSpPr>
          <p:cNvPr id="11" name="Rectangle 10">
            <a:extLst>
              <a:ext uri="{FF2B5EF4-FFF2-40B4-BE49-F238E27FC236}">
                <a16:creationId xmlns:a16="http://schemas.microsoft.com/office/drawing/2014/main" id="{1335A7B5-5F26-D842-95B8-E07D9DB8ABED}"/>
              </a:ext>
            </a:extLst>
          </p:cNvPr>
          <p:cNvSpPr/>
          <p:nvPr/>
        </p:nvSpPr>
        <p:spPr>
          <a:xfrm>
            <a:off x="4227990" y="6341659"/>
            <a:ext cx="7964010" cy="553998"/>
          </a:xfrm>
          <a:prstGeom prst="rect">
            <a:avLst/>
          </a:prstGeom>
        </p:spPr>
        <p:txBody>
          <a:bodyPr wrap="square">
            <a:spAutoFit/>
          </a:bodyPr>
          <a:lstStyle/>
          <a:p>
            <a:r>
              <a:rPr lang="en-GB" sz="1000" dirty="0"/>
              <a:t>(20). Daniel </a:t>
            </a:r>
            <a:r>
              <a:rPr lang="en-GB" sz="1000" dirty="0" err="1"/>
              <a:t>Septimus</a:t>
            </a:r>
            <a:r>
              <a:rPr lang="en-GB" sz="1000" dirty="0"/>
              <a:t>, Conservative Judaism: The State of Judaism Today. In </a:t>
            </a:r>
            <a:r>
              <a:rPr lang="en-GB" sz="1000" i="1" dirty="0"/>
              <a:t>Jewish Virtual Library </a:t>
            </a:r>
            <a:r>
              <a:rPr lang="en-GB" sz="1000" dirty="0"/>
              <a:t>[online], [cited 20/01/18], Available from:&lt; http://</a:t>
            </a:r>
            <a:r>
              <a:rPr lang="en-GB" sz="1000" dirty="0" err="1"/>
              <a:t>www.jewishvirtuallibrary.org</a:t>
            </a:r>
            <a:r>
              <a:rPr lang="en-GB" sz="1000" dirty="0"/>
              <a:t>/the-state-of-conservative-</a:t>
            </a:r>
            <a:r>
              <a:rPr lang="en-GB" sz="1000" dirty="0" err="1"/>
              <a:t>judaism</a:t>
            </a:r>
            <a:r>
              <a:rPr lang="en-GB" sz="1000" dirty="0"/>
              <a:t>-today&gt;</a:t>
            </a:r>
          </a:p>
          <a:p>
            <a:r>
              <a:rPr lang="en-GB" sz="1000" dirty="0"/>
              <a:t>(21). Dan Cohen- </a:t>
            </a:r>
            <a:r>
              <a:rPr lang="en-GB" sz="1000" dirty="0" err="1"/>
              <a:t>Sherbok</a:t>
            </a:r>
            <a:r>
              <a:rPr lang="en-GB" sz="1000" dirty="0"/>
              <a:t>, </a:t>
            </a:r>
            <a:r>
              <a:rPr lang="en-GB" sz="1000" i="1" dirty="0"/>
              <a:t>Modern Judaism</a:t>
            </a:r>
            <a:r>
              <a:rPr lang="en-GB" sz="1000" dirty="0"/>
              <a:t>,pp.112-115</a:t>
            </a:r>
          </a:p>
        </p:txBody>
      </p:sp>
      <p:sp>
        <p:nvSpPr>
          <p:cNvPr id="45" name="TextBox 44">
            <a:extLst>
              <a:ext uri="{FF2B5EF4-FFF2-40B4-BE49-F238E27FC236}">
                <a16:creationId xmlns:a16="http://schemas.microsoft.com/office/drawing/2014/main" id="{31A23EB4-8171-7349-A008-F8948CB16B27}"/>
              </a:ext>
            </a:extLst>
          </p:cNvPr>
          <p:cNvSpPr txBox="1"/>
          <p:nvPr/>
        </p:nvSpPr>
        <p:spPr>
          <a:xfrm>
            <a:off x="2959401" y="6562402"/>
            <a:ext cx="650444" cy="246221"/>
          </a:xfrm>
          <a:prstGeom prst="rect">
            <a:avLst/>
          </a:prstGeom>
          <a:noFill/>
        </p:spPr>
        <p:txBody>
          <a:bodyPr wrap="square" rtlCol="0">
            <a:spAutoFit/>
          </a:bodyPr>
          <a:lstStyle/>
          <a:p>
            <a:r>
              <a:rPr lang="en-GB" sz="1000" dirty="0"/>
              <a:t>Figure 7.</a:t>
            </a:r>
          </a:p>
        </p:txBody>
      </p:sp>
    </p:spTree>
    <p:extLst>
      <p:ext uri="{BB962C8B-B14F-4D97-AF65-F5344CB8AC3E}">
        <p14:creationId xmlns:p14="http://schemas.microsoft.com/office/powerpoint/2010/main" val="3064732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8525" y="673986"/>
            <a:ext cx="8911687" cy="1280890"/>
          </a:xfrm>
        </p:spPr>
        <p:txBody>
          <a:bodyPr/>
          <a:lstStyle/>
          <a:p>
            <a:r>
              <a:rPr lang="en-GB" b="1" dirty="0">
                <a:solidFill>
                  <a:schemeClr val="tx1"/>
                </a:solidFill>
                <a:latin typeface="Calibri" charset="0"/>
                <a:ea typeface="Calibri" charset="0"/>
                <a:cs typeface="Calibri" charset="0"/>
              </a:rPr>
              <a:t>Summary </a:t>
            </a:r>
          </a:p>
        </p:txBody>
      </p:sp>
      <p:sp>
        <p:nvSpPr>
          <p:cNvPr id="3" name="Content Placeholder 2"/>
          <p:cNvSpPr>
            <a:spLocks noGrp="1"/>
          </p:cNvSpPr>
          <p:nvPr>
            <p:ph idx="1"/>
          </p:nvPr>
        </p:nvSpPr>
        <p:spPr>
          <a:xfrm>
            <a:off x="1678525" y="1568335"/>
            <a:ext cx="10229013" cy="5289665"/>
          </a:xfrm>
        </p:spPr>
        <p:txBody>
          <a:bodyPr>
            <a:normAutofit/>
          </a:bodyPr>
          <a:lstStyle/>
          <a:p>
            <a:pPr marL="342900" lvl="1" indent="-342900"/>
            <a:r>
              <a:rPr lang="en-GB" sz="1800" dirty="0">
                <a:solidFill>
                  <a:schemeClr val="tx1"/>
                </a:solidFill>
                <a:latin typeface="Calibri" panose="020F0502020204030204" pitchFamily="34" charset="0"/>
                <a:cs typeface="Calibri" panose="020F0502020204030204" pitchFamily="34" charset="0"/>
              </a:rPr>
              <a:t>Zacharias Frankel and Solomon Schechter founded Conservative Judaism in the USA</a:t>
            </a:r>
          </a:p>
          <a:p>
            <a:pPr marL="342900" lvl="1" indent="-342900"/>
            <a:r>
              <a:rPr lang="en-GB" sz="1800" dirty="0">
                <a:solidFill>
                  <a:schemeClr val="tx1"/>
                </a:solidFill>
                <a:latin typeface="Calibri" panose="020F0502020204030204" pitchFamily="34" charset="0"/>
                <a:cs typeface="Calibri" panose="020F0502020204030204" pitchFamily="34" charset="0"/>
              </a:rPr>
              <a:t>The motto is, ‘Tradition and Change’ </a:t>
            </a:r>
          </a:p>
          <a:p>
            <a:pPr marL="342900" lvl="1" indent="-342900"/>
            <a:r>
              <a:rPr lang="en-GB" sz="1800" dirty="0" err="1">
                <a:solidFill>
                  <a:schemeClr val="tx1"/>
                </a:solidFill>
                <a:latin typeface="Calibri" panose="020F0502020204030204" pitchFamily="34" charset="0"/>
                <a:cs typeface="Calibri" panose="020F0502020204030204" pitchFamily="34" charset="0"/>
              </a:rPr>
              <a:t>Ismar</a:t>
            </a:r>
            <a:r>
              <a:rPr lang="en-GB" sz="1800" dirty="0">
                <a:solidFill>
                  <a:schemeClr val="tx1"/>
                </a:solidFill>
                <a:latin typeface="Calibri" panose="020F0502020204030204" pitchFamily="34" charset="0"/>
                <a:cs typeface="Calibri" panose="020F0502020204030204" pitchFamily="34" charset="0"/>
              </a:rPr>
              <a:t> </a:t>
            </a:r>
            <a:r>
              <a:rPr lang="en-GB" sz="1800" dirty="0" err="1">
                <a:solidFill>
                  <a:schemeClr val="tx1"/>
                </a:solidFill>
                <a:latin typeface="Calibri" panose="020F0502020204030204" pitchFamily="34" charset="0"/>
                <a:cs typeface="Calibri" panose="020F0502020204030204" pitchFamily="34" charset="0"/>
              </a:rPr>
              <a:t>Schorsch</a:t>
            </a:r>
            <a:r>
              <a:rPr lang="en-GB" sz="1800" dirty="0">
                <a:solidFill>
                  <a:schemeClr val="tx1"/>
                </a:solidFill>
                <a:latin typeface="Calibri" panose="020F0502020204030204" pitchFamily="34" charset="0"/>
                <a:cs typeface="Calibri" panose="020F0502020204030204" pitchFamily="34" charset="0"/>
              </a:rPr>
              <a:t> compiled a list of core values, including: The Centrality of Modern Israel</a:t>
            </a:r>
          </a:p>
          <a:p>
            <a:pPr marL="342900" lvl="1" indent="-342900"/>
            <a:r>
              <a:rPr lang="en-GB" sz="1800" dirty="0">
                <a:solidFill>
                  <a:schemeClr val="tx1"/>
                </a:solidFill>
                <a:latin typeface="Calibri" panose="020F0502020204030204" pitchFamily="34" charset="0"/>
                <a:cs typeface="Calibri" panose="020F0502020204030204" pitchFamily="34" charset="0"/>
              </a:rPr>
              <a:t>Increasingly difficult to maintain traditions in an evolving society </a:t>
            </a:r>
          </a:p>
          <a:p>
            <a:pPr marL="342900" lvl="1" indent="-342900"/>
            <a:r>
              <a:rPr lang="en-GB" sz="1800" dirty="0">
                <a:solidFill>
                  <a:schemeClr val="tx1"/>
                </a:solidFill>
                <a:latin typeface="Calibri" panose="020F0502020204030204" pitchFamily="34" charset="0"/>
                <a:cs typeface="Calibri" panose="020F0502020204030204" pitchFamily="34" charset="0"/>
              </a:rPr>
              <a:t> Continuing disagreements over homosexuality</a:t>
            </a:r>
          </a:p>
          <a:p>
            <a:pPr marL="342900" lvl="1" indent="-342900"/>
            <a:r>
              <a:rPr lang="en-GB" sz="1800" dirty="0">
                <a:solidFill>
                  <a:schemeClr val="tx1"/>
                </a:solidFill>
                <a:latin typeface="Calibri" panose="020F0502020204030204" pitchFamily="34" charset="0"/>
                <a:cs typeface="Calibri" panose="020F0502020204030204" pitchFamily="34" charset="0"/>
              </a:rPr>
              <a:t>A contributing factor to the decline in Conservative Judaism is intermarriage </a:t>
            </a:r>
          </a:p>
          <a:p>
            <a:pPr marL="342900" lvl="1" indent="-342900"/>
            <a:r>
              <a:rPr lang="en-GB" sz="1800" dirty="0">
                <a:solidFill>
                  <a:schemeClr val="tx1"/>
                </a:solidFill>
                <a:latin typeface="Calibri" panose="020F0502020204030204" pitchFamily="34" charset="0"/>
                <a:cs typeface="Calibri" panose="020F0502020204030204" pitchFamily="34" charset="0"/>
              </a:rPr>
              <a:t>These are important issues that continue to influence the beliefs of the movement of Conservative Judaism  </a:t>
            </a:r>
          </a:p>
          <a:p>
            <a:pPr marL="342900" lvl="1" indent="-342900"/>
            <a:endParaRPr lang="en-GB" baseline="30000" dirty="0">
              <a:solidFill>
                <a:schemeClr val="tx1"/>
              </a:solidFill>
            </a:endParaRPr>
          </a:p>
          <a:p>
            <a:pPr marL="342900" lvl="1" indent="-342900"/>
            <a:endParaRPr lang="en-GB" sz="1600" dirty="0">
              <a:solidFill>
                <a:schemeClr val="tx1"/>
              </a:solidFill>
              <a:latin typeface="Calibri" charset="0"/>
              <a:ea typeface="Calibri" charset="0"/>
              <a:cs typeface="Calibri" charset="0"/>
            </a:endParaRPr>
          </a:p>
        </p:txBody>
      </p:sp>
    </p:spTree>
    <p:extLst>
      <p:ext uri="{BB962C8B-B14F-4D97-AF65-F5344CB8AC3E}">
        <p14:creationId xmlns:p14="http://schemas.microsoft.com/office/powerpoint/2010/main" val="758904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8352" y="4122824"/>
            <a:ext cx="7709338" cy="1200329"/>
          </a:xfrm>
          <a:prstGeom prst="rect">
            <a:avLst/>
          </a:prstGeom>
          <a:noFill/>
        </p:spPr>
        <p:txBody>
          <a:bodyPr wrap="square" rtlCol="0">
            <a:spAutoFit/>
          </a:bodyPr>
          <a:lstStyle/>
          <a:p>
            <a:r>
              <a:rPr lang="en-GB" sz="7200" b="1" dirty="0">
                <a:latin typeface="Calibri" charset="0"/>
                <a:ea typeface="Calibri" charset="0"/>
                <a:cs typeface="Calibri" charset="0"/>
              </a:rPr>
              <a:t>Any Questions?</a:t>
            </a:r>
            <a:r>
              <a:rPr lang="en-GB" sz="2000" dirty="0"/>
              <a:t> </a:t>
            </a:r>
          </a:p>
        </p:txBody>
      </p:sp>
    </p:spTree>
    <p:extLst>
      <p:ext uri="{BB962C8B-B14F-4D97-AF65-F5344CB8AC3E}">
        <p14:creationId xmlns:p14="http://schemas.microsoft.com/office/powerpoint/2010/main" val="27897585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7725" y="624110"/>
            <a:ext cx="8911687" cy="1280890"/>
          </a:xfrm>
        </p:spPr>
        <p:txBody>
          <a:bodyPr/>
          <a:lstStyle/>
          <a:p>
            <a:r>
              <a:rPr lang="en-GB" b="1" dirty="0">
                <a:solidFill>
                  <a:schemeClr val="tx1"/>
                </a:solidFill>
                <a:latin typeface="Calibri" charset="0"/>
                <a:ea typeface="Calibri" charset="0"/>
                <a:cs typeface="Calibri" charset="0"/>
              </a:rPr>
              <a:t>Images</a:t>
            </a:r>
          </a:p>
        </p:txBody>
      </p:sp>
      <p:sp>
        <p:nvSpPr>
          <p:cNvPr id="5" name="TextBox 4">
            <a:extLst>
              <a:ext uri="{FF2B5EF4-FFF2-40B4-BE49-F238E27FC236}">
                <a16:creationId xmlns:a16="http://schemas.microsoft.com/office/drawing/2014/main" id="{D01EB309-64DF-B644-A5F2-DEBEE2996788}"/>
              </a:ext>
            </a:extLst>
          </p:cNvPr>
          <p:cNvSpPr txBox="1"/>
          <p:nvPr/>
        </p:nvSpPr>
        <p:spPr>
          <a:xfrm>
            <a:off x="1627725" y="1489501"/>
            <a:ext cx="9668656" cy="3970318"/>
          </a:xfrm>
          <a:prstGeom prst="rect">
            <a:avLst/>
          </a:prstGeom>
          <a:noFill/>
        </p:spPr>
        <p:txBody>
          <a:bodyPr wrap="square" rtlCol="0">
            <a:spAutoFit/>
          </a:bodyPr>
          <a:lstStyle/>
          <a:p>
            <a:r>
              <a:rPr lang="en-GB" sz="1200" dirty="0"/>
              <a:t>Figure 1: </a:t>
            </a:r>
            <a:r>
              <a:rPr lang="en-US" sz="1200" dirty="0"/>
              <a:t>Louis Jacobs, </a:t>
            </a:r>
            <a:r>
              <a:rPr lang="en-US" sz="1200" i="1" dirty="0"/>
              <a:t>Oxford Center for Hebrew and Jewish Studies</a:t>
            </a:r>
            <a:r>
              <a:rPr lang="en-US" sz="1200" dirty="0"/>
              <a:t>, </a:t>
            </a:r>
            <a:r>
              <a:rPr lang="en-US" sz="1200" baseline="30000" dirty="0"/>
              <a:t> </a:t>
            </a:r>
            <a:r>
              <a:rPr lang="en-US" sz="1200" dirty="0"/>
              <a:t>&lt;https://</a:t>
            </a:r>
            <a:r>
              <a:rPr lang="en-US" sz="1200" dirty="0" err="1"/>
              <a:t>www.ochjs.ac.uk</a:t>
            </a:r>
            <a:r>
              <a:rPr lang="en-US" sz="1200" dirty="0"/>
              <a:t>/2013/03/louis-</a:t>
            </a:r>
            <a:r>
              <a:rPr lang="en-US" sz="1200" dirty="0" err="1"/>
              <a:t>jacobs</a:t>
            </a:r>
            <a:r>
              <a:rPr lang="en-US" sz="1200" dirty="0"/>
              <a:t>-in-</a:t>
            </a:r>
            <a:r>
              <a:rPr lang="en-US" sz="1200" dirty="0" err="1"/>
              <a:t>yarnton</a:t>
            </a:r>
            <a:r>
              <a:rPr lang="en-US" sz="1200" dirty="0"/>
              <a:t>/&gt; [</a:t>
            </a:r>
            <a:r>
              <a:rPr lang="en-GB" sz="1200" dirty="0"/>
              <a:t>date accessed 17/01/18</a:t>
            </a:r>
            <a:r>
              <a:rPr lang="en-US" sz="1200" dirty="0"/>
              <a:t>]</a:t>
            </a:r>
            <a:endParaRPr lang="en-GB" sz="1200" dirty="0"/>
          </a:p>
          <a:p>
            <a:endParaRPr lang="en-GB" sz="1200" dirty="0"/>
          </a:p>
          <a:p>
            <a:r>
              <a:rPr lang="en-GB" sz="1200" dirty="0"/>
              <a:t>Figure 2: </a:t>
            </a:r>
            <a:r>
              <a:rPr lang="en-GB" sz="1200" dirty="0" err="1"/>
              <a:t>Zecharias</a:t>
            </a:r>
            <a:r>
              <a:rPr lang="en-GB" sz="1200" dirty="0"/>
              <a:t> Frankel, </a:t>
            </a:r>
            <a:r>
              <a:rPr lang="en-GB" sz="1200" i="1" dirty="0" err="1"/>
              <a:t>Wikipedia.org</a:t>
            </a:r>
            <a:r>
              <a:rPr lang="en-GB" sz="1200" dirty="0"/>
              <a:t>, &lt;https://</a:t>
            </a:r>
            <a:r>
              <a:rPr lang="en-GB" sz="1200" dirty="0" err="1"/>
              <a:t>en.wikipedia.org</a:t>
            </a:r>
            <a:r>
              <a:rPr lang="en-GB" sz="1200" dirty="0"/>
              <a:t>/wiki/</a:t>
            </a:r>
            <a:r>
              <a:rPr lang="en-GB" sz="1200" dirty="0" err="1"/>
              <a:t>Zecharias_Frankel</a:t>
            </a:r>
            <a:r>
              <a:rPr lang="en-GB" sz="1200" dirty="0"/>
              <a:t>&gt; [date accessed 17/01/18] </a:t>
            </a:r>
          </a:p>
          <a:p>
            <a:endParaRPr lang="en-GB" sz="1200" dirty="0"/>
          </a:p>
          <a:p>
            <a:r>
              <a:rPr lang="en-GB" sz="1200" dirty="0"/>
              <a:t>Figure 3: Solomon </a:t>
            </a:r>
            <a:r>
              <a:rPr lang="en-GB" sz="1200" dirty="0" err="1"/>
              <a:t>Schetcher</a:t>
            </a:r>
            <a:r>
              <a:rPr lang="en-GB" sz="1200" dirty="0"/>
              <a:t>, ,</a:t>
            </a:r>
            <a:r>
              <a:rPr lang="en-GB" sz="1200" i="1" dirty="0" err="1"/>
              <a:t>Wikipedia.org</a:t>
            </a:r>
            <a:r>
              <a:rPr lang="en-GB" sz="1200" dirty="0"/>
              <a:t>, &lt; https://</a:t>
            </a:r>
            <a:r>
              <a:rPr lang="en-GB" sz="1200" dirty="0" err="1"/>
              <a:t>en.wikipedia.org</a:t>
            </a:r>
            <a:r>
              <a:rPr lang="en-GB" sz="1200" dirty="0"/>
              <a:t>/wiki/</a:t>
            </a:r>
            <a:r>
              <a:rPr lang="en-GB" sz="1200" dirty="0" err="1"/>
              <a:t>Solomon_Schechter</a:t>
            </a:r>
            <a:r>
              <a:rPr lang="en-GB" sz="1200" dirty="0"/>
              <a:t> &gt; [date accessed 17/01/18] </a:t>
            </a:r>
          </a:p>
          <a:p>
            <a:endParaRPr lang="en-GB" sz="1200" dirty="0"/>
          </a:p>
          <a:p>
            <a:r>
              <a:rPr lang="en-GB" sz="1200" dirty="0"/>
              <a:t>Figure 4</a:t>
            </a:r>
            <a:r>
              <a:rPr lang="en-GB" sz="1200" i="1" dirty="0"/>
              <a:t>:</a:t>
            </a:r>
            <a:r>
              <a:rPr lang="en-GB" sz="1200" dirty="0"/>
              <a:t> Israel</a:t>
            </a:r>
            <a:r>
              <a:rPr lang="en-GB" sz="1200" i="1" dirty="0"/>
              <a:t>, </a:t>
            </a:r>
            <a:r>
              <a:rPr lang="en-GB" sz="1200" i="1" dirty="0" err="1"/>
              <a:t>britannica.com</a:t>
            </a:r>
            <a:r>
              <a:rPr lang="en-GB" sz="1200" dirty="0"/>
              <a:t>, &lt;https://</a:t>
            </a:r>
            <a:r>
              <a:rPr lang="en-GB" sz="1200" dirty="0" err="1"/>
              <a:t>www.britannica.com</a:t>
            </a:r>
            <a:r>
              <a:rPr lang="en-GB" sz="1200" dirty="0"/>
              <a:t>/place/Israel&gt; [date accessed 18/01/18] </a:t>
            </a:r>
          </a:p>
          <a:p>
            <a:endParaRPr lang="en-GB" sz="1200" dirty="0"/>
          </a:p>
          <a:p>
            <a:r>
              <a:rPr lang="en-GB" sz="1200" dirty="0"/>
              <a:t>Figure 5: Studying the Torah, </a:t>
            </a:r>
            <a:r>
              <a:rPr lang="en-GB" sz="1200" i="1" dirty="0" err="1"/>
              <a:t>myjewishlearning</a:t>
            </a:r>
            <a:r>
              <a:rPr lang="en-GB" sz="1200" dirty="0"/>
              <a:t>, &lt;https://</a:t>
            </a:r>
            <a:r>
              <a:rPr lang="en-GB" sz="1200" dirty="0" err="1"/>
              <a:t>www.myjewishlearning.com</a:t>
            </a:r>
            <a:r>
              <a:rPr lang="en-GB" sz="1200" dirty="0"/>
              <a:t>/article/</a:t>
            </a:r>
            <a:r>
              <a:rPr lang="en-GB" sz="1200" dirty="0" err="1"/>
              <a:t>torah</a:t>
            </a:r>
            <a:r>
              <a:rPr lang="en-GB" sz="1200" dirty="0"/>
              <a:t>-study-two-approaches/&gt;  [date accessed 19/01/18] </a:t>
            </a:r>
          </a:p>
          <a:p>
            <a:endParaRPr lang="en-GB" sz="1200" dirty="0"/>
          </a:p>
          <a:p>
            <a:r>
              <a:rPr lang="en-GB" sz="1200" dirty="0"/>
              <a:t>Figure 6: Judaism and Same-sex </a:t>
            </a:r>
            <a:r>
              <a:rPr lang="en-GB" sz="1200" dirty="0" err="1"/>
              <a:t>marriages,</a:t>
            </a:r>
            <a:r>
              <a:rPr lang="en-GB" sz="1200" i="1" dirty="0" err="1"/>
              <a:t>upogau.org</a:t>
            </a:r>
            <a:r>
              <a:rPr lang="en-GB" sz="1200" dirty="0"/>
              <a:t>, &lt;https://</a:t>
            </a:r>
            <a:r>
              <a:rPr lang="en-GB" sz="1200" dirty="0" err="1"/>
              <a:t>upogau.org</a:t>
            </a:r>
            <a:r>
              <a:rPr lang="en-GB" sz="1200" dirty="0"/>
              <a:t>/</a:t>
            </a:r>
            <a:r>
              <a:rPr lang="en-GB" sz="1200" dirty="0" err="1"/>
              <a:t>eng</a:t>
            </a:r>
            <a:r>
              <a:rPr lang="en-GB" sz="1200" dirty="0"/>
              <a:t>/inform/publications/ourview_3284.html&gt; [date accessed 20/01/18] </a:t>
            </a:r>
          </a:p>
          <a:p>
            <a:endParaRPr lang="en-GB" sz="1200" dirty="0"/>
          </a:p>
          <a:p>
            <a:r>
              <a:rPr lang="en-GB" sz="1200" dirty="0"/>
              <a:t>Figure 7: Intermarried Couple, </a:t>
            </a:r>
            <a:r>
              <a:rPr lang="en-GB" sz="1200" i="1" dirty="0" err="1"/>
              <a:t>timesofisrael.com</a:t>
            </a:r>
            <a:r>
              <a:rPr lang="en-GB" sz="1200" i="1" dirty="0"/>
              <a:t> </a:t>
            </a:r>
            <a:r>
              <a:rPr lang="en-GB" sz="1200" dirty="0"/>
              <a:t>&lt;https://</a:t>
            </a:r>
            <a:r>
              <a:rPr lang="en-GB" sz="1200" dirty="0" err="1"/>
              <a:t>www.timesofisrael.com</a:t>
            </a:r>
            <a:r>
              <a:rPr lang="en-GB" sz="1200" dirty="0"/>
              <a:t>/the-war-over-intermarriage-has-been-lost-now-what/&gt; [date accessed 20/01/18] </a:t>
            </a:r>
          </a:p>
          <a:p>
            <a:endParaRPr lang="en-GB" sz="1200" dirty="0"/>
          </a:p>
          <a:p>
            <a:endParaRPr lang="en-GB" sz="1200" dirty="0"/>
          </a:p>
          <a:p>
            <a:endParaRPr lang="en-GB" sz="1200" dirty="0"/>
          </a:p>
          <a:p>
            <a:endParaRPr lang="en-GB" sz="1200" dirty="0"/>
          </a:p>
          <a:p>
            <a:endParaRPr lang="en-GB" sz="1200" dirty="0"/>
          </a:p>
          <a:p>
            <a:endParaRPr lang="en-GB" sz="1200" dirty="0"/>
          </a:p>
        </p:txBody>
      </p:sp>
    </p:spTree>
    <p:extLst>
      <p:ext uri="{BB962C8B-B14F-4D97-AF65-F5344CB8AC3E}">
        <p14:creationId xmlns:p14="http://schemas.microsoft.com/office/powerpoint/2010/main" val="42866602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5025" y="649510"/>
            <a:ext cx="8911687" cy="1280890"/>
          </a:xfrm>
        </p:spPr>
        <p:txBody>
          <a:bodyPr/>
          <a:lstStyle/>
          <a:p>
            <a:r>
              <a:rPr lang="en-GB" b="1" dirty="0">
                <a:solidFill>
                  <a:schemeClr val="tx1"/>
                </a:solidFill>
                <a:latin typeface="Calibri" charset="0"/>
                <a:ea typeface="Calibri" charset="0"/>
                <a:cs typeface="Calibri" charset="0"/>
              </a:rPr>
              <a:t>Bibliography </a:t>
            </a:r>
          </a:p>
        </p:txBody>
      </p:sp>
      <p:sp>
        <p:nvSpPr>
          <p:cNvPr id="4" name="Rectangle 3">
            <a:extLst>
              <a:ext uri="{FF2B5EF4-FFF2-40B4-BE49-F238E27FC236}">
                <a16:creationId xmlns:a16="http://schemas.microsoft.com/office/drawing/2014/main" id="{A33556B8-D503-5349-8758-5D11D57355EF}"/>
              </a:ext>
            </a:extLst>
          </p:cNvPr>
          <p:cNvSpPr/>
          <p:nvPr/>
        </p:nvSpPr>
        <p:spPr>
          <a:xfrm>
            <a:off x="1358708" y="1475933"/>
            <a:ext cx="10747948" cy="5909310"/>
          </a:xfrm>
          <a:prstGeom prst="rect">
            <a:avLst/>
          </a:prstGeom>
        </p:spPr>
        <p:txBody>
          <a:bodyPr wrap="square">
            <a:spAutoFit/>
          </a:bodyPr>
          <a:lstStyle/>
          <a:p>
            <a:r>
              <a:rPr lang="en-GB" sz="1200" dirty="0"/>
              <a:t> Cohen- </a:t>
            </a:r>
            <a:r>
              <a:rPr lang="en-GB" sz="1200" dirty="0" err="1"/>
              <a:t>Sherbok</a:t>
            </a:r>
            <a:r>
              <a:rPr lang="en-GB" sz="1200" dirty="0"/>
              <a:t> Dan, </a:t>
            </a:r>
            <a:r>
              <a:rPr lang="en-GB" sz="1200" i="1" dirty="0"/>
              <a:t>Modern Judaism</a:t>
            </a:r>
            <a:r>
              <a:rPr lang="en-GB" sz="1200" dirty="0"/>
              <a:t>, (Basingstoke : Macmillan 1996).</a:t>
            </a:r>
          </a:p>
          <a:p>
            <a:endParaRPr lang="en-GB" sz="1200" dirty="0"/>
          </a:p>
          <a:p>
            <a:r>
              <a:rPr lang="en-GB" sz="1200" dirty="0"/>
              <a:t>Conservative Judaism. In </a:t>
            </a:r>
            <a:r>
              <a:rPr lang="en-GB" sz="1200" i="1" dirty="0" err="1"/>
              <a:t>bbc.co.uk</a:t>
            </a:r>
            <a:r>
              <a:rPr lang="en-GB" sz="1200" i="1" dirty="0"/>
              <a:t> </a:t>
            </a:r>
            <a:r>
              <a:rPr lang="en-GB" sz="1200" dirty="0"/>
              <a:t>[online], updated 24 July 2009 , [cited 17 January 2018] Available from: &lt;http://</a:t>
            </a:r>
            <a:r>
              <a:rPr lang="en-GB" sz="1200" dirty="0" err="1"/>
              <a:t>www.bbc.co.uk</a:t>
            </a:r>
            <a:r>
              <a:rPr lang="en-GB" sz="1200" dirty="0"/>
              <a:t>/religion/religions/</a:t>
            </a:r>
            <a:r>
              <a:rPr lang="en-GB" sz="1200" dirty="0" err="1"/>
              <a:t>judaism</a:t>
            </a:r>
            <a:r>
              <a:rPr lang="en-GB" sz="1200" dirty="0"/>
              <a:t>/subdivisions/conservative_1.shtml&gt;</a:t>
            </a:r>
          </a:p>
          <a:p>
            <a:endParaRPr lang="en-GB" sz="1200" dirty="0"/>
          </a:p>
          <a:p>
            <a:r>
              <a:rPr lang="en-GB" sz="1200" dirty="0"/>
              <a:t>Conservative Judaism: beliefs, distinctness, practices, In </a:t>
            </a:r>
            <a:r>
              <a:rPr lang="en-GB" sz="1200" i="1" dirty="0" err="1"/>
              <a:t>Relgiousfacts</a:t>
            </a:r>
            <a:r>
              <a:rPr lang="en-GB" sz="1200" dirty="0"/>
              <a:t> [online], updated 19 November 2016, [cited 20 January 2018]. Available from: &lt;http://</a:t>
            </a:r>
            <a:r>
              <a:rPr lang="en-GB" sz="1200" dirty="0" err="1"/>
              <a:t>www.religionfacts.com</a:t>
            </a:r>
            <a:r>
              <a:rPr lang="en-GB" sz="1200" dirty="0"/>
              <a:t>/conservative-Judaism&gt;</a:t>
            </a:r>
          </a:p>
          <a:p>
            <a:r>
              <a:rPr lang="en-GB" sz="1200" dirty="0"/>
              <a:t> </a:t>
            </a:r>
          </a:p>
          <a:p>
            <a:endParaRPr lang="en-GB" sz="1200" dirty="0"/>
          </a:p>
          <a:p>
            <a:r>
              <a:rPr lang="en-GB" sz="1200" dirty="0" err="1"/>
              <a:t>Lacey</a:t>
            </a:r>
            <a:r>
              <a:rPr lang="en-GB" sz="1200" dirty="0"/>
              <a:t> Ian, Focus Study on Judaism as a Religious Tradition. In </a:t>
            </a:r>
            <a:r>
              <a:rPr lang="en-GB" sz="1200" dirty="0" err="1"/>
              <a:t>i</a:t>
            </a:r>
            <a:r>
              <a:rPr lang="en-GB" sz="1200" i="1" dirty="0" err="1"/>
              <a:t>js.org.au</a:t>
            </a:r>
            <a:r>
              <a:rPr lang="en-GB" sz="1200" i="1" dirty="0"/>
              <a:t> </a:t>
            </a:r>
            <a:r>
              <a:rPr lang="en-GB" sz="1200" dirty="0"/>
              <a:t>[online], 2009, [cited 20 January 2018], Available from: &lt;http://</a:t>
            </a:r>
            <a:r>
              <a:rPr lang="en-GB" sz="1200" dirty="0" err="1"/>
              <a:t>www.ijs.org.au</a:t>
            </a:r>
            <a:r>
              <a:rPr lang="en-GB" sz="1200" dirty="0"/>
              <a:t>/Judaism-as-a-Religious-Tradition/</a:t>
            </a:r>
            <a:r>
              <a:rPr lang="en-GB" sz="1200" dirty="0" err="1"/>
              <a:t>default.aspx</a:t>
            </a:r>
            <a:r>
              <a:rPr lang="en-GB" sz="1200" dirty="0"/>
              <a:t>&gt;</a:t>
            </a:r>
          </a:p>
          <a:p>
            <a:endParaRPr lang="en-GB" sz="1200" dirty="0"/>
          </a:p>
          <a:p>
            <a:r>
              <a:rPr lang="en-GB" sz="1200" dirty="0"/>
              <a:t>Nevins Daniel S., Conservative </a:t>
            </a:r>
            <a:r>
              <a:rPr lang="en-GB" sz="1200" dirty="0" err="1"/>
              <a:t>Halakhah</a:t>
            </a:r>
            <a:r>
              <a:rPr lang="en-GB" sz="1200" dirty="0"/>
              <a:t> and Homosexuality. In  </a:t>
            </a:r>
            <a:r>
              <a:rPr lang="en-GB" sz="1200" i="1" dirty="0" err="1"/>
              <a:t>MyJewishLearning</a:t>
            </a:r>
            <a:r>
              <a:rPr lang="en-GB" sz="1200" dirty="0"/>
              <a:t> [online], [cited 20 January 2018], Available from:&lt; https://</a:t>
            </a:r>
            <a:r>
              <a:rPr lang="en-GB" sz="1200" dirty="0" err="1"/>
              <a:t>www.myjewishlearning.com</a:t>
            </a:r>
            <a:r>
              <a:rPr lang="en-GB" sz="1200" dirty="0"/>
              <a:t>/article/conservative-</a:t>
            </a:r>
            <a:r>
              <a:rPr lang="en-GB" sz="1200" dirty="0" err="1"/>
              <a:t>halakhah</a:t>
            </a:r>
            <a:r>
              <a:rPr lang="en-GB" sz="1200" dirty="0"/>
              <a:t>-and-homosexuality/&gt;</a:t>
            </a:r>
          </a:p>
          <a:p>
            <a:endParaRPr lang="en-GB" sz="1200" dirty="0"/>
          </a:p>
          <a:p>
            <a:endParaRPr lang="en-GB" sz="1200" dirty="0"/>
          </a:p>
          <a:p>
            <a:r>
              <a:rPr lang="en-GB" sz="1200" dirty="0" err="1"/>
              <a:t>Schorsch</a:t>
            </a:r>
            <a:r>
              <a:rPr lang="en-GB" sz="1200" dirty="0"/>
              <a:t> </a:t>
            </a:r>
            <a:r>
              <a:rPr lang="en-GB" sz="1200" dirty="0" err="1"/>
              <a:t>Ismar</a:t>
            </a:r>
            <a:r>
              <a:rPr lang="en-GB" sz="1200" dirty="0"/>
              <a:t>. Conservative Judaism: The Core Values of Conservative Judaism</a:t>
            </a:r>
            <a:r>
              <a:rPr lang="en-GB" sz="1200" b="1" dirty="0"/>
              <a:t>. </a:t>
            </a:r>
            <a:r>
              <a:rPr lang="en-GB" sz="1200" dirty="0"/>
              <a:t>In </a:t>
            </a:r>
            <a:r>
              <a:rPr lang="en-GB" sz="1200" i="1" dirty="0"/>
              <a:t>Jewish Virtual Library</a:t>
            </a:r>
            <a:r>
              <a:rPr lang="en-GB" sz="1200" dirty="0"/>
              <a:t>,  [cited 18 January 2018] Available from: &lt;http://</a:t>
            </a:r>
            <a:r>
              <a:rPr lang="en-GB" sz="1200" dirty="0" err="1"/>
              <a:t>www.jewishvirtuallibrary.org</a:t>
            </a:r>
            <a:r>
              <a:rPr lang="en-GB" sz="1200" dirty="0"/>
              <a:t>/the-core-values-of-conservative-Judaism&gt;</a:t>
            </a:r>
          </a:p>
          <a:p>
            <a:endParaRPr lang="en-GB" sz="1200" dirty="0"/>
          </a:p>
          <a:p>
            <a:r>
              <a:rPr lang="en-GB" sz="1200" dirty="0"/>
              <a:t>Segal  Eliezer</a:t>
            </a:r>
            <a:r>
              <a:rPr lang="en-GB" sz="1200" i="1" dirty="0"/>
              <a:t>, Introducing Judaism</a:t>
            </a:r>
            <a:r>
              <a:rPr lang="en-GB" sz="1200" dirty="0"/>
              <a:t>, (London: Routledge, 2008). </a:t>
            </a:r>
          </a:p>
          <a:p>
            <a:endParaRPr lang="en-GB" sz="1200" dirty="0"/>
          </a:p>
          <a:p>
            <a:endParaRPr lang="en-GB" sz="1200" dirty="0"/>
          </a:p>
          <a:p>
            <a:r>
              <a:rPr lang="en-GB" sz="1200" dirty="0" err="1"/>
              <a:t>Septimus</a:t>
            </a:r>
            <a:r>
              <a:rPr lang="en-GB" sz="1200" dirty="0"/>
              <a:t> Daniel, Conservative Judaism: The State of Judaism Today. In </a:t>
            </a:r>
            <a:r>
              <a:rPr lang="en-GB" sz="1200" i="1" dirty="0"/>
              <a:t>Jewish Virtual Library </a:t>
            </a:r>
            <a:r>
              <a:rPr lang="en-GB" sz="1200" dirty="0"/>
              <a:t>[online], [cited 20/01/18], Available from:&lt; http://</a:t>
            </a:r>
            <a:r>
              <a:rPr lang="en-GB" sz="1200" dirty="0" err="1"/>
              <a:t>www.jewishvirtuallibrary.org</a:t>
            </a:r>
            <a:r>
              <a:rPr lang="en-GB" sz="1200" dirty="0"/>
              <a:t>/the-state-of-conservative-</a:t>
            </a:r>
            <a:r>
              <a:rPr lang="en-GB" sz="1200" dirty="0" err="1"/>
              <a:t>judaism</a:t>
            </a:r>
            <a:r>
              <a:rPr lang="en-GB" sz="1200" dirty="0"/>
              <a:t>-today&gt;</a:t>
            </a:r>
          </a:p>
          <a:p>
            <a:endParaRPr lang="en-GB" sz="1200" dirty="0"/>
          </a:p>
          <a:p>
            <a:endParaRPr lang="en-GB" sz="1200" dirty="0"/>
          </a:p>
          <a:p>
            <a:endParaRPr lang="en-GB" sz="1200" dirty="0"/>
          </a:p>
          <a:p>
            <a:endParaRPr lang="en-GB" sz="1200" dirty="0"/>
          </a:p>
          <a:p>
            <a:endParaRPr lang="en-GB" sz="1200" dirty="0"/>
          </a:p>
          <a:p>
            <a:endParaRPr lang="en-GB" dirty="0"/>
          </a:p>
        </p:txBody>
      </p:sp>
    </p:spTree>
    <p:extLst>
      <p:ext uri="{BB962C8B-B14F-4D97-AF65-F5344CB8AC3E}">
        <p14:creationId xmlns:p14="http://schemas.microsoft.com/office/powerpoint/2010/main" val="351039240"/>
      </p:ext>
    </p:extLst>
  </p:cSld>
  <p:clrMapOvr>
    <a:masterClrMapping/>
  </p:clrMapOvr>
</p:sld>
</file>

<file path=ppt/theme/theme1.xml><?xml version="1.0" encoding="utf-8"?>
<a:theme xmlns:a="http://schemas.openxmlformats.org/drawingml/2006/main" name="Wisp">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{0A63D993-6E1C-4B4E-9F82-B74B2616DD91}tf10001069</Template>
  <TotalTime>1483</TotalTime>
  <Words>4357</Words>
  <Application>Microsoft Macintosh PowerPoint</Application>
  <PresentationFormat>Widescreen</PresentationFormat>
  <Paragraphs>426</Paragraphs>
  <Slides>19</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Times New Roman</vt:lpstr>
      <vt:lpstr>Wingdings 3</vt:lpstr>
      <vt:lpstr>Wisp</vt:lpstr>
      <vt:lpstr>Conservative Judaism </vt:lpstr>
      <vt:lpstr>Aims and Objectives </vt:lpstr>
      <vt:lpstr>“Conservative Judaism, while rejecting both what it sees as the fundamentalism of Orthodoxy and the untraditionalism of Reform, adopts a positive religious position of its own in which Jewish piety can be fully at home in minds open to the best of modern thought.” - Louis Jacobs (1) </vt:lpstr>
      <vt:lpstr>What is Conservative Judaism? </vt:lpstr>
      <vt:lpstr>PowerPoint Presentation</vt:lpstr>
      <vt:lpstr>Zacharias Frankel (1801-75)</vt:lpstr>
      <vt:lpstr>Solomon Schechter (1849-1915)</vt:lpstr>
      <vt:lpstr>PowerPoint Presentation</vt:lpstr>
      <vt:lpstr>Core Beliefs </vt:lpstr>
      <vt:lpstr>PowerPoint Presentation</vt:lpstr>
      <vt:lpstr>PowerPoint Presentation</vt:lpstr>
      <vt:lpstr>PowerPoint Presentation</vt:lpstr>
      <vt:lpstr>Tradition and Change</vt:lpstr>
      <vt:lpstr>Gender and Sexuality </vt:lpstr>
      <vt:lpstr>Decline in Demographics </vt:lpstr>
      <vt:lpstr>Summary </vt:lpstr>
      <vt:lpstr>PowerPoint Presentation</vt:lpstr>
      <vt:lpstr>Images</vt:lpstr>
      <vt:lpstr>Bibliography </vt:lpstr>
    </vt:vector>
  </TitlesOfParts>
  <Company/>
  <LinksUpToDate>false</LinksUpToDate>
  <SharedDoc>false</SharedDoc>
  <HyperlinksChanged>false</HyperlinksChanged>
  <AppVersion>16.0009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Conservative Judaism </dc:title>
  <dc:creator>Katie Ball (1600566)</dc:creator>
  <cp:lastModifiedBy>Katie Ball (1600566)</cp:lastModifiedBy>
  <cp:revision>174</cp:revision>
  <cp:lastPrinted>2018-01-22T22:09:14Z</cp:lastPrinted>
  <dcterms:created xsi:type="dcterms:W3CDTF">2018-01-21T09:44:08Z</dcterms:created>
  <dcterms:modified xsi:type="dcterms:W3CDTF">2018-01-22T22:19:30Z</dcterms:modified>
</cp:coreProperties>
</file>