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7" r:id="rId2"/>
    <p:sldId id="258" r:id="rId3"/>
    <p:sldId id="352" r:id="rId4"/>
    <p:sldId id="361" r:id="rId5"/>
    <p:sldId id="337" r:id="rId6"/>
    <p:sldId id="362" r:id="rId7"/>
    <p:sldId id="265" r:id="rId8"/>
    <p:sldId id="260" r:id="rId9"/>
    <p:sldId id="363" r:id="rId10"/>
    <p:sldId id="339" r:id="rId11"/>
    <p:sldId id="353" r:id="rId12"/>
    <p:sldId id="351" r:id="rId13"/>
    <p:sldId id="370" r:id="rId14"/>
    <p:sldId id="338" r:id="rId15"/>
    <p:sldId id="364" r:id="rId16"/>
    <p:sldId id="355" r:id="rId17"/>
    <p:sldId id="324" r:id="rId18"/>
    <p:sldId id="354" r:id="rId19"/>
    <p:sldId id="358" r:id="rId20"/>
    <p:sldId id="367" r:id="rId21"/>
    <p:sldId id="368" r:id="rId22"/>
    <p:sldId id="315" r:id="rId23"/>
    <p:sldId id="346" r:id="rId24"/>
    <p:sldId id="344" r:id="rId25"/>
    <p:sldId id="359" r:id="rId26"/>
    <p:sldId id="36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148150-AAC1-4C5C-BE76-DEB9EA85C3B5}" v="2" dt="2024-04-11T15:27:59.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2161" autoAdjust="0"/>
  </p:normalViewPr>
  <p:slideViewPr>
    <p:cSldViewPr snapToGrid="0">
      <p:cViewPr varScale="1">
        <p:scale>
          <a:sx n="79" d="100"/>
          <a:sy n="79" d="100"/>
        </p:scale>
        <p:origin x="1542" y="78"/>
      </p:cViewPr>
      <p:guideLst/>
    </p:cSldViewPr>
  </p:slideViewPr>
  <p:notesTextViewPr>
    <p:cViewPr>
      <p:scale>
        <a:sx n="3" d="2"/>
        <a:sy n="3" d="2"/>
      </p:scale>
      <p:origin x="0" y="0"/>
    </p:cViewPr>
  </p:notesTextViewPr>
  <p:sorterViewPr>
    <p:cViewPr>
      <p:scale>
        <a:sx n="100" d="100"/>
        <a:sy n="100" d="100"/>
      </p:scale>
      <p:origin x="0" y="-38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E7148150-AAC1-4C5C-BE76-DEB9EA85C3B5}"/>
    <pc:docChg chg="undo redo custSel addSld delSld modSld sldOrd">
      <pc:chgData name="Helen Evans (Institute of Management and Health)" userId="d9a8b39e-a9d4-4d81-a719-001f6364ef6d" providerId="ADAL" clId="{E7148150-AAC1-4C5C-BE76-DEB9EA85C3B5}" dt="2024-04-11T15:31:13.547" v="103" actId="47"/>
      <pc:docMkLst>
        <pc:docMk/>
      </pc:docMkLst>
      <pc:sldChg chg="modSp mod">
        <pc:chgData name="Helen Evans (Institute of Management and Health)" userId="d9a8b39e-a9d4-4d81-a719-001f6364ef6d" providerId="ADAL" clId="{E7148150-AAC1-4C5C-BE76-DEB9EA85C3B5}" dt="2024-04-11T15:30:59.991" v="102" actId="20577"/>
        <pc:sldMkLst>
          <pc:docMk/>
          <pc:sldMk cId="1927216542" sldId="359"/>
        </pc:sldMkLst>
        <pc:spChg chg="mod">
          <ac:chgData name="Helen Evans (Institute of Management and Health)" userId="d9a8b39e-a9d4-4d81-a719-001f6364ef6d" providerId="ADAL" clId="{E7148150-AAC1-4C5C-BE76-DEB9EA85C3B5}" dt="2024-04-11T15:30:59.991" v="102" actId="20577"/>
          <ac:spMkLst>
            <pc:docMk/>
            <pc:sldMk cId="1927216542" sldId="359"/>
            <ac:spMk id="3" creationId="{A2AD3E8B-B946-41DC-8B42-CFF9E1E83963}"/>
          </ac:spMkLst>
        </pc:spChg>
      </pc:sldChg>
      <pc:sldChg chg="del">
        <pc:chgData name="Helen Evans (Institute of Management and Health)" userId="d9a8b39e-a9d4-4d81-a719-001f6364ef6d" providerId="ADAL" clId="{E7148150-AAC1-4C5C-BE76-DEB9EA85C3B5}" dt="2024-04-11T15:31:13.547" v="103" actId="47"/>
        <pc:sldMkLst>
          <pc:docMk/>
          <pc:sldMk cId="4127807204" sldId="365"/>
        </pc:sldMkLst>
      </pc:sldChg>
      <pc:sldChg chg="del">
        <pc:chgData name="Helen Evans (Institute of Management and Health)" userId="d9a8b39e-a9d4-4d81-a719-001f6364ef6d" providerId="ADAL" clId="{E7148150-AAC1-4C5C-BE76-DEB9EA85C3B5}" dt="2024-04-11T15:29:33.015" v="93" actId="47"/>
        <pc:sldMkLst>
          <pc:docMk/>
          <pc:sldMk cId="2918815790" sldId="366"/>
        </pc:sldMkLst>
      </pc:sldChg>
      <pc:sldChg chg="modSp mod ord modNotesTx">
        <pc:chgData name="Helen Evans (Institute of Management and Health)" userId="d9a8b39e-a9d4-4d81-a719-001f6364ef6d" providerId="ADAL" clId="{E7148150-AAC1-4C5C-BE76-DEB9EA85C3B5}" dt="2024-04-11T15:30:32.950" v="98"/>
        <pc:sldMkLst>
          <pc:docMk/>
          <pc:sldMk cId="1371092729" sldId="367"/>
        </pc:sldMkLst>
        <pc:spChg chg="mod">
          <ac:chgData name="Helen Evans (Institute of Management and Health)" userId="d9a8b39e-a9d4-4d81-a719-001f6364ef6d" providerId="ADAL" clId="{E7148150-AAC1-4C5C-BE76-DEB9EA85C3B5}" dt="2024-04-11T15:30:00.768" v="96" actId="20577"/>
          <ac:spMkLst>
            <pc:docMk/>
            <pc:sldMk cId="1371092729" sldId="367"/>
            <ac:spMk id="3" creationId="{3829B589-4CFC-49C8-94A2-C094FD3B13D0}"/>
          </ac:spMkLst>
        </pc:spChg>
      </pc:sldChg>
      <pc:sldChg chg="ord">
        <pc:chgData name="Helen Evans (Institute of Management and Health)" userId="d9a8b39e-a9d4-4d81-a719-001f6364ef6d" providerId="ADAL" clId="{E7148150-AAC1-4C5C-BE76-DEB9EA85C3B5}" dt="2024-04-11T15:29:22.359" v="92"/>
        <pc:sldMkLst>
          <pc:docMk/>
          <pc:sldMk cId="4073195342" sldId="368"/>
        </pc:sldMkLst>
      </pc:sldChg>
      <pc:sldChg chg="modSp del mod modNotesTx">
        <pc:chgData name="Helen Evans (Institute of Management and Health)" userId="d9a8b39e-a9d4-4d81-a719-001f6364ef6d" providerId="ADAL" clId="{E7148150-AAC1-4C5C-BE76-DEB9EA85C3B5}" dt="2024-04-11T15:28:15.929" v="80" actId="47"/>
        <pc:sldMkLst>
          <pc:docMk/>
          <pc:sldMk cId="1249446170" sldId="369"/>
        </pc:sldMkLst>
        <pc:spChg chg="mod">
          <ac:chgData name="Helen Evans (Institute of Management and Health)" userId="d9a8b39e-a9d4-4d81-a719-001f6364ef6d" providerId="ADAL" clId="{E7148150-AAC1-4C5C-BE76-DEB9EA85C3B5}" dt="2024-04-11T15:27:59.252" v="76" actId="6549"/>
          <ac:spMkLst>
            <pc:docMk/>
            <pc:sldMk cId="1249446170" sldId="369"/>
            <ac:spMk id="11" creationId="{75FBE209-8787-4979-8BBA-E9125C1A7476}"/>
          </ac:spMkLst>
        </pc:spChg>
      </pc:sldChg>
      <pc:sldChg chg="modSp new mod modNotesTx">
        <pc:chgData name="Helen Evans (Institute of Management and Health)" userId="d9a8b39e-a9d4-4d81-a719-001f6364ef6d" providerId="ADAL" clId="{E7148150-AAC1-4C5C-BE76-DEB9EA85C3B5}" dt="2024-04-11T15:24:22.337" v="75"/>
        <pc:sldMkLst>
          <pc:docMk/>
          <pc:sldMk cId="4244483024" sldId="370"/>
        </pc:sldMkLst>
        <pc:spChg chg="mod">
          <ac:chgData name="Helen Evans (Institute of Management and Health)" userId="d9a8b39e-a9d4-4d81-a719-001f6364ef6d" providerId="ADAL" clId="{E7148150-AAC1-4C5C-BE76-DEB9EA85C3B5}" dt="2024-04-11T15:07:22.822" v="19" actId="20577"/>
          <ac:spMkLst>
            <pc:docMk/>
            <pc:sldMk cId="4244483024" sldId="370"/>
            <ac:spMk id="2" creationId="{3A17E228-82AA-4AF6-843C-173117468AAD}"/>
          </ac:spMkLst>
        </pc:spChg>
        <pc:spChg chg="mod">
          <ac:chgData name="Helen Evans (Institute of Management and Health)" userId="d9a8b39e-a9d4-4d81-a719-001f6364ef6d" providerId="ADAL" clId="{E7148150-AAC1-4C5C-BE76-DEB9EA85C3B5}" dt="2024-04-11T15:24:16.427" v="73" actId="121"/>
          <ac:spMkLst>
            <pc:docMk/>
            <pc:sldMk cId="4244483024" sldId="370"/>
            <ac:spMk id="3" creationId="{C1DB39A8-536F-4281-83D3-56A8AD0A053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F70DF8-B34F-475B-AE28-15239E087704}"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402CEC02-2898-4011-BAA0-2B8E8582556D}">
      <dgm:prSet/>
      <dgm:spPr/>
      <dgm:t>
        <a:bodyPr/>
        <a:lstStyle/>
        <a:p>
          <a:pPr>
            <a:lnSpc>
              <a:spcPct val="100000"/>
            </a:lnSpc>
          </a:pPr>
          <a:r>
            <a:rPr lang="en-GB" dirty="0"/>
            <a:t>Strategic HRM</a:t>
          </a:r>
          <a:endParaRPr lang="en-US" dirty="0"/>
        </a:p>
      </dgm:t>
    </dgm:pt>
    <dgm:pt modelId="{247D9643-16CB-4E43-822F-525025B4B96C}" type="parTrans" cxnId="{0425FCC8-5A33-455E-BE27-301C4A054E15}">
      <dgm:prSet/>
      <dgm:spPr/>
      <dgm:t>
        <a:bodyPr/>
        <a:lstStyle/>
        <a:p>
          <a:endParaRPr lang="en-US"/>
        </a:p>
      </dgm:t>
    </dgm:pt>
    <dgm:pt modelId="{46E7BF9C-40AE-4F38-9F04-B98E16E573EC}" type="sibTrans" cxnId="{0425FCC8-5A33-455E-BE27-301C4A054E15}">
      <dgm:prSet/>
      <dgm:spPr/>
      <dgm:t>
        <a:bodyPr/>
        <a:lstStyle/>
        <a:p>
          <a:endParaRPr lang="en-US"/>
        </a:p>
      </dgm:t>
    </dgm:pt>
    <dgm:pt modelId="{024E81F6-F8F6-4F3D-BE8B-D24C196D3EF9}">
      <dgm:prSet/>
      <dgm:spPr/>
      <dgm:t>
        <a:bodyPr/>
        <a:lstStyle/>
        <a:p>
          <a:pPr>
            <a:lnSpc>
              <a:spcPct val="100000"/>
            </a:lnSpc>
          </a:pPr>
          <a:r>
            <a:rPr lang="en-GB"/>
            <a:t>Organisational design and culture</a:t>
          </a:r>
          <a:endParaRPr lang="en-US"/>
        </a:p>
      </dgm:t>
    </dgm:pt>
    <dgm:pt modelId="{A9BCEF51-8C28-4010-9A71-898A8DBB2485}" type="parTrans" cxnId="{77B7FC02-2B1E-4697-8B1E-DC8285D0AC97}">
      <dgm:prSet/>
      <dgm:spPr/>
      <dgm:t>
        <a:bodyPr/>
        <a:lstStyle/>
        <a:p>
          <a:endParaRPr lang="en-US"/>
        </a:p>
      </dgm:t>
    </dgm:pt>
    <dgm:pt modelId="{3D5B0BE2-0B9C-4335-847A-202BA03BFB36}" type="sibTrans" cxnId="{77B7FC02-2B1E-4697-8B1E-DC8285D0AC97}">
      <dgm:prSet/>
      <dgm:spPr/>
      <dgm:t>
        <a:bodyPr/>
        <a:lstStyle/>
        <a:p>
          <a:endParaRPr lang="en-US"/>
        </a:p>
      </dgm:t>
    </dgm:pt>
    <dgm:pt modelId="{5C88E2F6-83AB-4F75-BD59-0CA85464A98F}" type="pres">
      <dgm:prSet presAssocID="{94F70DF8-B34F-475B-AE28-15239E087704}" presName="root" presStyleCnt="0">
        <dgm:presLayoutVars>
          <dgm:dir/>
          <dgm:resizeHandles val="exact"/>
        </dgm:presLayoutVars>
      </dgm:prSet>
      <dgm:spPr/>
    </dgm:pt>
    <dgm:pt modelId="{B36FE5CD-F0F1-4887-8A6C-4582EEB270FA}" type="pres">
      <dgm:prSet presAssocID="{402CEC02-2898-4011-BAA0-2B8E8582556D}" presName="compNode" presStyleCnt="0"/>
      <dgm:spPr/>
    </dgm:pt>
    <dgm:pt modelId="{EF302E0E-611A-4747-A40B-C702ADDDD826}" type="pres">
      <dgm:prSet presAssocID="{402CEC02-2898-4011-BAA0-2B8E8582556D}" presName="bgRect" presStyleLbl="bgShp" presStyleIdx="0" presStyleCnt="2"/>
      <dgm:spPr/>
    </dgm:pt>
    <dgm:pt modelId="{E13BBA1E-8990-44FA-9732-AACF1D895EB1}" type="pres">
      <dgm:prSet presAssocID="{402CEC02-2898-4011-BAA0-2B8E858255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15720138-648E-4AF2-9DDC-6603E26421B0}" type="pres">
      <dgm:prSet presAssocID="{402CEC02-2898-4011-BAA0-2B8E8582556D}" presName="spaceRect" presStyleCnt="0"/>
      <dgm:spPr/>
    </dgm:pt>
    <dgm:pt modelId="{E730C1CA-D603-4B3D-9E86-22A1F15233C1}" type="pres">
      <dgm:prSet presAssocID="{402CEC02-2898-4011-BAA0-2B8E8582556D}" presName="parTx" presStyleLbl="revTx" presStyleIdx="0" presStyleCnt="2">
        <dgm:presLayoutVars>
          <dgm:chMax val="0"/>
          <dgm:chPref val="0"/>
        </dgm:presLayoutVars>
      </dgm:prSet>
      <dgm:spPr/>
    </dgm:pt>
    <dgm:pt modelId="{ED0EC07E-1106-4643-98F1-106BD57162BB}" type="pres">
      <dgm:prSet presAssocID="{46E7BF9C-40AE-4F38-9F04-B98E16E573EC}" presName="sibTrans" presStyleCnt="0"/>
      <dgm:spPr/>
    </dgm:pt>
    <dgm:pt modelId="{88AFE9CB-4E5F-4450-A547-D5EEC4F75A20}" type="pres">
      <dgm:prSet presAssocID="{024E81F6-F8F6-4F3D-BE8B-D24C196D3EF9}" presName="compNode" presStyleCnt="0"/>
      <dgm:spPr/>
    </dgm:pt>
    <dgm:pt modelId="{B3BB0585-A255-4C3B-8956-21E9F435F413}" type="pres">
      <dgm:prSet presAssocID="{024E81F6-F8F6-4F3D-BE8B-D24C196D3EF9}" presName="bgRect" presStyleLbl="bgShp" presStyleIdx="1" presStyleCnt="2"/>
      <dgm:spPr/>
    </dgm:pt>
    <dgm:pt modelId="{5B4EB7FE-0255-4C85-A08F-E93BC34D06DA}" type="pres">
      <dgm:prSet presAssocID="{024E81F6-F8F6-4F3D-BE8B-D24C196D3E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44BF15F0-D438-4D83-8242-EACA55E317BB}" type="pres">
      <dgm:prSet presAssocID="{024E81F6-F8F6-4F3D-BE8B-D24C196D3EF9}" presName="spaceRect" presStyleCnt="0"/>
      <dgm:spPr/>
    </dgm:pt>
    <dgm:pt modelId="{5FD042DF-AD9D-4085-95A4-F256AA7EAB45}" type="pres">
      <dgm:prSet presAssocID="{024E81F6-F8F6-4F3D-BE8B-D24C196D3EF9}" presName="parTx" presStyleLbl="revTx" presStyleIdx="1" presStyleCnt="2">
        <dgm:presLayoutVars>
          <dgm:chMax val="0"/>
          <dgm:chPref val="0"/>
        </dgm:presLayoutVars>
      </dgm:prSet>
      <dgm:spPr/>
    </dgm:pt>
  </dgm:ptLst>
  <dgm:cxnLst>
    <dgm:cxn modelId="{77B7FC02-2B1E-4697-8B1E-DC8285D0AC97}" srcId="{94F70DF8-B34F-475B-AE28-15239E087704}" destId="{024E81F6-F8F6-4F3D-BE8B-D24C196D3EF9}" srcOrd="1" destOrd="0" parTransId="{A9BCEF51-8C28-4010-9A71-898A8DBB2485}" sibTransId="{3D5B0BE2-0B9C-4335-847A-202BA03BFB36}"/>
    <dgm:cxn modelId="{5FADAB5C-F0F6-49A3-BA5F-2D593FFD24AD}" type="presOf" srcId="{402CEC02-2898-4011-BAA0-2B8E8582556D}" destId="{E730C1CA-D603-4B3D-9E86-22A1F15233C1}" srcOrd="0" destOrd="0" presId="urn:microsoft.com/office/officeart/2018/2/layout/IconVerticalSolidList"/>
    <dgm:cxn modelId="{63CAD277-1D1A-4E8E-A73B-F2D3CD0D2D57}" type="presOf" srcId="{024E81F6-F8F6-4F3D-BE8B-D24C196D3EF9}" destId="{5FD042DF-AD9D-4085-95A4-F256AA7EAB45}" srcOrd="0" destOrd="0" presId="urn:microsoft.com/office/officeart/2018/2/layout/IconVerticalSolidList"/>
    <dgm:cxn modelId="{DE1A689F-1C56-4C2F-A9EF-B89E138B03F4}" type="presOf" srcId="{94F70DF8-B34F-475B-AE28-15239E087704}" destId="{5C88E2F6-83AB-4F75-BD59-0CA85464A98F}" srcOrd="0" destOrd="0" presId="urn:microsoft.com/office/officeart/2018/2/layout/IconVerticalSolidList"/>
    <dgm:cxn modelId="{0425FCC8-5A33-455E-BE27-301C4A054E15}" srcId="{94F70DF8-B34F-475B-AE28-15239E087704}" destId="{402CEC02-2898-4011-BAA0-2B8E8582556D}" srcOrd="0" destOrd="0" parTransId="{247D9643-16CB-4E43-822F-525025B4B96C}" sibTransId="{46E7BF9C-40AE-4F38-9F04-B98E16E573EC}"/>
    <dgm:cxn modelId="{D3BA5CCE-74BB-4F86-86AC-66A878D0AF1F}" type="presParOf" srcId="{5C88E2F6-83AB-4F75-BD59-0CA85464A98F}" destId="{B36FE5CD-F0F1-4887-8A6C-4582EEB270FA}" srcOrd="0" destOrd="0" presId="urn:microsoft.com/office/officeart/2018/2/layout/IconVerticalSolidList"/>
    <dgm:cxn modelId="{72692912-CB56-465E-AC5B-6EEA56D56C31}" type="presParOf" srcId="{B36FE5CD-F0F1-4887-8A6C-4582EEB270FA}" destId="{EF302E0E-611A-4747-A40B-C702ADDDD826}" srcOrd="0" destOrd="0" presId="urn:microsoft.com/office/officeart/2018/2/layout/IconVerticalSolidList"/>
    <dgm:cxn modelId="{B2922601-8E76-4CEA-8F0E-E8BCE07A70E3}" type="presParOf" srcId="{B36FE5CD-F0F1-4887-8A6C-4582EEB270FA}" destId="{E13BBA1E-8990-44FA-9732-AACF1D895EB1}" srcOrd="1" destOrd="0" presId="urn:microsoft.com/office/officeart/2018/2/layout/IconVerticalSolidList"/>
    <dgm:cxn modelId="{7DE9659B-3CAD-4136-8B75-D3487BCFB254}" type="presParOf" srcId="{B36FE5CD-F0F1-4887-8A6C-4582EEB270FA}" destId="{15720138-648E-4AF2-9DDC-6603E26421B0}" srcOrd="2" destOrd="0" presId="urn:microsoft.com/office/officeart/2018/2/layout/IconVerticalSolidList"/>
    <dgm:cxn modelId="{BC194E36-29E6-4263-B77E-64CC679FAFEF}" type="presParOf" srcId="{B36FE5CD-F0F1-4887-8A6C-4582EEB270FA}" destId="{E730C1CA-D603-4B3D-9E86-22A1F15233C1}" srcOrd="3" destOrd="0" presId="urn:microsoft.com/office/officeart/2018/2/layout/IconVerticalSolidList"/>
    <dgm:cxn modelId="{6DB7A4C6-0AEE-4E98-8A76-03DD470DC5FB}" type="presParOf" srcId="{5C88E2F6-83AB-4F75-BD59-0CA85464A98F}" destId="{ED0EC07E-1106-4643-98F1-106BD57162BB}" srcOrd="1" destOrd="0" presId="urn:microsoft.com/office/officeart/2018/2/layout/IconVerticalSolidList"/>
    <dgm:cxn modelId="{689720B8-43A0-4919-8DAE-50B62D091445}" type="presParOf" srcId="{5C88E2F6-83AB-4F75-BD59-0CA85464A98F}" destId="{88AFE9CB-4E5F-4450-A547-D5EEC4F75A20}" srcOrd="2" destOrd="0" presId="urn:microsoft.com/office/officeart/2018/2/layout/IconVerticalSolidList"/>
    <dgm:cxn modelId="{7C316170-B894-4347-908E-19A0A2E630BC}" type="presParOf" srcId="{88AFE9CB-4E5F-4450-A547-D5EEC4F75A20}" destId="{B3BB0585-A255-4C3B-8956-21E9F435F413}" srcOrd="0" destOrd="0" presId="urn:microsoft.com/office/officeart/2018/2/layout/IconVerticalSolidList"/>
    <dgm:cxn modelId="{A82792A3-F40B-4F72-9874-DFE6F6FEB036}" type="presParOf" srcId="{88AFE9CB-4E5F-4450-A547-D5EEC4F75A20}" destId="{5B4EB7FE-0255-4C85-A08F-E93BC34D06DA}" srcOrd="1" destOrd="0" presId="urn:microsoft.com/office/officeart/2018/2/layout/IconVerticalSolidList"/>
    <dgm:cxn modelId="{935F27CF-DDF6-496F-9AAD-AD3B8B5DDE1B}" type="presParOf" srcId="{88AFE9CB-4E5F-4450-A547-D5EEC4F75A20}" destId="{44BF15F0-D438-4D83-8242-EACA55E317BB}" srcOrd="2" destOrd="0" presId="urn:microsoft.com/office/officeart/2018/2/layout/IconVerticalSolidList"/>
    <dgm:cxn modelId="{CB0E7657-51C4-4915-A850-48015FAFC3F8}" type="presParOf" srcId="{88AFE9CB-4E5F-4450-A547-D5EEC4F75A20}" destId="{5FD042DF-AD9D-4085-95A4-F256AA7EAB4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02E0E-611A-4747-A40B-C702ADDDD826}">
      <dsp:nvSpPr>
        <dsp:cNvPr id="0" name=""/>
        <dsp:cNvSpPr/>
      </dsp:nvSpPr>
      <dsp:spPr>
        <a:xfrm>
          <a:off x="0" y="681330"/>
          <a:ext cx="10927829" cy="12578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3BBA1E-8990-44FA-9732-AACF1D895EB1}">
      <dsp:nvSpPr>
        <dsp:cNvPr id="0" name=""/>
        <dsp:cNvSpPr/>
      </dsp:nvSpPr>
      <dsp:spPr>
        <a:xfrm>
          <a:off x="380497" y="964345"/>
          <a:ext cx="691812" cy="691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30C1CA-D603-4B3D-9E86-22A1F15233C1}">
      <dsp:nvSpPr>
        <dsp:cNvPr id="0" name=""/>
        <dsp:cNvSpPr/>
      </dsp:nvSpPr>
      <dsp:spPr>
        <a:xfrm>
          <a:off x="1452806" y="681330"/>
          <a:ext cx="9475022" cy="125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2" tIns="133122" rIns="133122" bIns="133122" numCol="1" spcCol="1270" anchor="ctr" anchorCtr="0">
          <a:noAutofit/>
        </a:bodyPr>
        <a:lstStyle/>
        <a:p>
          <a:pPr marL="0" lvl="0" indent="0" algn="l" defTabSz="1111250">
            <a:lnSpc>
              <a:spcPct val="100000"/>
            </a:lnSpc>
            <a:spcBef>
              <a:spcPct val="0"/>
            </a:spcBef>
            <a:spcAft>
              <a:spcPct val="35000"/>
            </a:spcAft>
            <a:buNone/>
          </a:pPr>
          <a:r>
            <a:rPr lang="en-GB" sz="2500" kern="1200" dirty="0"/>
            <a:t>Strategic HRM</a:t>
          </a:r>
          <a:endParaRPr lang="en-US" sz="2500" kern="1200" dirty="0"/>
        </a:p>
      </dsp:txBody>
      <dsp:txXfrm>
        <a:off x="1452806" y="681330"/>
        <a:ext cx="9475022" cy="1257841"/>
      </dsp:txXfrm>
    </dsp:sp>
    <dsp:sp modelId="{B3BB0585-A255-4C3B-8956-21E9F435F413}">
      <dsp:nvSpPr>
        <dsp:cNvPr id="0" name=""/>
        <dsp:cNvSpPr/>
      </dsp:nvSpPr>
      <dsp:spPr>
        <a:xfrm>
          <a:off x="0" y="2253632"/>
          <a:ext cx="10927829" cy="12578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4EB7FE-0255-4C85-A08F-E93BC34D06DA}">
      <dsp:nvSpPr>
        <dsp:cNvPr id="0" name=""/>
        <dsp:cNvSpPr/>
      </dsp:nvSpPr>
      <dsp:spPr>
        <a:xfrm>
          <a:off x="380497" y="2536647"/>
          <a:ext cx="691812" cy="691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D042DF-AD9D-4085-95A4-F256AA7EAB45}">
      <dsp:nvSpPr>
        <dsp:cNvPr id="0" name=""/>
        <dsp:cNvSpPr/>
      </dsp:nvSpPr>
      <dsp:spPr>
        <a:xfrm>
          <a:off x="1452806" y="2253632"/>
          <a:ext cx="9475022" cy="1257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22" tIns="133122" rIns="133122" bIns="133122" numCol="1" spcCol="1270" anchor="ctr" anchorCtr="0">
          <a:noAutofit/>
        </a:bodyPr>
        <a:lstStyle/>
        <a:p>
          <a:pPr marL="0" lvl="0" indent="0" algn="l" defTabSz="1111250">
            <a:lnSpc>
              <a:spcPct val="100000"/>
            </a:lnSpc>
            <a:spcBef>
              <a:spcPct val="0"/>
            </a:spcBef>
            <a:spcAft>
              <a:spcPct val="35000"/>
            </a:spcAft>
            <a:buNone/>
          </a:pPr>
          <a:r>
            <a:rPr lang="en-GB" sz="2500" kern="1200"/>
            <a:t>Organisational design and culture</a:t>
          </a:r>
          <a:endParaRPr lang="en-US" sz="2500" kern="1200"/>
        </a:p>
      </dsp:txBody>
      <dsp:txXfrm>
        <a:off x="1452806" y="2253632"/>
        <a:ext cx="9475022" cy="12578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B633EE-6126-4D66-8863-A6BE3960F537}" type="datetimeFigureOut">
              <a:rPr lang="en-GB" smtClean="0"/>
              <a:t>11/04/2024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541059-089C-437C-9F75-2FA1A654BCB9}" type="slidenum">
              <a:rPr lang="en-GB" smtClean="0"/>
              <a:t>‹#›</a:t>
            </a:fld>
            <a:endParaRPr lang="en-GB"/>
          </a:p>
        </p:txBody>
      </p:sp>
    </p:spTree>
    <p:extLst>
      <p:ext uri="{BB962C8B-B14F-4D97-AF65-F5344CB8AC3E}">
        <p14:creationId xmlns:p14="http://schemas.microsoft.com/office/powerpoint/2010/main" val="2641424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delltechnologies.com/content/dam/delltechnologies/assets/perspectives/2030/pdf/SR1940_IFTFforDellTechnologies_Human-Machine_070517_readerhigh-res.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gtmhub.com/resources/articles/strategy-execution"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gtmhub.com/whitepaper-how-the-chief-strategy-officer-drives-multi-axis-alignmen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ing.com/ck/a?!&amp;&amp;p=1cecdd2d43186247JmltdHM9MTY2NTYxOTIwMCZpZ3VpZD0yN2JiOTc1MS00MGRjLTZmYzMtMjk3MC05ODljNDE5YzZlY2MmaW5zaWQ9NTU1NQ&amp;ptn=3&amp;hsh=3&amp;fclid=27bb9751-40dc-6fc3-2970-989c419c6ecc&amp;u=a1L3NlYXJjaD9xPW5ldyttaWxsZW5uaWFscyt3b3JraW5nK3RyZW5kcyZGT1JNPUFXUkU&amp;ntb=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cipd.co.uk/knowledge/fundamentals/relations/engagement/factsheet/"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vRLzf12d4eU"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garph.co.uk/IJARMSS/Dec2016/13.pdf"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who.int/news-room/detail/14-05-2020-substantial-investment-needed-to-avert-mental-health-crisi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a:t>
            </a:fld>
            <a:endParaRPr lang="en-GB"/>
          </a:p>
        </p:txBody>
      </p:sp>
    </p:spTree>
    <p:extLst>
      <p:ext uri="{BB962C8B-B14F-4D97-AF65-F5344CB8AC3E}">
        <p14:creationId xmlns:p14="http://schemas.microsoft.com/office/powerpoint/2010/main" val="3741574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spcBef>
                <a:spcPct val="20000"/>
              </a:spcBef>
              <a:buClr>
                <a:schemeClr val="tx1"/>
              </a:buClr>
              <a:buSzPct val="75000"/>
              <a:buFont typeface="Wingdings" panose="05000000000000000000" pitchFamily="2" charset="2"/>
              <a:buChar char="l"/>
            </a:pPr>
            <a:r>
              <a:rPr lang="en-US" altLang="en-US" sz="1200" dirty="0">
                <a:latin typeface="Arial" panose="020B0604020202020204" pitchFamily="34" charset="0"/>
              </a:rPr>
              <a:t>Discuss the implications of new technologies and work systems</a:t>
            </a:r>
          </a:p>
          <a:p>
            <a:pPr eaLnBrk="1" hangingPunct="1">
              <a:lnSpc>
                <a:spcPct val="90000"/>
              </a:lnSpc>
              <a:spcBef>
                <a:spcPct val="20000"/>
              </a:spcBef>
              <a:buClr>
                <a:schemeClr val="tx1"/>
              </a:buClr>
              <a:buSzPct val="75000"/>
              <a:buFont typeface="Wingdings" panose="05000000000000000000" pitchFamily="2" charset="2"/>
              <a:buChar char="l"/>
            </a:pPr>
            <a:r>
              <a:rPr lang="en-US" altLang="en-US" sz="1200" dirty="0">
                <a:latin typeface="Arial" panose="020B0604020202020204" pitchFamily="34" charset="0"/>
              </a:rPr>
              <a:t> Apply HRP techniques in  hospitality context </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3</a:t>
            </a:fld>
            <a:endParaRPr lang="en-GB"/>
          </a:p>
        </p:txBody>
      </p:sp>
    </p:spTree>
    <p:extLst>
      <p:ext uri="{BB962C8B-B14F-4D97-AF65-F5344CB8AC3E}">
        <p14:creationId xmlns:p14="http://schemas.microsoft.com/office/powerpoint/2010/main" val="1737475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Many HR leaders in large companies are involved in strategic decision-making and participate on the organisation's strategy team. In contrast, HR professionals in many SMEs are not often involved in organisational or functional strategic planning. So, to achieve long-term strategic HR objectives, and to be a key player in the organisation's strategic planning process, some HR departments may need to convince senior management of the value and contribution HR can provide.</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So, some of the key characteristics of SHRM are: 1) The use of planning; 2) A coherent approach to the design and management of HR systems; 3) Matching HRM activities to business strategy; and, 4) Seeing people as a strategic </a:t>
            </a:r>
            <a:r>
              <a:rPr lang="en-GB" b="0" i="0" dirty="0" err="1">
                <a:solidFill>
                  <a:srgbClr val="494949"/>
                </a:solidFill>
                <a:effectLst/>
                <a:latin typeface="proxima-nova"/>
              </a:rPr>
              <a:t>resorurce</a:t>
            </a:r>
            <a:r>
              <a:rPr lang="en-GB" b="0" i="0" dirty="0">
                <a:solidFill>
                  <a:srgbClr val="494949"/>
                </a:solidFill>
                <a:effectLst/>
                <a:latin typeface="proxima-nova"/>
              </a:rPr>
              <a:t>. </a:t>
            </a:r>
          </a:p>
          <a:p>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idea of strategic HRM started around the early 1990s, when academics developed definitions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undertaking of all those activities affecting the behaviour of individuals in their efforts to formulate and implement the strategic needs of business (Schuler)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pattern of planned human resource deployments and activities intended to enable the organisation to achieve its goals (Wright and McMahan).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Boxall and Purcell describe strategic HRM as being concerned with explaining how HRM influences organisational performance. They also argue that strategy is not the same as strategic planning because: Strategic planning is the formal process that takes place, usually in larger organisations, defining how things will be done. Strategy, by contrast, exists in all organisations (even if it’s not written down and articulated) and defines the organisation’s behaviour and how it attempts to cope with its environment. Strategic HRM can include a number of individual HR strategies, for example: To deliver fair and equitable reward. To improve employee performance. To streamline organisational structure. In themselves these are not ‘strategic HRM’. Rather, strategic HRM is the overall framework that determines the shape and delivery of the individual strategies, systematically linking people with organisations by integrating HRM strategies into organisational strategies to deliver organisational success. </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5</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PESTLE</a:t>
            </a:r>
          </a:p>
          <a:p>
            <a:r>
              <a:rPr lang="en-GB" dirty="0"/>
              <a:t>Environmental scanning</a:t>
            </a:r>
          </a:p>
        </p:txBody>
      </p:sp>
      <p:sp>
        <p:nvSpPr>
          <p:cNvPr id="4" name="Slide Number Placeholder 3"/>
          <p:cNvSpPr>
            <a:spLocks noGrp="1"/>
          </p:cNvSpPr>
          <p:nvPr>
            <p:ph type="sldNum" sz="quarter" idx="5"/>
          </p:nvPr>
        </p:nvSpPr>
        <p:spPr/>
        <p:txBody>
          <a:bodyPr/>
          <a:lstStyle/>
          <a:p>
            <a:fld id="{27541059-089C-437C-9F75-2FA1A654BCB9}" type="slidenum">
              <a:rPr lang="en-GB" smtClean="0"/>
              <a:t>6</a:t>
            </a:fld>
            <a:endParaRPr lang="en-GB"/>
          </a:p>
        </p:txBody>
      </p:sp>
    </p:spTree>
    <p:extLst>
      <p:ext uri="{BB962C8B-B14F-4D97-AF65-F5344CB8AC3E}">
        <p14:creationId xmlns:p14="http://schemas.microsoft.com/office/powerpoint/2010/main" val="2557587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Economising cutbacks reduction of expenditure </a:t>
            </a:r>
          </a:p>
          <a:p>
            <a:endParaRPr lang="en-GB" dirty="0"/>
          </a:p>
          <a:p>
            <a:pPr algn="l"/>
            <a:r>
              <a:rPr lang="en-GB" b="0" i="0" dirty="0">
                <a:solidFill>
                  <a:srgbClr val="51617A"/>
                </a:solidFill>
                <a:effectLst/>
                <a:latin typeface="Helvetica Neue"/>
              </a:rPr>
              <a:t>the rise of remote and hybrid jobs has changed the way people want to work. With this shift, employees are seeing the benefits of not commuting and the positive impact it’s having on their family, their personal life, and their health and well-being.  </a:t>
            </a:r>
          </a:p>
          <a:p>
            <a:pPr algn="l"/>
            <a:r>
              <a:rPr lang="en-GB" b="0" i="0" dirty="0">
                <a:solidFill>
                  <a:srgbClr val="51617A"/>
                </a:solidFill>
                <a:effectLst/>
                <a:latin typeface="Helvetica Neue"/>
              </a:rPr>
              <a:t>This change in employee values presents companies with the challenge of enabling remote flexibility, while still providing employees with the resources to unleash their potential.</a:t>
            </a:r>
          </a:p>
          <a:p>
            <a:pPr algn="l"/>
            <a:endParaRPr lang="en-GB" b="0" i="0" dirty="0">
              <a:solidFill>
                <a:srgbClr val="51617A"/>
              </a:solidFill>
              <a:effectLst/>
              <a:latin typeface="Helvetica Neue"/>
            </a:endParaRPr>
          </a:p>
          <a:p>
            <a:pPr algn="l"/>
            <a:r>
              <a:rPr lang="en-GB" b="0" i="0" dirty="0">
                <a:solidFill>
                  <a:srgbClr val="51617A"/>
                </a:solidFill>
                <a:effectLst/>
                <a:latin typeface="Helvetica Neue"/>
              </a:rPr>
              <a:t>*** In addition, the hiring process is changing, too. In the future, it will be innovative people doing the work, not necessarily those with the most specific resumes.  </a:t>
            </a:r>
          </a:p>
          <a:p>
            <a:pPr algn="l"/>
            <a:r>
              <a:rPr lang="en-GB" b="0" i="0" dirty="0">
                <a:solidFill>
                  <a:srgbClr val="51617A"/>
                </a:solidFill>
                <a:effectLst/>
                <a:latin typeface="Helvetica Neue"/>
              </a:rPr>
              <a:t>Why?</a:t>
            </a:r>
          </a:p>
          <a:p>
            <a:pPr algn="l"/>
            <a:r>
              <a:rPr lang="en-GB" b="0" i="0" dirty="0">
                <a:solidFill>
                  <a:srgbClr val="51617A"/>
                </a:solidFill>
                <a:effectLst/>
                <a:latin typeface="Helvetica Neue"/>
              </a:rPr>
              <a:t> According to a report by Dell Technologies, 85% of jobs that’ll exist in 2030 </a:t>
            </a:r>
            <a:r>
              <a:rPr lang="en-GB" b="0" i="0" u="none" strike="noStrike" dirty="0">
                <a:solidFill>
                  <a:srgbClr val="0D6EFD"/>
                </a:solidFill>
                <a:effectLst/>
                <a:latin typeface="Helvetica Neue"/>
                <a:hlinkClick r:id="rId3"/>
              </a:rPr>
              <a:t>haven’t been invented yet </a:t>
            </a:r>
            <a:endParaRPr lang="en-GB" b="0" i="0" dirty="0">
              <a:solidFill>
                <a:srgbClr val="51617A"/>
              </a:solidFill>
              <a:effectLst/>
              <a:latin typeface="Helvetica Neue"/>
            </a:endParaRP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8</a:t>
            </a:fld>
            <a:endParaRPr lang="en-GB"/>
          </a:p>
        </p:txBody>
      </p:sp>
    </p:spTree>
    <p:extLst>
      <p:ext uri="{BB962C8B-B14F-4D97-AF65-F5344CB8AC3E}">
        <p14:creationId xmlns:p14="http://schemas.microsoft.com/office/powerpoint/2010/main" val="4183205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1617A"/>
                </a:solidFill>
                <a:effectLst/>
                <a:latin typeface="Helvetica Neue"/>
              </a:rPr>
              <a:t>Do you have a well-thought-out </a:t>
            </a:r>
            <a:r>
              <a:rPr lang="en-GB" b="0" i="0" u="none" strike="noStrike" dirty="0">
                <a:solidFill>
                  <a:srgbClr val="0D6EFD"/>
                </a:solidFill>
                <a:effectLst/>
                <a:latin typeface="Helvetica Neue"/>
                <a:hlinkClick r:id="rId3"/>
              </a:rPr>
              <a:t>strategy execution system </a:t>
            </a:r>
            <a:r>
              <a:rPr lang="en-GB" b="0" i="0" dirty="0">
                <a:solidFill>
                  <a:srgbClr val="51617A"/>
                </a:solidFill>
                <a:effectLst/>
                <a:latin typeface="Helvetica Neue"/>
              </a:rPr>
              <a:t>that works for you, while preparing you for transformation and change?  </a:t>
            </a:r>
          </a:p>
          <a:p>
            <a:pPr algn="l"/>
            <a:r>
              <a:rPr lang="en-GB" b="1" i="0" u="sng" dirty="0">
                <a:solidFill>
                  <a:srgbClr val="51617A"/>
                </a:solidFill>
                <a:effectLst/>
                <a:latin typeface="Helvetica Neue"/>
              </a:rPr>
              <a:t>Effective strategy </a:t>
            </a:r>
            <a:r>
              <a:rPr lang="en-GB" b="0" i="0" dirty="0">
                <a:solidFill>
                  <a:srgbClr val="51617A"/>
                </a:solidFill>
                <a:effectLst/>
                <a:latin typeface="Helvetica Neue"/>
              </a:rPr>
              <a:t>execution is a compass. It’s based on the “why” of your company—how is your company relevant to the now, and how are you planning for it to be relevant to the future? It’s how you capitalize on opportunities, avoid prevailing threats, and course-correct as you move into the future of work. It shapes how your company will respond when it arrives in unknown territory. </a:t>
            </a:r>
          </a:p>
          <a:p>
            <a:pPr algn="l"/>
            <a:endParaRPr lang="en-GB" b="0" i="0" dirty="0">
              <a:solidFill>
                <a:srgbClr val="51617A"/>
              </a:solidFill>
              <a:effectLst/>
              <a:latin typeface="Helvetica Neue"/>
            </a:endParaRPr>
          </a:p>
          <a:p>
            <a:pPr algn="l"/>
            <a:r>
              <a:rPr lang="en-GB" b="1" i="0" u="sng" strike="noStrike" dirty="0">
                <a:solidFill>
                  <a:srgbClr val="51617A"/>
                </a:solidFill>
                <a:effectLst/>
                <a:latin typeface="Helvetica Neue"/>
                <a:hlinkClick r:id="rId4"/>
              </a:rPr>
              <a:t>A</a:t>
            </a:r>
            <a:r>
              <a:rPr lang="en-GB" b="1" i="0" u="sng" strike="noStrike" dirty="0">
                <a:solidFill>
                  <a:srgbClr val="0D6EFD"/>
                </a:solidFill>
                <a:effectLst/>
                <a:latin typeface="Helvetica Neue"/>
                <a:hlinkClick r:id="rId4"/>
              </a:rPr>
              <a:t>ligned strategy</a:t>
            </a:r>
            <a:r>
              <a:rPr lang="en-GB" b="0" i="0" u="none" strike="noStrike" dirty="0">
                <a:solidFill>
                  <a:srgbClr val="0D6EFD"/>
                </a:solidFill>
                <a:effectLst/>
                <a:latin typeface="Helvetica Neue"/>
                <a:hlinkClick r:id="rId4"/>
              </a:rPr>
              <a:t> </a:t>
            </a:r>
            <a:r>
              <a:rPr lang="en-GB" b="0" i="0" dirty="0">
                <a:solidFill>
                  <a:srgbClr val="51617A"/>
                </a:solidFill>
                <a:effectLst/>
                <a:latin typeface="Helvetica Neue"/>
              </a:rPr>
              <a:t>accounts for agreement between leaders and teammates, getting everyone on the same page before resources are wasted or mistakes are made. When a strategy execution system is not aligned, it results in confusion, silos, and the overall frustration of goals not being achieved.  </a:t>
            </a:r>
          </a:p>
          <a:p>
            <a:pPr algn="l"/>
            <a:endParaRPr lang="en-GB" b="0" i="0" dirty="0">
              <a:solidFill>
                <a:srgbClr val="51617A"/>
              </a:solidFill>
              <a:effectLst/>
              <a:latin typeface="Helvetica Neue"/>
            </a:endParaRPr>
          </a:p>
          <a:p>
            <a:pPr algn="l"/>
            <a:r>
              <a:rPr lang="en-GB" sz="1400" b="1" i="0" u="sng" dirty="0">
                <a:solidFill>
                  <a:schemeClr val="tx1"/>
                </a:solidFill>
                <a:effectLst/>
                <a:latin typeface="Helvetica Neue"/>
              </a:rPr>
              <a:t>Holistic strategy </a:t>
            </a:r>
            <a:r>
              <a:rPr lang="en-GB" b="0" i="0" dirty="0">
                <a:solidFill>
                  <a:srgbClr val="51617A"/>
                </a:solidFill>
                <a:effectLst/>
                <a:latin typeface="Helvetica Neue"/>
              </a:rPr>
              <a:t>takes into consideration the company’s needs, the employees’ needs, the requirements of the present, and the likelihoods of the future. If anything is missed, important milestones can fall through the cracks.  </a:t>
            </a:r>
          </a:p>
          <a:p>
            <a:pPr algn="l"/>
            <a:endParaRPr lang="en-GB" b="0" i="0" dirty="0">
              <a:solidFill>
                <a:srgbClr val="51617A"/>
              </a:solidFill>
              <a:effectLst/>
              <a:latin typeface="Helvetica Neue"/>
            </a:endParaRPr>
          </a:p>
          <a:p>
            <a:pPr algn="l"/>
            <a:r>
              <a:rPr lang="en-GB" b="1" i="0" u="sng" dirty="0">
                <a:solidFill>
                  <a:srgbClr val="51617A"/>
                </a:solidFill>
                <a:effectLst/>
                <a:latin typeface="Helvetica Neue"/>
              </a:rPr>
              <a:t>An agile strategy </a:t>
            </a:r>
            <a:r>
              <a:rPr lang="en-GB" b="0" i="0" dirty="0">
                <a:solidFill>
                  <a:srgbClr val="51617A"/>
                </a:solidFill>
                <a:effectLst/>
                <a:latin typeface="Helvetica Neue"/>
              </a:rPr>
              <a:t>enables a company to adapt to unexpected changes. Ideally, your strategy would not only help you keep up with future challenges, but position you to be proactive rather than reactive in the face of obstacles.</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9</a:t>
            </a:fld>
            <a:endParaRPr lang="en-GB"/>
          </a:p>
        </p:txBody>
      </p:sp>
    </p:spTree>
    <p:extLst>
      <p:ext uri="{BB962C8B-B14F-4D97-AF65-F5344CB8AC3E}">
        <p14:creationId xmlns:p14="http://schemas.microsoft.com/office/powerpoint/2010/main" val="1046183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no single HRM strategy that will deliver success in all cases. Organisations must define their own unique strategy according to their specific context, culture and objectives. People professionals are instrumental in applying their expertise to understanding organisational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94949"/>
                </a:solidFill>
                <a:effectLst/>
                <a:latin typeface="proxima-nova"/>
              </a:rPr>
              <a:t>That said, the closer the alignment between HR and an organisation's overall business strategy, the better the company's ability to maintain competitive advantage. Rigorous research, planning and development involving workforce culture, behaviours and competencies promote the successful execution of business strategy.</a:t>
            </a:r>
          </a:p>
          <a:p>
            <a:pPr algn="l"/>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10</a:t>
            </a:fld>
            <a:endParaRPr lang="en-GB"/>
          </a:p>
        </p:txBody>
      </p:sp>
    </p:spTree>
    <p:extLst>
      <p:ext uri="{BB962C8B-B14F-4D97-AF65-F5344CB8AC3E}">
        <p14:creationId xmlns:p14="http://schemas.microsoft.com/office/powerpoint/2010/main" val="39908005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cannot plan without appropriate WFP – people are the most important asset in orgs and without them you will not meet your strategic goals or </a:t>
            </a:r>
          </a:p>
        </p:txBody>
      </p:sp>
      <p:sp>
        <p:nvSpPr>
          <p:cNvPr id="4" name="Slide Number Placeholder 3"/>
          <p:cNvSpPr>
            <a:spLocks noGrp="1"/>
          </p:cNvSpPr>
          <p:nvPr>
            <p:ph type="sldNum" sz="quarter" idx="5"/>
          </p:nvPr>
        </p:nvSpPr>
        <p:spPr/>
        <p:txBody>
          <a:bodyPr/>
          <a:lstStyle/>
          <a:p>
            <a:fld id="{27541059-089C-437C-9F75-2FA1A654BCB9}" type="slidenum">
              <a:rPr lang="en-GB" smtClean="0"/>
              <a:t>11</a:t>
            </a:fld>
            <a:endParaRPr lang="en-GB"/>
          </a:p>
        </p:txBody>
      </p:sp>
    </p:spTree>
    <p:extLst>
      <p:ext uri="{BB962C8B-B14F-4D97-AF65-F5344CB8AC3E}">
        <p14:creationId xmlns:p14="http://schemas.microsoft.com/office/powerpoint/2010/main" val="7395306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Remote working flexibility and health and wellbeing trends </a:t>
            </a:r>
          </a:p>
          <a:p>
            <a:r>
              <a:rPr lang="en-GB" b="0" i="0" dirty="0">
                <a:solidFill>
                  <a:srgbClr val="111111"/>
                </a:solidFill>
                <a:effectLst/>
                <a:latin typeface="Roboto" panose="02000000000000000000" pitchFamily="2" charset="0"/>
              </a:rPr>
              <a:t> </a:t>
            </a:r>
            <a:r>
              <a:rPr lang="en-GB" b="0" i="0" u="none" strike="noStrike" dirty="0">
                <a:solidFill>
                  <a:srgbClr val="1A0DAB"/>
                </a:solidFill>
                <a:effectLst/>
                <a:latin typeface="Roboto" panose="02000000000000000000" pitchFamily="2" charset="0"/>
                <a:hlinkClick r:id="rId3"/>
              </a:rPr>
              <a:t>new </a:t>
            </a:r>
            <a:r>
              <a:rPr lang="en-GB" b="1" i="0" u="none" strike="noStrike" dirty="0">
                <a:solidFill>
                  <a:srgbClr val="1A0DAB"/>
                </a:solidFill>
                <a:effectLst/>
                <a:latin typeface="Roboto" panose="02000000000000000000" pitchFamily="2" charset="0"/>
                <a:hlinkClick r:id="rId3"/>
              </a:rPr>
              <a:t>millennials</a:t>
            </a:r>
            <a:r>
              <a:rPr lang="en-GB" b="0" i="0" u="none" strike="noStrike" dirty="0">
                <a:solidFill>
                  <a:srgbClr val="1A0DAB"/>
                </a:solidFill>
                <a:effectLst/>
                <a:latin typeface="Roboto" panose="02000000000000000000" pitchFamily="2" charset="0"/>
                <a:hlinkClick r:id="rId3"/>
              </a:rPr>
              <a:t> working trends</a:t>
            </a:r>
            <a:r>
              <a:rPr lang="en-GB" b="0" i="0" dirty="0">
                <a:solidFill>
                  <a:srgbClr val="111111"/>
                </a:solidFill>
                <a:effectLst/>
                <a:latin typeface="Roboto" panose="02000000000000000000" pitchFamily="2" charset="0"/>
              </a:rPr>
              <a:t>.</a:t>
            </a:r>
            <a:endParaRPr lang="en-GB" dirty="0"/>
          </a:p>
          <a:p>
            <a:pPr algn="l">
              <a:buFont typeface="+mj-lt"/>
              <a:buAutoNum type="arabicPeriod"/>
            </a:pPr>
            <a:r>
              <a:rPr lang="en-GB" b="0" i="0" dirty="0">
                <a:solidFill>
                  <a:srgbClr val="111111"/>
                </a:solidFill>
                <a:effectLst/>
                <a:latin typeface="Roboto" panose="02000000000000000000" pitchFamily="2" charset="0"/>
              </a:rPr>
              <a:t>Remote work. The emergence of global workforces is driving new job trends. ...</a:t>
            </a:r>
          </a:p>
          <a:p>
            <a:pPr algn="l">
              <a:buFont typeface="+mj-lt"/>
              <a:buAutoNum type="arabicPeriod"/>
            </a:pPr>
            <a:r>
              <a:rPr lang="en-GB" b="0" i="0" dirty="0">
                <a:solidFill>
                  <a:srgbClr val="111111"/>
                </a:solidFill>
                <a:effectLst/>
                <a:latin typeface="Roboto" panose="02000000000000000000" pitchFamily="2" charset="0"/>
              </a:rPr>
              <a:t>Experiential spaces. Millennials demand engagement opportunities in the workplace. ...</a:t>
            </a:r>
          </a:p>
          <a:p>
            <a:pPr algn="l">
              <a:buFont typeface="+mj-lt"/>
              <a:buAutoNum type="arabicPeriod"/>
            </a:pPr>
            <a:r>
              <a:rPr lang="en-GB" b="0" i="0" dirty="0">
                <a:solidFill>
                  <a:srgbClr val="111111"/>
                </a:solidFill>
                <a:effectLst/>
                <a:latin typeface="Roboto" panose="02000000000000000000" pitchFamily="2" charset="0"/>
              </a:rPr>
              <a:t>Work-life balance. Don’t expect Millennials to work themselves into a coma at a desk. ...</a:t>
            </a:r>
          </a:p>
          <a:p>
            <a:pPr algn="l">
              <a:buFont typeface="+mj-lt"/>
              <a:buAutoNum type="arabicPeriod"/>
            </a:pPr>
            <a:r>
              <a:rPr lang="en-GB" b="0" i="0" dirty="0">
                <a:solidFill>
                  <a:srgbClr val="111111"/>
                </a:solidFill>
                <a:effectLst/>
                <a:latin typeface="Roboto" panose="02000000000000000000" pitchFamily="2" charset="0"/>
              </a:rPr>
              <a:t>Tech-driven workplaces. Millennials are the tech wizards of our multigenerational workforce. ...</a:t>
            </a:r>
          </a:p>
          <a:p>
            <a:pPr algn="l">
              <a:buFont typeface="+mj-lt"/>
              <a:buAutoNum type="arabicPeriod"/>
            </a:pPr>
            <a:r>
              <a:rPr lang="en-GB" b="0" i="0" dirty="0">
                <a:solidFill>
                  <a:srgbClr val="111111"/>
                </a:solidFill>
                <a:effectLst/>
                <a:latin typeface="Roboto" panose="02000000000000000000" pitchFamily="2" charset="0"/>
              </a:rPr>
              <a:t>Flexible hours. ...</a:t>
            </a:r>
          </a:p>
          <a:p>
            <a:pPr algn="l">
              <a:buFont typeface="+mj-lt"/>
              <a:buAutoNum type="arabicPeriod"/>
            </a:pPr>
            <a:r>
              <a:rPr lang="en-GB" b="0" i="0" dirty="0">
                <a:solidFill>
                  <a:srgbClr val="111111"/>
                </a:solidFill>
                <a:effectLst/>
                <a:latin typeface="Roboto" panose="02000000000000000000" pitchFamily="2" charset="0"/>
              </a:rPr>
              <a:t>Collaborative floor plans. ...</a:t>
            </a:r>
          </a:p>
          <a:p>
            <a:pPr algn="l">
              <a:buFont typeface="+mj-lt"/>
              <a:buAutoNum type="arabicPeriod"/>
            </a:pPr>
            <a:r>
              <a:rPr lang="en-GB" b="0" i="0" dirty="0">
                <a:solidFill>
                  <a:srgbClr val="111111"/>
                </a:solidFill>
                <a:effectLst/>
                <a:latin typeface="Roboto" panose="02000000000000000000" pitchFamily="2" charset="0"/>
              </a:rPr>
              <a:t>Automation. ...</a:t>
            </a:r>
          </a:p>
          <a:p>
            <a:pPr algn="l">
              <a:buFont typeface="+mj-lt"/>
              <a:buAutoNum type="arabicPeriod"/>
            </a:pPr>
            <a:r>
              <a:rPr lang="en-GB" b="0" i="0" dirty="0">
                <a:solidFill>
                  <a:srgbClr val="111111"/>
                </a:solidFill>
                <a:effectLst/>
                <a:latin typeface="Roboto" panose="02000000000000000000" pitchFamily="2" charset="0"/>
              </a:rPr>
              <a:t>Respect culture. </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12</a:t>
            </a:fld>
            <a:endParaRPr lang="en-GB"/>
          </a:p>
        </p:txBody>
      </p:sp>
    </p:spTree>
    <p:extLst>
      <p:ext uri="{BB962C8B-B14F-4D97-AF65-F5344CB8AC3E}">
        <p14:creationId xmlns:p14="http://schemas.microsoft.com/office/powerpoint/2010/main" val="4569928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 pressures </a:t>
            </a:r>
          </a:p>
          <a:p>
            <a:r>
              <a:rPr lang="en-GB" dirty="0"/>
              <a:t>PDF) UNDERSTANDING ORGANIZATIONAL AGILITY Evidence from the hotel industry in Iran. Available from: https://www.researchgate.net/publication/334625777_UNDERSTANDING_ORGANIZATIONAL_AGILITY_Evidence_from_the_hotel_industry_in_Iran#fullTextFileContent [accessed Apr 11 2024].</a:t>
            </a:r>
          </a:p>
        </p:txBody>
      </p:sp>
      <p:sp>
        <p:nvSpPr>
          <p:cNvPr id="4" name="Slide Number Placeholder 3"/>
          <p:cNvSpPr>
            <a:spLocks noGrp="1"/>
          </p:cNvSpPr>
          <p:nvPr>
            <p:ph type="sldNum" sz="quarter" idx="5"/>
          </p:nvPr>
        </p:nvSpPr>
        <p:spPr/>
        <p:txBody>
          <a:bodyPr/>
          <a:lstStyle/>
          <a:p>
            <a:fld id="{27541059-089C-437C-9F75-2FA1A654BCB9}" type="slidenum">
              <a:rPr lang="en-GB" smtClean="0"/>
              <a:t>13</a:t>
            </a:fld>
            <a:endParaRPr lang="en-GB"/>
          </a:p>
        </p:txBody>
      </p:sp>
    </p:spTree>
    <p:extLst>
      <p:ext uri="{BB962C8B-B14F-4D97-AF65-F5344CB8AC3E}">
        <p14:creationId xmlns:p14="http://schemas.microsoft.com/office/powerpoint/2010/main" val="3226669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2323"/>
                </a:solidFill>
                <a:effectLst/>
                <a:latin typeface="Merriweather" panose="020B0604020202020204" pitchFamily="2" charset="0"/>
              </a:rPr>
              <a:t>Critics of SHRM say that it is a good idea in theory but often hard to implement at the organisational level. Translating the organisation’s objectives and values into tangible initiatives that can be driven by the HR department is a complex problem underlying SHRM.</a:t>
            </a:r>
          </a:p>
          <a:p>
            <a:endParaRPr lang="en-GB" b="0" i="0" dirty="0">
              <a:solidFill>
                <a:srgbClr val="232323"/>
              </a:solidFill>
              <a:effectLst/>
              <a:latin typeface="Merriweather" panose="020B0604020202020204" pitchFamily="2" charset="0"/>
            </a:endParaRPr>
          </a:p>
          <a:p>
            <a:r>
              <a:rPr lang="en-GB" b="0" i="0" dirty="0">
                <a:solidFill>
                  <a:srgbClr val="232323"/>
                </a:solidFill>
                <a:effectLst/>
                <a:latin typeface="Merriweather" panose="020B0604020202020204" pitchFamily="2" charset="0"/>
              </a:rPr>
              <a:t>Not recognised as a strategic partner – transformation only … </a:t>
            </a:r>
          </a:p>
          <a:p>
            <a:endParaRPr lang="en-GB" b="0" i="0" dirty="0">
              <a:solidFill>
                <a:srgbClr val="232323"/>
              </a:solidFill>
              <a:effectLst/>
              <a:latin typeface="Merriweather" panose="020B0604020202020204" pitchFamily="2" charset="0"/>
            </a:endParaRPr>
          </a:p>
          <a:p>
            <a:r>
              <a:rPr lang="en-GB" b="0" i="0" dirty="0">
                <a:solidFill>
                  <a:srgbClr val="232323"/>
                </a:solidFill>
                <a:effectLst/>
                <a:latin typeface="Merriweather" panose="020B0604020202020204" pitchFamily="2" charset="0"/>
              </a:rPr>
              <a:t>5 minute read by </a:t>
            </a:r>
            <a:r>
              <a:rPr lang="en-GB" b="0" i="0" dirty="0" err="1">
                <a:solidFill>
                  <a:srgbClr val="232323"/>
                </a:solidFill>
                <a:effectLst/>
                <a:latin typeface="Merriweather" panose="020B0604020202020204" pitchFamily="2" charset="0"/>
              </a:rPr>
              <a:t>deliote</a:t>
            </a:r>
            <a:r>
              <a:rPr lang="en-GB" b="0" i="0" dirty="0">
                <a:solidFill>
                  <a:srgbClr val="232323"/>
                </a:solidFill>
                <a:effectLst/>
                <a:latin typeface="Merriweather" panose="020B0604020202020204" pitchFamily="2" charset="0"/>
              </a:rPr>
              <a:t> , feedback </a:t>
            </a:r>
          </a:p>
        </p:txBody>
      </p:sp>
      <p:sp>
        <p:nvSpPr>
          <p:cNvPr id="4" name="Slide Number Placeholder 3"/>
          <p:cNvSpPr>
            <a:spLocks noGrp="1"/>
          </p:cNvSpPr>
          <p:nvPr>
            <p:ph type="sldNum" sz="quarter" idx="5"/>
          </p:nvPr>
        </p:nvSpPr>
        <p:spPr/>
        <p:txBody>
          <a:bodyPr/>
          <a:lstStyle/>
          <a:p>
            <a:fld id="{A0E8ADD7-CA46-465A-984C-684DFD70FFC4}" type="slidenum">
              <a:rPr lang="en-GB" smtClean="0"/>
              <a:t>14</a:t>
            </a:fld>
            <a:endParaRPr lang="en-GB"/>
          </a:p>
        </p:txBody>
      </p:sp>
    </p:spTree>
    <p:extLst>
      <p:ext uri="{BB962C8B-B14F-4D97-AF65-F5344CB8AC3E}">
        <p14:creationId xmlns:p14="http://schemas.microsoft.com/office/powerpoint/2010/main" val="2640577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58595B"/>
                </a:solidFill>
                <a:effectLst/>
                <a:latin typeface="Open Sans" panose="020B0606030504020204" pitchFamily="34" charset="0"/>
              </a:rPr>
              <a:t>Enabling the business – </a:t>
            </a:r>
            <a:r>
              <a:rPr lang="en-GB" b="0" i="0" dirty="0">
                <a:solidFill>
                  <a:srgbClr val="58595B"/>
                </a:solidFill>
                <a:effectLst/>
                <a:latin typeface="Open Sans" panose="020B0606030504020204" pitchFamily="34" charset="0"/>
              </a:rPr>
              <a:t>Rising expectations mean that people professionals need to work proactively as strategic enablers. Working closely at the right levels and with the right people, the BP model can ensure strategic objectives are achieved, by understanding the business, responding to challenges and helping shape strategies that merge people practices with high performance</a:t>
            </a:r>
            <a:r>
              <a:rPr lang="en-GB" b="1" i="0" dirty="0">
                <a:solidFill>
                  <a:srgbClr val="58595B"/>
                </a:solidFill>
                <a:effectLst/>
                <a:latin typeface="Open Sans" panose="020B0606030504020204" pitchFamily="34" charset="0"/>
              </a:rPr>
              <a:t>.</a:t>
            </a:r>
          </a:p>
          <a:p>
            <a:pPr algn="l">
              <a:buFont typeface="Arial" panose="020B0604020202020204" pitchFamily="34" charset="0"/>
              <a:buChar char="•"/>
            </a:pPr>
            <a:r>
              <a:rPr lang="en-GB" b="1" i="0" dirty="0">
                <a:solidFill>
                  <a:srgbClr val="58595B"/>
                </a:solidFill>
                <a:effectLst/>
                <a:latin typeface="Open Sans" panose="020B0606030504020204" pitchFamily="34" charset="0"/>
              </a:rPr>
              <a:t>Cost-effective – </a:t>
            </a:r>
            <a:r>
              <a:rPr lang="en-GB" b="0" i="0" dirty="0">
                <a:solidFill>
                  <a:srgbClr val="58595B"/>
                </a:solidFill>
                <a:effectLst/>
                <a:latin typeface="Open Sans" panose="020B0606030504020204" pitchFamily="34" charset="0"/>
              </a:rPr>
              <a:t>An aligned, proactive and networked HR team has the potential to ensure cost-effectiveness by focusing expertise where it’s needed. People professionals then work closer with the business to interpret the needs of others and create solutions that deliver positive outcomes. Increasing efficiency and reducing costs are important for any organisation, so adapting the way HR is organised to deliver on these areas illustrates their credibility.</a:t>
            </a:r>
          </a:p>
          <a:p>
            <a:pPr algn="l">
              <a:buFont typeface="Arial" panose="020B0604020202020204" pitchFamily="34" charset="0"/>
              <a:buChar char="•"/>
            </a:pPr>
            <a:r>
              <a:rPr lang="en-GB" b="1" i="0" dirty="0">
                <a:solidFill>
                  <a:srgbClr val="58595B"/>
                </a:solidFill>
                <a:effectLst/>
                <a:latin typeface="Open Sans" panose="020B0606030504020204" pitchFamily="34" charset="0"/>
              </a:rPr>
              <a:t>Connected – </a:t>
            </a:r>
            <a:r>
              <a:rPr lang="en-GB" b="0" i="0" dirty="0">
                <a:solidFill>
                  <a:srgbClr val="58595B"/>
                </a:solidFill>
                <a:effectLst/>
                <a:latin typeface="Open Sans" panose="020B0606030504020204" pitchFamily="34" charset="0"/>
              </a:rPr>
              <a:t>Effective business partnering builds productive relationships that improve collaboration. If people professionals can help break down internal systems , it facilitates a more connected way of working. Through championing and driving this, people professionals can create the networked, agile, learning organisation that many thought leaders believe is the future of work. The business partner can therefore be a true catalyst for transformational change</a:t>
            </a:r>
            <a:r>
              <a:rPr lang="en-GB" b="1" i="0" dirty="0">
                <a:solidFill>
                  <a:srgbClr val="58595B"/>
                </a:solidFill>
                <a:effectLst/>
                <a:latin typeface="Open Sans" panose="020B0606030504020204" pitchFamily="34" charset="0"/>
              </a:rPr>
              <a:t>.</a:t>
            </a:r>
          </a:p>
          <a:p>
            <a:pPr algn="l">
              <a:buFont typeface="Arial" panose="020B0604020202020204" pitchFamily="34" charset="0"/>
              <a:buChar char="•"/>
            </a:pPr>
            <a:r>
              <a:rPr lang="en-GB" b="1" i="1" dirty="0">
                <a:solidFill>
                  <a:srgbClr val="58595B"/>
                </a:solidFill>
                <a:effectLst/>
                <a:latin typeface="Open Sans" panose="020B0606030504020204" pitchFamily="34" charset="0"/>
              </a:rPr>
              <a:t>Strategic – If those working as an HRBP (HR Business Partner) or L&amp;D Business Partner are aligned with, and in effective partnership with, the leadership structure, they are in a prime position to critically evaluate, influence and develop the appropriate people solutions to help the leadership team achieve their objectives and vision. HR then becomes both a strategic partner and strategic enabler in one.</a:t>
            </a:r>
          </a:p>
          <a:p>
            <a:pPr algn="l">
              <a:buFont typeface="Arial" panose="020B0604020202020204" pitchFamily="34" charset="0"/>
              <a:buChar char="•"/>
            </a:pPr>
            <a:endParaRPr lang="en-GB" b="1" i="1" dirty="0">
              <a:solidFill>
                <a:srgbClr val="58595B"/>
              </a:solidFill>
              <a:effectLst/>
              <a:latin typeface="Open Sans" panose="020B0606030504020204" pitchFamily="34" charset="0"/>
            </a:endParaRP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Shared services – </a:t>
            </a:r>
            <a:r>
              <a:rPr lang="en-GB" b="0" i="0" dirty="0">
                <a:solidFill>
                  <a:srgbClr val="58595B"/>
                </a:solidFill>
                <a:effectLst/>
                <a:latin typeface="Open Sans" panose="020B0606030504020204" pitchFamily="34" charset="0"/>
              </a:rPr>
              <a:t>usually a centralised service group that handles routine </a:t>
            </a:r>
            <a:r>
              <a:rPr lang="en-GB" b="1" i="0" u="sng" dirty="0">
                <a:solidFill>
                  <a:srgbClr val="58595B"/>
                </a:solidFill>
                <a:effectLst/>
                <a:latin typeface="Open Sans" panose="020B0606030504020204" pitchFamily="34" charset="0"/>
              </a:rPr>
              <a:t>‘transactional’ services across the organisation</a:t>
            </a:r>
            <a:r>
              <a:rPr lang="en-GB" b="0" i="0" dirty="0">
                <a:solidFill>
                  <a:srgbClr val="58595B"/>
                </a:solidFill>
                <a:effectLst/>
                <a:latin typeface="Open Sans" panose="020B0606030504020204" pitchFamily="34" charset="0"/>
              </a:rPr>
              <a:t>, for example recruitment administration, payroll, absence monitoring, template generation and advice on simpler employee relations. </a:t>
            </a:r>
            <a:r>
              <a:rPr lang="en-GB" b="0" i="0" dirty="0">
                <a:solidFill>
                  <a:srgbClr val="68297F"/>
                </a:solidFill>
                <a:effectLst/>
                <a:latin typeface="Open Sans" panose="020B0606030504020204" pitchFamily="34" charset="0"/>
              </a:rPr>
              <a:t>Shared services</a:t>
            </a:r>
            <a:r>
              <a:rPr lang="en-GB" b="0" i="0" dirty="0">
                <a:solidFill>
                  <a:srgbClr val="58595B"/>
                </a:solidFill>
                <a:effectLst/>
                <a:latin typeface="Open Sans" panose="020B0606030504020204" pitchFamily="34" charset="0"/>
              </a:rPr>
              <a:t> are a first line support and administration hub.</a:t>
            </a: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Centres of excellence – </a:t>
            </a:r>
            <a:r>
              <a:rPr lang="en-GB" b="0" i="0" dirty="0">
                <a:solidFill>
                  <a:srgbClr val="58595B"/>
                </a:solidFill>
                <a:effectLst/>
                <a:latin typeface="Open Sans" panose="020B0606030504020204" pitchFamily="34" charset="0"/>
              </a:rPr>
              <a:t>usually small teams of experts with specialist HR knowledge. Centres of excellence deliver business and people benefits through effective innovations, interventions and initiatives, in areas such as </a:t>
            </a:r>
            <a:r>
              <a:rPr lang="en-GB" b="0" i="0" u="sng" dirty="0">
                <a:solidFill>
                  <a:srgbClr val="58595B"/>
                </a:solidFill>
                <a:effectLst/>
                <a:latin typeface="Open Sans" panose="020B0606030504020204" pitchFamily="34" charset="0"/>
              </a:rPr>
              <a:t>reward, learning</a:t>
            </a:r>
            <a:r>
              <a:rPr lang="en-GB" b="0" i="0" dirty="0">
                <a:solidFill>
                  <a:srgbClr val="58595B"/>
                </a:solidFill>
                <a:effectLst/>
                <a:latin typeface="Open Sans" panose="020B0606030504020204" pitchFamily="34" charset="0"/>
              </a:rPr>
              <a:t>, recruitment, employee engagement, organisation development and </a:t>
            </a:r>
            <a:r>
              <a:rPr lang="en-GB" b="0" i="0" u="sng" dirty="0">
                <a:solidFill>
                  <a:srgbClr val="58595B"/>
                </a:solidFill>
                <a:effectLst/>
                <a:latin typeface="Open Sans" panose="020B0606030504020204" pitchFamily="34" charset="0"/>
              </a:rPr>
              <a:t>talent management.</a:t>
            </a:r>
          </a:p>
          <a:p>
            <a:pPr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algn="l">
              <a:buFont typeface="Arial" panose="020B0604020202020204" pitchFamily="34" charset="0"/>
              <a:buChar char="•"/>
            </a:pPr>
            <a:r>
              <a:rPr lang="en-GB" b="1" i="0" dirty="0">
                <a:solidFill>
                  <a:srgbClr val="58595B"/>
                </a:solidFill>
                <a:effectLst/>
                <a:latin typeface="Open Sans" panose="020B0606030504020204" pitchFamily="34" charset="0"/>
              </a:rPr>
              <a:t>Strategic business partners – senior and experienced people professionals who work closely with business leaders or line managers, usually embedded in the business unit, influencing, steering and implementing both the business and people strategy by aligning HR capabilities across the whole organisation.</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15</a:t>
            </a:fld>
            <a:endParaRPr lang="en-GB"/>
          </a:p>
        </p:txBody>
      </p:sp>
    </p:spTree>
    <p:extLst>
      <p:ext uri="{BB962C8B-B14F-4D97-AF65-F5344CB8AC3E}">
        <p14:creationId xmlns:p14="http://schemas.microsoft.com/office/powerpoint/2010/main" val="25720429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and SHRM…. Why is it important? </a:t>
            </a:r>
          </a:p>
        </p:txBody>
      </p:sp>
      <p:sp>
        <p:nvSpPr>
          <p:cNvPr id="4" name="Slide Number Placeholder 3"/>
          <p:cNvSpPr>
            <a:spLocks noGrp="1"/>
          </p:cNvSpPr>
          <p:nvPr>
            <p:ph type="sldNum" sz="quarter" idx="5"/>
          </p:nvPr>
        </p:nvSpPr>
        <p:spPr/>
        <p:txBody>
          <a:bodyPr/>
          <a:lstStyle/>
          <a:p>
            <a:fld id="{27541059-089C-437C-9F75-2FA1A654BCB9}" type="slidenum">
              <a:rPr lang="en-GB" smtClean="0"/>
              <a:t>16</a:t>
            </a:fld>
            <a:endParaRPr lang="en-GB"/>
          </a:p>
        </p:txBody>
      </p:sp>
    </p:spTree>
    <p:extLst>
      <p:ext uri="{BB962C8B-B14F-4D97-AF65-F5344CB8AC3E}">
        <p14:creationId xmlns:p14="http://schemas.microsoft.com/office/powerpoint/2010/main" val="1664608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measured as the sum of the total potential future earnings of everyone in the labour market.</a:t>
            </a:r>
          </a:p>
          <a:p>
            <a:endParaRPr lang="en-GB" dirty="0"/>
          </a:p>
          <a:p>
            <a:pPr algn="l"/>
            <a:r>
              <a:rPr lang="en-GB" b="0" i="0" dirty="0">
                <a:solidFill>
                  <a:srgbClr val="323132"/>
                </a:solidFill>
                <a:effectLst/>
                <a:latin typeface="open sans" panose="020B0606030504020204" pitchFamily="34" charset="0"/>
              </a:rPr>
              <a:t>At a whole economy level, we can also consider the contribution of human capital to economic output. Growth in an economy can be driven by increases or improvements in either:</a:t>
            </a:r>
          </a:p>
          <a:p>
            <a:pPr algn="l">
              <a:buFont typeface="Arial" panose="020B0604020202020204" pitchFamily="34" charset="0"/>
              <a:buChar char="•"/>
            </a:pPr>
            <a:r>
              <a:rPr lang="en-GB" b="0" i="0" dirty="0">
                <a:solidFill>
                  <a:srgbClr val="323132"/>
                </a:solidFill>
                <a:effectLst/>
                <a:latin typeface="open sans" panose="020B0606030504020204" pitchFamily="34" charset="0"/>
              </a:rPr>
              <a:t>labour – our workforce</a:t>
            </a:r>
          </a:p>
          <a:p>
            <a:pPr algn="l">
              <a:buFont typeface="Arial" panose="020B0604020202020204" pitchFamily="34" charset="0"/>
              <a:buChar char="•"/>
            </a:pPr>
            <a:r>
              <a:rPr lang="en-GB" b="0" i="0" dirty="0">
                <a:solidFill>
                  <a:srgbClr val="323132"/>
                </a:solidFill>
                <a:effectLst/>
                <a:latin typeface="open sans" panose="020B0606030504020204" pitchFamily="34" charset="0"/>
              </a:rPr>
              <a:t>capital – the buildings and machines we use to produce goods and services</a:t>
            </a:r>
          </a:p>
          <a:p>
            <a:pPr algn="l">
              <a:buFont typeface="Arial" panose="020B0604020202020204" pitchFamily="34" charset="0"/>
              <a:buChar char="•"/>
            </a:pPr>
            <a:r>
              <a:rPr lang="en-GB" b="0" i="0" dirty="0">
                <a:solidFill>
                  <a:srgbClr val="323132"/>
                </a:solidFill>
                <a:effectLst/>
                <a:latin typeface="open sans" panose="020B0606030504020204" pitchFamily="34" charset="0"/>
              </a:rPr>
              <a:t>natural resources – the land and other resources found above and below ground that are extracted for production</a:t>
            </a:r>
          </a:p>
          <a:p>
            <a:pPr algn="l">
              <a:buFont typeface="Arial" panose="020B0604020202020204" pitchFamily="34" charset="0"/>
              <a:buChar char="•"/>
            </a:pPr>
            <a:r>
              <a:rPr lang="en-GB" b="0" i="0" dirty="0">
                <a:solidFill>
                  <a:srgbClr val="323132"/>
                </a:solidFill>
                <a:effectLst/>
                <a:latin typeface="open sans" panose="020B0606030504020204" pitchFamily="34" charset="0"/>
              </a:rPr>
              <a:t>technological progress – the ideas and innovations that lead to new products and improve market efficiencies</a:t>
            </a:r>
          </a:p>
          <a:p>
            <a:endParaRPr lang="en-GB" dirty="0"/>
          </a:p>
          <a:p>
            <a:r>
              <a:rPr lang="en-GB" b="1" i="0" dirty="0">
                <a:solidFill>
                  <a:srgbClr val="58595B"/>
                </a:solidFill>
                <a:effectLst/>
                <a:latin typeface="Open Sans" panose="020B0606030504020204" pitchFamily="34" charset="0"/>
              </a:rPr>
              <a:t>research has also found that individual HR practices alone do not drive better business performance. For example, highly skilled individuals with valuable human capital can only generate value if they also have positive relationships with their managers in a supportive environment with strong values. All these factors will promote ‘discretionary behaviour’, that is, the willingness of the individual to perform above the minimum necessary or give extra effort. Hence strategic HRM should take account of the need to foster </a:t>
            </a:r>
            <a:r>
              <a:rPr lang="en-GB" b="1" i="0" u="sng" dirty="0">
                <a:solidFill>
                  <a:srgbClr val="68297F"/>
                </a:solidFill>
                <a:effectLst/>
                <a:latin typeface="Open Sans" panose="020B0606030504020204" pitchFamily="34" charset="0"/>
                <a:hlinkClick r:id="rId3" tooltip="Employee engagement and motivation factsheet"/>
              </a:rPr>
              <a:t>employee engagement</a:t>
            </a:r>
            <a:r>
              <a:rPr lang="en-GB" b="1" i="0" dirty="0">
                <a:solidFill>
                  <a:srgbClr val="58595B"/>
                </a:solidFill>
                <a:effectLst/>
                <a:latin typeface="Open Sans" panose="020B0606030504020204" pitchFamily="34" charset="0"/>
              </a:rPr>
              <a:t> and related states, such as motivation and commitment, all of which support organisational </a:t>
            </a:r>
            <a:r>
              <a:rPr lang="en-GB" b="1" i="0" dirty="0" err="1">
                <a:solidFill>
                  <a:srgbClr val="58595B"/>
                </a:solidFill>
                <a:effectLst/>
                <a:latin typeface="Open Sans" panose="020B0606030504020204" pitchFamily="34" charset="0"/>
              </a:rPr>
              <a:t>performance.</a:t>
            </a:r>
            <a:r>
              <a:rPr lang="en-GB" dirty="0" err="1"/>
              <a:t>ovation</a:t>
            </a:r>
            <a:r>
              <a:rPr lang="en-GB" dirty="0"/>
              <a:t> and creativity – unleashing potential of employees through relevant L &amp; D and the space to do so </a:t>
            </a:r>
          </a:p>
        </p:txBody>
      </p:sp>
      <p:sp>
        <p:nvSpPr>
          <p:cNvPr id="4" name="Slide Number Placeholder 3"/>
          <p:cNvSpPr>
            <a:spLocks noGrp="1"/>
          </p:cNvSpPr>
          <p:nvPr>
            <p:ph type="sldNum" sz="quarter" idx="5"/>
          </p:nvPr>
        </p:nvSpPr>
        <p:spPr/>
        <p:txBody>
          <a:bodyPr/>
          <a:lstStyle/>
          <a:p>
            <a:fld id="{27541059-089C-437C-9F75-2FA1A654BCB9}" type="slidenum">
              <a:rPr lang="en-GB" smtClean="0"/>
              <a:t>18</a:t>
            </a:fld>
            <a:endParaRPr lang="en-GB"/>
          </a:p>
        </p:txBody>
      </p:sp>
    </p:spTree>
    <p:extLst>
      <p:ext uri="{BB962C8B-B14F-4D97-AF65-F5344CB8AC3E}">
        <p14:creationId xmlns:p14="http://schemas.microsoft.com/office/powerpoint/2010/main" val="1878665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19</a:t>
            </a:fld>
            <a:endParaRPr lang="en-GB"/>
          </a:p>
        </p:txBody>
      </p:sp>
    </p:spTree>
    <p:extLst>
      <p:ext uri="{BB962C8B-B14F-4D97-AF65-F5344CB8AC3E}">
        <p14:creationId xmlns:p14="http://schemas.microsoft.com/office/powerpoint/2010/main" val="40495023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A Hotel is Just a Building | Bashar </a:t>
            </a:r>
            <a:r>
              <a:rPr lang="en-GB" dirty="0" err="1">
                <a:hlinkClick r:id="rId3"/>
              </a:rPr>
              <a:t>Wali</a:t>
            </a:r>
            <a:r>
              <a:rPr lang="en-GB" dirty="0">
                <a:hlinkClick r:id="rId3"/>
              </a:rPr>
              <a:t> | </a:t>
            </a:r>
            <a:r>
              <a:rPr lang="en-GB" dirty="0" err="1">
                <a:hlinkClick r:id="rId3"/>
              </a:rPr>
              <a:t>TEDxWilmingtonSalon</a:t>
            </a:r>
            <a:r>
              <a:rPr lang="en-GB" dirty="0">
                <a:hlinkClick r:id="rId3"/>
              </a:rPr>
              <a:t> (youtube.com)</a:t>
            </a:r>
            <a:endParaRPr lang="en-GB" dirty="0"/>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20</a:t>
            </a:fld>
            <a:endParaRPr lang="en-GB"/>
          </a:p>
        </p:txBody>
      </p:sp>
    </p:spTree>
    <p:extLst>
      <p:ext uri="{BB962C8B-B14F-4D97-AF65-F5344CB8AC3E}">
        <p14:creationId xmlns:p14="http://schemas.microsoft.com/office/powerpoint/2010/main" val="1485334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13.pdf (garph.co.uk)</a:t>
            </a:r>
            <a:r>
              <a:rPr lang="en-GB" dirty="0"/>
              <a:t> </a:t>
            </a:r>
          </a:p>
          <a:p>
            <a:r>
              <a:rPr lang="en-GB" dirty="0">
                <a:hlinkClick r:id="rId3"/>
              </a:rPr>
              <a:t>13.pdf (garph.co.uk)</a:t>
            </a:r>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21</a:t>
            </a:fld>
            <a:endParaRPr lang="en-GB"/>
          </a:p>
        </p:txBody>
      </p:sp>
    </p:spTree>
    <p:extLst>
      <p:ext uri="{BB962C8B-B14F-4D97-AF65-F5344CB8AC3E}">
        <p14:creationId xmlns:p14="http://schemas.microsoft.com/office/powerpoint/2010/main" val="524560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more static environments, cultural issues may be responsible for low morale, absenteeism or high staff turnover, with all of the adverse effects those can have on productivity. All of which become HR’s problem. Similarly, organisational culture is an important concept to the people profession. The work of HR, L&amp;D and OD influences, and is influenced by, organisational culture because, at its heart, every organisation is made up of human relationships and human interactions. Culture is therefore central to the role of the profession and must be managed and developed accordingly.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above: Like HRM, no absolute consensus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Fortunately, while corporate culture can be elusive, approaches have been developed to help us look at it. Such models can play a key role in formulating strategy or planning change: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Good read: https://www.hrmagazine.co.uk/content/insights/why-culture-is-critical-in-the-post-covid-world</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22</a:t>
            </a:fld>
            <a:endParaRPr lang="en-GB"/>
          </a:p>
        </p:txBody>
      </p:sp>
    </p:spTree>
    <p:extLst>
      <p:ext uri="{BB962C8B-B14F-4D97-AF65-F5344CB8AC3E}">
        <p14:creationId xmlns:p14="http://schemas.microsoft.com/office/powerpoint/2010/main" val="33510393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solidFill>
                  <a:srgbClr val="555555"/>
                </a:solidFill>
                <a:latin typeface="Open Sans"/>
                <a:ea typeface="Open Sans"/>
                <a:cs typeface="Open Sans"/>
              </a:rPr>
              <a:t> </a:t>
            </a:r>
            <a:r>
              <a:rPr lang="en-GB" b="0" i="0" dirty="0">
                <a:solidFill>
                  <a:srgbClr val="555555"/>
                </a:solidFill>
                <a:effectLst/>
                <a:latin typeface="Open Sans"/>
                <a:ea typeface="Open Sans"/>
                <a:cs typeface="Open Sans"/>
              </a:rPr>
              <a:t>Benefits on offer can impact culture much more directly than some may realise. For example, providing a generous parental leave package will go a long way toward creating a culture that is supportive of parents or providing a flexible workday or remote work option can influence how the organisation judges performance, encouraging judgement based on outcomes, not hours.</a:t>
            </a:r>
            <a:r>
              <a:rPr lang="en-GB" dirty="0">
                <a:solidFill>
                  <a:srgbClr val="555555"/>
                </a:solidFill>
                <a:latin typeface="Open Sans"/>
                <a:ea typeface="Open Sans"/>
                <a:cs typeface="Open Sans"/>
              </a:rPr>
              <a:t>  REWARD</a:t>
            </a:r>
            <a:r>
              <a:rPr lang="en-GB" b="0" i="0" dirty="0">
                <a:solidFill>
                  <a:srgbClr val="555555"/>
                </a:solidFill>
                <a:effectLst/>
                <a:latin typeface="Open Sans"/>
                <a:ea typeface="Open Sans"/>
                <a:cs typeface="Open Sans"/>
              </a:rPr>
              <a:t> IN OTHERS CULTURES</a:t>
            </a:r>
            <a:r>
              <a:rPr lang="en-GB" dirty="0">
                <a:solidFill>
                  <a:srgbClr val="555555"/>
                </a:solidFill>
                <a:latin typeface="Open Sans"/>
                <a:ea typeface="Open Sans"/>
                <a:cs typeface="Open Sans"/>
              </a:rPr>
              <a:t> </a:t>
            </a: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The key performance indicators (KPIs) in place make a big difference in how employees work and how they’re judged, which, in turn, impacts how they interact with one another. HR can have a direct impact on KPIs through training and influence on the supervisory staff.</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How much training is on offer and how it is communicated will directly impact whether an organisation is viewed as being friendly to employee development. The type of training on offer also matters. Providing things like inclusivity training, empathy training, and training on listening skills sends a clear message about the types of skills the employer values, for example.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555555"/>
                </a:solidFill>
                <a:effectLst/>
                <a:latin typeface="Open Sans" panose="020B0606030504020204" pitchFamily="34" charset="0"/>
              </a:rPr>
              <a:t> Recruiting in a way that emphasizes cultural fit can also be an option. This can be accomplished through how the interview is conducted, the types of questions that are asked, and the emphasis put on that fit. HR is often either directly or indirectly responsible for creating onboarding and training programs, so this is another area where HR professionals can start to have an impact.</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Pay, particularly incentive schemes and bonus structures, can have an impact on employee behaviour and motivation levels, which directly impacts the culture. HR teams can greatly influence pay through discussions with organisational leadership about market norms and the like and with the creation of pay grades or bands throughout the organisation.</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What HR pols and procedures are, and what they say about the focus. Employee wellbeing, for example.</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23</a:t>
            </a:fld>
            <a:endParaRPr lang="en-GB"/>
          </a:p>
        </p:txBody>
      </p:sp>
    </p:spTree>
    <p:extLst>
      <p:ext uri="{BB962C8B-B14F-4D97-AF65-F5344CB8AC3E}">
        <p14:creationId xmlns:p14="http://schemas.microsoft.com/office/powerpoint/2010/main" val="14368276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Committing to cultural change in an ever-evolving work environment is vital, particularly given the high rate of failure among change initiatives. To maximise the benefits and ensure the commitment, engagement and retention of their people, organisations must ensure that culture change is managed properly.  </a:t>
            </a:r>
          </a:p>
          <a:p>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When attempting to make cultural change, there are several things that organisations should consider:</a:t>
            </a:r>
            <a:br>
              <a:rPr lang="en-GB" b="0" i="0" dirty="0">
                <a:solidFill>
                  <a:srgbClr val="58595B"/>
                </a:solidFill>
                <a:effectLst/>
                <a:latin typeface="Open Sans" panose="020B0606030504020204" pitchFamily="34" charset="0"/>
              </a:rPr>
            </a:br>
            <a:endParaRPr lang="en-GB" b="0" i="0" dirty="0">
              <a:solidFill>
                <a:srgbClr val="58595B"/>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 Convey the vision and need for change to the wider organisation: the relatively small number of people involved in initiating change take time and care when doing this and can therefore easily justify their decisions. Those hearing about change for the first time, however, do not share this privilege. Organisations need to ensure employees connect with the vision and need for change and understand its benefits, rather than feeling the negative effects of an upheaval.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Grasp the potential of key stakeholders: As well as managers as key enablers of their staff, leaders of networks and employee resources groups must be involved in the implementation of culture change to ensure its success. Working alongside those who share the organisation’s vision will be more conducive to creating shared values than parachuting in new leaders.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Avoid immediately reorganising: Instead, clarify the vision and ensure there are management roles and systems that support this vision.</a:t>
            </a:r>
          </a:p>
          <a:p>
            <a:pPr algn="l"/>
            <a:endParaRPr lang="en-GB" b="0" i="0" dirty="0">
              <a:solidFill>
                <a:srgbClr val="58595B"/>
              </a:solidFill>
              <a:effectLst/>
              <a:latin typeface="Open Sans" panose="020B0606030504020204" pitchFamily="34" charset="0"/>
            </a:endParaRP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https://www.forbes.com/sites/stevedenning/2011/07/23/how-do-you-change-an-organizational-culture/?sh=75c105f239dc</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24</a:t>
            </a:fld>
            <a:endParaRPr lang="en-GB"/>
          </a:p>
        </p:txBody>
      </p:sp>
    </p:spTree>
    <p:extLst>
      <p:ext uri="{BB962C8B-B14F-4D97-AF65-F5344CB8AC3E}">
        <p14:creationId xmlns:p14="http://schemas.microsoft.com/office/powerpoint/2010/main" val="2099957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41414"/>
                </a:solidFill>
                <a:effectLst/>
                <a:latin typeface="Akkurat"/>
              </a:rPr>
              <a:t>and we’ve gone from digitizing the relationship between firm and customer to digitizing the relationship between employer and employee.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41414"/>
              </a:solidFill>
              <a:effectLst/>
              <a:latin typeface="Akkura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41414"/>
                </a:solidFill>
                <a:effectLst/>
                <a:latin typeface="Akkurat"/>
              </a:rPr>
              <a:t>By contrast, those that fail to change will be left behind, exposing their employees to increased risks of financial distress, facing layoffs and closures.</a:t>
            </a: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25</a:t>
            </a:fld>
            <a:endParaRPr lang="en-GB"/>
          </a:p>
        </p:txBody>
      </p:sp>
    </p:spTree>
    <p:extLst>
      <p:ext uri="{BB962C8B-B14F-4D97-AF65-F5344CB8AC3E}">
        <p14:creationId xmlns:p14="http://schemas.microsoft.com/office/powerpoint/2010/main" val="891028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41414"/>
                </a:solidFill>
                <a:effectLst/>
                <a:latin typeface="Akkurat"/>
              </a:rPr>
              <a:t>1 - If employees are taught how to build a learning mindset, it will prepare them well for dealing with a constantly, even sometimes abruptly, changing environment.</a:t>
            </a:r>
          </a:p>
          <a:p>
            <a:pPr algn="l"/>
            <a:r>
              <a:rPr lang="en-GB" b="0" i="0" dirty="0">
                <a:solidFill>
                  <a:srgbClr val="141414"/>
                </a:solidFill>
                <a:effectLst/>
                <a:latin typeface="Akkurat"/>
              </a:rPr>
              <a:t>The quick adoption of new, advanced technology is the central catalyst and is likely to lead to an acceleration in the creation of new roles. Changes in workload during the pandemic have sometimes resulted in an imbalance of resource allocation. Reskilling and upskilling can help employees move from one part of the business to another.</a:t>
            </a:r>
          </a:p>
          <a:p>
            <a:endParaRPr lang="en-GB" dirty="0"/>
          </a:p>
          <a:p>
            <a:pPr algn="l"/>
            <a:r>
              <a:rPr lang="en-GB" dirty="0"/>
              <a:t>2- </a:t>
            </a:r>
            <a:r>
              <a:rPr lang="en-GB" b="1" i="0" dirty="0">
                <a:solidFill>
                  <a:srgbClr val="141414"/>
                </a:solidFill>
                <a:effectLst/>
                <a:latin typeface="Akkurat"/>
              </a:rPr>
              <a:t>2. Changing leadership and management competences</a:t>
            </a:r>
            <a:endParaRPr lang="en-GB" b="0" i="0" dirty="0">
              <a:solidFill>
                <a:srgbClr val="141414"/>
              </a:solidFill>
              <a:effectLst/>
              <a:latin typeface="Akkurat"/>
            </a:endParaRPr>
          </a:p>
          <a:p>
            <a:pPr algn="l"/>
            <a:r>
              <a:rPr lang="en-GB" b="0" i="0" dirty="0">
                <a:solidFill>
                  <a:srgbClr val="141414"/>
                </a:solidFill>
                <a:effectLst/>
                <a:latin typeface="Akkurat"/>
              </a:rPr>
              <a:t>The COVID-19 crisis sent shockwaves through industries and economies, but perhaps its greatest impact has been the human one, namely fear and uncertainty. A big part of this has been the fact we have a totally new routine – one in which everyone who can must suddenly work from home.</a:t>
            </a:r>
          </a:p>
          <a:p>
            <a:pPr algn="l"/>
            <a:r>
              <a:rPr lang="en-GB" b="0" i="0" dirty="0">
                <a:solidFill>
                  <a:srgbClr val="141414"/>
                </a:solidFill>
                <a:effectLst/>
                <a:latin typeface="Akkurat"/>
              </a:rPr>
              <a:t>There’s no blueprint for what we’re facing and business leaders around the world are changing strategies to keep up.</a:t>
            </a:r>
          </a:p>
          <a:p>
            <a:pPr algn="l"/>
            <a:r>
              <a:rPr lang="en-GB" b="0" i="0" dirty="0">
                <a:solidFill>
                  <a:srgbClr val="141414"/>
                </a:solidFill>
                <a:effectLst/>
                <a:latin typeface="Akkurat"/>
              </a:rPr>
              <a:t>In tandem with honing digital skills and an improved infrastructure, it is necessary that corporate culture and leadership skills focus on empathy as transformation and disruptions become the new normal.</a:t>
            </a:r>
          </a:p>
          <a:p>
            <a:endParaRPr lang="en-GB" dirty="0"/>
          </a:p>
          <a:p>
            <a:pPr algn="l"/>
            <a:r>
              <a:rPr lang="en-GB" dirty="0"/>
              <a:t>3 - </a:t>
            </a:r>
            <a:r>
              <a:rPr lang="en-GB" b="1" i="0" dirty="0">
                <a:solidFill>
                  <a:srgbClr val="141414"/>
                </a:solidFill>
                <a:effectLst/>
                <a:latin typeface="Akkurat"/>
              </a:rPr>
              <a:t>3. A culture of trust, transparency and openness</a:t>
            </a:r>
            <a:endParaRPr lang="en-GB" b="0" i="0" dirty="0">
              <a:solidFill>
                <a:srgbClr val="141414"/>
              </a:solidFill>
              <a:effectLst/>
              <a:latin typeface="Akkurat"/>
            </a:endParaRPr>
          </a:p>
          <a:p>
            <a:pPr algn="l"/>
            <a:r>
              <a:rPr lang="en-GB" b="0" i="0" dirty="0">
                <a:solidFill>
                  <a:srgbClr val="141414"/>
                </a:solidFill>
                <a:effectLst/>
                <a:latin typeface="Akkurat"/>
              </a:rPr>
              <a:t>This period has required us all to be supportive of one another, as we all face uncertainty. Control has to some extent given way to trust. People are learning how to do work disparately and with far less oversight: they are learning “on the job” what works and what doesn't work at home, and holding virtual meetings that might have happened before but never to such an extent.</a:t>
            </a:r>
          </a:p>
          <a:p>
            <a:pPr algn="l"/>
            <a:endParaRPr lang="en-GB" b="0" i="0" dirty="0">
              <a:solidFill>
                <a:srgbClr val="141414"/>
              </a:solidFill>
              <a:effectLst/>
              <a:latin typeface="Akkurat"/>
            </a:endParaRPr>
          </a:p>
          <a:p>
            <a:pPr algn="l"/>
            <a:r>
              <a:rPr lang="en-GB" b="1" i="0" dirty="0">
                <a:solidFill>
                  <a:srgbClr val="141414"/>
                </a:solidFill>
                <a:effectLst/>
                <a:latin typeface="Akkurat"/>
              </a:rPr>
              <a:t>4. Individual and social wellbeing</a:t>
            </a:r>
            <a:endParaRPr lang="en-GB" b="0" i="0" dirty="0">
              <a:solidFill>
                <a:srgbClr val="141414"/>
              </a:solidFill>
              <a:effectLst/>
              <a:latin typeface="Akkurat"/>
            </a:endParaRPr>
          </a:p>
          <a:p>
            <a:pPr algn="l"/>
            <a:r>
              <a:rPr lang="en-GB" b="0" i="0" dirty="0">
                <a:solidFill>
                  <a:srgbClr val="141414"/>
                </a:solidFill>
                <a:effectLst/>
                <a:latin typeface="Akkurat"/>
              </a:rPr>
              <a:t>The pandemic and lockdown is putting pressure on employees in ways that not only test their wellbeing and private lives, but also that of our society as a whole. The </a:t>
            </a:r>
            <a:r>
              <a:rPr lang="en-GB" b="0" i="0" dirty="0">
                <a:solidFill>
                  <a:srgbClr val="0065F2"/>
                </a:solidFill>
                <a:effectLst/>
                <a:latin typeface="Akkurat"/>
                <a:hlinkClick r:id="rId3"/>
              </a:rPr>
              <a:t>World Health Organization recently found that</a:t>
            </a:r>
            <a:r>
              <a:rPr lang="en-GB" b="0" i="0" dirty="0">
                <a:solidFill>
                  <a:srgbClr val="141414"/>
                </a:solidFill>
                <a:effectLst/>
                <a:latin typeface="Akkurat"/>
              </a:rPr>
              <a:t> 45% of health workers in China are suffering from anxiety, while the prevalence of depression in Ethiopia trebled in April alone. Coronavirus has created a mandate and an opportunity for us to expand our mental health provision.</a:t>
            </a:r>
          </a:p>
          <a:p>
            <a:pPr algn="l"/>
            <a:r>
              <a:rPr lang="en-GB" b="0" i="0" dirty="0">
                <a:solidFill>
                  <a:srgbClr val="141414"/>
                </a:solidFill>
                <a:effectLst/>
                <a:latin typeface="Akkurat"/>
              </a:rPr>
              <a:t>Long before COVID-19, Zurich realized there was a growing number of workplace and work environment challenges, leading it to develop a global wellbeing framework. Today it is applied across the Group and implemented at a local level to meet the different needs of employees. Its four pillars encompass mental, social, physical and financial wellbeing.</a:t>
            </a:r>
          </a:p>
          <a:p>
            <a:pPr algn="l"/>
            <a:r>
              <a:rPr lang="en-GB" b="0" i="0" dirty="0">
                <a:solidFill>
                  <a:srgbClr val="141414"/>
                </a:solidFill>
                <a:effectLst/>
                <a:latin typeface="Akkurat"/>
              </a:rPr>
              <a:t>Many of the programs found natural resonance in the COVID-19 situation, in particular </a:t>
            </a:r>
            <a:r>
              <a:rPr lang="en-GB" b="0" i="0" dirty="0">
                <a:solidFill>
                  <a:srgbClr val="0065F2"/>
                </a:solidFill>
                <a:effectLst/>
                <a:latin typeface="Akkurat"/>
                <a:hlinkClick r:id="rId3"/>
              </a:rPr>
              <a:t>those aimed at supporting mental health</a:t>
            </a:r>
            <a:r>
              <a:rPr lang="en-GB" b="0" i="0" dirty="0">
                <a:solidFill>
                  <a:srgbClr val="141414"/>
                </a:solidFill>
                <a:effectLst/>
                <a:latin typeface="Akkurat"/>
              </a:rPr>
              <a:t>. At the Tackle Your Feelings programme in Ireland and Australia, sporting role models reinforce the message “it is OK not to be OK”.</a:t>
            </a:r>
          </a:p>
          <a:p>
            <a:pPr algn="l"/>
            <a:r>
              <a:rPr lang="en-GB" b="0" i="0" dirty="0">
                <a:solidFill>
                  <a:srgbClr val="141414"/>
                </a:solidFill>
                <a:effectLst/>
                <a:latin typeface="Akkurat"/>
              </a:rPr>
              <a:t>Many companies will rebalance their priorities in the coming months, so that resilience becomes just as important to their strategic thinking as cost and efficiency.</a:t>
            </a:r>
          </a:p>
          <a:p>
            <a:pPr algn="l"/>
            <a:endParaRPr lang="en-GB" b="0" i="0" dirty="0">
              <a:solidFill>
                <a:srgbClr val="141414"/>
              </a:solidFill>
              <a:effectLst/>
              <a:latin typeface="Akkurat"/>
            </a:endParaRPr>
          </a:p>
          <a:p>
            <a:pPr algn="l"/>
            <a:r>
              <a:rPr lang="en-GB" b="1" i="0" dirty="0">
                <a:solidFill>
                  <a:srgbClr val="141414"/>
                </a:solidFill>
                <a:effectLst/>
                <a:latin typeface="Akkurat"/>
              </a:rPr>
              <a:t>5. Working in a more agile way</a:t>
            </a:r>
            <a:endParaRPr lang="en-GB" b="0" i="0" dirty="0">
              <a:solidFill>
                <a:srgbClr val="141414"/>
              </a:solidFill>
              <a:effectLst/>
              <a:latin typeface="Akkurat"/>
            </a:endParaRPr>
          </a:p>
          <a:p>
            <a:pPr algn="l"/>
            <a:r>
              <a:rPr lang="en-GB" b="0" i="0" dirty="0">
                <a:solidFill>
                  <a:srgbClr val="141414"/>
                </a:solidFill>
                <a:effectLst/>
                <a:latin typeface="Akkurat"/>
              </a:rPr>
              <a:t>It is unprecedented to have a large cohort of people, all over the world, start working remotely at once. The events as they have unfolded have shown how fast we can adapt though, and have demonstrated that we can move faster and act in more agile ways than we thought.</a:t>
            </a:r>
          </a:p>
          <a:p>
            <a:pPr algn="l"/>
            <a:r>
              <a:rPr lang="en-GB" b="0" i="0" dirty="0">
                <a:solidFill>
                  <a:srgbClr val="141414"/>
                </a:solidFill>
                <a:effectLst/>
                <a:latin typeface="Akkurat"/>
              </a:rPr>
              <a:t>Business leaders now have, in some sense, been gifted with a better idea of what can and cannot be done outside their companies’ traditional processes, and COVID-19 is forcing both the pace and scale of workplace innovation. Many are finding simpler, faster and less expensive ways to operate.</a:t>
            </a:r>
          </a:p>
          <a:p>
            <a:pPr algn="l"/>
            <a:endParaRPr lang="en-GB" b="0" i="0" dirty="0">
              <a:solidFill>
                <a:srgbClr val="141414"/>
              </a:solidFill>
              <a:effectLst/>
              <a:latin typeface="Akkurat"/>
            </a:endParaRPr>
          </a:p>
          <a:p>
            <a:pPr algn="l"/>
            <a:endParaRPr lang="en-GB" b="0" i="0" dirty="0">
              <a:solidFill>
                <a:srgbClr val="141414"/>
              </a:solidFill>
              <a:effectLst/>
              <a:latin typeface="Akkurat"/>
            </a:endParaRPr>
          </a:p>
          <a:p>
            <a:endParaRPr lang="en-GB" dirty="0"/>
          </a:p>
        </p:txBody>
      </p:sp>
      <p:sp>
        <p:nvSpPr>
          <p:cNvPr id="4" name="Slide Number Placeholder 3"/>
          <p:cNvSpPr>
            <a:spLocks noGrp="1"/>
          </p:cNvSpPr>
          <p:nvPr>
            <p:ph type="sldNum" sz="quarter" idx="5"/>
          </p:nvPr>
        </p:nvSpPr>
        <p:spPr/>
        <p:txBody>
          <a:bodyPr/>
          <a:lstStyle/>
          <a:p>
            <a:fld id="{27541059-089C-437C-9F75-2FA1A654BCB9}" type="slidenum">
              <a:rPr lang="en-GB" smtClean="0"/>
              <a:t>26</a:t>
            </a:fld>
            <a:endParaRPr lang="en-GB"/>
          </a:p>
        </p:txBody>
      </p:sp>
    </p:spTree>
    <p:extLst>
      <p:ext uri="{BB962C8B-B14F-4D97-AF65-F5344CB8AC3E}">
        <p14:creationId xmlns:p14="http://schemas.microsoft.com/office/powerpoint/2010/main" val="3757251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9520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601487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1455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0395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11/04/2024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634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11/04/2024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9203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11/04/2024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7161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4148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11/04/2024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6604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6157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11/04/2024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37613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609600" y="665794"/>
            <a:ext cx="109728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609601" y="1808793"/>
            <a:ext cx="109728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4128979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11/04/2024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124040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2.deloitte.com/uk/en/blog/future-of-work/2021/hr-in-disruption.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78244" y="1976199"/>
            <a:ext cx="9144000" cy="2334121"/>
          </a:xfrm>
        </p:spPr>
        <p:txBody>
          <a:bodyPr>
            <a:normAutofit/>
          </a:bodyPr>
          <a:lstStyle/>
          <a:p>
            <a:r>
              <a:rPr lang="en-GB" sz="5400" i="1" dirty="0">
                <a:solidFill>
                  <a:schemeClr val="bg1"/>
                </a:solidFill>
              </a:rPr>
              <a:t>Strategic HRM and Culture </a:t>
            </a:r>
            <a:br>
              <a:rPr lang="en-GB" i="1" dirty="0">
                <a:solidFill>
                  <a:schemeClr val="bg1"/>
                </a:solidFill>
              </a:rPr>
            </a:br>
            <a:br>
              <a:rPr lang="en-GB" i="1" dirty="0">
                <a:solidFill>
                  <a:schemeClr val="bg1"/>
                </a:solidFill>
              </a:rPr>
            </a:br>
            <a:r>
              <a:rPr lang="en-GB" i="1" dirty="0">
                <a:solidFill>
                  <a:schemeClr val="bg1"/>
                </a:solidFill>
              </a:rPr>
              <a:t>Week 2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337A2-1EA1-449F-8EC1-0ADEA4112F79}"/>
              </a:ext>
            </a:extLst>
          </p:cNvPr>
          <p:cNvSpPr>
            <a:spLocks noGrp="1"/>
          </p:cNvSpPr>
          <p:nvPr>
            <p:ph type="title"/>
          </p:nvPr>
        </p:nvSpPr>
        <p:spPr>
          <a:xfrm>
            <a:off x="723897" y="349112"/>
            <a:ext cx="10044023" cy="877729"/>
          </a:xfrm>
        </p:spPr>
        <p:txBody>
          <a:bodyPr anchor="ctr">
            <a:normAutofit/>
          </a:bodyPr>
          <a:lstStyle/>
          <a:p>
            <a:r>
              <a:rPr lang="en-GB" b="1" dirty="0">
                <a:solidFill>
                  <a:srgbClr val="FFFFFF"/>
                </a:solidFill>
              </a:rPr>
              <a:t>Today:</a:t>
            </a:r>
          </a:p>
        </p:txBody>
      </p:sp>
      <p:graphicFrame>
        <p:nvGraphicFramePr>
          <p:cNvPr id="5" name="Content Placeholder 2">
            <a:extLst>
              <a:ext uri="{FF2B5EF4-FFF2-40B4-BE49-F238E27FC236}">
                <a16:creationId xmlns:a16="http://schemas.microsoft.com/office/drawing/2014/main" id="{9E1465F1-F62A-4EDC-B6D8-244B642294BE}"/>
              </a:ext>
            </a:extLst>
          </p:cNvPr>
          <p:cNvGraphicFramePr>
            <a:graphicFrameLocks noGrp="1"/>
          </p:cNvGraphicFramePr>
          <p:nvPr>
            <p:ph idx="1"/>
            <p:extLst>
              <p:ext uri="{D42A27DB-BD31-4B8C-83A1-F6EECF244321}">
                <p14:modId xmlns:p14="http://schemas.microsoft.com/office/powerpoint/2010/main" val="1680191549"/>
              </p:ext>
            </p:extLst>
          </p:nvPr>
        </p:nvGraphicFramePr>
        <p:xfrm>
          <a:off x="1081536" y="709552"/>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4946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A9299-2030-4FF5-ACAF-B73997BEA112}"/>
              </a:ext>
            </a:extLst>
          </p:cNvPr>
          <p:cNvSpPr>
            <a:spLocks noGrp="1"/>
          </p:cNvSpPr>
          <p:nvPr>
            <p:ph type="title"/>
          </p:nvPr>
        </p:nvSpPr>
        <p:spPr/>
        <p:txBody>
          <a:bodyPr>
            <a:normAutofit fontScale="90000"/>
          </a:bodyPr>
          <a:lstStyle/>
          <a:p>
            <a:r>
              <a:rPr lang="en-US" altLang="en-US" sz="4400" b="1" dirty="0">
                <a:latin typeface="Arial" panose="020B0604020202020204" pitchFamily="34" charset="0"/>
              </a:rPr>
              <a:t>Session objectives</a:t>
            </a:r>
            <a:br>
              <a:rPr lang="en-AU" altLang="en-US" sz="4400" b="1" dirty="0">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6F8E6C1-6C2B-47C5-BE09-29328288A0D7}"/>
              </a:ext>
            </a:extLst>
          </p:cNvPr>
          <p:cNvSpPr>
            <a:spLocks noGrp="1"/>
          </p:cNvSpPr>
          <p:nvPr>
            <p:ph idx="1"/>
          </p:nvPr>
        </p:nvSpPr>
        <p:spPr/>
        <p:txBody>
          <a:bodyPr>
            <a:normAutofit/>
          </a:bodyPr>
          <a:lstStyle/>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HR and relationship with strategic </a:t>
            </a:r>
            <a:r>
              <a:rPr lang="en-US" altLang="en-US" sz="3200" dirty="0" err="1">
                <a:latin typeface="Arial" panose="020B0604020202020204" pitchFamily="34" charset="0"/>
              </a:rPr>
              <a:t>organisational</a:t>
            </a:r>
            <a:r>
              <a:rPr lang="en-US" altLang="en-US" sz="3200" dirty="0">
                <a:latin typeface="Arial" panose="020B0604020202020204" pitchFamily="34" charset="0"/>
              </a:rPr>
              <a:t> planning</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Appreciate the links between HRP and SHRM</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Identify external and internal environments</a:t>
            </a:r>
          </a:p>
          <a:p>
            <a:pPr eaLnBrk="1" hangingPunct="1">
              <a:lnSpc>
                <a:spcPct val="90000"/>
              </a:lnSpc>
              <a:spcBef>
                <a:spcPct val="20000"/>
              </a:spcBef>
              <a:buClr>
                <a:schemeClr val="tx1"/>
              </a:buClr>
              <a:buSzPct val="75000"/>
              <a:buFont typeface="Wingdings" panose="05000000000000000000" pitchFamily="2" charset="2"/>
              <a:buChar char="l"/>
            </a:pPr>
            <a:r>
              <a:rPr lang="en-US" altLang="en-US" sz="3200" dirty="0">
                <a:latin typeface="Arial" panose="020B0604020202020204" pitchFamily="34" charset="0"/>
              </a:rPr>
              <a:t>  Discuss advantages and disadvantages of HRP</a:t>
            </a:r>
          </a:p>
          <a:p>
            <a:pPr eaLnBrk="1" hangingPunct="1">
              <a:lnSpc>
                <a:spcPct val="90000"/>
              </a:lnSpc>
              <a:spcBef>
                <a:spcPct val="20000"/>
              </a:spcBef>
              <a:buClr>
                <a:schemeClr val="tx1"/>
              </a:buClr>
              <a:buSzPct val="75000"/>
              <a:buFont typeface="Wingdings" panose="05000000000000000000" pitchFamily="2" charset="2"/>
              <a:buChar char="l"/>
            </a:pPr>
            <a:r>
              <a:rPr lang="en-US" altLang="en-US" dirty="0">
                <a:latin typeface="Arial" panose="020B0604020202020204" pitchFamily="34" charset="0"/>
              </a:rPr>
              <a:t>  Impact of </a:t>
            </a:r>
            <a:r>
              <a:rPr lang="en-US" altLang="en-US" dirty="0" err="1">
                <a:latin typeface="Arial" panose="020B0604020202020204" pitchFamily="34" charset="0"/>
              </a:rPr>
              <a:t>organisational</a:t>
            </a:r>
            <a:r>
              <a:rPr lang="en-US" altLang="en-US" dirty="0">
                <a:latin typeface="Arial" panose="020B0604020202020204" pitchFamily="34" charset="0"/>
              </a:rPr>
              <a:t> culture and SHRM</a:t>
            </a:r>
            <a:endParaRPr lang="en-AU" altLang="en-US" sz="3200" dirty="0">
              <a:latin typeface="Arial" panose="020B0604020202020204" pitchFamily="34" charset="0"/>
            </a:endParaRPr>
          </a:p>
          <a:p>
            <a:endParaRPr lang="en-GB" dirty="0"/>
          </a:p>
        </p:txBody>
      </p:sp>
    </p:spTree>
    <p:extLst>
      <p:ext uri="{BB962C8B-B14F-4D97-AF65-F5344CB8AC3E}">
        <p14:creationId xmlns:p14="http://schemas.microsoft.com/office/powerpoint/2010/main" val="3957344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0D62A15-A577-4888-82E7-4379AF07CA41}"/>
              </a:ext>
            </a:extLst>
          </p:cNvPr>
          <p:cNvSpPr>
            <a:spLocks noGrp="1" noChangeArrowheads="1"/>
          </p:cNvSpPr>
          <p:nvPr>
            <p:ph type="title"/>
          </p:nvPr>
        </p:nvSpPr>
        <p:spPr>
          <a:xfrm>
            <a:off x="1069383" y="241301"/>
            <a:ext cx="8911230" cy="1138048"/>
          </a:xfrm>
        </p:spPr>
        <p:txBody>
          <a:bodyPr>
            <a:normAutofit/>
          </a:bodyPr>
          <a:lstStyle/>
          <a:p>
            <a:r>
              <a:rPr lang="en-GB" altLang="en-US" sz="4000" b="1" dirty="0"/>
              <a:t>Strategy </a:t>
            </a:r>
            <a:endParaRPr lang="en-US" altLang="en-US" sz="3000" b="1" dirty="0"/>
          </a:p>
        </p:txBody>
      </p:sp>
      <p:sp>
        <p:nvSpPr>
          <p:cNvPr id="16387" name="Rectangle 3">
            <a:extLst>
              <a:ext uri="{FF2B5EF4-FFF2-40B4-BE49-F238E27FC236}">
                <a16:creationId xmlns:a16="http://schemas.microsoft.com/office/drawing/2014/main" id="{0210D875-4F58-4F60-9343-0AF1195651B3}"/>
              </a:ext>
            </a:extLst>
          </p:cNvPr>
          <p:cNvSpPr>
            <a:spLocks noGrp="1" noChangeArrowheads="1"/>
          </p:cNvSpPr>
          <p:nvPr>
            <p:ph type="body" idx="1"/>
          </p:nvPr>
        </p:nvSpPr>
        <p:spPr>
          <a:xfrm>
            <a:off x="2025650" y="1543050"/>
            <a:ext cx="8174038" cy="3317831"/>
          </a:xfrm>
        </p:spPr>
        <p:txBody>
          <a:bodyPr>
            <a:spAutoFit/>
          </a:bodyPr>
          <a:lstStyle/>
          <a:p>
            <a:r>
              <a:rPr lang="en-GB" altLang="en-US"/>
              <a:t>A plan of action for the future</a:t>
            </a:r>
          </a:p>
          <a:p>
            <a:pPr lvl="1"/>
            <a:r>
              <a:rPr lang="en-GB" altLang="en-US"/>
              <a:t>Where are we now?</a:t>
            </a:r>
          </a:p>
          <a:p>
            <a:pPr lvl="1"/>
            <a:r>
              <a:rPr lang="en-GB" altLang="en-US"/>
              <a:t>Where do we want to be?</a:t>
            </a:r>
          </a:p>
          <a:p>
            <a:pPr lvl="1"/>
            <a:r>
              <a:rPr lang="en-GB" altLang="en-US"/>
              <a:t>How do we get there?</a:t>
            </a:r>
            <a:endParaRPr lang="en-US" altLang="en-US"/>
          </a:p>
          <a:p>
            <a:r>
              <a:rPr lang="en-GB" altLang="en-US"/>
              <a:t>Long-term focus</a:t>
            </a:r>
          </a:p>
          <a:p>
            <a:r>
              <a:rPr lang="en-GB" altLang="en-US"/>
              <a:t>Creation of competitive advantage</a:t>
            </a:r>
          </a:p>
        </p:txBody>
      </p:sp>
      <p:sp>
        <p:nvSpPr>
          <p:cNvPr id="16389" name="Rectangle 23">
            <a:extLst>
              <a:ext uri="{FF2B5EF4-FFF2-40B4-BE49-F238E27FC236}">
                <a16:creationId xmlns:a16="http://schemas.microsoft.com/office/drawing/2014/main" id="{6F2EC437-254B-4F68-BE96-3698D949E01D}"/>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p:txBody>
          <a:bodyPr>
            <a:normAutofit/>
          </a:bodyPr>
          <a:lstStyle/>
          <a:p>
            <a:r>
              <a:rPr lang="en-GB" b="1" dirty="0"/>
              <a:t>What is Strategic HRM (SHRM)?</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p:txBody>
          <a:bodyPr anchor="ctr">
            <a:normAutofit lnSpcReduction="10000"/>
          </a:bodyPr>
          <a:lstStyle/>
          <a:p>
            <a:r>
              <a:rPr lang="en-GB" sz="3000" dirty="0"/>
              <a:t>Strategic HRM refers to HR that is co-ordinated and consistent with the overall business objectives in order to improve business performance </a:t>
            </a:r>
            <a:r>
              <a:rPr lang="en-GB" sz="2000" dirty="0"/>
              <a:t>(CIPD, 2021)</a:t>
            </a:r>
          </a:p>
          <a:p>
            <a:r>
              <a:rPr lang="en-GB" sz="3000" dirty="0"/>
              <a:t>SHRM focuses on actions that differentiate the business from its competitors </a:t>
            </a:r>
            <a:r>
              <a:rPr lang="en-GB" sz="2400" dirty="0"/>
              <a:t>(Purcell, 1999)</a:t>
            </a:r>
          </a:p>
          <a:p>
            <a:pPr marL="0" indent="0">
              <a:buNone/>
            </a:pPr>
            <a:r>
              <a:rPr lang="en-GB" sz="3000" dirty="0"/>
              <a:t>Long-term view</a:t>
            </a:r>
          </a:p>
          <a:p>
            <a:pPr marL="400050" lvl="1" indent="0">
              <a:buNone/>
            </a:pPr>
            <a:r>
              <a:rPr lang="en-GB" sz="2600" dirty="0"/>
              <a:t>People are a vital part of organisational success</a:t>
            </a:r>
          </a:p>
          <a:p>
            <a:pPr marL="400050" lvl="1" indent="0">
              <a:buNone/>
            </a:pPr>
            <a:r>
              <a:rPr lang="en-GB" sz="26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D64C82-1E8E-4B6F-9577-37D422921948}"/>
              </a:ext>
            </a:extLst>
          </p:cNvPr>
          <p:cNvSpPr>
            <a:spLocks noGrp="1" noChangeArrowheads="1"/>
          </p:cNvSpPr>
          <p:nvPr>
            <p:ph type="title"/>
          </p:nvPr>
        </p:nvSpPr>
        <p:spPr>
          <a:xfrm>
            <a:off x="1720312" y="241301"/>
            <a:ext cx="8260301" cy="1176794"/>
          </a:xfrm>
        </p:spPr>
        <p:txBody>
          <a:bodyPr/>
          <a:lstStyle/>
          <a:p>
            <a:r>
              <a:rPr lang="en-GB" altLang="en-US" sz="3000" b="1" dirty="0"/>
              <a:t>Levels of strategy</a:t>
            </a:r>
            <a:endParaRPr lang="en-US" altLang="en-US" sz="3000" b="1" dirty="0"/>
          </a:p>
        </p:txBody>
      </p:sp>
      <p:sp>
        <p:nvSpPr>
          <p:cNvPr id="17411" name="Rectangle 3">
            <a:extLst>
              <a:ext uri="{FF2B5EF4-FFF2-40B4-BE49-F238E27FC236}">
                <a16:creationId xmlns:a16="http://schemas.microsoft.com/office/drawing/2014/main" id="{34FCBFDE-F731-4588-AF71-727C77B9F625}"/>
              </a:ext>
            </a:extLst>
          </p:cNvPr>
          <p:cNvSpPr>
            <a:spLocks noGrp="1" noChangeArrowheads="1"/>
          </p:cNvSpPr>
          <p:nvPr>
            <p:ph type="body" idx="1"/>
          </p:nvPr>
        </p:nvSpPr>
        <p:spPr>
          <a:xfrm>
            <a:off x="2025650" y="1535114"/>
            <a:ext cx="8174038" cy="1766637"/>
          </a:xfrm>
        </p:spPr>
        <p:txBody>
          <a:bodyPr>
            <a:spAutoFit/>
          </a:bodyPr>
          <a:lstStyle/>
          <a:p>
            <a:r>
              <a:rPr lang="en-GB" altLang="en-US"/>
              <a:t>Corporate strategy</a:t>
            </a:r>
          </a:p>
          <a:p>
            <a:r>
              <a:rPr lang="en-GB" altLang="en-US"/>
              <a:t>Business strategy</a:t>
            </a:r>
          </a:p>
          <a:p>
            <a:r>
              <a:rPr lang="en-GB" altLang="en-US"/>
              <a:t>Functional strategy</a:t>
            </a:r>
            <a:endParaRPr lang="en-US" altLang="en-US"/>
          </a:p>
        </p:txBody>
      </p:sp>
      <p:sp>
        <p:nvSpPr>
          <p:cNvPr id="17413" name="Rectangle 23">
            <a:extLst>
              <a:ext uri="{FF2B5EF4-FFF2-40B4-BE49-F238E27FC236}">
                <a16:creationId xmlns:a16="http://schemas.microsoft.com/office/drawing/2014/main" id="{642F48CE-5213-4185-81C0-5C7327B161A3}"/>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a:extLst>
              <a:ext uri="{FF2B5EF4-FFF2-40B4-BE49-F238E27FC236}">
                <a16:creationId xmlns:a16="http://schemas.microsoft.com/office/drawing/2014/main" id="{4D5ECF3F-FE15-47DF-9729-BFACF4BBA7D8}"/>
              </a:ext>
            </a:extLst>
          </p:cNvPr>
          <p:cNvSpPr>
            <a:spLocks noGrp="1" noChangeArrowheads="1"/>
          </p:cNvSpPr>
          <p:nvPr>
            <p:ph type="title"/>
          </p:nvPr>
        </p:nvSpPr>
        <p:spPr>
          <a:xfrm>
            <a:off x="1332854" y="241301"/>
            <a:ext cx="8647759" cy="1276349"/>
          </a:xfrm>
        </p:spPr>
        <p:txBody>
          <a:bodyPr>
            <a:normAutofit/>
          </a:bodyPr>
          <a:lstStyle/>
          <a:p>
            <a:r>
              <a:rPr lang="en-GB" altLang="en-US" sz="3600" b="1" dirty="0"/>
              <a:t>Features of a strategic approach</a:t>
            </a:r>
            <a:endParaRPr lang="en-US" altLang="en-US" sz="3600" b="1" dirty="0"/>
          </a:p>
        </p:txBody>
      </p:sp>
      <p:sp>
        <p:nvSpPr>
          <p:cNvPr id="19459" name="Rectangle 1027">
            <a:extLst>
              <a:ext uri="{FF2B5EF4-FFF2-40B4-BE49-F238E27FC236}">
                <a16:creationId xmlns:a16="http://schemas.microsoft.com/office/drawing/2014/main" id="{8ECE3426-5D74-49F9-9B52-481EB1123BCE}"/>
              </a:ext>
            </a:extLst>
          </p:cNvPr>
          <p:cNvSpPr>
            <a:spLocks noGrp="1" noChangeArrowheads="1"/>
          </p:cNvSpPr>
          <p:nvPr>
            <p:ph type="body" idx="1"/>
          </p:nvPr>
        </p:nvSpPr>
        <p:spPr>
          <a:xfrm>
            <a:off x="2025650" y="1530350"/>
            <a:ext cx="8174038" cy="3810000"/>
          </a:xfrm>
        </p:spPr>
        <p:txBody>
          <a:bodyPr>
            <a:normAutofit lnSpcReduction="10000"/>
          </a:bodyPr>
          <a:lstStyle/>
          <a:p>
            <a:r>
              <a:rPr lang="en-GB" altLang="en-US"/>
              <a:t>Long-term view</a:t>
            </a:r>
          </a:p>
          <a:p>
            <a:r>
              <a:rPr lang="en-GB" altLang="en-US"/>
              <a:t>Global information</a:t>
            </a:r>
          </a:p>
          <a:p>
            <a:r>
              <a:rPr lang="en-GB" altLang="en-US"/>
              <a:t>Consider all relevant perspectives</a:t>
            </a:r>
          </a:p>
          <a:p>
            <a:r>
              <a:rPr lang="en-GB" altLang="en-US"/>
              <a:t>Ultimate goal: corporate success through competitive advantage</a:t>
            </a:r>
          </a:p>
          <a:p>
            <a:r>
              <a:rPr lang="en-GB" altLang="en-US"/>
              <a:t>Integration of activities and processes and alignment to organisation’s goals</a:t>
            </a:r>
            <a:endParaRPr lang="en-US" altLang="en-US"/>
          </a:p>
        </p:txBody>
      </p:sp>
      <p:sp>
        <p:nvSpPr>
          <p:cNvPr id="19461" name="Rectangle 23">
            <a:extLst>
              <a:ext uri="{FF2B5EF4-FFF2-40B4-BE49-F238E27FC236}">
                <a16:creationId xmlns:a16="http://schemas.microsoft.com/office/drawing/2014/main" id="{458B8256-ADE2-4418-BA81-50196FC61D6B}"/>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4B51D09-AC52-488D-A7C9-FBF7EAA06FC7}"/>
              </a:ext>
            </a:extLst>
          </p:cNvPr>
          <p:cNvSpPr>
            <a:spLocks noGrp="1" noChangeArrowheads="1"/>
          </p:cNvSpPr>
          <p:nvPr>
            <p:ph type="title"/>
          </p:nvPr>
        </p:nvSpPr>
        <p:spPr>
          <a:xfrm>
            <a:off x="1317356" y="241301"/>
            <a:ext cx="8661669" cy="1432516"/>
          </a:xfrm>
        </p:spPr>
        <p:txBody>
          <a:bodyPr>
            <a:normAutofit/>
          </a:bodyPr>
          <a:lstStyle/>
          <a:p>
            <a:r>
              <a:rPr lang="en-GB" altLang="en-US" sz="3200" b="1" dirty="0"/>
              <a:t>Generic corporate/business strategies</a:t>
            </a:r>
            <a:endParaRPr lang="en-US" altLang="en-US" sz="3200" b="1" dirty="0"/>
          </a:p>
        </p:txBody>
      </p:sp>
      <p:sp>
        <p:nvSpPr>
          <p:cNvPr id="20483" name="Rectangle 3">
            <a:extLst>
              <a:ext uri="{FF2B5EF4-FFF2-40B4-BE49-F238E27FC236}">
                <a16:creationId xmlns:a16="http://schemas.microsoft.com/office/drawing/2014/main" id="{DB8CF8BF-F790-40AA-8D9F-CEE32E1FD68B}"/>
              </a:ext>
            </a:extLst>
          </p:cNvPr>
          <p:cNvSpPr>
            <a:spLocks noGrp="1" noChangeArrowheads="1"/>
          </p:cNvSpPr>
          <p:nvPr>
            <p:ph type="body" idx="1"/>
          </p:nvPr>
        </p:nvSpPr>
        <p:spPr>
          <a:xfrm>
            <a:off x="2025650" y="1530351"/>
            <a:ext cx="8174038" cy="3539430"/>
          </a:xfrm>
        </p:spPr>
        <p:txBody>
          <a:bodyPr>
            <a:spAutoFit/>
          </a:bodyPr>
          <a:lstStyle/>
          <a:p>
            <a:r>
              <a:rPr lang="en-GB" altLang="en-US" dirty="0"/>
              <a:t>Growth</a:t>
            </a:r>
          </a:p>
          <a:p>
            <a:r>
              <a:rPr lang="en-GB" altLang="en-US" dirty="0"/>
              <a:t>Stability</a:t>
            </a:r>
          </a:p>
          <a:p>
            <a:r>
              <a:rPr lang="en-GB" altLang="en-US" dirty="0"/>
              <a:t>Retrenchment</a:t>
            </a:r>
          </a:p>
          <a:p>
            <a:r>
              <a:rPr lang="en-GB" altLang="en-US" dirty="0"/>
              <a:t>Internationalisation</a:t>
            </a:r>
          </a:p>
          <a:p>
            <a:r>
              <a:rPr lang="en-GB" altLang="en-US" dirty="0"/>
              <a:t>Innovation</a:t>
            </a:r>
          </a:p>
          <a:p>
            <a:r>
              <a:rPr lang="en-GB" b="0" i="0" dirty="0">
                <a:solidFill>
                  <a:srgbClr val="000000"/>
                </a:solidFill>
                <a:effectLst/>
                <a:latin typeface="Open Sans" panose="020B0606030504020204" pitchFamily="34" charset="0"/>
              </a:rPr>
              <a:t>Flexibility and agility</a:t>
            </a:r>
            <a:endParaRPr lang="en-GB" altLang="en-US" dirty="0"/>
          </a:p>
        </p:txBody>
      </p:sp>
      <p:sp>
        <p:nvSpPr>
          <p:cNvPr id="20485" name="Rectangle 23">
            <a:extLst>
              <a:ext uri="{FF2B5EF4-FFF2-40B4-BE49-F238E27FC236}">
                <a16:creationId xmlns:a16="http://schemas.microsoft.com/office/drawing/2014/main" id="{BF9AE1F4-92B3-483B-A9D3-C0EEE4B8C367}"/>
              </a:ext>
            </a:extLst>
          </p:cNvPr>
          <p:cNvSpPr>
            <a:spLocks noChangeArrowheads="1"/>
          </p:cNvSpPr>
          <p:nvPr/>
        </p:nvSpPr>
        <p:spPr bwMode="auto">
          <a:xfrm>
            <a:off x="2214563" y="6491288"/>
            <a:ext cx="815340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800">
                <a:solidFill>
                  <a:schemeClr val="tx1"/>
                </a:solidFill>
                <a:latin typeface="Arial" panose="020B0604020202020204" pitchFamily="34" charset="0"/>
              </a:defRPr>
            </a:lvl1pPr>
            <a:lvl2pPr marL="742950" indent="-285750">
              <a:spcBef>
                <a:spcPct val="20000"/>
              </a:spcBef>
              <a:buChar char="–"/>
              <a:defRPr sz="24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a:spcBef>
                <a:spcPct val="0"/>
              </a:spcBef>
              <a:buFontTx/>
              <a:buNone/>
            </a:pPr>
            <a:r>
              <a:rPr lang="en-GB" altLang="en-US" sz="800"/>
              <a:t>Margaret Foot and Caroline Hook</a:t>
            </a:r>
            <a:r>
              <a:rPr lang="en-US" altLang="en-US" sz="800"/>
              <a:t>, </a:t>
            </a:r>
            <a:r>
              <a:rPr lang="en-US" altLang="en-US" sz="800" i="1"/>
              <a:t>Introducing Human Resource Management</a:t>
            </a:r>
            <a:r>
              <a:rPr lang="en-US" altLang="en-US" sz="800"/>
              <a:t>, 6</a:t>
            </a:r>
            <a:r>
              <a:rPr lang="en-US" altLang="en-US" sz="800" baseline="30000"/>
              <a:t>th</a:t>
            </a:r>
            <a:r>
              <a:rPr lang="en-US" altLang="en-US" sz="800"/>
              <a:t> Edition, © Pearson Education Limited 2012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631ED-0BE7-42CA-9EC8-45A0964E843E}"/>
              </a:ext>
            </a:extLst>
          </p:cNvPr>
          <p:cNvSpPr>
            <a:spLocks noGrp="1"/>
          </p:cNvSpPr>
          <p:nvPr>
            <p:ph type="title"/>
          </p:nvPr>
        </p:nvSpPr>
        <p:spPr/>
        <p:txBody>
          <a:bodyPr/>
          <a:lstStyle/>
          <a:p>
            <a:r>
              <a:rPr lang="en-GB" dirty="0"/>
              <a:t>Aligned strategy </a:t>
            </a:r>
          </a:p>
        </p:txBody>
      </p:sp>
      <p:sp>
        <p:nvSpPr>
          <p:cNvPr id="3" name="Content Placeholder 2">
            <a:extLst>
              <a:ext uri="{FF2B5EF4-FFF2-40B4-BE49-F238E27FC236}">
                <a16:creationId xmlns:a16="http://schemas.microsoft.com/office/drawing/2014/main" id="{6E33840C-7038-4B74-A70A-B538314D0F10}"/>
              </a:ext>
            </a:extLst>
          </p:cNvPr>
          <p:cNvSpPr>
            <a:spLocks noGrp="1"/>
          </p:cNvSpPr>
          <p:nvPr>
            <p:ph idx="1"/>
          </p:nvPr>
        </p:nvSpPr>
        <p:spPr/>
        <p:txBody>
          <a:bodyPr/>
          <a:lstStyle/>
          <a:p>
            <a:pPr algn="ctr"/>
            <a:r>
              <a:rPr lang="en-GB" dirty="0"/>
              <a:t>“An organization-wide, unified future of work strategy is the most effective approach to preparing for and shaping the future of work.” - Gartner, 2022</a:t>
            </a:r>
          </a:p>
          <a:p>
            <a:endParaRPr lang="en-GB" dirty="0"/>
          </a:p>
          <a:p>
            <a:r>
              <a:rPr lang="en-GB" dirty="0"/>
              <a:t> </a:t>
            </a:r>
          </a:p>
        </p:txBody>
      </p:sp>
    </p:spTree>
    <p:extLst>
      <p:ext uri="{BB962C8B-B14F-4D97-AF65-F5344CB8AC3E}">
        <p14:creationId xmlns:p14="http://schemas.microsoft.com/office/powerpoint/2010/main" val="1074037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DB0E-09BE-4E97-ABE8-A7CE2DFF4566}"/>
              </a:ext>
            </a:extLst>
          </p:cNvPr>
          <p:cNvSpPr>
            <a:spLocks noGrp="1"/>
          </p:cNvSpPr>
          <p:nvPr>
            <p:ph type="title"/>
          </p:nvPr>
        </p:nvSpPr>
        <p:spPr/>
        <p:txBody>
          <a:bodyPr>
            <a:normAutofit/>
          </a:bodyPr>
          <a:lstStyle/>
          <a:p>
            <a:pPr algn="ctr"/>
            <a:r>
              <a:rPr lang="en-GB" sz="5400" b="1" dirty="0"/>
              <a:t>Benefits of SHRM</a:t>
            </a:r>
          </a:p>
        </p:txBody>
      </p:sp>
      <p:sp>
        <p:nvSpPr>
          <p:cNvPr id="3" name="Content Placeholder 2">
            <a:extLst>
              <a:ext uri="{FF2B5EF4-FFF2-40B4-BE49-F238E27FC236}">
                <a16:creationId xmlns:a16="http://schemas.microsoft.com/office/drawing/2014/main" id="{DB6ADC1B-AFD2-4C72-8B99-B1D97FEFC4FF}"/>
              </a:ext>
            </a:extLst>
          </p:cNvPr>
          <p:cNvSpPr>
            <a:spLocks noGrp="1"/>
          </p:cNvSpPr>
          <p:nvPr>
            <p:ph idx="1"/>
          </p:nvPr>
        </p:nvSpPr>
        <p:spPr/>
        <p:txBody>
          <a:bodyPr>
            <a:normAutofit fontScale="85000" lnSpcReduction="10000"/>
          </a:bodyPr>
          <a:lstStyle/>
          <a:p>
            <a:r>
              <a:rPr lang="en-GB" dirty="0"/>
              <a:t>Can avoid costly and disruptive surprises that interfere with achieving goals</a:t>
            </a:r>
          </a:p>
          <a:p>
            <a:r>
              <a:rPr lang="en-GB" dirty="0"/>
              <a:t>Addresses key issues in a timely manner to avoid crisis</a:t>
            </a:r>
          </a:p>
          <a:p>
            <a:r>
              <a:rPr lang="en-GB" dirty="0"/>
              <a:t>Promotes employee productivity and overall organisational success</a:t>
            </a:r>
          </a:p>
          <a:p>
            <a:r>
              <a:rPr lang="en-GB" dirty="0"/>
              <a:t>Provides a sense of direction to positively affect how work gets done</a:t>
            </a:r>
          </a:p>
          <a:p>
            <a:r>
              <a:rPr lang="en-GB" dirty="0"/>
              <a:t>Keeps employees focused on organisational goals</a:t>
            </a:r>
          </a:p>
          <a:p>
            <a:r>
              <a:rPr lang="en-GB" dirty="0"/>
              <a:t>Provides a strategic focus to guide training and development initiatives</a:t>
            </a:r>
          </a:p>
          <a:p>
            <a:pPr marL="0" indent="0">
              <a:buNone/>
            </a:pPr>
            <a:endParaRPr lang="en-GB" dirty="0"/>
          </a:p>
          <a:p>
            <a:endParaRPr lang="en-GB" dirty="0"/>
          </a:p>
        </p:txBody>
      </p:sp>
    </p:spTree>
    <p:extLst>
      <p:ext uri="{BB962C8B-B14F-4D97-AF65-F5344CB8AC3E}">
        <p14:creationId xmlns:p14="http://schemas.microsoft.com/office/powerpoint/2010/main" val="4072109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641C6-9CF9-45E0-BE26-E0DC637C052E}"/>
              </a:ext>
            </a:extLst>
          </p:cNvPr>
          <p:cNvSpPr>
            <a:spLocks noGrp="1"/>
          </p:cNvSpPr>
          <p:nvPr>
            <p:ph type="title"/>
          </p:nvPr>
        </p:nvSpPr>
        <p:spPr/>
        <p:txBody>
          <a:bodyPr/>
          <a:lstStyle/>
          <a:p>
            <a:r>
              <a:rPr lang="en-GB" dirty="0"/>
              <a:t>SHRM &amp; WFP</a:t>
            </a:r>
          </a:p>
        </p:txBody>
      </p:sp>
      <p:sp>
        <p:nvSpPr>
          <p:cNvPr id="3" name="Content Placeholder 2">
            <a:extLst>
              <a:ext uri="{FF2B5EF4-FFF2-40B4-BE49-F238E27FC236}">
                <a16:creationId xmlns:a16="http://schemas.microsoft.com/office/drawing/2014/main" id="{8805DEBC-335F-483B-A100-4F88EBC71B97}"/>
              </a:ext>
            </a:extLst>
          </p:cNvPr>
          <p:cNvSpPr>
            <a:spLocks noGrp="1"/>
          </p:cNvSpPr>
          <p:nvPr>
            <p:ph idx="1"/>
          </p:nvPr>
        </p:nvSpPr>
        <p:spPr/>
        <p:txBody>
          <a:bodyPr>
            <a:normAutofit fontScale="92500"/>
          </a:bodyPr>
          <a:lstStyle/>
          <a:p>
            <a:r>
              <a:rPr lang="en-GB" dirty="0"/>
              <a:t>One important area of people strategy is workforce planning. This helps organisations meet their future skills needs and support their long-term business goals. </a:t>
            </a:r>
          </a:p>
          <a:p>
            <a:r>
              <a:rPr lang="en-GB" dirty="0"/>
              <a:t>There's recently been renewed interest in this issue, largely driven by the realisation that in a fast-changing economy and planning is vital to ensure the organisation is developing enough capacity to adapt to new trends and take advantage of emerging opportunities and constant change.</a:t>
            </a:r>
          </a:p>
        </p:txBody>
      </p:sp>
    </p:spTree>
    <p:extLst>
      <p:ext uri="{BB962C8B-B14F-4D97-AF65-F5344CB8AC3E}">
        <p14:creationId xmlns:p14="http://schemas.microsoft.com/office/powerpoint/2010/main" val="587777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E63EBB-5CAB-4B93-9C2E-91199F0EBB70}"/>
              </a:ext>
            </a:extLst>
          </p:cNvPr>
          <p:cNvSpPr>
            <a:spLocks noGrp="1"/>
          </p:cNvSpPr>
          <p:nvPr>
            <p:ph idx="1"/>
          </p:nvPr>
        </p:nvSpPr>
        <p:spPr/>
        <p:txBody>
          <a:bodyPr/>
          <a:lstStyle/>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Strategic long-term approach ( new working practices ..) </a:t>
            </a:r>
          </a:p>
          <a:p>
            <a:pPr eaLnBrk="1" hangingPunct="1">
              <a:spcBef>
                <a:spcPct val="50000"/>
              </a:spcBef>
              <a:buClr>
                <a:schemeClr val="tx1"/>
              </a:buClr>
              <a:buSzPct val="75000"/>
              <a:buFont typeface="Wingdings" panose="05000000000000000000" pitchFamily="2" charset="2"/>
              <a:buChar char="l"/>
            </a:pPr>
            <a:r>
              <a:rPr lang="en-US" altLang="en-US" dirty="0">
                <a:latin typeface="Arial" panose="020B0604020202020204" pitchFamily="34" charset="0"/>
              </a:rPr>
              <a:t>Strategic short-term approach ( </a:t>
            </a:r>
            <a:r>
              <a:rPr lang="en-US" altLang="en-US" dirty="0" err="1">
                <a:latin typeface="Arial" panose="020B0604020202020204" pitchFamily="34" charset="0"/>
              </a:rPr>
              <a:t>Covid</a:t>
            </a:r>
            <a:r>
              <a:rPr lang="en-US" altLang="en-US" dirty="0">
                <a:latin typeface="Arial" panose="020B0604020202020204" pitchFamily="34" charset="0"/>
              </a:rPr>
              <a:t>..)</a:t>
            </a:r>
            <a:endParaRPr lang="en-US" altLang="en-US" sz="3200" dirty="0">
              <a:latin typeface="Arial" panose="020B0604020202020204" pitchFamily="34" charset="0"/>
            </a:endParaRPr>
          </a:p>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 Comprehensive staffing plan</a:t>
            </a:r>
          </a:p>
          <a:p>
            <a:pPr eaLnBrk="1" hangingPunct="1">
              <a:spcBef>
                <a:spcPct val="50000"/>
              </a:spcBef>
              <a:buClr>
                <a:schemeClr val="tx1"/>
              </a:buClr>
              <a:buSzPct val="75000"/>
              <a:buFont typeface="Wingdings" panose="05000000000000000000" pitchFamily="2" charset="2"/>
              <a:buChar char="l"/>
            </a:pPr>
            <a:r>
              <a:rPr lang="en-US" altLang="en-US" sz="3200" dirty="0">
                <a:latin typeface="Arial" panose="020B0604020202020204" pitchFamily="34" charset="0"/>
              </a:rPr>
              <a:t> Close relationship with </a:t>
            </a:r>
            <a:r>
              <a:rPr lang="en-US" altLang="en-US" sz="3200" dirty="0" err="1">
                <a:latin typeface="Arial" panose="020B0604020202020204" pitchFamily="34" charset="0"/>
              </a:rPr>
              <a:t>organisational</a:t>
            </a:r>
            <a:r>
              <a:rPr lang="en-US" altLang="en-US" sz="3200" dirty="0">
                <a:latin typeface="Arial" panose="020B0604020202020204" pitchFamily="34" charset="0"/>
              </a:rPr>
              <a:t> strategies and objectives</a:t>
            </a:r>
            <a:endParaRPr lang="en-AU" altLang="en-US" sz="3200" dirty="0">
              <a:latin typeface="Arial" panose="020B0604020202020204" pitchFamily="34" charset="0"/>
            </a:endParaRPr>
          </a:p>
          <a:p>
            <a:endParaRPr lang="en-GB" dirty="0"/>
          </a:p>
        </p:txBody>
      </p:sp>
      <p:sp>
        <p:nvSpPr>
          <p:cNvPr id="6" name="Rectangle 6">
            <a:extLst>
              <a:ext uri="{FF2B5EF4-FFF2-40B4-BE49-F238E27FC236}">
                <a16:creationId xmlns:a16="http://schemas.microsoft.com/office/drawing/2014/main" id="{F7791349-9319-4DB4-B45B-A963D6DDCF06}"/>
              </a:ext>
            </a:extLst>
          </p:cNvPr>
          <p:cNvSpPr>
            <a:spLocks noGrp="1" noChangeArrowheads="1"/>
          </p:cNvSpPr>
          <p:nvPr>
            <p:ph type="title"/>
          </p:nvPr>
        </p:nvSpPr>
        <p:spPr bwMode="auto">
          <a:xfrm>
            <a:off x="609600" y="522972"/>
            <a:ext cx="109728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3600" b="1" dirty="0">
                <a:latin typeface="Arial" panose="020B0604020202020204" pitchFamily="34" charset="0"/>
              </a:rPr>
              <a:t>HRP involves:</a:t>
            </a:r>
            <a:endParaRPr lang="en-AU" altLang="en-US" sz="3600" b="1" dirty="0">
              <a:latin typeface="Arial" panose="020B0604020202020204" pitchFamily="34" charset="0"/>
            </a:endParaRPr>
          </a:p>
        </p:txBody>
      </p:sp>
    </p:spTree>
    <p:extLst>
      <p:ext uri="{BB962C8B-B14F-4D97-AF65-F5344CB8AC3E}">
        <p14:creationId xmlns:p14="http://schemas.microsoft.com/office/powerpoint/2010/main" val="3139674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E228-82AA-4AF6-843C-173117468AAD}"/>
              </a:ext>
            </a:extLst>
          </p:cNvPr>
          <p:cNvSpPr>
            <a:spLocks noGrp="1"/>
          </p:cNvSpPr>
          <p:nvPr>
            <p:ph type="title"/>
          </p:nvPr>
        </p:nvSpPr>
        <p:spPr/>
        <p:txBody>
          <a:bodyPr/>
          <a:lstStyle/>
          <a:p>
            <a:r>
              <a:rPr lang="en-GB" dirty="0"/>
              <a:t>Agile workforce .. </a:t>
            </a:r>
          </a:p>
        </p:txBody>
      </p:sp>
      <p:sp>
        <p:nvSpPr>
          <p:cNvPr id="3" name="Content Placeholder 2">
            <a:extLst>
              <a:ext uri="{FF2B5EF4-FFF2-40B4-BE49-F238E27FC236}">
                <a16:creationId xmlns:a16="http://schemas.microsoft.com/office/drawing/2014/main" id="{C1DB39A8-536F-4281-83D3-56A8AD0A0532}"/>
              </a:ext>
            </a:extLst>
          </p:cNvPr>
          <p:cNvSpPr>
            <a:spLocks noGrp="1"/>
          </p:cNvSpPr>
          <p:nvPr>
            <p:ph idx="1"/>
          </p:nvPr>
        </p:nvSpPr>
        <p:spPr/>
        <p:txBody>
          <a:bodyPr>
            <a:normAutofit fontScale="85000" lnSpcReduction="20000"/>
          </a:bodyPr>
          <a:lstStyle/>
          <a:p>
            <a:r>
              <a:rPr lang="en-GB" dirty="0"/>
              <a:t>A strong human capital management strategy can be the key to improving cross-organisational agility and success in the hospitality industry. Aligning talent with procurement and overall business strategies will help create a more cost-effective and value-driven organisation. </a:t>
            </a:r>
          </a:p>
          <a:p>
            <a:r>
              <a:rPr lang="en-GB" dirty="0"/>
              <a:t>HR have an important role in creating an agile organization. </a:t>
            </a:r>
          </a:p>
          <a:p>
            <a:r>
              <a:rPr lang="en-GB" dirty="0"/>
              <a:t>Organisations must pay particular attention to promoting training, empowerment of staff, reward systems, work systems, human relations (employees) and performance management. </a:t>
            </a:r>
          </a:p>
          <a:p>
            <a:pPr marL="0" indent="0" algn="r">
              <a:buNone/>
            </a:pPr>
            <a:r>
              <a:rPr lang="en-GB" dirty="0"/>
              <a:t>(Charbonnier-</a:t>
            </a:r>
            <a:r>
              <a:rPr lang="en-GB" dirty="0" err="1"/>
              <a:t>Voirin</a:t>
            </a:r>
            <a:r>
              <a:rPr lang="en-GB" dirty="0"/>
              <a:t>, 2011). </a:t>
            </a:r>
          </a:p>
        </p:txBody>
      </p:sp>
    </p:spTree>
    <p:extLst>
      <p:ext uri="{BB962C8B-B14F-4D97-AF65-F5344CB8AC3E}">
        <p14:creationId xmlns:p14="http://schemas.microsoft.com/office/powerpoint/2010/main" val="4244483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685-94D7-4FAD-B539-96DC15519D7B}"/>
              </a:ext>
            </a:extLst>
          </p:cNvPr>
          <p:cNvSpPr>
            <a:spLocks noGrp="1"/>
          </p:cNvSpPr>
          <p:nvPr>
            <p:ph type="title"/>
          </p:nvPr>
        </p:nvSpPr>
        <p:spPr/>
        <p:txBody>
          <a:bodyPr>
            <a:normAutofit/>
          </a:bodyPr>
          <a:lstStyle/>
          <a:p>
            <a:pPr algn="ctr"/>
            <a:r>
              <a:rPr lang="en-GB" sz="5400" b="1" dirty="0"/>
              <a:t>Criticisms of SHRM</a:t>
            </a:r>
          </a:p>
        </p:txBody>
      </p:sp>
      <p:sp>
        <p:nvSpPr>
          <p:cNvPr id="3" name="Content Placeholder 2">
            <a:extLst>
              <a:ext uri="{FF2B5EF4-FFF2-40B4-BE49-F238E27FC236}">
                <a16:creationId xmlns:a16="http://schemas.microsoft.com/office/drawing/2014/main" id="{91DDB909-FE51-4196-8B1F-013FBCB1D8CE}"/>
              </a:ext>
            </a:extLst>
          </p:cNvPr>
          <p:cNvSpPr>
            <a:spLocks noGrp="1"/>
          </p:cNvSpPr>
          <p:nvPr>
            <p:ph idx="1"/>
          </p:nvPr>
        </p:nvSpPr>
        <p:spPr/>
        <p:txBody>
          <a:bodyPr>
            <a:normAutofit/>
          </a:bodyPr>
          <a:lstStyle/>
          <a:p>
            <a:r>
              <a:rPr lang="en-GB" sz="3600" dirty="0"/>
              <a:t>Hard to implement at organisational level</a:t>
            </a:r>
          </a:p>
          <a:p>
            <a:r>
              <a:rPr lang="en-GB" sz="3600" dirty="0"/>
              <a:t>HR being able to prove its worth</a:t>
            </a:r>
          </a:p>
          <a:p>
            <a:r>
              <a:rPr lang="en-GB" sz="3600" dirty="0"/>
              <a:t>HR lacking representation at senior level</a:t>
            </a:r>
          </a:p>
          <a:p>
            <a:r>
              <a:rPr lang="en-GB" sz="3600" dirty="0"/>
              <a:t>Relies on abilities of HR dept </a:t>
            </a:r>
          </a:p>
          <a:p>
            <a:endParaRPr lang="de-DE" dirty="0">
              <a:hlinkClick r:id="rId3"/>
            </a:endParaRPr>
          </a:p>
          <a:p>
            <a:r>
              <a:rPr lang="de-DE" dirty="0">
                <a:hlinkClick r:id="rId3"/>
              </a:rPr>
              <a:t>HR in </a:t>
            </a:r>
            <a:r>
              <a:rPr lang="de-DE" dirty="0" err="1">
                <a:hlinkClick r:id="rId3"/>
              </a:rPr>
              <a:t>disruption</a:t>
            </a:r>
            <a:r>
              <a:rPr lang="de-DE" dirty="0">
                <a:hlinkClick r:id="rId3"/>
              </a:rPr>
              <a:t> | Deloitte UK</a:t>
            </a:r>
            <a:endParaRPr lang="en-GB" dirty="0"/>
          </a:p>
        </p:txBody>
      </p:sp>
    </p:spTree>
    <p:extLst>
      <p:ext uri="{BB962C8B-B14F-4D97-AF65-F5344CB8AC3E}">
        <p14:creationId xmlns:p14="http://schemas.microsoft.com/office/powerpoint/2010/main" val="3710562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B159930-6DEA-8D11-007A-356F42BEB3FE}"/>
              </a:ext>
            </a:extLst>
          </p:cNvPr>
          <p:cNvSpPr>
            <a:spLocks noGrp="1"/>
          </p:cNvSpPr>
          <p:nvPr>
            <p:ph type="title"/>
          </p:nvPr>
        </p:nvSpPr>
        <p:spPr>
          <a:xfrm>
            <a:off x="609600" y="274638"/>
            <a:ext cx="10972800" cy="1143000"/>
          </a:xfrm>
        </p:spPr>
        <p:txBody>
          <a:bodyPr anchor="ctr">
            <a:normAutofit/>
          </a:bodyPr>
          <a:lstStyle/>
          <a:p>
            <a:r>
              <a:rPr lang="en-US" dirty="0"/>
              <a:t>Strategic Business Partnering </a:t>
            </a:r>
          </a:p>
        </p:txBody>
      </p:sp>
      <p:sp>
        <p:nvSpPr>
          <p:cNvPr id="11" name="Text Placeholder 3">
            <a:extLst>
              <a:ext uri="{FF2B5EF4-FFF2-40B4-BE49-F238E27FC236}">
                <a16:creationId xmlns:a16="http://schemas.microsoft.com/office/drawing/2014/main" id="{C24ABCBB-6EF5-CF96-CF37-CBA10B751CD5}"/>
              </a:ext>
            </a:extLst>
          </p:cNvPr>
          <p:cNvSpPr>
            <a:spLocks noGrp="1"/>
          </p:cNvSpPr>
          <p:nvPr>
            <p:ph sz="half" idx="1"/>
          </p:nvPr>
        </p:nvSpPr>
        <p:spPr>
          <a:xfrm>
            <a:off x="609600" y="1600201"/>
            <a:ext cx="5384800" cy="3989040"/>
          </a:xfrm>
        </p:spPr>
        <p:txBody>
          <a:bodyPr>
            <a:normAutofit/>
          </a:bodyPr>
          <a:lstStyle/>
          <a:p>
            <a:pPr>
              <a:lnSpc>
                <a:spcPct val="90000"/>
              </a:lnSpc>
            </a:pPr>
            <a:r>
              <a:rPr lang="en-GB" sz="2000" i="0" dirty="0">
                <a:effectLst/>
              </a:rPr>
              <a:t>Business partnering is one way that HR can move away from being a traditional back-office function, to become a business enabler or driver. </a:t>
            </a:r>
          </a:p>
          <a:p>
            <a:pPr>
              <a:lnSpc>
                <a:spcPct val="90000"/>
              </a:lnSpc>
            </a:pPr>
            <a:r>
              <a:rPr lang="en-GB" sz="2000" dirty="0"/>
              <a:t>D</a:t>
            </a:r>
            <a:r>
              <a:rPr lang="en-GB" sz="2000" i="0" dirty="0">
                <a:effectLst/>
              </a:rPr>
              <a:t>evelop &amp; deploy expertise that helps shape positive change, translating the organisation’s goals into people-based solutions</a:t>
            </a:r>
          </a:p>
          <a:p>
            <a:pPr>
              <a:lnSpc>
                <a:spcPct val="90000"/>
              </a:lnSpc>
            </a:pPr>
            <a:r>
              <a:rPr lang="en-GB" sz="2000" dirty="0"/>
              <a:t>C</a:t>
            </a:r>
            <a:r>
              <a:rPr lang="en-GB" sz="2000" i="0" dirty="0">
                <a:effectLst/>
              </a:rPr>
              <a:t>hallenging and focusing on adaptive people practices that ensure alignment to future objective.</a:t>
            </a:r>
          </a:p>
          <a:p>
            <a:pPr>
              <a:lnSpc>
                <a:spcPct val="90000"/>
              </a:lnSpc>
            </a:pPr>
            <a:endParaRPr lang="en-GB" sz="2000" dirty="0"/>
          </a:p>
          <a:p>
            <a:pPr>
              <a:lnSpc>
                <a:spcPct val="90000"/>
              </a:lnSpc>
            </a:pPr>
            <a:r>
              <a:rPr lang="en-GB" sz="2000" dirty="0"/>
              <a:t>Ulrich’ “3 legged </a:t>
            </a:r>
            <a:r>
              <a:rPr lang="en-GB" sz="2000"/>
              <a:t>stool model” </a:t>
            </a:r>
            <a:endParaRPr lang="en-US" sz="2000" dirty="0"/>
          </a:p>
        </p:txBody>
      </p:sp>
      <p:pic>
        <p:nvPicPr>
          <p:cNvPr id="5" name="Content Placeholder 4">
            <a:extLst>
              <a:ext uri="{FF2B5EF4-FFF2-40B4-BE49-F238E27FC236}">
                <a16:creationId xmlns:a16="http://schemas.microsoft.com/office/drawing/2014/main" id="{3478208E-5321-4208-BCC2-E974C4185CAC}"/>
              </a:ext>
            </a:extLst>
          </p:cNvPr>
          <p:cNvPicPr>
            <a:picLocks noGrp="1" noChangeAspect="1"/>
          </p:cNvPicPr>
          <p:nvPr>
            <p:ph sz="half" idx="2"/>
          </p:nvPr>
        </p:nvPicPr>
        <p:blipFill>
          <a:blip r:embed="rId3"/>
          <a:stretch>
            <a:fillRect/>
          </a:stretch>
        </p:blipFill>
        <p:spPr>
          <a:xfrm>
            <a:off x="6230408" y="1600200"/>
            <a:ext cx="5319184" cy="3989388"/>
          </a:xfrm>
          <a:prstGeom prst="rect">
            <a:avLst/>
          </a:prstGeom>
          <a:noFill/>
        </p:spPr>
      </p:pic>
    </p:spTree>
    <p:extLst>
      <p:ext uri="{BB962C8B-B14F-4D97-AF65-F5344CB8AC3E}">
        <p14:creationId xmlns:p14="http://schemas.microsoft.com/office/powerpoint/2010/main" val="4158149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67AA-5B73-441A-85D5-2E4A061EFABE}"/>
              </a:ext>
            </a:extLst>
          </p:cNvPr>
          <p:cNvSpPr>
            <a:spLocks noGrp="1"/>
          </p:cNvSpPr>
          <p:nvPr>
            <p:ph type="title"/>
          </p:nvPr>
        </p:nvSpPr>
        <p:spPr/>
        <p:txBody>
          <a:bodyPr/>
          <a:lstStyle/>
          <a:p>
            <a:r>
              <a:rPr lang="en-GB" dirty="0"/>
              <a:t>Human capital management  </a:t>
            </a:r>
          </a:p>
        </p:txBody>
      </p:sp>
      <p:sp>
        <p:nvSpPr>
          <p:cNvPr id="3" name="Content Placeholder 2">
            <a:extLst>
              <a:ext uri="{FF2B5EF4-FFF2-40B4-BE49-F238E27FC236}">
                <a16:creationId xmlns:a16="http://schemas.microsoft.com/office/drawing/2014/main" id="{D2416581-7F65-40E7-AA96-09BF30D35037}"/>
              </a:ext>
            </a:extLst>
          </p:cNvPr>
          <p:cNvSpPr>
            <a:spLocks noGrp="1"/>
          </p:cNvSpPr>
          <p:nvPr>
            <p:ph idx="1"/>
          </p:nvPr>
        </p:nvSpPr>
        <p:spPr/>
        <p:txBody>
          <a:bodyPr/>
          <a:lstStyle/>
          <a:p>
            <a:r>
              <a:rPr lang="en-GB" dirty="0"/>
              <a:t>Human capital is the value of individuals’ skills, knowledge, abilities, social attributes, personality and health attributes. </a:t>
            </a:r>
          </a:p>
          <a:p>
            <a:r>
              <a:rPr lang="en-GB" dirty="0"/>
              <a:t>These factors enable individuals to work, and therefore produce something of economic value. </a:t>
            </a:r>
          </a:p>
          <a:p>
            <a:r>
              <a:rPr lang="en-GB" dirty="0"/>
              <a:t>It is measured as the sum of the total potential future earnings of everyone in the labour market.</a:t>
            </a:r>
          </a:p>
        </p:txBody>
      </p:sp>
    </p:spTree>
    <p:extLst>
      <p:ext uri="{BB962C8B-B14F-4D97-AF65-F5344CB8AC3E}">
        <p14:creationId xmlns:p14="http://schemas.microsoft.com/office/powerpoint/2010/main" val="1543761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554A2D39-77CD-4402-BAF2-585029A5DB5F}"/>
              </a:ext>
            </a:extLst>
          </p:cNvPr>
          <p:cNvSpPr>
            <a:spLocks noChangeArrowheads="1"/>
          </p:cNvSpPr>
          <p:nvPr/>
        </p:nvSpPr>
        <p:spPr bwMode="auto">
          <a:xfrm>
            <a:off x="1905001" y="251382"/>
            <a:ext cx="870267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20000"/>
              </a:spcBef>
            </a:pPr>
            <a:r>
              <a:rPr lang="en-US" altLang="en-US" sz="2400" b="1" dirty="0"/>
              <a:t>A model of human resources as a source of sustained competitive advantage</a:t>
            </a:r>
          </a:p>
        </p:txBody>
      </p:sp>
      <p:pic>
        <p:nvPicPr>
          <p:cNvPr id="4099" name="Picture 4" descr="M03NF003">
            <a:extLst>
              <a:ext uri="{FF2B5EF4-FFF2-40B4-BE49-F238E27FC236}">
                <a16:creationId xmlns:a16="http://schemas.microsoft.com/office/drawing/2014/main" id="{16213CA3-3F4F-407C-84FB-AC407E051B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1" y="1219201"/>
            <a:ext cx="8367713" cy="385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C2ADACFD-BA6E-4662-8D4C-DD3EB594DBC1}"/>
              </a:ext>
            </a:extLst>
          </p:cNvPr>
          <p:cNvSpPr txBox="1"/>
          <p:nvPr/>
        </p:nvSpPr>
        <p:spPr>
          <a:xfrm>
            <a:off x="369948" y="5469522"/>
            <a:ext cx="11937806" cy="338554"/>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Source: P. Wright, G. McMahon and A. McWilliams (1994) ‘Human resources and sustained competitive advantage: a resource-based perspective’, </a:t>
            </a:r>
            <a:r>
              <a:rPr kumimoji="0" lang="en-US" altLang="en-US" sz="800" b="0" i="1" u="none" strike="noStrike" kern="1200" cap="none" spc="0" normalizeH="0" baseline="0" noProof="0" dirty="0">
                <a:ln>
                  <a:noFill/>
                </a:ln>
                <a:solidFill>
                  <a:prstClr val="black"/>
                </a:solidFill>
                <a:effectLst/>
                <a:uLnTx/>
                <a:uFillTx/>
                <a:latin typeface="Myriad Pro"/>
                <a:ea typeface="+mn-ea"/>
                <a:cs typeface="+mn-cs"/>
              </a:rPr>
              <a:t>International Journal of Human Resource Management</a:t>
            </a: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 Vol. 5, No. 2, p. 318. Reproduced with the permission of Taylor and Francis Ltd. </a:t>
            </a:r>
            <a:r>
              <a:rPr kumimoji="0" lang="en-US" altLang="en-US" sz="800" b="0" i="1" u="none" strike="noStrike" kern="1200" cap="none" spc="0" normalizeH="0" baseline="0" noProof="0" dirty="0">
                <a:ln>
                  <a:noFill/>
                </a:ln>
                <a:solidFill>
                  <a:prstClr val="black"/>
                </a:solidFill>
                <a:effectLst/>
                <a:uLnTx/>
                <a:uFillTx/>
                <a:latin typeface="Myriad Pro"/>
                <a:ea typeface="+mn-ea"/>
                <a:cs typeface="+mn-cs"/>
              </a:rPr>
              <a:t>See </a:t>
            </a:r>
            <a:r>
              <a:rPr kumimoji="0" lang="en-US" altLang="en-US" sz="800" b="0" i="0" u="none" strike="noStrike" kern="1200" cap="none" spc="0" normalizeH="0" baseline="0" noProof="0" dirty="0">
                <a:ln>
                  <a:noFill/>
                </a:ln>
                <a:solidFill>
                  <a:prstClr val="black"/>
                </a:solidFill>
                <a:effectLst/>
                <a:uLnTx/>
                <a:uFillTx/>
                <a:latin typeface="Myriad Pro"/>
                <a:ea typeface="+mn-ea"/>
                <a:cs typeface="+mn-cs"/>
              </a:rPr>
              <a:t>www.tandf.co.uk/journals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8AB3-9A11-465A-A22E-B9AAC01BD5E5}"/>
              </a:ext>
            </a:extLst>
          </p:cNvPr>
          <p:cNvSpPr>
            <a:spLocks noGrp="1"/>
          </p:cNvSpPr>
          <p:nvPr>
            <p:ph type="title"/>
          </p:nvPr>
        </p:nvSpPr>
        <p:spPr/>
        <p:txBody>
          <a:bodyPr/>
          <a:lstStyle/>
          <a:p>
            <a:r>
              <a:rPr lang="en-GB" dirty="0"/>
              <a:t>Human capital management </a:t>
            </a:r>
          </a:p>
        </p:txBody>
      </p:sp>
      <p:sp>
        <p:nvSpPr>
          <p:cNvPr id="3" name="Content Placeholder 2">
            <a:extLst>
              <a:ext uri="{FF2B5EF4-FFF2-40B4-BE49-F238E27FC236}">
                <a16:creationId xmlns:a16="http://schemas.microsoft.com/office/drawing/2014/main" id="{BB1E0267-BA2E-4FE7-95F0-EE947DA3B5CF}"/>
              </a:ext>
            </a:extLst>
          </p:cNvPr>
          <p:cNvSpPr>
            <a:spLocks noGrp="1"/>
          </p:cNvSpPr>
          <p:nvPr>
            <p:ph idx="1"/>
          </p:nvPr>
        </p:nvSpPr>
        <p:spPr/>
        <p:txBody>
          <a:bodyPr>
            <a:normAutofit fontScale="85000" lnSpcReduction="10000"/>
          </a:bodyPr>
          <a:lstStyle/>
          <a:p>
            <a:r>
              <a:rPr lang="en-GB" dirty="0"/>
              <a:t>A good business strategy is informed by people factors. This is driving demand for greater evaluation and reporting of human capital data.</a:t>
            </a:r>
          </a:p>
          <a:p>
            <a:r>
              <a:rPr lang="en-GB" dirty="0">
                <a:latin typeface="Open Sans" panose="020B0606030504020204" pitchFamily="34" charset="0"/>
              </a:rPr>
              <a:t>The b</a:t>
            </a:r>
            <a:r>
              <a:rPr lang="en-GB" b="0" i="0" dirty="0">
                <a:effectLst/>
                <a:latin typeface="Open Sans" panose="020B0606030504020204" pitchFamily="34" charset="0"/>
              </a:rPr>
              <a:t>usiness’ ‘most important asset’.</a:t>
            </a:r>
          </a:p>
          <a:p>
            <a:r>
              <a:rPr lang="en-GB" b="0" i="0" dirty="0">
                <a:effectLst/>
                <a:latin typeface="Open Sans" panose="020B0606030504020204" pitchFamily="34" charset="0"/>
              </a:rPr>
              <a:t>Employees’ knowledge, skills and abilities are assets which the organisation should invest in and use to create sustainable value for the organisation and its various stakeholders</a:t>
            </a:r>
          </a:p>
          <a:p>
            <a:r>
              <a:rPr lang="en-GB" sz="3200" dirty="0"/>
              <a:t>HCM can complement and strengthen SHRM</a:t>
            </a:r>
          </a:p>
          <a:p>
            <a:r>
              <a:rPr lang="en-GB" sz="3200" dirty="0"/>
              <a:t>People analytics/HR analytics/Workforce analytics</a:t>
            </a:r>
          </a:p>
          <a:p>
            <a:endParaRPr lang="en-GB" dirty="0"/>
          </a:p>
        </p:txBody>
      </p:sp>
    </p:spTree>
    <p:extLst>
      <p:ext uri="{BB962C8B-B14F-4D97-AF65-F5344CB8AC3E}">
        <p14:creationId xmlns:p14="http://schemas.microsoft.com/office/powerpoint/2010/main" val="2329594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F2BBC-4384-4712-8935-A6A4C39ECAF5}"/>
              </a:ext>
            </a:extLst>
          </p:cNvPr>
          <p:cNvSpPr>
            <a:spLocks noGrp="1"/>
          </p:cNvSpPr>
          <p:nvPr>
            <p:ph type="title"/>
          </p:nvPr>
        </p:nvSpPr>
        <p:spPr/>
        <p:txBody>
          <a:bodyPr>
            <a:normAutofit fontScale="90000"/>
          </a:bodyPr>
          <a:lstStyle/>
          <a:p>
            <a:r>
              <a:rPr lang="en-GB" dirty="0">
                <a:solidFill>
                  <a:srgbClr val="030303"/>
                </a:solidFill>
                <a:latin typeface="Roboto" panose="02000000000000000000" pitchFamily="2" charset="0"/>
              </a:rPr>
              <a:t>The Changing Role of the HR Professional. </a:t>
            </a:r>
            <a:br>
              <a:rPr lang="en-GB" dirty="0">
                <a:solidFill>
                  <a:srgbClr val="030303"/>
                </a:solidFill>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AF4C24CF-1517-4DD1-9E3C-841C71AD66FD}"/>
              </a:ext>
            </a:extLst>
          </p:cNvPr>
          <p:cNvSpPr>
            <a:spLocks noGrp="1"/>
          </p:cNvSpPr>
          <p:nvPr>
            <p:ph idx="1"/>
          </p:nvPr>
        </p:nvSpPr>
        <p:spPr/>
        <p:txBody>
          <a:bodyPr>
            <a:normAutofit fontScale="85000" lnSpcReduction="20000"/>
          </a:bodyPr>
          <a:lstStyle/>
          <a:p>
            <a:pPr marL="0" indent="0">
              <a:buNone/>
            </a:pPr>
            <a:r>
              <a:rPr lang="en-GB" dirty="0">
                <a:solidFill>
                  <a:srgbClr val="030303"/>
                </a:solidFill>
                <a:latin typeface="Roboto" panose="02000000000000000000" pitchFamily="2" charset="0"/>
              </a:rPr>
              <a:t>1. </a:t>
            </a:r>
            <a:r>
              <a:rPr lang="en-GB" b="0" i="0" dirty="0">
                <a:solidFill>
                  <a:srgbClr val="030303"/>
                </a:solidFill>
                <a:effectLst/>
                <a:latin typeface="Roboto" panose="02000000000000000000" pitchFamily="2" charset="0"/>
              </a:rPr>
              <a:t>The War for Talent. </a:t>
            </a:r>
          </a:p>
          <a:p>
            <a:pPr marL="0" indent="0">
              <a:buNone/>
            </a:pPr>
            <a:r>
              <a:rPr lang="en-GB" dirty="0">
                <a:solidFill>
                  <a:srgbClr val="030303"/>
                </a:solidFill>
                <a:latin typeface="Roboto" panose="02000000000000000000" pitchFamily="2" charset="0"/>
              </a:rPr>
              <a:t>2</a:t>
            </a:r>
            <a:r>
              <a:rPr lang="en-GB" b="0" i="0" dirty="0">
                <a:solidFill>
                  <a:srgbClr val="030303"/>
                </a:solidFill>
                <a:effectLst/>
                <a:latin typeface="Roboto" panose="02000000000000000000" pitchFamily="2" charset="0"/>
              </a:rPr>
              <a:t>. Outsourcing of HR Functions: The Virtual HR Organization. </a:t>
            </a:r>
          </a:p>
          <a:p>
            <a:pPr marL="0" indent="0">
              <a:buNone/>
            </a:pPr>
            <a:r>
              <a:rPr lang="en-GB" dirty="0">
                <a:solidFill>
                  <a:srgbClr val="030303"/>
                </a:solidFill>
                <a:latin typeface="Roboto" panose="02000000000000000000" pitchFamily="2" charset="0"/>
              </a:rPr>
              <a:t>3</a:t>
            </a:r>
            <a:r>
              <a:rPr lang="en-GB" b="0" i="0" dirty="0">
                <a:solidFill>
                  <a:srgbClr val="030303"/>
                </a:solidFill>
                <a:effectLst/>
                <a:latin typeface="Roboto" panose="02000000000000000000" pitchFamily="2" charset="0"/>
              </a:rPr>
              <a:t>. The Healthy Workplace, Wellness, Work-Life Balance. </a:t>
            </a:r>
          </a:p>
          <a:p>
            <a:pPr marL="0" indent="0">
              <a:buNone/>
            </a:pPr>
            <a:r>
              <a:rPr lang="en-GB" dirty="0">
                <a:solidFill>
                  <a:srgbClr val="030303"/>
                </a:solidFill>
                <a:latin typeface="Roboto" panose="02000000000000000000" pitchFamily="2" charset="0"/>
              </a:rPr>
              <a:t>4</a:t>
            </a:r>
            <a:r>
              <a:rPr lang="en-GB" b="0" i="0" dirty="0">
                <a:solidFill>
                  <a:srgbClr val="030303"/>
                </a:solidFill>
                <a:effectLst/>
                <a:latin typeface="Roboto" panose="02000000000000000000" pitchFamily="2" charset="0"/>
              </a:rPr>
              <a:t>. The Diverse Workforce. </a:t>
            </a:r>
          </a:p>
          <a:p>
            <a:pPr marL="0" indent="0">
              <a:buNone/>
            </a:pPr>
            <a:r>
              <a:rPr lang="en-GB" dirty="0">
                <a:solidFill>
                  <a:srgbClr val="030303"/>
                </a:solidFill>
                <a:latin typeface="Roboto" panose="02000000000000000000" pitchFamily="2" charset="0"/>
              </a:rPr>
              <a:t>5</a:t>
            </a:r>
            <a:r>
              <a:rPr lang="en-GB" b="0" i="0" dirty="0">
                <a:solidFill>
                  <a:srgbClr val="030303"/>
                </a:solidFill>
                <a:effectLst/>
                <a:latin typeface="Roboto" panose="02000000000000000000" pitchFamily="2" charset="0"/>
              </a:rPr>
              <a:t>. The Impact of Technology. </a:t>
            </a:r>
          </a:p>
          <a:p>
            <a:pPr marL="0" indent="0">
              <a:buNone/>
            </a:pPr>
            <a:r>
              <a:rPr lang="en-GB" dirty="0">
                <a:solidFill>
                  <a:srgbClr val="030303"/>
                </a:solidFill>
                <a:latin typeface="Roboto" panose="02000000000000000000" pitchFamily="2" charset="0"/>
              </a:rPr>
              <a:t>6</a:t>
            </a:r>
            <a:r>
              <a:rPr lang="en-GB" b="0" i="0" dirty="0">
                <a:solidFill>
                  <a:srgbClr val="030303"/>
                </a:solidFill>
                <a:effectLst/>
                <a:latin typeface="Roboto" panose="02000000000000000000" pitchFamily="2" charset="0"/>
              </a:rPr>
              <a:t>. Talent Management: Leadership Development. </a:t>
            </a:r>
          </a:p>
          <a:p>
            <a:pPr marL="0" indent="0">
              <a:buNone/>
            </a:pPr>
            <a:r>
              <a:rPr lang="en-GB" dirty="0">
                <a:solidFill>
                  <a:srgbClr val="030303"/>
                </a:solidFill>
                <a:latin typeface="Roboto" panose="02000000000000000000" pitchFamily="2" charset="0"/>
              </a:rPr>
              <a:t>7</a:t>
            </a:r>
            <a:r>
              <a:rPr lang="en-GB" b="0" i="0" dirty="0">
                <a:solidFill>
                  <a:srgbClr val="030303"/>
                </a:solidFill>
                <a:effectLst/>
                <a:latin typeface="Roboto" panose="02000000000000000000" pitchFamily="2" charset="0"/>
              </a:rPr>
              <a:t>. Talent management: Succession Planning. </a:t>
            </a:r>
          </a:p>
          <a:p>
            <a:pPr marL="0" indent="0">
              <a:buNone/>
            </a:pPr>
            <a:r>
              <a:rPr lang="en-GB" b="0" i="0" dirty="0">
                <a:solidFill>
                  <a:srgbClr val="030303"/>
                </a:solidFill>
                <a:effectLst/>
                <a:latin typeface="Roboto" panose="02000000000000000000" pitchFamily="2" charset="0"/>
              </a:rPr>
              <a:t>8</a:t>
            </a:r>
            <a:r>
              <a:rPr lang="en-GB" b="0" i="0">
                <a:solidFill>
                  <a:srgbClr val="030303"/>
                </a:solidFill>
                <a:effectLst/>
                <a:latin typeface="Roboto" panose="02000000000000000000" pitchFamily="2" charset="0"/>
              </a:rPr>
              <a:t>. </a:t>
            </a:r>
            <a:r>
              <a:rPr lang="en-GB" b="0" i="0" dirty="0">
                <a:solidFill>
                  <a:srgbClr val="030303"/>
                </a:solidFill>
                <a:effectLst/>
                <a:latin typeface="Roboto" panose="02000000000000000000" pitchFamily="2" charset="0"/>
              </a:rPr>
              <a:t>Corporate Values and Culture. </a:t>
            </a:r>
          </a:p>
          <a:p>
            <a:pPr marL="0" indent="0">
              <a:buNone/>
            </a:pPr>
            <a:r>
              <a:rPr lang="en-GB" dirty="0">
                <a:solidFill>
                  <a:srgbClr val="030303"/>
                </a:solidFill>
                <a:latin typeface="Roboto" panose="02000000000000000000" pitchFamily="2" charset="0"/>
              </a:rPr>
              <a:t>9</a:t>
            </a:r>
            <a:r>
              <a:rPr lang="en-GB" b="0" i="0" dirty="0">
                <a:solidFill>
                  <a:srgbClr val="030303"/>
                </a:solidFill>
                <a:effectLst/>
                <a:latin typeface="Roboto" panose="02000000000000000000" pitchFamily="2" charset="0"/>
              </a:rPr>
              <a:t>. Impact of Legal and Compliance Issues.</a:t>
            </a:r>
            <a:r>
              <a:rPr lang="en-GB" b="0" i="0" dirty="0">
                <a:effectLst/>
                <a:latin typeface="Lato" panose="020F0502020204030203" pitchFamily="34" charset="0"/>
              </a:rPr>
              <a:t>?</a:t>
            </a:r>
            <a:endParaRPr lang="en-GB" dirty="0"/>
          </a:p>
          <a:p>
            <a:endParaRPr lang="en-GB" dirty="0"/>
          </a:p>
        </p:txBody>
      </p:sp>
    </p:spTree>
    <p:extLst>
      <p:ext uri="{BB962C8B-B14F-4D97-AF65-F5344CB8AC3E}">
        <p14:creationId xmlns:p14="http://schemas.microsoft.com/office/powerpoint/2010/main" val="40140151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2F0D-16AA-4B24-85D7-B90E22C13E0F}"/>
              </a:ext>
            </a:extLst>
          </p:cNvPr>
          <p:cNvSpPr>
            <a:spLocks noGrp="1"/>
          </p:cNvSpPr>
          <p:nvPr>
            <p:ph type="title"/>
          </p:nvPr>
        </p:nvSpPr>
        <p:spPr/>
        <p:txBody>
          <a:bodyPr>
            <a:normAutofit fontScale="90000"/>
          </a:bodyPr>
          <a:lstStyle/>
          <a:p>
            <a:r>
              <a:rPr lang="en-GB" b="1" dirty="0">
                <a:solidFill>
                  <a:srgbClr val="111111"/>
                </a:solidFill>
                <a:latin typeface="-apple-system"/>
              </a:rPr>
              <a:t>Challenges and Trends</a:t>
            </a:r>
            <a:r>
              <a:rPr lang="en-GB" dirty="0">
                <a:solidFill>
                  <a:srgbClr val="111111"/>
                </a:solidFill>
                <a:latin typeface="-apple-system"/>
              </a:rPr>
              <a:t>:</a:t>
            </a:r>
            <a:br>
              <a:rPr lang="en-GB" dirty="0">
                <a:solidFill>
                  <a:srgbClr val="111111"/>
                </a:solidFill>
                <a:latin typeface="-apple-system"/>
              </a:rPr>
            </a:br>
            <a:endParaRPr lang="en-GB" dirty="0"/>
          </a:p>
        </p:txBody>
      </p:sp>
      <p:sp>
        <p:nvSpPr>
          <p:cNvPr id="3" name="Content Placeholder 2">
            <a:extLst>
              <a:ext uri="{FF2B5EF4-FFF2-40B4-BE49-F238E27FC236}">
                <a16:creationId xmlns:a16="http://schemas.microsoft.com/office/drawing/2014/main" id="{3829B589-4CFC-49C8-94A2-C094FD3B13D0}"/>
              </a:ext>
            </a:extLst>
          </p:cNvPr>
          <p:cNvSpPr>
            <a:spLocks noGrp="1"/>
          </p:cNvSpPr>
          <p:nvPr>
            <p:ph idx="1"/>
          </p:nvPr>
        </p:nvSpPr>
        <p:spPr/>
        <p:txBody>
          <a:bodyPr>
            <a:normAutofit fontScale="92500" lnSpcReduction="10000"/>
          </a:bodyPr>
          <a:lstStyle/>
          <a:p>
            <a:pPr marL="742950" lvl="1" indent="-285750" algn="l">
              <a:buFont typeface="+mj-lt"/>
              <a:buAutoNum type="arabicPeriod"/>
            </a:pPr>
            <a:r>
              <a:rPr lang="en-GB" b="1" i="0" dirty="0">
                <a:effectLst/>
                <a:latin typeface="+mj-lt"/>
              </a:rPr>
              <a:t>HR Transformation</a:t>
            </a:r>
            <a:r>
              <a:rPr lang="en-GB" b="0" i="0" dirty="0">
                <a:effectLst/>
                <a:latin typeface="+mj-lt"/>
              </a:rPr>
              <a:t>: Recent trends involve strategic repositioning of the HR function within hotels. HR professionals face challenges related to talent development, organizational capability, and adapting to shifting HR boundaries.</a:t>
            </a:r>
          </a:p>
          <a:p>
            <a:pPr marL="742950" lvl="1" indent="-285750" algn="l">
              <a:buFont typeface="+mj-lt"/>
              <a:buAutoNum type="arabicPeriod"/>
            </a:pPr>
            <a:r>
              <a:rPr lang="en-GB" b="1" i="0" dirty="0">
                <a:effectLst/>
                <a:latin typeface="+mj-lt"/>
              </a:rPr>
              <a:t>Impact of HRM</a:t>
            </a:r>
            <a:r>
              <a:rPr lang="en-GB" b="0" i="0" dirty="0">
                <a:effectLst/>
                <a:latin typeface="+mj-lt"/>
              </a:rPr>
              <a:t>: Within the UK hotel industry, HRM significantly influences workforce management and organisational performance.</a:t>
            </a:r>
          </a:p>
          <a:p>
            <a:pPr algn="l"/>
            <a:r>
              <a:rPr lang="en-GB" b="0" i="0" dirty="0">
                <a:solidFill>
                  <a:srgbClr val="111111"/>
                </a:solidFill>
                <a:effectLst/>
                <a:latin typeface="-apple-system"/>
              </a:rPr>
              <a:t>In summary, strategic HRM, cultural awareness, and effective management practices play pivotal roles in shaping the success of hotels worldwide</a:t>
            </a:r>
          </a:p>
          <a:p>
            <a:endParaRPr lang="en-GB" dirty="0"/>
          </a:p>
        </p:txBody>
      </p:sp>
    </p:spTree>
    <p:extLst>
      <p:ext uri="{BB962C8B-B14F-4D97-AF65-F5344CB8AC3E}">
        <p14:creationId xmlns:p14="http://schemas.microsoft.com/office/powerpoint/2010/main" val="1371092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66BD-E1B4-4398-A1A1-DD2BE4FF3176}"/>
              </a:ext>
            </a:extLst>
          </p:cNvPr>
          <p:cNvSpPr>
            <a:spLocks noGrp="1"/>
          </p:cNvSpPr>
          <p:nvPr>
            <p:ph type="title"/>
          </p:nvPr>
        </p:nvSpPr>
        <p:spPr/>
        <p:txBody>
          <a:bodyPr/>
          <a:lstStyle/>
          <a:p>
            <a:r>
              <a:rPr lang="en-GB" dirty="0"/>
              <a:t>Globalisation </a:t>
            </a:r>
          </a:p>
        </p:txBody>
      </p:sp>
      <p:sp>
        <p:nvSpPr>
          <p:cNvPr id="3" name="Content Placeholder 2">
            <a:extLst>
              <a:ext uri="{FF2B5EF4-FFF2-40B4-BE49-F238E27FC236}">
                <a16:creationId xmlns:a16="http://schemas.microsoft.com/office/drawing/2014/main" id="{549BE96D-47EE-4D6E-B7FD-B728D489E1DD}"/>
              </a:ext>
            </a:extLst>
          </p:cNvPr>
          <p:cNvSpPr>
            <a:spLocks noGrp="1"/>
          </p:cNvSpPr>
          <p:nvPr>
            <p:ph idx="1"/>
          </p:nvPr>
        </p:nvSpPr>
        <p:spPr/>
        <p:txBody>
          <a:bodyPr>
            <a:normAutofit fontScale="70000" lnSpcReduction="20000"/>
          </a:bodyPr>
          <a:lstStyle/>
          <a:p>
            <a:r>
              <a:rPr lang="en-GB" dirty="0"/>
              <a:t>Global village. </a:t>
            </a:r>
          </a:p>
          <a:p>
            <a:r>
              <a:rPr lang="en-GB" dirty="0"/>
              <a:t>Organisations, including the ones from hospitality operate in many countries even other than those of their parent countries and cultures. </a:t>
            </a:r>
          </a:p>
          <a:p>
            <a:r>
              <a:rPr lang="en-GB" dirty="0"/>
              <a:t>Increased mobility and globalisation of hospitality business, organisations are facing challenge of managing culturally diverse workforce (</a:t>
            </a:r>
            <a:r>
              <a:rPr lang="en-GB" dirty="0" err="1"/>
              <a:t>Groeschl</a:t>
            </a:r>
            <a:r>
              <a:rPr lang="en-GB" dirty="0"/>
              <a:t> and Doherty, 2000). </a:t>
            </a:r>
          </a:p>
          <a:p>
            <a:r>
              <a:rPr lang="en-GB" dirty="0"/>
              <a:t>Each country and culture has its own distinctive working style, orgs. Need to adapt to the culture of the host country and have to work accordingly to manage their human resources (</a:t>
            </a:r>
            <a:r>
              <a:rPr lang="en-GB" dirty="0" err="1"/>
              <a:t>Budhwar</a:t>
            </a:r>
            <a:r>
              <a:rPr lang="en-GB" dirty="0"/>
              <a:t> and Sparrow, 2002). </a:t>
            </a:r>
          </a:p>
          <a:p>
            <a:r>
              <a:rPr lang="en-GB" dirty="0"/>
              <a:t>Employees then have a different set of values, ideas, beliefs and assumptions (Jabri, 2005). </a:t>
            </a:r>
          </a:p>
          <a:p>
            <a:r>
              <a:rPr lang="en-GB" dirty="0"/>
              <a:t>Organisations have to manage human resources having various different work values, attitude and behaviour (</a:t>
            </a:r>
            <a:r>
              <a:rPr lang="en-GB" dirty="0" err="1"/>
              <a:t>Groeschl</a:t>
            </a:r>
            <a:r>
              <a:rPr lang="en-GB" dirty="0"/>
              <a:t> and Doherty, 2000)</a:t>
            </a:r>
          </a:p>
        </p:txBody>
      </p:sp>
    </p:spTree>
    <p:extLst>
      <p:ext uri="{BB962C8B-B14F-4D97-AF65-F5344CB8AC3E}">
        <p14:creationId xmlns:p14="http://schemas.microsoft.com/office/powerpoint/2010/main" val="40731953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1E38-CCE2-4330-9A3E-40BC07F0AC78}"/>
              </a:ext>
            </a:extLst>
          </p:cNvPr>
          <p:cNvSpPr>
            <a:spLocks noGrp="1"/>
          </p:cNvSpPr>
          <p:nvPr>
            <p:ph type="title"/>
          </p:nvPr>
        </p:nvSpPr>
        <p:spPr/>
        <p:txBody>
          <a:bodyPr>
            <a:normAutofit/>
          </a:bodyPr>
          <a:lstStyle/>
          <a:p>
            <a:r>
              <a:rPr lang="en-GB" sz="3800" b="1" dirty="0"/>
              <a:t>SHRM and Culture</a:t>
            </a:r>
          </a:p>
        </p:txBody>
      </p:sp>
      <p:sp>
        <p:nvSpPr>
          <p:cNvPr id="3" name="Content Placeholder 2">
            <a:extLst>
              <a:ext uri="{FF2B5EF4-FFF2-40B4-BE49-F238E27FC236}">
                <a16:creationId xmlns:a16="http://schemas.microsoft.com/office/drawing/2014/main" id="{50C2EEA7-6599-433E-A608-1D1ADE4810ED}"/>
              </a:ext>
            </a:extLst>
          </p:cNvPr>
          <p:cNvSpPr>
            <a:spLocks noGrp="1"/>
          </p:cNvSpPr>
          <p:nvPr>
            <p:ph idx="1"/>
          </p:nvPr>
        </p:nvSpPr>
        <p:spPr/>
        <p:txBody>
          <a:bodyPr anchor="ctr">
            <a:normAutofit fontScale="92500" lnSpcReduction="10000"/>
          </a:bodyPr>
          <a:lstStyle/>
          <a:p>
            <a:r>
              <a:rPr lang="en-GB" sz="3200" dirty="0"/>
              <a:t>Mullins, 2016: </a:t>
            </a:r>
            <a:r>
              <a:rPr lang="en-GB" sz="3200" i="1" dirty="0"/>
              <a:t>“How things are done around here”</a:t>
            </a:r>
          </a:p>
          <a:p>
            <a:r>
              <a:rPr lang="en-GB" dirty="0"/>
              <a:t>Organisational culture is an important concept to the people profession. </a:t>
            </a:r>
          </a:p>
          <a:p>
            <a:r>
              <a:rPr lang="en-GB" dirty="0"/>
              <a:t>The work of HR, L&amp;D and OD influences and is influenced by organisational culture because, at its heart, every organisation is made up of human relationships and human interactions.</a:t>
            </a:r>
          </a:p>
          <a:p>
            <a:r>
              <a:rPr lang="en-GB" dirty="0"/>
              <a:t>Culture is therefore central to the role of the profession and must be managed and developed accordingly. </a:t>
            </a:r>
            <a:endParaRPr lang="en-GB" sz="2600" dirty="0"/>
          </a:p>
        </p:txBody>
      </p:sp>
    </p:spTree>
    <p:extLst>
      <p:ext uri="{BB962C8B-B14F-4D97-AF65-F5344CB8AC3E}">
        <p14:creationId xmlns:p14="http://schemas.microsoft.com/office/powerpoint/2010/main" val="160409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824E-C53C-4621-BA41-5022C218EF49}"/>
              </a:ext>
            </a:extLst>
          </p:cNvPr>
          <p:cNvSpPr>
            <a:spLocks noGrp="1"/>
          </p:cNvSpPr>
          <p:nvPr>
            <p:ph type="title"/>
          </p:nvPr>
        </p:nvSpPr>
        <p:spPr>
          <a:xfrm>
            <a:off x="963651" y="800391"/>
            <a:ext cx="10264697" cy="1212102"/>
          </a:xfrm>
        </p:spPr>
        <p:txBody>
          <a:bodyPr>
            <a:normAutofit/>
          </a:bodyPr>
          <a:lstStyle/>
          <a:p>
            <a:r>
              <a:rPr lang="en-GB" sz="4800" b="1" dirty="0"/>
              <a:t>The influence of HRM on culture</a:t>
            </a:r>
          </a:p>
        </p:txBody>
      </p:sp>
      <p:sp>
        <p:nvSpPr>
          <p:cNvPr id="3" name="Content Placeholder 2">
            <a:extLst>
              <a:ext uri="{FF2B5EF4-FFF2-40B4-BE49-F238E27FC236}">
                <a16:creationId xmlns:a16="http://schemas.microsoft.com/office/drawing/2014/main" id="{F5ADE731-05D6-486A-BC35-93504EA012F4}"/>
              </a:ext>
            </a:extLst>
          </p:cNvPr>
          <p:cNvSpPr>
            <a:spLocks noGrp="1"/>
          </p:cNvSpPr>
          <p:nvPr>
            <p:ph idx="1"/>
          </p:nvPr>
        </p:nvSpPr>
        <p:spPr>
          <a:xfrm>
            <a:off x="1824823" y="1896256"/>
            <a:ext cx="9708995" cy="3567173"/>
          </a:xfrm>
        </p:spPr>
        <p:txBody>
          <a:bodyPr anchor="ctr">
            <a:normAutofit/>
          </a:bodyPr>
          <a:lstStyle/>
          <a:p>
            <a:r>
              <a:rPr lang="en-GB" sz="3200" dirty="0"/>
              <a:t>Benefits </a:t>
            </a:r>
            <a:r>
              <a:rPr lang="en-GB" dirty="0"/>
              <a:t>packages / Renumeration and reward</a:t>
            </a:r>
            <a:endParaRPr lang="en-GB" sz="3200" dirty="0"/>
          </a:p>
          <a:p>
            <a:r>
              <a:rPr lang="en-GB" sz="3200" dirty="0"/>
              <a:t>KPIs in place (line managers)</a:t>
            </a:r>
          </a:p>
          <a:p>
            <a:r>
              <a:rPr lang="en-GB" sz="3200" dirty="0"/>
              <a:t>Training and development opportunities </a:t>
            </a:r>
          </a:p>
          <a:p>
            <a:r>
              <a:rPr lang="en-GB" sz="3200" dirty="0"/>
              <a:t>Talent management (Recruitment, selection and onboarding)</a:t>
            </a:r>
          </a:p>
          <a:p>
            <a:r>
              <a:rPr lang="en-GB" sz="3200" dirty="0"/>
              <a:t>Policies and procedures</a:t>
            </a:r>
          </a:p>
          <a:p>
            <a:endParaRPr lang="en-GB" sz="2400" dirty="0"/>
          </a:p>
        </p:txBody>
      </p:sp>
    </p:spTree>
    <p:extLst>
      <p:ext uri="{BB962C8B-B14F-4D97-AF65-F5344CB8AC3E}">
        <p14:creationId xmlns:p14="http://schemas.microsoft.com/office/powerpoint/2010/main" val="1499297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08BC-F7B9-4158-A5E7-640E29A67C4C}"/>
              </a:ext>
            </a:extLst>
          </p:cNvPr>
          <p:cNvSpPr>
            <a:spLocks noGrp="1"/>
          </p:cNvSpPr>
          <p:nvPr>
            <p:ph type="title"/>
          </p:nvPr>
        </p:nvSpPr>
        <p:spPr>
          <a:xfrm>
            <a:off x="958506" y="800392"/>
            <a:ext cx="10264697" cy="1212102"/>
          </a:xfrm>
        </p:spPr>
        <p:txBody>
          <a:bodyPr>
            <a:normAutofit/>
          </a:bodyPr>
          <a:lstStyle/>
          <a:p>
            <a:r>
              <a:rPr lang="en-GB" sz="4000" b="1" dirty="0"/>
              <a:t>Developing/Changing culture</a:t>
            </a:r>
          </a:p>
        </p:txBody>
      </p:sp>
      <p:sp>
        <p:nvSpPr>
          <p:cNvPr id="3" name="Content Placeholder 2">
            <a:extLst>
              <a:ext uri="{FF2B5EF4-FFF2-40B4-BE49-F238E27FC236}">
                <a16:creationId xmlns:a16="http://schemas.microsoft.com/office/drawing/2014/main" id="{53133C3C-4D6B-401A-8081-A63A79AB1158}"/>
              </a:ext>
            </a:extLst>
          </p:cNvPr>
          <p:cNvSpPr>
            <a:spLocks noGrp="1"/>
          </p:cNvSpPr>
          <p:nvPr>
            <p:ph idx="1"/>
          </p:nvPr>
        </p:nvSpPr>
        <p:spPr>
          <a:xfrm>
            <a:off x="1386508" y="2306401"/>
            <a:ext cx="9708995" cy="3567173"/>
          </a:xfrm>
        </p:spPr>
        <p:txBody>
          <a:bodyPr anchor="ctr">
            <a:normAutofit/>
          </a:bodyPr>
          <a:lstStyle/>
          <a:p>
            <a:pPr marL="0" indent="0">
              <a:buNone/>
            </a:pPr>
            <a:r>
              <a:rPr lang="en-GB" sz="2400" dirty="0"/>
              <a:t>How has Covid-19 and Brexit impacted Strategic Human Resource management globally?</a:t>
            </a:r>
          </a:p>
          <a:p>
            <a:endParaRPr lang="en-GB" sz="2400" dirty="0"/>
          </a:p>
        </p:txBody>
      </p:sp>
    </p:spTree>
    <p:extLst>
      <p:ext uri="{BB962C8B-B14F-4D97-AF65-F5344CB8AC3E}">
        <p14:creationId xmlns:p14="http://schemas.microsoft.com/office/powerpoint/2010/main" val="732600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81F31-47A1-42E3-BF4B-09F41EE8C6E2}"/>
              </a:ext>
            </a:extLst>
          </p:cNvPr>
          <p:cNvSpPr>
            <a:spLocks noGrp="1"/>
          </p:cNvSpPr>
          <p:nvPr>
            <p:ph type="title"/>
          </p:nvPr>
        </p:nvSpPr>
        <p:spPr/>
        <p:txBody>
          <a:bodyPr/>
          <a:lstStyle/>
          <a:p>
            <a:r>
              <a:rPr lang="en-GB" sz="4400" b="1" dirty="0"/>
              <a:t>Developing/Changing culture</a:t>
            </a:r>
            <a:endParaRPr lang="en-GB" dirty="0"/>
          </a:p>
        </p:txBody>
      </p:sp>
      <p:sp>
        <p:nvSpPr>
          <p:cNvPr id="3" name="Content Placeholder 2">
            <a:extLst>
              <a:ext uri="{FF2B5EF4-FFF2-40B4-BE49-F238E27FC236}">
                <a16:creationId xmlns:a16="http://schemas.microsoft.com/office/drawing/2014/main" id="{A2AD3E8B-B946-41DC-8B42-CFF9E1E83963}"/>
              </a:ext>
            </a:extLst>
          </p:cNvPr>
          <p:cNvSpPr>
            <a:spLocks noGrp="1"/>
          </p:cNvSpPr>
          <p:nvPr>
            <p:ph idx="1"/>
          </p:nvPr>
        </p:nvSpPr>
        <p:spPr/>
        <p:txBody>
          <a:bodyPr>
            <a:normAutofit fontScale="92500" lnSpcReduction="10000"/>
          </a:bodyPr>
          <a:lstStyle/>
          <a:p>
            <a:pPr algn="l"/>
            <a:r>
              <a:rPr lang="en-GB" b="0" i="0" dirty="0">
                <a:solidFill>
                  <a:srgbClr val="141414"/>
                </a:solidFill>
                <a:effectLst/>
                <a:latin typeface="Akkurat"/>
              </a:rPr>
              <a:t>The world’s response to COVID-19 has resulted in the most rapid transformation of the workplace. </a:t>
            </a:r>
          </a:p>
          <a:p>
            <a:pPr algn="l"/>
            <a:r>
              <a:rPr lang="en-GB" b="0" i="0" dirty="0">
                <a:solidFill>
                  <a:srgbClr val="141414"/>
                </a:solidFill>
                <a:effectLst/>
                <a:latin typeface="Akkurat"/>
              </a:rPr>
              <a:t>WFH-  new normal. </a:t>
            </a:r>
          </a:p>
          <a:p>
            <a:pPr algn="l"/>
            <a:r>
              <a:rPr lang="en-GB" b="0" i="0" dirty="0">
                <a:solidFill>
                  <a:srgbClr val="141414"/>
                </a:solidFill>
                <a:effectLst/>
                <a:latin typeface="Akkurat"/>
              </a:rPr>
              <a:t>Orgs have been catapulted forward, fast-tracking trends such as automation, digitalization, and innovation.</a:t>
            </a:r>
          </a:p>
          <a:p>
            <a:pPr algn="l"/>
            <a:r>
              <a:rPr lang="en-GB" b="0" i="0" dirty="0">
                <a:solidFill>
                  <a:srgbClr val="141414"/>
                </a:solidFill>
                <a:effectLst/>
                <a:latin typeface="Akkurat"/>
              </a:rPr>
              <a:t>Companies that capitalise on post-COVID opportunities will find themselves in a good position to retain their talent and attract people when the situation stabilises. </a:t>
            </a:r>
            <a:endParaRPr lang="en-GB" dirty="0"/>
          </a:p>
        </p:txBody>
      </p:sp>
    </p:spTree>
    <p:extLst>
      <p:ext uri="{BB962C8B-B14F-4D97-AF65-F5344CB8AC3E}">
        <p14:creationId xmlns:p14="http://schemas.microsoft.com/office/powerpoint/2010/main" val="1927216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613EB-B5C2-4D35-9A2D-702D6A5E7D55}"/>
              </a:ext>
            </a:extLst>
          </p:cNvPr>
          <p:cNvSpPr>
            <a:spLocks noGrp="1"/>
          </p:cNvSpPr>
          <p:nvPr>
            <p:ph type="title"/>
          </p:nvPr>
        </p:nvSpPr>
        <p:spPr/>
        <p:txBody>
          <a:bodyPr/>
          <a:lstStyle/>
          <a:p>
            <a:r>
              <a:rPr lang="en-GB" dirty="0"/>
              <a:t>A cultural shift… </a:t>
            </a:r>
          </a:p>
        </p:txBody>
      </p:sp>
      <p:sp>
        <p:nvSpPr>
          <p:cNvPr id="3" name="Content Placeholder 2">
            <a:extLst>
              <a:ext uri="{FF2B5EF4-FFF2-40B4-BE49-F238E27FC236}">
                <a16:creationId xmlns:a16="http://schemas.microsoft.com/office/drawing/2014/main" id="{2A81F3AD-980A-4D16-BB6E-CC0D77E0D8BF}"/>
              </a:ext>
            </a:extLst>
          </p:cNvPr>
          <p:cNvSpPr>
            <a:spLocks noGrp="1"/>
          </p:cNvSpPr>
          <p:nvPr>
            <p:ph idx="1"/>
          </p:nvPr>
        </p:nvSpPr>
        <p:spPr/>
        <p:txBody>
          <a:bodyPr>
            <a:normAutofit/>
          </a:bodyPr>
          <a:lstStyle/>
          <a:p>
            <a:pPr marL="0" indent="0" algn="l">
              <a:buNone/>
            </a:pPr>
            <a:r>
              <a:rPr lang="en-GB" b="1" i="0" dirty="0">
                <a:solidFill>
                  <a:srgbClr val="141414"/>
                </a:solidFill>
                <a:effectLst/>
                <a:latin typeface="Akkurat"/>
              </a:rPr>
              <a:t>1. Rapid reskilling</a:t>
            </a:r>
          </a:p>
          <a:p>
            <a:pPr marL="0" indent="0">
              <a:buNone/>
            </a:pPr>
            <a:r>
              <a:rPr lang="en-GB" b="1" i="0" dirty="0">
                <a:solidFill>
                  <a:srgbClr val="141414"/>
                </a:solidFill>
                <a:effectLst/>
                <a:latin typeface="Akkurat"/>
              </a:rPr>
              <a:t>2. Changing leadership and management competences</a:t>
            </a:r>
          </a:p>
          <a:p>
            <a:pPr marL="0" indent="0" algn="l">
              <a:buNone/>
            </a:pPr>
            <a:r>
              <a:rPr lang="en-GB" b="1" i="0" dirty="0">
                <a:solidFill>
                  <a:srgbClr val="141414"/>
                </a:solidFill>
                <a:effectLst/>
                <a:latin typeface="Akkurat"/>
              </a:rPr>
              <a:t>3. A culture of trust, transparency and openness</a:t>
            </a:r>
          </a:p>
          <a:p>
            <a:pPr marL="0" indent="0">
              <a:buNone/>
            </a:pPr>
            <a:r>
              <a:rPr lang="en-GB" b="1" i="0" dirty="0">
                <a:solidFill>
                  <a:srgbClr val="141414"/>
                </a:solidFill>
                <a:effectLst/>
                <a:latin typeface="Akkurat"/>
              </a:rPr>
              <a:t>4. Individual and social wellbeing</a:t>
            </a:r>
          </a:p>
          <a:p>
            <a:pPr marL="0" indent="0">
              <a:buNone/>
            </a:pPr>
            <a:r>
              <a:rPr lang="en-GB" b="1" i="0" dirty="0">
                <a:solidFill>
                  <a:srgbClr val="141414"/>
                </a:solidFill>
                <a:effectLst/>
                <a:latin typeface="Akkurat"/>
              </a:rPr>
              <a:t>5. Working in a more agile way</a:t>
            </a:r>
          </a:p>
          <a:p>
            <a:pPr marL="0" indent="0" algn="r">
              <a:buNone/>
            </a:pPr>
            <a:r>
              <a:rPr lang="en-GB" sz="2000" b="0" i="0" dirty="0">
                <a:solidFill>
                  <a:srgbClr val="141414"/>
                </a:solidFill>
                <a:effectLst/>
                <a:latin typeface="Akkurat"/>
              </a:rPr>
              <a:t>https://www.weforum.org/</a:t>
            </a:r>
            <a:endParaRPr lang="en-GB" sz="2000" b="1" dirty="0">
              <a:solidFill>
                <a:srgbClr val="141414"/>
              </a:solidFill>
              <a:latin typeface="Akkurat"/>
            </a:endParaRPr>
          </a:p>
          <a:p>
            <a:pPr marL="0" indent="0" algn="r">
              <a:buNone/>
            </a:pPr>
            <a:endParaRPr lang="en-GB" sz="2000" b="0" i="0" dirty="0">
              <a:solidFill>
                <a:srgbClr val="141414"/>
              </a:solidFill>
              <a:effectLst/>
              <a:latin typeface="Akkurat"/>
            </a:endParaRPr>
          </a:p>
          <a:p>
            <a:pPr marL="0" indent="0" algn="l">
              <a:buNone/>
            </a:pPr>
            <a:endParaRPr lang="en-GB" b="0" i="0" dirty="0">
              <a:solidFill>
                <a:srgbClr val="141414"/>
              </a:solidFill>
              <a:effectLst/>
              <a:latin typeface="Akkurat"/>
            </a:endParaRPr>
          </a:p>
          <a:p>
            <a:endParaRPr lang="en-GB" b="0" i="0" dirty="0">
              <a:solidFill>
                <a:srgbClr val="141414"/>
              </a:solidFill>
              <a:effectLst/>
              <a:latin typeface="Akkurat"/>
            </a:endParaRPr>
          </a:p>
          <a:p>
            <a:pPr algn="l"/>
            <a:endParaRPr lang="en-GB" b="0" i="0" dirty="0">
              <a:solidFill>
                <a:srgbClr val="141414"/>
              </a:solidFill>
              <a:effectLst/>
              <a:latin typeface="Akkurat"/>
            </a:endParaRPr>
          </a:p>
          <a:p>
            <a:endParaRPr lang="en-GB" dirty="0"/>
          </a:p>
        </p:txBody>
      </p:sp>
    </p:spTree>
    <p:extLst>
      <p:ext uri="{BB962C8B-B14F-4D97-AF65-F5344CB8AC3E}">
        <p14:creationId xmlns:p14="http://schemas.microsoft.com/office/powerpoint/2010/main" val="11791872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4939</Words>
  <Application>Microsoft Office PowerPoint</Application>
  <PresentationFormat>Widescreen</PresentationFormat>
  <Paragraphs>302</Paragraphs>
  <Slides>26</Slides>
  <Notes>22</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26</vt:i4>
      </vt:variant>
    </vt:vector>
  </HeadingPairs>
  <TitlesOfParts>
    <vt:vector size="41" baseType="lpstr">
      <vt:lpstr>Akkurat</vt:lpstr>
      <vt:lpstr>-apple-system</vt:lpstr>
      <vt:lpstr>Helvetica Neue</vt:lpstr>
      <vt:lpstr>Myriad Pro</vt:lpstr>
      <vt:lpstr>proxima-nova</vt:lpstr>
      <vt:lpstr>Arial</vt:lpstr>
      <vt:lpstr>Calibri</vt:lpstr>
      <vt:lpstr>Lato</vt:lpstr>
      <vt:lpstr>Merriweather</vt:lpstr>
      <vt:lpstr>Open Sans</vt:lpstr>
      <vt:lpstr>Open Sans</vt:lpstr>
      <vt:lpstr>Roboto</vt:lpstr>
      <vt:lpstr>Times New Roman</vt:lpstr>
      <vt:lpstr>Wingdings</vt:lpstr>
      <vt:lpstr>20140311PresentationUWTSDTemplate</vt:lpstr>
      <vt:lpstr>Strategic HRM and Culture   Week 2 </vt:lpstr>
      <vt:lpstr>Today:</vt:lpstr>
      <vt:lpstr>Session objectives </vt:lpstr>
      <vt:lpstr>Strategy </vt:lpstr>
      <vt:lpstr>What is Strategic HRM (SHRM)?</vt:lpstr>
      <vt:lpstr>Levels of strategy</vt:lpstr>
      <vt:lpstr>Features of a strategic approach</vt:lpstr>
      <vt:lpstr>Generic corporate/business strategies</vt:lpstr>
      <vt:lpstr>Aligned strategy </vt:lpstr>
      <vt:lpstr>Benefits of SHRM</vt:lpstr>
      <vt:lpstr>SHRM &amp; WFP</vt:lpstr>
      <vt:lpstr>HRP involves:</vt:lpstr>
      <vt:lpstr>Agile workforce .. </vt:lpstr>
      <vt:lpstr>Criticisms of SHRM</vt:lpstr>
      <vt:lpstr>Strategic Business Partnering </vt:lpstr>
      <vt:lpstr>Human capital management  </vt:lpstr>
      <vt:lpstr>PowerPoint Presentation</vt:lpstr>
      <vt:lpstr>Human capital management </vt:lpstr>
      <vt:lpstr>The Changing Role of the HR Professional.  </vt:lpstr>
      <vt:lpstr>Challenges and Trends: </vt:lpstr>
      <vt:lpstr>Globalisation </vt:lpstr>
      <vt:lpstr>SHRM and Culture</vt:lpstr>
      <vt:lpstr>The influence of HRM on culture</vt:lpstr>
      <vt:lpstr>Developing/Changing culture</vt:lpstr>
      <vt:lpstr>Developing/Changing culture</vt:lpstr>
      <vt:lpstr>A cultural shift…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HRM and Culture   Week 2</dc:title>
  <dc:creator>Helen Evans (Institute of Management and Health)</dc:creator>
  <cp:lastModifiedBy>Helen Evans (Institute of Management and Health)</cp:lastModifiedBy>
  <cp:revision>4</cp:revision>
  <dcterms:created xsi:type="dcterms:W3CDTF">2022-10-13T10:35:47Z</dcterms:created>
  <dcterms:modified xsi:type="dcterms:W3CDTF">2024-04-11T15:31:17Z</dcterms:modified>
</cp:coreProperties>
</file>