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70" r:id="rId3"/>
    <p:sldId id="273" r:id="rId4"/>
    <p:sldId id="262" r:id="rId5"/>
    <p:sldId id="271" r:id="rId6"/>
    <p:sldId id="263" r:id="rId7"/>
    <p:sldId id="264" r:id="rId8"/>
    <p:sldId id="265" r:id="rId9"/>
    <p:sldId id="266" r:id="rId10"/>
    <p:sldId id="268" r:id="rId11"/>
    <p:sldId id="269" r:id="rId12"/>
    <p:sldId id="274" r:id="rId13"/>
    <p:sldId id="272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>
        <p:scale>
          <a:sx n="110" d="100"/>
          <a:sy n="110" d="100"/>
        </p:scale>
        <p:origin x="-1410" y="60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72D0C3-FD8C-4FE9-885B-1D4062EF7BBA}" type="datetimeFigureOut">
              <a:rPr lang="en-US" smtClean="0"/>
              <a:pPr/>
              <a:t>6/20/2013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40731C-79FE-42FE-86EC-52188402A4D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98509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20688" y="4211960"/>
            <a:ext cx="5486400" cy="4114800"/>
          </a:xfrm>
        </p:spPr>
        <p:txBody>
          <a:bodyPr/>
          <a:lstStyle/>
          <a:p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955526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583857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332980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314459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276755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587845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The most straightforward.</a:t>
            </a:r>
          </a:p>
          <a:p>
            <a:r>
              <a:rPr lang="en-GB" dirty="0" smtClean="0"/>
              <a:t>Our reference list appears at the end of your submission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395662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 little more complex but the same format still applies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122421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Just checking everyone’s awake – the quotation is as fictional as one of Austen’s novels!</a:t>
            </a:r>
          </a:p>
          <a:p>
            <a:r>
              <a:rPr lang="en-GB" dirty="0" smtClean="0"/>
              <a:t>Ephemeral – hence the date.</a:t>
            </a:r>
          </a:p>
          <a:p>
            <a:r>
              <a:rPr lang="en-GB" dirty="0" smtClean="0"/>
              <a:t>Avoid commercial sites </a:t>
            </a:r>
            <a:r>
              <a:rPr lang="en-GB" dirty="0" err="1" smtClean="0"/>
              <a:t>BusinessBalls</a:t>
            </a:r>
            <a:r>
              <a:rPr lang="en-GB" dirty="0" smtClean="0"/>
              <a:t> </a:t>
            </a:r>
            <a:r>
              <a:rPr lang="en-GB" dirty="0" err="1" smtClean="0"/>
              <a:t>etc</a:t>
            </a:r>
            <a:r>
              <a:rPr lang="en-GB" dirty="0" smtClean="0"/>
              <a:t> – always seek out the primary source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662203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634838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Always attempt to refer to the primary source</a:t>
            </a:r>
          </a:p>
          <a:p>
            <a:r>
              <a:rPr lang="en-GB" dirty="0" smtClean="0"/>
              <a:t>When in doubt – confer with your</a:t>
            </a:r>
            <a:r>
              <a:rPr lang="en-GB" baseline="0" dirty="0" smtClean="0"/>
              <a:t> tutor</a:t>
            </a:r>
          </a:p>
          <a:p>
            <a:r>
              <a:rPr lang="en-GB" baseline="0" dirty="0" smtClean="0"/>
              <a:t>Check those on-line assets available to you also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238583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510277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5050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E53B1-A0D2-4397-841A-999ECF9A49E0}" type="datetimeFigureOut">
              <a:rPr lang="en-US" smtClean="0"/>
              <a:pPr/>
              <a:t>6/20/2013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BA1B4-0FB1-47A4-8FCD-19917E54D9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91158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E53B1-A0D2-4397-841A-999ECF9A49E0}" type="datetimeFigureOut">
              <a:rPr lang="en-US" smtClean="0"/>
              <a:pPr/>
              <a:t>6/20/2013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BA1B4-0FB1-47A4-8FCD-19917E54D9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47890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E53B1-A0D2-4397-841A-999ECF9A49E0}" type="datetimeFigureOut">
              <a:rPr lang="en-US" smtClean="0"/>
              <a:pPr/>
              <a:t>6/20/2013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BA1B4-0FB1-47A4-8FCD-19917E54D9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23306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E53B1-A0D2-4397-841A-999ECF9A49E0}" type="datetimeFigureOut">
              <a:rPr lang="en-US" smtClean="0"/>
              <a:pPr/>
              <a:t>6/20/2013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BA1B4-0FB1-47A4-8FCD-19917E54D9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84366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E53B1-A0D2-4397-841A-999ECF9A49E0}" type="datetimeFigureOut">
              <a:rPr lang="en-US" smtClean="0"/>
              <a:pPr/>
              <a:t>6/20/2013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BA1B4-0FB1-47A4-8FCD-19917E54D9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30113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E53B1-A0D2-4397-841A-999ECF9A49E0}" type="datetimeFigureOut">
              <a:rPr lang="en-US" smtClean="0"/>
              <a:pPr/>
              <a:t>6/20/2013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BA1B4-0FB1-47A4-8FCD-19917E54D9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30279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E53B1-A0D2-4397-841A-999ECF9A49E0}" type="datetimeFigureOut">
              <a:rPr lang="en-US" smtClean="0"/>
              <a:pPr/>
              <a:t>6/20/2013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BA1B4-0FB1-47A4-8FCD-19917E54D9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14670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E53B1-A0D2-4397-841A-999ECF9A49E0}" type="datetimeFigureOut">
              <a:rPr lang="en-US" smtClean="0"/>
              <a:pPr/>
              <a:t>6/20/2013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BA1B4-0FB1-47A4-8FCD-19917E54D9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2377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E53B1-A0D2-4397-841A-999ECF9A49E0}" type="datetimeFigureOut">
              <a:rPr lang="en-US" smtClean="0"/>
              <a:pPr/>
              <a:t>6/20/2013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BA1B4-0FB1-47A4-8FCD-19917E54D9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70884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E53B1-A0D2-4397-841A-999ECF9A49E0}" type="datetimeFigureOut">
              <a:rPr lang="en-US" smtClean="0"/>
              <a:pPr/>
              <a:t>6/20/2013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BA1B4-0FB1-47A4-8FCD-19917E54D9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50799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E53B1-A0D2-4397-841A-999ECF9A49E0}" type="datetimeFigureOut">
              <a:rPr lang="en-US" smtClean="0"/>
              <a:pPr/>
              <a:t>6/20/2013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BA1B4-0FB1-47A4-8FCD-19917E54D9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273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FE53B1-A0D2-4397-841A-999ECF9A49E0}" type="datetimeFigureOut">
              <a:rPr lang="en-US" smtClean="0"/>
              <a:pPr/>
              <a:t>6/20/2013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BBA1B4-0FB1-47A4-8FCD-19917E54D9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42237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emberley.com/janeinfo/litallus.html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rinitysaintdavid.ac.uk/en/studentservices/learningsupport/learningsupportspld/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emf"/><Relationship Id="rId5" Type="http://schemas.openxmlformats.org/officeDocument/2006/relationships/hyperlink" Target="http://www.trinitysaintdavid.ac.uk/en/studentservices/learningsupport/distancelearners/" TargetMode="External"/><Relationship Id="rId4" Type="http://schemas.openxmlformats.org/officeDocument/2006/relationships/hyperlink" Target="http://www.trinitysaintdavid.ac.uk/en/studentservices/studysupport/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 descr="PP_TSD_white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Box 2"/>
          <p:cNvSpPr txBox="1"/>
          <p:nvPr/>
        </p:nvSpPr>
        <p:spPr>
          <a:xfrm>
            <a:off x="827584" y="1484784"/>
            <a:ext cx="7776864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b="1" dirty="0" err="1">
                <a:solidFill>
                  <a:prstClr val="black"/>
                </a:solidFill>
                <a:ea typeface="+mj-ea"/>
                <a:cs typeface="+mj-cs"/>
              </a:rPr>
              <a:t>Llên-ladrad</a:t>
            </a:r>
            <a:r>
              <a:rPr lang="en-GB" sz="4800" b="1" dirty="0">
                <a:solidFill>
                  <a:prstClr val="black"/>
                </a:solidFill>
                <a:ea typeface="+mj-ea"/>
                <a:cs typeface="+mj-cs"/>
              </a:rPr>
              <a:t> a </a:t>
            </a:r>
            <a:r>
              <a:rPr lang="en-GB" sz="4800" b="1" dirty="0" err="1" smtClean="0">
                <a:solidFill>
                  <a:prstClr val="black"/>
                </a:solidFill>
                <a:ea typeface="+mj-ea"/>
                <a:cs typeface="+mj-cs"/>
              </a:rPr>
              <a:t>Chyfeirnodi</a:t>
            </a:r>
            <a:endParaRPr lang="en-GB" sz="4800" b="1" dirty="0">
              <a:solidFill>
                <a:prstClr val="black"/>
              </a:solidFill>
              <a:ea typeface="+mj-ea"/>
              <a:cs typeface="+mj-cs"/>
            </a:endParaRPr>
          </a:p>
          <a:p>
            <a:pPr algn="ctr"/>
            <a:endParaRPr lang="en-GB" sz="4800" b="1" dirty="0" smtClean="0">
              <a:solidFill>
                <a:prstClr val="black"/>
              </a:solidFill>
              <a:ea typeface="+mj-ea"/>
              <a:cs typeface="+mj-cs"/>
            </a:endParaRPr>
          </a:p>
          <a:p>
            <a:pPr algn="ctr"/>
            <a:r>
              <a:rPr lang="en-GB" sz="4800" b="1" i="1" dirty="0" smtClean="0">
                <a:solidFill>
                  <a:prstClr val="black"/>
                </a:solidFill>
                <a:ea typeface="+mj-ea"/>
                <a:cs typeface="+mj-cs"/>
              </a:rPr>
              <a:t>Plagiarism </a:t>
            </a:r>
            <a:r>
              <a:rPr lang="en-GB" sz="4800" b="1" i="1" dirty="0">
                <a:solidFill>
                  <a:prstClr val="black"/>
                </a:solidFill>
                <a:ea typeface="+mj-ea"/>
                <a:cs typeface="+mj-cs"/>
              </a:rPr>
              <a:t>and Referencing</a:t>
            </a:r>
            <a:r>
              <a:rPr lang="en-GB" sz="4800" b="1" dirty="0">
                <a:solidFill>
                  <a:prstClr val="black"/>
                </a:solidFill>
                <a:ea typeface="+mj-ea"/>
                <a:cs typeface="+mj-cs"/>
              </a:rPr>
              <a:t/>
            </a:r>
            <a:br>
              <a:rPr lang="en-GB" sz="4800" b="1" dirty="0">
                <a:solidFill>
                  <a:prstClr val="black"/>
                </a:solidFill>
                <a:ea typeface="+mj-ea"/>
                <a:cs typeface="+mj-cs"/>
              </a:rPr>
            </a:br>
            <a:r>
              <a:rPr lang="en-GB" sz="4800" b="1" dirty="0">
                <a:solidFill>
                  <a:prstClr val="black"/>
                </a:solidFill>
                <a:ea typeface="+mj-ea"/>
                <a:cs typeface="+mj-cs"/>
              </a:rPr>
              <a:t/>
            </a:r>
            <a:br>
              <a:rPr lang="en-GB" sz="4800" b="1" dirty="0">
                <a:solidFill>
                  <a:prstClr val="black"/>
                </a:solidFill>
                <a:ea typeface="+mj-ea"/>
                <a:cs typeface="+mj-cs"/>
              </a:rPr>
            </a:br>
            <a:endParaRPr lang="en-GB" sz="4800" b="1" dirty="0"/>
          </a:p>
        </p:txBody>
      </p:sp>
    </p:spTree>
    <p:extLst>
      <p:ext uri="{BB962C8B-B14F-4D97-AF65-F5344CB8AC3E}">
        <p14:creationId xmlns:p14="http://schemas.microsoft.com/office/powerpoint/2010/main" val="1122728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683568" y="476672"/>
            <a:ext cx="80648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683568" y="634506"/>
            <a:ext cx="8064896" cy="59400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err="1" smtClean="0">
                <a:solidFill>
                  <a:prstClr val="black"/>
                </a:solidFill>
                <a:ea typeface="+mj-ea"/>
                <a:cs typeface="+mj-cs"/>
              </a:rPr>
              <a:t>Diffiniad</a:t>
            </a:r>
            <a:r>
              <a:rPr lang="en-GB" sz="3200" dirty="0" smtClean="0">
                <a:solidFill>
                  <a:prstClr val="black"/>
                </a:solidFill>
                <a:ea typeface="+mj-ea"/>
                <a:cs typeface="+mj-cs"/>
              </a:rPr>
              <a:t> o </a:t>
            </a:r>
            <a:r>
              <a:rPr lang="en-GB" sz="3200" dirty="0" err="1" smtClean="0">
                <a:solidFill>
                  <a:prstClr val="black"/>
                </a:solidFill>
                <a:ea typeface="+mj-ea"/>
                <a:cs typeface="+mj-cs"/>
              </a:rPr>
              <a:t>Lên</a:t>
            </a:r>
            <a:r>
              <a:rPr lang="en-GB" sz="32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3200" dirty="0" err="1" smtClean="0">
                <a:solidFill>
                  <a:prstClr val="black"/>
                </a:solidFill>
                <a:ea typeface="+mj-ea"/>
                <a:cs typeface="+mj-cs"/>
              </a:rPr>
              <a:t>ladrad</a:t>
            </a:r>
            <a:r>
              <a:rPr lang="en-GB" sz="32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</a:p>
          <a:p>
            <a:r>
              <a:rPr lang="en-GB" sz="3200" i="1" dirty="0" smtClean="0">
                <a:solidFill>
                  <a:prstClr val="black"/>
                </a:solidFill>
                <a:ea typeface="+mj-ea"/>
                <a:cs typeface="+mj-cs"/>
              </a:rPr>
              <a:t>Plagiarism defined</a:t>
            </a:r>
          </a:p>
          <a:p>
            <a:pPr algn="ctr"/>
            <a:endParaRPr lang="en-GB" sz="3200" i="1" dirty="0">
              <a:solidFill>
                <a:prstClr val="black"/>
              </a:solidFill>
              <a:ea typeface="+mj-ea"/>
              <a:cs typeface="+mj-cs"/>
            </a:endParaRPr>
          </a:p>
          <a:p>
            <a:pPr lvl="0"/>
            <a:r>
              <a:rPr lang="en-US" sz="3200" dirty="0">
                <a:solidFill>
                  <a:prstClr val="black"/>
                </a:solidFill>
              </a:rPr>
              <a:t>"uses words, ideas or work products, attributable to an identifiable person or source, without attributing the work to the source from which it was obtained, in a situation in which there was a legitimate expectation of original authorship, in order to obtain benefit, credit or gain</a:t>
            </a:r>
            <a:r>
              <a:rPr lang="en-US" sz="3200" dirty="0" smtClean="0">
                <a:solidFill>
                  <a:prstClr val="black"/>
                </a:solidFill>
              </a:rPr>
              <a:t>".</a:t>
            </a:r>
          </a:p>
          <a:p>
            <a:pPr lvl="0"/>
            <a:r>
              <a:rPr lang="en-US" sz="2800" dirty="0" smtClean="0">
                <a:solidFill>
                  <a:prstClr val="black"/>
                </a:solidFill>
              </a:rPr>
              <a:t>Fishman</a:t>
            </a:r>
            <a:r>
              <a:rPr lang="en-US" sz="2800" dirty="0">
                <a:solidFill>
                  <a:prstClr val="black"/>
                </a:solidFill>
              </a:rPr>
              <a:t>, 2010</a:t>
            </a:r>
          </a:p>
          <a:p>
            <a:pPr algn="ctr"/>
            <a:endParaRPr lang="en-GB" sz="3200" i="1" dirty="0"/>
          </a:p>
        </p:txBody>
      </p:sp>
    </p:spTree>
    <p:extLst>
      <p:ext uri="{BB962C8B-B14F-4D97-AF65-F5344CB8AC3E}">
        <p14:creationId xmlns:p14="http://schemas.microsoft.com/office/powerpoint/2010/main" val="2835505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755576" y="548680"/>
            <a:ext cx="7776864" cy="46228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err="1" smtClean="0">
                <a:solidFill>
                  <a:prstClr val="black"/>
                </a:solidFill>
                <a:ea typeface="+mj-ea"/>
                <a:cs typeface="+mj-cs"/>
              </a:rPr>
              <a:t>Sut</a:t>
            </a:r>
            <a:r>
              <a:rPr lang="en-GB" sz="32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3200" dirty="0" err="1" smtClean="0">
                <a:solidFill>
                  <a:prstClr val="black"/>
                </a:solidFill>
                <a:ea typeface="+mj-ea"/>
                <a:cs typeface="+mj-cs"/>
              </a:rPr>
              <a:t>ddylid</a:t>
            </a:r>
            <a:r>
              <a:rPr lang="en-GB" sz="32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3200" dirty="0" err="1" smtClean="0">
                <a:solidFill>
                  <a:prstClr val="black"/>
                </a:solidFill>
                <a:ea typeface="+mj-ea"/>
                <a:cs typeface="+mj-cs"/>
              </a:rPr>
              <a:t>cyfeirnodi</a:t>
            </a:r>
            <a:r>
              <a:rPr lang="en-GB" sz="3200" dirty="0" smtClean="0">
                <a:solidFill>
                  <a:prstClr val="black"/>
                </a:solidFill>
                <a:ea typeface="+mj-ea"/>
                <a:cs typeface="+mj-cs"/>
              </a:rPr>
              <a:t>?</a:t>
            </a:r>
          </a:p>
          <a:p>
            <a:r>
              <a:rPr lang="en-GB" sz="3200" i="1" dirty="0" smtClean="0">
                <a:solidFill>
                  <a:prstClr val="black"/>
                </a:solidFill>
                <a:ea typeface="+mj-ea"/>
                <a:cs typeface="+mj-cs"/>
              </a:rPr>
              <a:t>So </a:t>
            </a:r>
            <a:r>
              <a:rPr lang="en-GB" sz="3200" i="1" dirty="0">
                <a:solidFill>
                  <a:prstClr val="black"/>
                </a:solidFill>
                <a:ea typeface="+mj-ea"/>
                <a:cs typeface="+mj-cs"/>
              </a:rPr>
              <a:t>how should I cite this</a:t>
            </a:r>
            <a:r>
              <a:rPr lang="en-GB" sz="3200" i="1" dirty="0" smtClean="0">
                <a:solidFill>
                  <a:prstClr val="black"/>
                </a:solidFill>
                <a:ea typeface="+mj-ea"/>
                <a:cs typeface="+mj-cs"/>
              </a:rPr>
              <a:t>?</a:t>
            </a:r>
          </a:p>
          <a:p>
            <a:endParaRPr lang="en-GB" sz="3200" dirty="0">
              <a:solidFill>
                <a:prstClr val="black"/>
              </a:solidFill>
              <a:ea typeface="+mj-ea"/>
              <a:cs typeface="+mj-cs"/>
            </a:endParaRPr>
          </a:p>
          <a:p>
            <a:pPr lvl="0">
              <a:spcBef>
                <a:spcPct val="20000"/>
              </a:spcBef>
            </a:pPr>
            <a:r>
              <a:rPr lang="en-GB" sz="3200" dirty="0">
                <a:solidFill>
                  <a:prstClr val="black"/>
                </a:solidFill>
              </a:rPr>
              <a:t>Fishman, T. (2010) </a:t>
            </a:r>
            <a:r>
              <a:rPr lang="en-GB" sz="3200" i="1" dirty="0" err="1" smtClean="0">
                <a:solidFill>
                  <a:srgbClr val="FF0000"/>
                </a:solidFill>
              </a:rPr>
              <a:t>dyfynwyd</a:t>
            </a:r>
            <a:r>
              <a:rPr lang="en-GB" sz="3200" i="1" dirty="0" smtClean="0">
                <a:solidFill>
                  <a:srgbClr val="FF0000"/>
                </a:solidFill>
              </a:rPr>
              <a:t> </a:t>
            </a:r>
            <a:r>
              <a:rPr lang="en-GB" sz="3200" i="1" dirty="0" err="1" smtClean="0">
                <a:solidFill>
                  <a:srgbClr val="FF0000"/>
                </a:solidFill>
              </a:rPr>
              <a:t>yn</a:t>
            </a:r>
            <a:r>
              <a:rPr lang="en-GB" sz="3200" i="1" dirty="0" smtClean="0">
                <a:solidFill>
                  <a:srgbClr val="FF0000"/>
                </a:solidFill>
              </a:rPr>
              <a:t> </a:t>
            </a:r>
            <a:r>
              <a:rPr lang="en-GB" sz="3200" dirty="0" smtClean="0">
                <a:solidFill>
                  <a:prstClr val="black"/>
                </a:solidFill>
              </a:rPr>
              <a:t>/ cited </a:t>
            </a:r>
            <a:r>
              <a:rPr lang="en-GB" sz="3200" dirty="0">
                <a:solidFill>
                  <a:prstClr val="black"/>
                </a:solidFill>
              </a:rPr>
              <a:t>in </a:t>
            </a:r>
            <a:r>
              <a:rPr lang="en-GB" sz="3200" dirty="0" err="1">
                <a:solidFill>
                  <a:prstClr val="black"/>
                </a:solidFill>
              </a:rPr>
              <a:t>Fearn</a:t>
            </a:r>
            <a:r>
              <a:rPr lang="en-GB" sz="3200" dirty="0">
                <a:solidFill>
                  <a:prstClr val="black"/>
                </a:solidFill>
              </a:rPr>
              <a:t>, H. ‘Is it plagiarism? Well it is rather difficult to say.’ </a:t>
            </a:r>
            <a:r>
              <a:rPr lang="en-GB" sz="3200" dirty="0" smtClean="0">
                <a:solidFill>
                  <a:prstClr val="black"/>
                </a:solidFill>
              </a:rPr>
              <a:t>[</a:t>
            </a:r>
            <a:r>
              <a:rPr lang="en-GB" sz="3200" i="1" dirty="0" err="1" smtClean="0">
                <a:solidFill>
                  <a:srgbClr val="FF0000"/>
                </a:solidFill>
              </a:rPr>
              <a:t>Ar</a:t>
            </a:r>
            <a:r>
              <a:rPr lang="en-GB" sz="3200" i="1" dirty="0" smtClean="0">
                <a:solidFill>
                  <a:srgbClr val="FF0000"/>
                </a:solidFill>
              </a:rPr>
              <a:t> </a:t>
            </a:r>
            <a:r>
              <a:rPr lang="en-GB" sz="3200" i="1" dirty="0" err="1" smtClean="0">
                <a:solidFill>
                  <a:srgbClr val="FF0000"/>
                </a:solidFill>
              </a:rPr>
              <a:t>lein</a:t>
            </a:r>
            <a:r>
              <a:rPr lang="en-GB" sz="3200" i="1" dirty="0" smtClean="0">
                <a:solidFill>
                  <a:srgbClr val="FF0000"/>
                </a:solidFill>
              </a:rPr>
              <a:t> </a:t>
            </a:r>
            <a:r>
              <a:rPr lang="en-GB" sz="3200" dirty="0" smtClean="0">
                <a:solidFill>
                  <a:prstClr val="black"/>
                </a:solidFill>
              </a:rPr>
              <a:t>/ Online</a:t>
            </a:r>
            <a:r>
              <a:rPr lang="en-GB" sz="3200" dirty="0">
                <a:solidFill>
                  <a:prstClr val="black"/>
                </a:solidFill>
              </a:rPr>
              <a:t>], Available: http://www.timeshighereducation.co.uk/412292.article </a:t>
            </a:r>
            <a:r>
              <a:rPr lang="en-GB" sz="3200" dirty="0" smtClean="0">
                <a:solidFill>
                  <a:prstClr val="black"/>
                </a:solidFill>
              </a:rPr>
              <a:t>[</a:t>
            </a:r>
            <a:r>
              <a:rPr lang="en-GB" sz="3200" i="1" dirty="0" smtClean="0">
                <a:solidFill>
                  <a:srgbClr val="FF0000"/>
                </a:solidFill>
              </a:rPr>
              <a:t>29 </a:t>
            </a:r>
            <a:r>
              <a:rPr lang="en-GB" sz="3200" i="1" dirty="0" err="1" smtClean="0">
                <a:solidFill>
                  <a:srgbClr val="FF0000"/>
                </a:solidFill>
              </a:rPr>
              <a:t>Ebrill</a:t>
            </a:r>
            <a:r>
              <a:rPr lang="en-GB" sz="3200" i="1" dirty="0" smtClean="0">
                <a:solidFill>
                  <a:srgbClr val="FF0000"/>
                </a:solidFill>
              </a:rPr>
              <a:t> 2013 </a:t>
            </a:r>
            <a:r>
              <a:rPr lang="en-GB" sz="3200" dirty="0" smtClean="0">
                <a:solidFill>
                  <a:prstClr val="black"/>
                </a:solidFill>
              </a:rPr>
              <a:t>/ 29 </a:t>
            </a:r>
            <a:r>
              <a:rPr lang="en-GB" sz="3200" dirty="0">
                <a:solidFill>
                  <a:prstClr val="black"/>
                </a:solidFill>
              </a:rPr>
              <a:t>April 2013]</a:t>
            </a:r>
            <a:endParaRPr lang="en-US" sz="3200" dirty="0">
              <a:solidFill>
                <a:prstClr val="black"/>
              </a:solidFill>
            </a:endParaRP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4033574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6948264" y="3086100"/>
            <a:ext cx="1981200" cy="102870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>
                <a:solidFill>
                  <a:schemeClr val="tx1"/>
                </a:solidFill>
              </a:rPr>
              <a:t>Camymddygiad</a:t>
            </a:r>
            <a:r>
              <a:rPr lang="en-GB" dirty="0" smtClean="0">
                <a:solidFill>
                  <a:schemeClr val="tx1"/>
                </a:solidFill>
              </a:rPr>
              <a:t> / </a:t>
            </a:r>
            <a:r>
              <a:rPr lang="en-GB" i="1" dirty="0" smtClean="0">
                <a:solidFill>
                  <a:schemeClr val="tx1"/>
                </a:solidFill>
              </a:rPr>
              <a:t>Misconduct</a:t>
            </a:r>
            <a:endParaRPr lang="en-US" i="1" dirty="0">
              <a:solidFill>
                <a:schemeClr val="tx1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4860032" y="4629150"/>
            <a:ext cx="1981200" cy="102870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>
                <a:solidFill>
                  <a:schemeClr val="tx1"/>
                </a:solidFill>
              </a:rPr>
              <a:t>Camddefnydd</a:t>
            </a:r>
            <a:r>
              <a:rPr lang="en-GB" dirty="0" smtClean="0">
                <a:solidFill>
                  <a:schemeClr val="tx1"/>
                </a:solidFill>
              </a:rPr>
              <a:t> / </a:t>
            </a:r>
            <a:r>
              <a:rPr lang="en-GB" i="1" dirty="0" smtClean="0">
                <a:solidFill>
                  <a:schemeClr val="tx1"/>
                </a:solidFill>
              </a:rPr>
              <a:t>Misuse</a:t>
            </a:r>
            <a:endParaRPr lang="en-US" i="1" dirty="0">
              <a:solidFill>
                <a:schemeClr val="tx1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1654628" y="5410200"/>
            <a:ext cx="2197291" cy="102870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>
                <a:solidFill>
                  <a:schemeClr val="tx1"/>
                </a:solidFill>
              </a:rPr>
              <a:t>Camddealltwlriaeth</a:t>
            </a:r>
            <a:r>
              <a:rPr lang="en-GB" dirty="0" smtClean="0">
                <a:solidFill>
                  <a:schemeClr val="tx1"/>
                </a:solidFill>
              </a:rPr>
              <a:t> / </a:t>
            </a:r>
            <a:r>
              <a:rPr lang="en-GB" i="1" dirty="0" smtClean="0">
                <a:solidFill>
                  <a:schemeClr val="tx1"/>
                </a:solidFill>
              </a:rPr>
              <a:t>Misunderstanding</a:t>
            </a:r>
            <a:endParaRPr lang="en-US" i="1" dirty="0">
              <a:solidFill>
                <a:schemeClr val="tx1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6156176" y="865149"/>
            <a:ext cx="2209800" cy="133918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>
                <a:solidFill>
                  <a:schemeClr val="tx1"/>
                </a:solidFill>
              </a:rPr>
              <a:t>Twyll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bwriadol</a:t>
            </a:r>
            <a:r>
              <a:rPr lang="en-GB" dirty="0" smtClean="0">
                <a:solidFill>
                  <a:schemeClr val="tx1"/>
                </a:solidFill>
              </a:rPr>
              <a:t> – </a:t>
            </a:r>
            <a:r>
              <a:rPr lang="en-GB" dirty="0" err="1" smtClean="0">
                <a:solidFill>
                  <a:schemeClr val="tx1"/>
                </a:solidFill>
              </a:rPr>
              <a:t>bwriad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i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dwyllo</a:t>
            </a:r>
            <a:r>
              <a:rPr lang="en-GB" dirty="0" smtClean="0">
                <a:solidFill>
                  <a:schemeClr val="tx1"/>
                </a:solidFill>
              </a:rPr>
              <a:t> / </a:t>
            </a:r>
            <a:r>
              <a:rPr lang="en-GB" i="1" dirty="0" smtClean="0">
                <a:solidFill>
                  <a:schemeClr val="tx1"/>
                </a:solidFill>
              </a:rPr>
              <a:t>Deliberate cheating – intent to deceive</a:t>
            </a:r>
            <a:endParaRPr lang="en-US" i="1" dirty="0">
              <a:solidFill>
                <a:schemeClr val="tx1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2971800" y="1988840"/>
            <a:ext cx="2176264" cy="1527245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>
                <a:solidFill>
                  <a:schemeClr val="tx1"/>
                </a:solidFill>
              </a:rPr>
              <a:t>Gwybod</a:t>
            </a:r>
            <a:r>
              <a:rPr lang="en-GB" dirty="0" smtClean="0">
                <a:solidFill>
                  <a:schemeClr val="tx1"/>
                </a:solidFill>
              </a:rPr>
              <a:t> y </a:t>
            </a:r>
            <a:r>
              <a:rPr lang="en-GB" dirty="0" err="1" smtClean="0">
                <a:solidFill>
                  <a:schemeClr val="tx1"/>
                </a:solidFill>
              </a:rPr>
              <a:t>rheolau</a:t>
            </a:r>
            <a:r>
              <a:rPr lang="en-GB" dirty="0" smtClean="0">
                <a:solidFill>
                  <a:schemeClr val="tx1"/>
                </a:solidFill>
              </a:rPr>
              <a:t> a </a:t>
            </a:r>
            <a:r>
              <a:rPr lang="en-GB" dirty="0" err="1" smtClean="0">
                <a:solidFill>
                  <a:schemeClr val="tx1"/>
                </a:solidFill>
              </a:rPr>
              <a:t>gwenud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camgymeriad</a:t>
            </a:r>
            <a:r>
              <a:rPr lang="en-GB" dirty="0" smtClean="0">
                <a:solidFill>
                  <a:schemeClr val="tx1"/>
                </a:solidFill>
              </a:rPr>
              <a:t>. / </a:t>
            </a:r>
            <a:r>
              <a:rPr lang="en-GB" i="1" dirty="0" smtClean="0">
                <a:solidFill>
                  <a:schemeClr val="tx1"/>
                </a:solidFill>
              </a:rPr>
              <a:t>Knows the rules and makes a mistake</a:t>
            </a:r>
            <a:endParaRPr lang="en-US" i="1" dirty="0">
              <a:solidFill>
                <a:schemeClr val="tx1"/>
              </a:solidFill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457200" y="2852936"/>
            <a:ext cx="1981200" cy="1626535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>
                <a:solidFill>
                  <a:schemeClr val="tx1"/>
                </a:solidFill>
              </a:rPr>
              <a:t>Ddim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yn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gwybod</a:t>
            </a:r>
            <a:r>
              <a:rPr lang="en-GB" dirty="0" smtClean="0">
                <a:solidFill>
                  <a:schemeClr val="tx1"/>
                </a:solidFill>
              </a:rPr>
              <a:t> y </a:t>
            </a:r>
            <a:r>
              <a:rPr lang="en-GB" dirty="0" err="1" smtClean="0">
                <a:solidFill>
                  <a:schemeClr val="tx1"/>
                </a:solidFill>
              </a:rPr>
              <a:t>rheolau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a’u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 err="1" smtClean="0">
                <a:solidFill>
                  <a:schemeClr val="tx1"/>
                </a:solidFill>
              </a:rPr>
              <a:t>torri</a:t>
            </a:r>
            <a:r>
              <a:rPr lang="en-GB" dirty="0" smtClean="0">
                <a:solidFill>
                  <a:schemeClr val="tx1"/>
                </a:solidFill>
              </a:rPr>
              <a:t>. / </a:t>
            </a:r>
            <a:r>
              <a:rPr lang="en-GB" i="1" dirty="0" smtClean="0">
                <a:solidFill>
                  <a:schemeClr val="tx1"/>
                </a:solidFill>
              </a:rPr>
              <a:t>Doesn’t know the rules and breaks them</a:t>
            </a:r>
            <a:endParaRPr lang="en-US" i="1" dirty="0">
              <a:solidFill>
                <a:schemeClr val="tx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463632" y="585917"/>
            <a:ext cx="82996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err="1" smtClean="0">
                <a:solidFill>
                  <a:prstClr val="black"/>
                </a:solidFill>
                <a:ea typeface="+mj-ea"/>
                <a:cs typeface="+mj-cs"/>
              </a:rPr>
              <a:t>Sbectrwm</a:t>
            </a:r>
            <a:r>
              <a:rPr lang="en-GB" sz="36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3600" dirty="0" err="1" smtClean="0">
                <a:solidFill>
                  <a:prstClr val="black"/>
                </a:solidFill>
                <a:ea typeface="+mj-ea"/>
                <a:cs typeface="+mj-cs"/>
              </a:rPr>
              <a:t>Llên-ladrad</a:t>
            </a:r>
            <a:endParaRPr lang="en-GB" sz="3600" dirty="0" smtClean="0">
              <a:solidFill>
                <a:prstClr val="black"/>
              </a:solidFill>
              <a:ea typeface="+mj-ea"/>
              <a:cs typeface="+mj-cs"/>
            </a:endParaRPr>
          </a:p>
          <a:p>
            <a:r>
              <a:rPr lang="en-GB" sz="3600" i="1" dirty="0" smtClean="0">
                <a:solidFill>
                  <a:prstClr val="black"/>
                </a:solidFill>
                <a:ea typeface="+mj-ea"/>
                <a:cs typeface="+mj-cs"/>
              </a:rPr>
              <a:t>A </a:t>
            </a:r>
            <a:r>
              <a:rPr lang="en-GB" sz="3600" i="1" dirty="0">
                <a:solidFill>
                  <a:prstClr val="black"/>
                </a:solidFill>
                <a:ea typeface="+mj-ea"/>
                <a:cs typeface="+mj-cs"/>
              </a:rPr>
              <a:t>spectrum of plagiarism</a:t>
            </a:r>
            <a:endParaRPr lang="en-GB" sz="3600" i="1" dirty="0"/>
          </a:p>
        </p:txBody>
      </p:sp>
      <p:cxnSp>
        <p:nvCxnSpPr>
          <p:cNvPr id="21" name="Straight Arrow Connector 20"/>
          <p:cNvCxnSpPr/>
          <p:nvPr/>
        </p:nvCxnSpPr>
        <p:spPr>
          <a:xfrm flipV="1">
            <a:off x="463632" y="2282924"/>
            <a:ext cx="8375568" cy="3234308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>
            <a:off x="2051720" y="2175892"/>
            <a:ext cx="2599696" cy="406142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/>
          <p:cNvCxnSpPr/>
          <p:nvPr/>
        </p:nvCxnSpPr>
        <p:spPr>
          <a:xfrm>
            <a:off x="5292080" y="1628800"/>
            <a:ext cx="2448272" cy="403244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50162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611560" y="548680"/>
            <a:ext cx="79928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3600" dirty="0">
              <a:solidFill>
                <a:prstClr val="black"/>
              </a:solidFill>
              <a:ea typeface="+mj-ea"/>
              <a:cs typeface="+mj-cs"/>
            </a:endParaRPr>
          </a:p>
          <a:p>
            <a:endParaRPr lang="en-GB" sz="3600" dirty="0"/>
          </a:p>
        </p:txBody>
      </p:sp>
      <p:sp>
        <p:nvSpPr>
          <p:cNvPr id="5" name="TextBox 4"/>
          <p:cNvSpPr txBox="1"/>
          <p:nvPr/>
        </p:nvSpPr>
        <p:spPr>
          <a:xfrm>
            <a:off x="899592" y="620688"/>
            <a:ext cx="3960440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cap="all" dirty="0" smtClean="0">
                <a:solidFill>
                  <a:prstClr val="black"/>
                </a:solidFill>
                <a:ea typeface="+mj-ea"/>
                <a:cs typeface="+mj-cs"/>
              </a:rPr>
              <a:t>R</a:t>
            </a:r>
            <a:r>
              <a:rPr lang="en-GB" sz="3200" dirty="0" smtClean="0">
                <a:solidFill>
                  <a:prstClr val="black"/>
                </a:solidFill>
                <a:ea typeface="+mj-ea"/>
                <a:cs typeface="+mj-cs"/>
              </a:rPr>
              <a:t>HAI ENGHREIFFTIAU</a:t>
            </a:r>
          </a:p>
          <a:p>
            <a:endParaRPr lang="en-GB" sz="2400" cap="all" dirty="0" smtClean="0">
              <a:solidFill>
                <a:prstClr val="black"/>
              </a:solidFill>
              <a:ea typeface="+mj-ea"/>
              <a:cs typeface="+mj-cs"/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en-GB" sz="2400" dirty="0" err="1" smtClean="0">
                <a:solidFill>
                  <a:prstClr val="black"/>
                </a:solidFill>
                <a:ea typeface="+mj-ea"/>
                <a:cs typeface="+mj-cs"/>
              </a:rPr>
              <a:t>Copïo</a:t>
            </a: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400" dirty="0" err="1" smtClean="0">
                <a:solidFill>
                  <a:prstClr val="black"/>
                </a:solidFill>
                <a:ea typeface="+mj-ea"/>
                <a:cs typeface="+mj-cs"/>
              </a:rPr>
              <a:t>heb</a:t>
            </a: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400" dirty="0" err="1" smtClean="0">
                <a:solidFill>
                  <a:prstClr val="black"/>
                </a:solidFill>
                <a:ea typeface="+mj-ea"/>
                <a:cs typeface="+mj-cs"/>
              </a:rPr>
              <a:t>ddangos</a:t>
            </a: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400" dirty="0" err="1" smtClean="0">
                <a:solidFill>
                  <a:prstClr val="black"/>
                </a:solidFill>
                <a:ea typeface="+mj-ea"/>
                <a:cs typeface="+mj-cs"/>
              </a:rPr>
              <a:t>mai</a:t>
            </a: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400" dirty="0" err="1" smtClean="0">
                <a:solidFill>
                  <a:prstClr val="black"/>
                </a:solidFill>
                <a:ea typeface="+mj-ea"/>
                <a:cs typeface="+mj-cs"/>
              </a:rPr>
              <a:t>copi</a:t>
            </a: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400" dirty="0" err="1" smtClean="0">
                <a:solidFill>
                  <a:prstClr val="black"/>
                </a:solidFill>
                <a:ea typeface="+mj-ea"/>
                <a:cs typeface="+mj-cs"/>
              </a:rPr>
              <a:t>yw</a:t>
            </a: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 e. 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en-GB" sz="2400" dirty="0" err="1" smtClean="0">
                <a:solidFill>
                  <a:prstClr val="black"/>
                </a:solidFill>
                <a:ea typeface="+mj-ea"/>
                <a:cs typeface="+mj-cs"/>
              </a:rPr>
              <a:t>Talu</a:t>
            </a: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400" dirty="0" err="1" smtClean="0">
                <a:solidFill>
                  <a:prstClr val="black"/>
                </a:solidFill>
                <a:ea typeface="+mj-ea"/>
                <a:cs typeface="+mj-cs"/>
              </a:rPr>
              <a:t>rhywun</a:t>
            </a: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400" dirty="0" err="1" smtClean="0">
                <a:solidFill>
                  <a:prstClr val="black"/>
                </a:solidFill>
                <a:ea typeface="+mj-ea"/>
                <a:cs typeface="+mj-cs"/>
              </a:rPr>
              <a:t>arall</a:t>
            </a: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400" dirty="0" err="1" smtClean="0">
                <a:solidFill>
                  <a:prstClr val="black"/>
                </a:solidFill>
                <a:ea typeface="+mj-ea"/>
                <a:cs typeface="+mj-cs"/>
              </a:rPr>
              <a:t>i</a:t>
            </a: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400" dirty="0" err="1" smtClean="0">
                <a:solidFill>
                  <a:prstClr val="black"/>
                </a:solidFill>
                <a:ea typeface="+mj-ea"/>
                <a:cs typeface="+mj-cs"/>
              </a:rPr>
              <a:t>wneud</a:t>
            </a: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400" dirty="0" err="1" smtClean="0">
                <a:solidFill>
                  <a:prstClr val="black"/>
                </a:solidFill>
                <a:ea typeface="+mj-ea"/>
                <a:cs typeface="+mj-cs"/>
              </a:rPr>
              <a:t>drosoch</a:t>
            </a: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Dim </a:t>
            </a:r>
            <a:r>
              <a:rPr lang="en-GB" sz="2400" dirty="0" err="1" smtClean="0">
                <a:solidFill>
                  <a:prstClr val="black"/>
                </a:solidFill>
                <a:ea typeface="+mj-ea"/>
                <a:cs typeface="+mj-cs"/>
              </a:rPr>
              <a:t>danogs</a:t>
            </a: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400" dirty="0" err="1" smtClean="0">
                <a:solidFill>
                  <a:prstClr val="black"/>
                </a:solidFill>
                <a:ea typeface="+mj-ea"/>
                <a:cs typeface="+mj-cs"/>
              </a:rPr>
              <a:t>eich</a:t>
            </a: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400" dirty="0" err="1" smtClean="0">
                <a:solidFill>
                  <a:prstClr val="black"/>
                </a:solidFill>
                <a:ea typeface="+mj-ea"/>
                <a:cs typeface="+mj-cs"/>
              </a:rPr>
              <a:t>ffynonellau</a:t>
            </a: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 (</a:t>
            </a:r>
            <a:r>
              <a:rPr lang="en-GB" sz="2400" dirty="0" err="1" smtClean="0">
                <a:solidFill>
                  <a:prstClr val="black"/>
                </a:solidFill>
                <a:ea typeface="+mj-ea"/>
                <a:cs typeface="+mj-cs"/>
              </a:rPr>
              <a:t>gair</a:t>
            </a: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400" dirty="0" err="1" smtClean="0">
                <a:solidFill>
                  <a:prstClr val="black"/>
                </a:solidFill>
                <a:ea typeface="+mj-ea"/>
                <a:cs typeface="+mj-cs"/>
              </a:rPr>
              <a:t>neu</a:t>
            </a: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400" dirty="0" err="1" smtClean="0">
                <a:solidFill>
                  <a:prstClr val="black"/>
                </a:solidFill>
                <a:ea typeface="+mj-ea"/>
                <a:cs typeface="+mj-cs"/>
              </a:rPr>
              <a:t>weithred</a:t>
            </a: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) </a:t>
            </a:r>
            <a:r>
              <a:rPr lang="en-GB" sz="2400" dirty="0" err="1" smtClean="0">
                <a:solidFill>
                  <a:prstClr val="black"/>
                </a:solidFill>
                <a:ea typeface="+mj-ea"/>
                <a:cs typeface="+mj-cs"/>
              </a:rPr>
              <a:t>yn</a:t>
            </a: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400" dirty="0" err="1" smtClean="0">
                <a:solidFill>
                  <a:prstClr val="black"/>
                </a:solidFill>
                <a:ea typeface="+mj-ea"/>
                <a:cs typeface="+mj-cs"/>
              </a:rPr>
              <a:t>ddigon</a:t>
            </a: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400" dirty="0" err="1" smtClean="0">
                <a:solidFill>
                  <a:prstClr val="black"/>
                </a:solidFill>
                <a:ea typeface="+mj-ea"/>
                <a:cs typeface="+mj-cs"/>
              </a:rPr>
              <a:t>clir</a:t>
            </a: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en-GB" sz="2400" dirty="0" err="1" smtClean="0">
                <a:solidFill>
                  <a:prstClr val="black"/>
                </a:solidFill>
                <a:ea typeface="+mj-ea"/>
                <a:cs typeface="+mj-cs"/>
              </a:rPr>
              <a:t>Gweithio</a:t>
            </a: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400" dirty="0" err="1" smtClean="0">
                <a:solidFill>
                  <a:prstClr val="black"/>
                </a:solidFill>
                <a:ea typeface="+mj-ea"/>
                <a:cs typeface="+mj-cs"/>
              </a:rPr>
              <a:t>gydag</a:t>
            </a: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400" dirty="0" err="1" smtClean="0">
                <a:solidFill>
                  <a:prstClr val="black"/>
                </a:solidFill>
                <a:ea typeface="+mj-ea"/>
                <a:cs typeface="+mj-cs"/>
              </a:rPr>
              <a:t>eraill</a:t>
            </a: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 a dim </a:t>
            </a:r>
            <a:r>
              <a:rPr lang="en-GB" sz="2400" dirty="0" err="1" smtClean="0">
                <a:solidFill>
                  <a:prstClr val="black"/>
                </a:solidFill>
                <a:ea typeface="+mj-ea"/>
                <a:cs typeface="+mj-cs"/>
              </a:rPr>
              <a:t>cydnabod</a:t>
            </a: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400" dirty="0" err="1" smtClean="0">
                <a:solidFill>
                  <a:prstClr val="black"/>
                </a:solidFill>
                <a:ea typeface="+mj-ea"/>
                <a:cs typeface="+mj-cs"/>
              </a:rPr>
              <a:t>rhannu’r</a:t>
            </a: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400" dirty="0" err="1" smtClean="0">
                <a:solidFill>
                  <a:prstClr val="black"/>
                </a:solidFill>
                <a:ea typeface="+mj-ea"/>
                <a:cs typeface="+mj-cs"/>
              </a:rPr>
              <a:t>gwaith</a:t>
            </a:r>
            <a:endParaRPr lang="en-GB" sz="2400" dirty="0" smtClean="0">
              <a:solidFill>
                <a:prstClr val="black"/>
              </a:solidFill>
              <a:ea typeface="+mj-ea"/>
              <a:cs typeface="+mj-cs"/>
            </a:endParaRPr>
          </a:p>
          <a:p>
            <a:endParaRPr lang="en-GB" sz="2800" cap="all" dirty="0" smtClean="0">
              <a:solidFill>
                <a:prstClr val="black"/>
              </a:solidFill>
              <a:ea typeface="+mj-ea"/>
              <a:cs typeface="+mj-cs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076056" y="618702"/>
            <a:ext cx="3528392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cap="all" dirty="0">
                <a:solidFill>
                  <a:prstClr val="black"/>
                </a:solidFill>
                <a:ea typeface="+mj-ea"/>
                <a:cs typeface="+mj-cs"/>
              </a:rPr>
              <a:t>Some </a:t>
            </a:r>
            <a:r>
              <a:rPr lang="en-GB" sz="3200" cap="all" dirty="0" smtClean="0">
                <a:solidFill>
                  <a:prstClr val="black"/>
                </a:solidFill>
                <a:ea typeface="+mj-ea"/>
                <a:cs typeface="+mj-cs"/>
              </a:rPr>
              <a:t>examples</a:t>
            </a:r>
          </a:p>
          <a:p>
            <a:endParaRPr lang="en-GB" sz="2400" cap="all" dirty="0">
              <a:solidFill>
                <a:prstClr val="black"/>
              </a:solidFill>
              <a:ea typeface="+mj-ea"/>
              <a:cs typeface="+mj-cs"/>
            </a:endParaRPr>
          </a:p>
          <a:p>
            <a:pPr marL="457200" lvl="0" indent="-457200">
              <a:buFont typeface="Arial" pitchFamily="34" charset="0"/>
              <a:buChar char="•"/>
            </a:pPr>
            <a:r>
              <a:rPr lang="en-GB" sz="2400" dirty="0" smtClean="0">
                <a:solidFill>
                  <a:prstClr val="black"/>
                </a:solidFill>
              </a:rPr>
              <a:t>Copying </a:t>
            </a:r>
            <a:r>
              <a:rPr lang="en-GB" sz="2400" dirty="0">
                <a:solidFill>
                  <a:prstClr val="black"/>
                </a:solidFill>
              </a:rPr>
              <a:t>without showing it is a copy </a:t>
            </a:r>
          </a:p>
          <a:p>
            <a:pPr marL="457200" lvl="0" indent="-457200">
              <a:buFont typeface="Arial" pitchFamily="34" charset="0"/>
              <a:buChar char="•"/>
            </a:pPr>
            <a:r>
              <a:rPr lang="en-GB" sz="2400" dirty="0">
                <a:solidFill>
                  <a:prstClr val="black"/>
                </a:solidFill>
              </a:rPr>
              <a:t>Paying someone to do it for you </a:t>
            </a:r>
          </a:p>
          <a:p>
            <a:pPr marL="457200" lvl="0" indent="-457200">
              <a:buFont typeface="Arial" pitchFamily="34" charset="0"/>
              <a:buChar char="•"/>
            </a:pPr>
            <a:r>
              <a:rPr lang="en-GB" sz="2400" dirty="0">
                <a:solidFill>
                  <a:prstClr val="black"/>
                </a:solidFill>
              </a:rPr>
              <a:t>Not showing your sources (</a:t>
            </a:r>
            <a:r>
              <a:rPr lang="en-GB" sz="2400" dirty="0" smtClean="0">
                <a:solidFill>
                  <a:prstClr val="black"/>
                </a:solidFill>
              </a:rPr>
              <a:t>words </a:t>
            </a:r>
            <a:r>
              <a:rPr lang="en-GB" sz="2400" dirty="0">
                <a:solidFill>
                  <a:prstClr val="black"/>
                </a:solidFill>
              </a:rPr>
              <a:t>and </a:t>
            </a:r>
            <a:r>
              <a:rPr lang="en-GB" sz="2400" dirty="0" smtClean="0">
                <a:solidFill>
                  <a:prstClr val="black"/>
                </a:solidFill>
              </a:rPr>
              <a:t>work) </a:t>
            </a:r>
            <a:r>
              <a:rPr lang="en-GB" sz="2400" dirty="0">
                <a:solidFill>
                  <a:prstClr val="black"/>
                </a:solidFill>
              </a:rPr>
              <a:t>transparently enough </a:t>
            </a:r>
          </a:p>
          <a:p>
            <a:pPr marL="457200" lvl="0" indent="-457200">
              <a:buFont typeface="Arial" pitchFamily="34" charset="0"/>
              <a:buChar char="•"/>
            </a:pPr>
            <a:r>
              <a:rPr lang="en-GB" sz="2400" dirty="0">
                <a:solidFill>
                  <a:prstClr val="black"/>
                </a:solidFill>
              </a:rPr>
              <a:t>Working closely with others and not acknowledging the shared work </a:t>
            </a:r>
          </a:p>
        </p:txBody>
      </p:sp>
    </p:spTree>
    <p:extLst>
      <p:ext uri="{BB962C8B-B14F-4D97-AF65-F5344CB8AC3E}">
        <p14:creationId xmlns:p14="http://schemas.microsoft.com/office/powerpoint/2010/main" val="3854110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4008" y="1052736"/>
            <a:ext cx="4042792" cy="4525963"/>
          </a:xfrm>
        </p:spPr>
        <p:txBody>
          <a:bodyPr>
            <a:normAutofit fontScale="62500" lnSpcReduction="20000"/>
          </a:bodyPr>
          <a:lstStyle/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5100" dirty="0">
                <a:solidFill>
                  <a:prstClr val="black"/>
                </a:solidFill>
                <a:ea typeface="+mj-ea"/>
                <a:cs typeface="+mj-cs"/>
              </a:rPr>
              <a:t>Harvard </a:t>
            </a:r>
            <a:r>
              <a:rPr lang="en-GB" sz="5100" dirty="0" smtClean="0">
                <a:solidFill>
                  <a:prstClr val="black"/>
                </a:solidFill>
                <a:ea typeface="+mj-ea"/>
                <a:cs typeface="+mj-cs"/>
              </a:rPr>
              <a:t>Referencing</a:t>
            </a:r>
            <a:endParaRPr lang="en-GB" sz="5100" dirty="0">
              <a:solidFill>
                <a:prstClr val="black"/>
              </a:solidFill>
              <a:ea typeface="+mj-ea"/>
              <a:cs typeface="+mj-cs"/>
            </a:endParaRP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5100" dirty="0" smtClean="0">
                <a:solidFill>
                  <a:prstClr val="black"/>
                </a:solidFill>
                <a:ea typeface="+mj-ea"/>
                <a:cs typeface="+mj-cs"/>
              </a:rPr>
              <a:t>7 questions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dirty="0" smtClean="0"/>
              <a:t>A reference is complete when we know:</a:t>
            </a:r>
          </a:p>
          <a:p>
            <a:pPr marL="514350" indent="-457200">
              <a:lnSpc>
                <a:spcPct val="120000"/>
              </a:lnSpc>
              <a:spcBef>
                <a:spcPts val="0"/>
              </a:spcBef>
            </a:pPr>
            <a:r>
              <a:rPr lang="en-GB" dirty="0" smtClean="0"/>
              <a:t>Who wrote it or edited it?</a:t>
            </a:r>
          </a:p>
          <a:p>
            <a:pPr marL="514350" indent="-457200">
              <a:lnSpc>
                <a:spcPct val="120000"/>
              </a:lnSpc>
              <a:spcBef>
                <a:spcPts val="0"/>
              </a:spcBef>
            </a:pPr>
            <a:r>
              <a:rPr lang="en-GB" dirty="0" smtClean="0"/>
              <a:t>When was it published?</a:t>
            </a:r>
          </a:p>
          <a:p>
            <a:pPr marL="514350" indent="-457200">
              <a:lnSpc>
                <a:spcPct val="120000"/>
              </a:lnSpc>
              <a:spcBef>
                <a:spcPts val="0"/>
              </a:spcBef>
            </a:pPr>
            <a:r>
              <a:rPr lang="en-GB" dirty="0" smtClean="0"/>
              <a:t>What’s it called?</a:t>
            </a:r>
          </a:p>
          <a:p>
            <a:pPr marL="514350" indent="-457200">
              <a:lnSpc>
                <a:spcPct val="120000"/>
              </a:lnSpc>
              <a:spcBef>
                <a:spcPts val="0"/>
              </a:spcBef>
            </a:pPr>
            <a:r>
              <a:rPr lang="en-GB" dirty="0" smtClean="0"/>
              <a:t>What kind of a source is it (book, article, website)?</a:t>
            </a:r>
          </a:p>
          <a:p>
            <a:pPr marL="514350" indent="-457200">
              <a:lnSpc>
                <a:spcPct val="120000"/>
              </a:lnSpc>
              <a:spcBef>
                <a:spcPts val="0"/>
              </a:spcBef>
            </a:pPr>
            <a:r>
              <a:rPr lang="en-GB" dirty="0" smtClean="0"/>
              <a:t>Where was it published?</a:t>
            </a:r>
          </a:p>
          <a:p>
            <a:pPr marL="514350" indent="-457200">
              <a:lnSpc>
                <a:spcPct val="120000"/>
              </a:lnSpc>
              <a:spcBef>
                <a:spcPts val="0"/>
              </a:spcBef>
            </a:pPr>
            <a:r>
              <a:rPr lang="en-GB" dirty="0" smtClean="0"/>
              <a:t>Who published it?</a:t>
            </a:r>
          </a:p>
          <a:p>
            <a:pPr marL="514350" indent="-457200">
              <a:lnSpc>
                <a:spcPct val="120000"/>
              </a:lnSpc>
              <a:spcBef>
                <a:spcPts val="0"/>
              </a:spcBef>
            </a:pPr>
            <a:r>
              <a:rPr lang="en-GB" dirty="0" smtClean="0"/>
              <a:t>What page is the relevant material on?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611560" y="1052736"/>
            <a:ext cx="3600400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err="1" smtClean="0"/>
              <a:t>Cyfeirnodi</a:t>
            </a:r>
            <a:r>
              <a:rPr lang="en-GB" sz="3200" dirty="0" smtClean="0"/>
              <a:t> Harvard – 7 </a:t>
            </a:r>
            <a:r>
              <a:rPr lang="en-GB" sz="3200" dirty="0" err="1" smtClean="0"/>
              <a:t>Cwestiwn</a:t>
            </a:r>
            <a:endParaRPr lang="en-GB" sz="3200" dirty="0" smtClean="0"/>
          </a:p>
          <a:p>
            <a:r>
              <a:rPr lang="en-GB" sz="2000" dirty="0" smtClean="0"/>
              <a:t>Mae </a:t>
            </a:r>
            <a:r>
              <a:rPr lang="en-GB" sz="2000" dirty="0" err="1" smtClean="0"/>
              <a:t>cyfeirnod</a:t>
            </a:r>
            <a:r>
              <a:rPr lang="en-GB" sz="2000" dirty="0" smtClean="0"/>
              <a:t> </a:t>
            </a:r>
            <a:r>
              <a:rPr lang="en-GB" sz="2000" dirty="0" err="1" smtClean="0"/>
              <a:t>yn</a:t>
            </a:r>
            <a:r>
              <a:rPr lang="en-GB" sz="2000" dirty="0" smtClean="0"/>
              <a:t> </a:t>
            </a:r>
            <a:r>
              <a:rPr lang="en-GB" sz="2000" dirty="0" err="1" smtClean="0"/>
              <a:t>gyflwan</a:t>
            </a:r>
            <a:r>
              <a:rPr lang="en-GB" sz="2000" dirty="0" smtClean="0"/>
              <a:t> pan </a:t>
            </a:r>
            <a:r>
              <a:rPr lang="en-GB" sz="2000" dirty="0" err="1" smtClean="0"/>
              <a:t>fyddwn</a:t>
            </a:r>
            <a:r>
              <a:rPr lang="en-GB" sz="2000" dirty="0" smtClean="0"/>
              <a:t> </a:t>
            </a:r>
            <a:r>
              <a:rPr lang="en-GB" sz="2000" dirty="0" err="1" smtClean="0"/>
              <a:t>yn</a:t>
            </a:r>
            <a:r>
              <a:rPr lang="en-GB" sz="2000" dirty="0" smtClean="0"/>
              <a:t> </a:t>
            </a:r>
            <a:r>
              <a:rPr lang="en-GB" sz="2000" dirty="0" err="1" smtClean="0"/>
              <a:t>gwybod</a:t>
            </a:r>
            <a:r>
              <a:rPr lang="en-GB" sz="2000" dirty="0" smtClean="0"/>
              <a:t>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GB" sz="2000" dirty="0" err="1" smtClean="0"/>
              <a:t>Pwy</a:t>
            </a:r>
            <a:r>
              <a:rPr lang="en-GB" sz="2000" dirty="0" smtClean="0"/>
              <a:t> </a:t>
            </a:r>
            <a:r>
              <a:rPr lang="en-GB" sz="2000" dirty="0" err="1" smtClean="0"/>
              <a:t>ysgrifennodd</a:t>
            </a:r>
            <a:r>
              <a:rPr lang="en-GB" sz="2000" dirty="0" smtClean="0"/>
              <a:t> / </a:t>
            </a:r>
            <a:r>
              <a:rPr lang="en-GB" sz="2000" dirty="0" err="1" smtClean="0"/>
              <a:t>olygodd</a:t>
            </a:r>
            <a:r>
              <a:rPr lang="en-GB" sz="2000" dirty="0" smtClean="0"/>
              <a:t> y </a:t>
            </a:r>
            <a:r>
              <a:rPr lang="en-GB" sz="2000" dirty="0" err="1" smtClean="0"/>
              <a:t>gwaith</a:t>
            </a:r>
            <a:r>
              <a:rPr lang="en-GB" sz="2000" dirty="0" smtClean="0"/>
              <a:t>?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GB" sz="2000" dirty="0" err="1" smtClean="0"/>
              <a:t>Pryd</a:t>
            </a:r>
            <a:r>
              <a:rPr lang="en-GB" sz="2000" dirty="0" smtClean="0"/>
              <a:t> y </a:t>
            </a:r>
            <a:r>
              <a:rPr lang="en-GB" sz="2000" dirty="0" err="1" smtClean="0"/>
              <a:t>cyhoeddwyd</a:t>
            </a:r>
            <a:r>
              <a:rPr lang="en-GB" sz="2000" dirty="0" smtClean="0"/>
              <a:t> </a:t>
            </a:r>
            <a:r>
              <a:rPr lang="en-GB" sz="2000" dirty="0" err="1" smtClean="0"/>
              <a:t>ef</a:t>
            </a:r>
            <a:r>
              <a:rPr lang="en-GB" sz="2000" dirty="0" smtClean="0"/>
              <a:t>?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GB" sz="2000" dirty="0" smtClean="0"/>
              <a:t>Beth </a:t>
            </a:r>
            <a:r>
              <a:rPr lang="en-GB" sz="2000" dirty="0" err="1" smtClean="0"/>
              <a:t>yw</a:t>
            </a:r>
            <a:r>
              <a:rPr lang="en-GB" sz="2000" dirty="0" smtClean="0"/>
              <a:t> </a:t>
            </a:r>
            <a:r>
              <a:rPr lang="en-GB" sz="2000" dirty="0" err="1" smtClean="0"/>
              <a:t>ei</a:t>
            </a:r>
            <a:r>
              <a:rPr lang="en-GB" sz="2000" dirty="0" smtClean="0"/>
              <a:t> </a:t>
            </a:r>
            <a:r>
              <a:rPr lang="en-GB" sz="2000" dirty="0" err="1" smtClean="0"/>
              <a:t>enw</a:t>
            </a:r>
            <a:r>
              <a:rPr lang="en-GB" sz="2000" dirty="0" smtClean="0"/>
              <a:t>?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GB" sz="2000" dirty="0" smtClean="0"/>
              <a:t>Beth </a:t>
            </a:r>
            <a:r>
              <a:rPr lang="en-GB" sz="2000" dirty="0" err="1" smtClean="0"/>
              <a:t>yw’r</a:t>
            </a:r>
            <a:r>
              <a:rPr lang="en-GB" sz="2000" dirty="0" smtClean="0"/>
              <a:t> </a:t>
            </a:r>
            <a:r>
              <a:rPr lang="en-GB" sz="2000" dirty="0" err="1" smtClean="0"/>
              <a:t>ffynhonnell</a:t>
            </a:r>
            <a:r>
              <a:rPr lang="en-GB" sz="2000" dirty="0" smtClean="0"/>
              <a:t> (</a:t>
            </a:r>
            <a:r>
              <a:rPr lang="en-GB" sz="2000" dirty="0" err="1" smtClean="0"/>
              <a:t>llyfr</a:t>
            </a:r>
            <a:r>
              <a:rPr lang="en-GB" sz="2000" dirty="0" smtClean="0"/>
              <a:t>, </a:t>
            </a:r>
            <a:r>
              <a:rPr lang="en-GB" sz="2000" dirty="0" err="1" smtClean="0"/>
              <a:t>erthygl</a:t>
            </a:r>
            <a:r>
              <a:rPr lang="en-GB" sz="2000" dirty="0" smtClean="0"/>
              <a:t>, </a:t>
            </a:r>
            <a:r>
              <a:rPr lang="en-GB" sz="2000" dirty="0" err="1" smtClean="0"/>
              <a:t>gwefan</a:t>
            </a:r>
            <a:r>
              <a:rPr lang="en-GB" sz="2000" dirty="0" smtClean="0"/>
              <a:t>)?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GB" sz="2000" dirty="0" err="1" smtClean="0"/>
              <a:t>Ble</a:t>
            </a:r>
            <a:r>
              <a:rPr lang="en-GB" sz="2000" dirty="0" smtClean="0"/>
              <a:t> </a:t>
            </a:r>
            <a:r>
              <a:rPr lang="en-GB" sz="2000" dirty="0" err="1" smtClean="0"/>
              <a:t>cyhoeddwyd</a:t>
            </a:r>
            <a:r>
              <a:rPr lang="en-GB" sz="2000" dirty="0" smtClean="0"/>
              <a:t> </a:t>
            </a:r>
            <a:r>
              <a:rPr lang="en-GB" sz="2000" dirty="0" err="1" smtClean="0"/>
              <a:t>ef</a:t>
            </a:r>
            <a:r>
              <a:rPr lang="en-GB" sz="2000" dirty="0" smtClean="0"/>
              <a:t>?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GB" sz="2000" dirty="0" err="1" smtClean="0"/>
              <a:t>Pwy</a:t>
            </a:r>
            <a:r>
              <a:rPr lang="en-GB" sz="2000" dirty="0" smtClean="0"/>
              <a:t> </a:t>
            </a:r>
            <a:r>
              <a:rPr lang="en-GB" sz="2000" dirty="0" err="1" smtClean="0"/>
              <a:t>gyhoeddodd</a:t>
            </a:r>
            <a:r>
              <a:rPr lang="en-GB" sz="2000" dirty="0" smtClean="0"/>
              <a:t> </a:t>
            </a:r>
            <a:r>
              <a:rPr lang="en-GB" sz="2000" dirty="0" err="1" smtClean="0"/>
              <a:t>ef</a:t>
            </a:r>
            <a:r>
              <a:rPr lang="en-GB" sz="2000" dirty="0" smtClean="0"/>
              <a:t>?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GB" sz="2000" dirty="0" err="1" smtClean="0"/>
              <a:t>Ar</a:t>
            </a:r>
            <a:r>
              <a:rPr lang="en-GB" sz="2000" dirty="0" smtClean="0"/>
              <a:t> </a:t>
            </a:r>
            <a:r>
              <a:rPr lang="en-GB" sz="2000" dirty="0" err="1" smtClean="0"/>
              <a:t>ba</a:t>
            </a:r>
            <a:r>
              <a:rPr lang="en-GB" sz="2000" dirty="0" smtClean="0"/>
              <a:t> </a:t>
            </a:r>
            <a:r>
              <a:rPr lang="en-GB" sz="2000" dirty="0" err="1" smtClean="0"/>
              <a:t>dudalen</a:t>
            </a:r>
            <a:r>
              <a:rPr lang="en-GB" sz="2000" dirty="0" smtClean="0"/>
              <a:t> </a:t>
            </a:r>
            <a:r>
              <a:rPr lang="en-GB" sz="2000" dirty="0" err="1" smtClean="0"/>
              <a:t>mae’r</a:t>
            </a:r>
            <a:r>
              <a:rPr lang="en-GB" sz="2000" dirty="0" smtClean="0"/>
              <a:t> </a:t>
            </a:r>
            <a:r>
              <a:rPr lang="en-GB" sz="2000" dirty="0" err="1" smtClean="0"/>
              <a:t>deunydd</a:t>
            </a:r>
            <a:r>
              <a:rPr lang="en-GB" sz="2000" dirty="0" smtClean="0"/>
              <a:t> y </a:t>
            </a:r>
            <a:r>
              <a:rPr lang="en-GB" sz="2000" dirty="0" err="1" smtClean="0"/>
              <a:t>cyfeiriwyd</a:t>
            </a:r>
            <a:r>
              <a:rPr lang="en-GB" sz="2000" dirty="0" smtClean="0"/>
              <a:t> </a:t>
            </a:r>
            <a:r>
              <a:rPr lang="en-GB" sz="2000" dirty="0" err="1" smtClean="0"/>
              <a:t>ato</a:t>
            </a:r>
            <a:r>
              <a:rPr lang="en-GB" sz="2000" dirty="0"/>
              <a:t>?</a:t>
            </a:r>
            <a:endParaRPr lang="en-GB" sz="2000" dirty="0" smtClean="0"/>
          </a:p>
          <a:p>
            <a:pPr marL="342900" indent="-342900">
              <a:buFont typeface="Arial" pitchFamily="34" charset="0"/>
              <a:buChar char="•"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8906054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en-GB" sz="3600" dirty="0" err="1" smtClean="0"/>
              <a:t>Cyfeirnodi</a:t>
            </a:r>
            <a:r>
              <a:rPr lang="en-GB" sz="3600" dirty="0" smtClean="0"/>
              <a:t> </a:t>
            </a:r>
            <a:r>
              <a:rPr lang="en-GB" sz="3600" dirty="0" err="1" smtClean="0"/>
              <a:t>Llyfrau</a:t>
            </a:r>
            <a:r>
              <a:rPr lang="en-GB" sz="3600" dirty="0" smtClean="0"/>
              <a:t/>
            </a:r>
            <a:br>
              <a:rPr lang="en-GB" sz="3600" dirty="0" smtClean="0"/>
            </a:br>
            <a:r>
              <a:rPr lang="en-GB" sz="3600" i="1" dirty="0" smtClean="0"/>
              <a:t>Referencing Books</a:t>
            </a:r>
            <a:endParaRPr lang="en-US" sz="3600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i="1" dirty="0" err="1" smtClean="0">
                <a:solidFill>
                  <a:srgbClr val="FF0000"/>
                </a:solidFill>
              </a:rPr>
              <a:t>Yn</a:t>
            </a:r>
            <a:r>
              <a:rPr lang="en-GB" i="1" dirty="0" smtClean="0">
                <a:solidFill>
                  <a:srgbClr val="FF0000"/>
                </a:solidFill>
              </a:rPr>
              <a:t> y </a:t>
            </a:r>
            <a:r>
              <a:rPr lang="en-GB" i="1" dirty="0" err="1" smtClean="0">
                <a:solidFill>
                  <a:srgbClr val="FF0000"/>
                </a:solidFill>
              </a:rPr>
              <a:t>testun</a:t>
            </a:r>
            <a:r>
              <a:rPr lang="en-GB" i="1" dirty="0" smtClean="0">
                <a:solidFill>
                  <a:srgbClr val="FF0000"/>
                </a:solidFill>
              </a:rPr>
              <a:t>: </a:t>
            </a:r>
            <a:r>
              <a:rPr lang="en-GB" dirty="0" smtClean="0"/>
              <a:t>/ </a:t>
            </a:r>
            <a:r>
              <a:rPr lang="en-GB" i="1" dirty="0" smtClean="0"/>
              <a:t>In the text:</a:t>
            </a:r>
          </a:p>
          <a:p>
            <a:pPr marL="0" indent="0">
              <a:buNone/>
            </a:pPr>
            <a:r>
              <a:rPr lang="en-GB" dirty="0" smtClean="0"/>
              <a:t>‘what distinguishes stylistics from literary criticism on the one hand...’ (</a:t>
            </a:r>
            <a:r>
              <a:rPr lang="en-GB" dirty="0" err="1" smtClean="0"/>
              <a:t>Widdowson</a:t>
            </a:r>
            <a:r>
              <a:rPr lang="en-GB" dirty="0" smtClean="0"/>
              <a:t>, 1975:3). (</a:t>
            </a:r>
            <a:r>
              <a:rPr lang="en-GB" i="1" dirty="0" err="1" smtClean="0">
                <a:solidFill>
                  <a:srgbClr val="FF0000"/>
                </a:solidFill>
              </a:rPr>
              <a:t>neu</a:t>
            </a:r>
            <a:r>
              <a:rPr lang="en-GB" i="1" dirty="0" smtClean="0">
                <a:solidFill>
                  <a:srgbClr val="FF0000"/>
                </a:solidFill>
              </a:rPr>
              <a:t> </a:t>
            </a:r>
            <a:r>
              <a:rPr lang="en-GB" i="1" dirty="0" err="1" smtClean="0">
                <a:solidFill>
                  <a:srgbClr val="FF0000"/>
                </a:solidFill>
              </a:rPr>
              <a:t>tud</a:t>
            </a:r>
            <a:r>
              <a:rPr lang="en-GB" i="1" dirty="0" smtClean="0">
                <a:solidFill>
                  <a:srgbClr val="FF0000"/>
                </a:solidFill>
              </a:rPr>
              <a:t>. 3 </a:t>
            </a:r>
            <a:r>
              <a:rPr lang="en-GB" dirty="0" smtClean="0"/>
              <a:t>/ or p.3)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i="1" dirty="0" err="1" smtClean="0">
                <a:solidFill>
                  <a:srgbClr val="FF0000"/>
                </a:solidFill>
              </a:rPr>
              <a:t>Yn</a:t>
            </a:r>
            <a:r>
              <a:rPr lang="en-GB" i="1" dirty="0" smtClean="0">
                <a:solidFill>
                  <a:srgbClr val="FF0000"/>
                </a:solidFill>
              </a:rPr>
              <a:t> y </a:t>
            </a:r>
            <a:r>
              <a:rPr lang="en-GB" i="1" dirty="0" err="1" smtClean="0">
                <a:solidFill>
                  <a:srgbClr val="FF0000"/>
                </a:solidFill>
              </a:rPr>
              <a:t>rhestr</a:t>
            </a:r>
            <a:r>
              <a:rPr lang="en-GB" i="1" dirty="0" smtClean="0">
                <a:solidFill>
                  <a:srgbClr val="FF0000"/>
                </a:solidFill>
              </a:rPr>
              <a:t> </a:t>
            </a:r>
            <a:r>
              <a:rPr lang="en-GB" i="1" dirty="0" err="1" smtClean="0">
                <a:solidFill>
                  <a:srgbClr val="FF0000"/>
                </a:solidFill>
              </a:rPr>
              <a:t>gyfeirnodi</a:t>
            </a:r>
            <a:r>
              <a:rPr lang="en-GB" i="1" dirty="0" smtClean="0">
                <a:solidFill>
                  <a:srgbClr val="FF0000"/>
                </a:solidFill>
              </a:rPr>
              <a:t>: </a:t>
            </a:r>
            <a:r>
              <a:rPr lang="en-GB" i="1" dirty="0" smtClean="0"/>
              <a:t>/ In the reference list:</a:t>
            </a:r>
            <a:endParaRPr lang="en-GB" i="1" dirty="0"/>
          </a:p>
          <a:p>
            <a:pPr marL="0" indent="0">
              <a:buNone/>
            </a:pPr>
            <a:r>
              <a:rPr lang="en-GB" dirty="0" err="1" smtClean="0"/>
              <a:t>Widdowson</a:t>
            </a:r>
            <a:r>
              <a:rPr lang="en-GB" dirty="0" smtClean="0"/>
              <a:t>, H.G. (1975) </a:t>
            </a:r>
            <a:r>
              <a:rPr lang="en-GB" i="1" dirty="0" smtClean="0"/>
              <a:t>Stylistics and the Teaching of Literature</a:t>
            </a:r>
            <a:r>
              <a:rPr lang="en-GB" dirty="0" smtClean="0"/>
              <a:t>. London: Longman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458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en-GB" sz="3600" dirty="0" err="1" smtClean="0"/>
              <a:t>Cyfeirnodi</a:t>
            </a:r>
            <a:r>
              <a:rPr lang="en-GB" sz="3600" dirty="0" smtClean="0"/>
              <a:t> </a:t>
            </a:r>
            <a:r>
              <a:rPr lang="en-GB" sz="3600" dirty="0" err="1" smtClean="0"/>
              <a:t>Erthyglau</a:t>
            </a:r>
            <a:r>
              <a:rPr lang="en-GB" sz="3600" dirty="0" smtClean="0"/>
              <a:t> </a:t>
            </a:r>
            <a:r>
              <a:rPr lang="en-GB" sz="3600" dirty="0" err="1" smtClean="0"/>
              <a:t>mewn</a:t>
            </a:r>
            <a:r>
              <a:rPr lang="en-GB" sz="3600" dirty="0" smtClean="0"/>
              <a:t> </a:t>
            </a:r>
            <a:r>
              <a:rPr lang="en-GB" sz="3600" dirty="0" err="1" smtClean="0"/>
              <a:t>Cyfnodolion</a:t>
            </a:r>
            <a:r>
              <a:rPr lang="en-GB" sz="3600" dirty="0" smtClean="0"/>
              <a:t> </a:t>
            </a:r>
            <a:r>
              <a:rPr lang="en-GB" sz="3600" i="1" dirty="0" smtClean="0"/>
              <a:t>Referencing Journal Articles</a:t>
            </a:r>
            <a:endParaRPr lang="en-US" sz="3600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i="1" dirty="0" err="1" smtClean="0">
                <a:solidFill>
                  <a:srgbClr val="FF0000"/>
                </a:solidFill>
              </a:rPr>
              <a:t>Yn</a:t>
            </a:r>
            <a:r>
              <a:rPr lang="en-GB" i="1" dirty="0" smtClean="0">
                <a:solidFill>
                  <a:srgbClr val="FF0000"/>
                </a:solidFill>
              </a:rPr>
              <a:t> y </a:t>
            </a:r>
            <a:r>
              <a:rPr lang="en-GB" i="1" dirty="0" err="1" smtClean="0">
                <a:solidFill>
                  <a:srgbClr val="FF0000"/>
                </a:solidFill>
              </a:rPr>
              <a:t>testun</a:t>
            </a:r>
            <a:r>
              <a:rPr lang="en-GB" i="1" dirty="0">
                <a:solidFill>
                  <a:srgbClr val="FF0000"/>
                </a:solidFill>
              </a:rPr>
              <a:t>:</a:t>
            </a:r>
            <a:r>
              <a:rPr lang="en-GB" i="1" dirty="0" smtClean="0">
                <a:solidFill>
                  <a:srgbClr val="FF0000"/>
                </a:solidFill>
              </a:rPr>
              <a:t> </a:t>
            </a:r>
            <a:r>
              <a:rPr lang="en-GB" dirty="0" smtClean="0"/>
              <a:t>/ </a:t>
            </a:r>
            <a:r>
              <a:rPr lang="en-GB" i="1" dirty="0" smtClean="0"/>
              <a:t>In the text:</a:t>
            </a:r>
          </a:p>
          <a:p>
            <a:pPr marL="0" indent="0">
              <a:buNone/>
            </a:pPr>
            <a:r>
              <a:rPr lang="en-GB" dirty="0" smtClean="0"/>
              <a:t>‘keeping silent while someone else discloses facilitates dominance’ (Jenkins and Kramer, 1978:80)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i="1" dirty="0" err="1" smtClean="0">
                <a:solidFill>
                  <a:srgbClr val="FF0000"/>
                </a:solidFill>
              </a:rPr>
              <a:t>Yn</a:t>
            </a:r>
            <a:r>
              <a:rPr lang="en-GB" i="1" dirty="0" smtClean="0">
                <a:solidFill>
                  <a:srgbClr val="FF0000"/>
                </a:solidFill>
              </a:rPr>
              <a:t> y </a:t>
            </a:r>
            <a:r>
              <a:rPr lang="en-GB" i="1" dirty="0" err="1" smtClean="0">
                <a:solidFill>
                  <a:srgbClr val="FF0000"/>
                </a:solidFill>
              </a:rPr>
              <a:t>rhestr</a:t>
            </a:r>
            <a:r>
              <a:rPr lang="en-GB" i="1" dirty="0" smtClean="0">
                <a:solidFill>
                  <a:srgbClr val="FF0000"/>
                </a:solidFill>
              </a:rPr>
              <a:t> </a:t>
            </a:r>
            <a:r>
              <a:rPr lang="en-GB" i="1" dirty="0" err="1" smtClean="0">
                <a:solidFill>
                  <a:srgbClr val="FF0000"/>
                </a:solidFill>
              </a:rPr>
              <a:t>gyfeirnodi</a:t>
            </a:r>
            <a:r>
              <a:rPr lang="en-GB" i="1" dirty="0" smtClean="0">
                <a:solidFill>
                  <a:srgbClr val="FF0000"/>
                </a:solidFill>
              </a:rPr>
              <a:t>: </a:t>
            </a:r>
            <a:r>
              <a:rPr lang="en-GB" dirty="0" smtClean="0"/>
              <a:t>/ </a:t>
            </a:r>
            <a:r>
              <a:rPr lang="en-GB" i="1" dirty="0" smtClean="0"/>
              <a:t>In the reference list:</a:t>
            </a:r>
          </a:p>
          <a:p>
            <a:pPr marL="0" indent="0">
              <a:buNone/>
            </a:pPr>
            <a:r>
              <a:rPr lang="en-GB" dirty="0" smtClean="0"/>
              <a:t>Jenkins, L. and Kramer, C. (1978) ‘Small Group Processes: Learning from Women’ </a:t>
            </a:r>
            <a:r>
              <a:rPr lang="en-GB" i="1" dirty="0" smtClean="0"/>
              <a:t>Women’s Studies International Quarterly</a:t>
            </a:r>
            <a:r>
              <a:rPr lang="en-GB" dirty="0" smtClean="0"/>
              <a:t> 1(1):67-84.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i="1" dirty="0" err="1" smtClean="0">
                <a:solidFill>
                  <a:srgbClr val="FF0000"/>
                </a:solidFill>
              </a:rPr>
              <a:t>Mwy</a:t>
            </a:r>
            <a:r>
              <a:rPr lang="en-GB" i="1" dirty="0" smtClean="0">
                <a:solidFill>
                  <a:srgbClr val="FF0000"/>
                </a:solidFill>
              </a:rPr>
              <a:t> </a:t>
            </a:r>
            <a:r>
              <a:rPr lang="en-GB" i="1" dirty="0" err="1" smtClean="0">
                <a:solidFill>
                  <a:srgbClr val="FF0000"/>
                </a:solidFill>
              </a:rPr>
              <a:t>na</a:t>
            </a:r>
            <a:r>
              <a:rPr lang="en-GB" i="1" dirty="0" smtClean="0">
                <a:solidFill>
                  <a:srgbClr val="FF0000"/>
                </a:solidFill>
              </a:rPr>
              <a:t> </a:t>
            </a:r>
            <a:r>
              <a:rPr lang="en-GB" i="1" dirty="0" err="1" smtClean="0">
                <a:solidFill>
                  <a:srgbClr val="FF0000"/>
                </a:solidFill>
              </a:rPr>
              <a:t>dau</a:t>
            </a:r>
            <a:r>
              <a:rPr lang="en-GB" i="1" dirty="0" smtClean="0">
                <a:solidFill>
                  <a:srgbClr val="FF0000"/>
                </a:solidFill>
              </a:rPr>
              <a:t> </a:t>
            </a:r>
            <a:r>
              <a:rPr lang="en-GB" i="1" dirty="0" err="1" smtClean="0">
                <a:solidFill>
                  <a:srgbClr val="FF0000"/>
                </a:solidFill>
              </a:rPr>
              <a:t>awdur</a:t>
            </a:r>
            <a:r>
              <a:rPr lang="en-GB" i="1" dirty="0" smtClean="0">
                <a:solidFill>
                  <a:srgbClr val="FF0000"/>
                </a:solidFill>
              </a:rPr>
              <a:t>?  </a:t>
            </a:r>
            <a:r>
              <a:rPr lang="en-GB" dirty="0" smtClean="0"/>
              <a:t>/ </a:t>
            </a:r>
            <a:r>
              <a:rPr lang="en-GB" i="1" dirty="0" smtClean="0"/>
              <a:t>More than two authors?</a:t>
            </a:r>
            <a:endParaRPr lang="en-US" i="1" dirty="0"/>
          </a:p>
        </p:txBody>
      </p:sp>
    </p:spTree>
    <p:extLst>
      <p:ext uri="{BB962C8B-B14F-4D97-AF65-F5344CB8AC3E}">
        <p14:creationId xmlns:p14="http://schemas.microsoft.com/office/powerpoint/2010/main" val="11312898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en-GB" sz="3600" dirty="0" err="1" smtClean="0"/>
              <a:t>Cyfeirnodi</a:t>
            </a:r>
            <a:r>
              <a:rPr lang="en-GB" sz="3600" dirty="0" smtClean="0"/>
              <a:t> </a:t>
            </a:r>
            <a:r>
              <a:rPr lang="en-GB" sz="3600" dirty="0" err="1" smtClean="0"/>
              <a:t>Gwefannau</a:t>
            </a:r>
            <a:r>
              <a:rPr lang="en-GB" sz="3600" dirty="0" smtClean="0"/>
              <a:t/>
            </a:r>
            <a:br>
              <a:rPr lang="en-GB" sz="3600" dirty="0" smtClean="0"/>
            </a:br>
            <a:r>
              <a:rPr lang="en-GB" sz="3600" i="1" dirty="0" smtClean="0"/>
              <a:t>Referencing Websites</a:t>
            </a:r>
            <a:endParaRPr lang="en-US" sz="3600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en-GB" sz="2800" i="1" dirty="0" err="1" smtClean="0">
                <a:solidFill>
                  <a:srgbClr val="FF0000"/>
                </a:solidFill>
              </a:rPr>
              <a:t>Yn</a:t>
            </a:r>
            <a:r>
              <a:rPr lang="en-GB" sz="2800" i="1" dirty="0" smtClean="0">
                <a:solidFill>
                  <a:srgbClr val="FF0000"/>
                </a:solidFill>
              </a:rPr>
              <a:t> y </a:t>
            </a:r>
            <a:r>
              <a:rPr lang="en-GB" sz="2800" i="1" dirty="0" err="1" smtClean="0">
                <a:solidFill>
                  <a:srgbClr val="FF0000"/>
                </a:solidFill>
              </a:rPr>
              <a:t>testun</a:t>
            </a:r>
            <a:r>
              <a:rPr lang="en-GB" sz="2800" i="1" dirty="0" smtClean="0">
                <a:solidFill>
                  <a:srgbClr val="FF0000"/>
                </a:solidFill>
              </a:rPr>
              <a:t>: </a:t>
            </a:r>
            <a:r>
              <a:rPr lang="en-GB" sz="2800" dirty="0" smtClean="0"/>
              <a:t>/ </a:t>
            </a:r>
            <a:r>
              <a:rPr lang="en-GB" sz="2800" i="1" dirty="0" smtClean="0"/>
              <a:t>In the text:</a:t>
            </a:r>
          </a:p>
          <a:p>
            <a:pPr marL="0" indent="0">
              <a:buNone/>
            </a:pPr>
            <a:r>
              <a:rPr lang="en-GB" sz="2800" dirty="0" smtClean="0"/>
              <a:t>‘Jane Austen was a wonderful gymnast’ (</a:t>
            </a:r>
            <a:r>
              <a:rPr lang="en-GB" sz="2800" i="1" dirty="0" smtClean="0"/>
              <a:t>The Republic of Pemberley</a:t>
            </a:r>
            <a:r>
              <a:rPr lang="en-GB" sz="2800" dirty="0" smtClean="0"/>
              <a:t>, </a:t>
            </a:r>
            <a:r>
              <a:rPr lang="en-GB" sz="2800" i="1" dirty="0" smtClean="0">
                <a:solidFill>
                  <a:srgbClr val="FF0000"/>
                </a:solidFill>
              </a:rPr>
              <a:t>dim </a:t>
            </a:r>
            <a:r>
              <a:rPr lang="en-GB" sz="2800" i="1" dirty="0" err="1" smtClean="0">
                <a:solidFill>
                  <a:srgbClr val="FF0000"/>
                </a:solidFill>
              </a:rPr>
              <a:t>dyddiad</a:t>
            </a:r>
            <a:r>
              <a:rPr lang="en-GB" sz="2800" i="1" dirty="0" smtClean="0"/>
              <a:t> </a:t>
            </a:r>
            <a:r>
              <a:rPr lang="en-GB" sz="2800" dirty="0" smtClean="0"/>
              <a:t>/ no date) (</a:t>
            </a:r>
            <a:r>
              <a:rPr lang="en-GB" sz="2800" i="1" dirty="0" err="1" smtClean="0">
                <a:solidFill>
                  <a:srgbClr val="FF0000"/>
                </a:solidFill>
              </a:rPr>
              <a:t>neu</a:t>
            </a:r>
            <a:r>
              <a:rPr lang="en-GB" sz="2800" i="1" dirty="0" smtClean="0">
                <a:solidFill>
                  <a:srgbClr val="FF0000"/>
                </a:solidFill>
              </a:rPr>
              <a:t> D.D. </a:t>
            </a:r>
            <a:r>
              <a:rPr lang="en-GB" sz="2800" dirty="0" smtClean="0"/>
              <a:t>or N.D.)</a:t>
            </a:r>
          </a:p>
          <a:p>
            <a:pPr marL="0" indent="0">
              <a:buNone/>
            </a:pPr>
            <a:r>
              <a:rPr lang="en-GB" sz="2800" i="1" dirty="0" err="1" smtClean="0">
                <a:solidFill>
                  <a:srgbClr val="FF0000"/>
                </a:solidFill>
              </a:rPr>
              <a:t>Yn</a:t>
            </a:r>
            <a:r>
              <a:rPr lang="en-GB" sz="2800" i="1" dirty="0" smtClean="0">
                <a:solidFill>
                  <a:srgbClr val="FF0000"/>
                </a:solidFill>
              </a:rPr>
              <a:t> y </a:t>
            </a:r>
            <a:r>
              <a:rPr lang="en-GB" sz="2800" i="1" dirty="0" err="1" smtClean="0">
                <a:solidFill>
                  <a:srgbClr val="FF0000"/>
                </a:solidFill>
              </a:rPr>
              <a:t>rhestr</a:t>
            </a:r>
            <a:r>
              <a:rPr lang="en-GB" sz="2800" i="1" dirty="0" smtClean="0">
                <a:solidFill>
                  <a:srgbClr val="FF0000"/>
                </a:solidFill>
              </a:rPr>
              <a:t> </a:t>
            </a:r>
            <a:r>
              <a:rPr lang="en-GB" sz="2800" i="1" dirty="0" err="1" smtClean="0">
                <a:solidFill>
                  <a:srgbClr val="FF0000"/>
                </a:solidFill>
              </a:rPr>
              <a:t>gyfeirnodi</a:t>
            </a:r>
            <a:r>
              <a:rPr lang="en-GB" sz="2800" i="1" dirty="0" smtClean="0">
                <a:solidFill>
                  <a:srgbClr val="FF0000"/>
                </a:solidFill>
              </a:rPr>
              <a:t>: </a:t>
            </a:r>
            <a:r>
              <a:rPr lang="en-GB" sz="2800" dirty="0" smtClean="0"/>
              <a:t>/ </a:t>
            </a:r>
            <a:r>
              <a:rPr lang="en-GB" sz="2800" i="1" dirty="0" smtClean="0"/>
              <a:t>In the reference list:</a:t>
            </a:r>
          </a:p>
          <a:p>
            <a:r>
              <a:rPr lang="en-GB" sz="2800" dirty="0" smtClean="0"/>
              <a:t>The Republic of Pemberley (no date) ‘Allusions to books and authors in Jane Austen’s writings’</a:t>
            </a:r>
            <a:r>
              <a:rPr lang="en-GB" sz="2800" i="1" dirty="0" smtClean="0"/>
              <a:t> </a:t>
            </a:r>
            <a:r>
              <a:rPr lang="en-GB" sz="2800" i="1" dirty="0" err="1" smtClean="0">
                <a:solidFill>
                  <a:srgbClr val="FF0000"/>
                </a:solidFill>
              </a:rPr>
              <a:t>yn</a:t>
            </a:r>
            <a:r>
              <a:rPr lang="en-GB" sz="2800" i="1" dirty="0" smtClean="0">
                <a:solidFill>
                  <a:srgbClr val="FF0000"/>
                </a:solidFill>
              </a:rPr>
              <a:t> </a:t>
            </a:r>
            <a:r>
              <a:rPr lang="en-GB" sz="2800" dirty="0" smtClean="0"/>
              <a:t>/ in </a:t>
            </a:r>
            <a:r>
              <a:rPr lang="en-GB" sz="2800" i="1" dirty="0" smtClean="0"/>
              <a:t>The Republic of Pemberley</a:t>
            </a:r>
            <a:r>
              <a:rPr lang="en-GB" sz="2800" dirty="0" smtClean="0"/>
              <a:t>. [</a:t>
            </a:r>
            <a:r>
              <a:rPr lang="en-GB" sz="2800" i="1" dirty="0" err="1" smtClean="0">
                <a:solidFill>
                  <a:srgbClr val="FF0000"/>
                </a:solidFill>
              </a:rPr>
              <a:t>Ar</a:t>
            </a:r>
            <a:r>
              <a:rPr lang="en-GB" sz="2800" i="1" dirty="0" smtClean="0">
                <a:solidFill>
                  <a:srgbClr val="FF0000"/>
                </a:solidFill>
              </a:rPr>
              <a:t> </a:t>
            </a:r>
            <a:r>
              <a:rPr lang="en-GB" sz="2800" i="1" dirty="0" err="1" smtClean="0">
                <a:solidFill>
                  <a:srgbClr val="FF0000"/>
                </a:solidFill>
              </a:rPr>
              <a:t>lein</a:t>
            </a:r>
            <a:r>
              <a:rPr lang="en-GB" sz="2800" i="1" dirty="0" smtClean="0">
                <a:solidFill>
                  <a:srgbClr val="FF0000"/>
                </a:solidFill>
              </a:rPr>
              <a:t> </a:t>
            </a:r>
            <a:r>
              <a:rPr lang="en-GB" sz="2800" dirty="0" smtClean="0"/>
              <a:t>/ Online], </a:t>
            </a:r>
            <a:r>
              <a:rPr lang="en-GB" sz="2800" dirty="0" err="1" smtClean="0">
                <a:solidFill>
                  <a:srgbClr val="FF0000"/>
                </a:solidFill>
              </a:rPr>
              <a:t>Ar</a:t>
            </a:r>
            <a:r>
              <a:rPr lang="en-GB" sz="2800" dirty="0" smtClean="0">
                <a:solidFill>
                  <a:srgbClr val="FF0000"/>
                </a:solidFill>
              </a:rPr>
              <a:t> </a:t>
            </a:r>
            <a:r>
              <a:rPr lang="en-GB" sz="2800" dirty="0" err="1" smtClean="0">
                <a:solidFill>
                  <a:srgbClr val="FF0000"/>
                </a:solidFill>
              </a:rPr>
              <a:t>gael</a:t>
            </a:r>
            <a:r>
              <a:rPr lang="en-GB" sz="2800" dirty="0" smtClean="0">
                <a:solidFill>
                  <a:srgbClr val="FF0000"/>
                </a:solidFill>
              </a:rPr>
              <a:t> : </a:t>
            </a:r>
            <a:r>
              <a:rPr lang="en-GB" sz="2800" dirty="0" smtClean="0"/>
              <a:t>/ Available: </a:t>
            </a:r>
            <a:r>
              <a:rPr lang="en-GB" sz="2800" dirty="0" smtClean="0">
                <a:hlinkClick r:id="rId3"/>
              </a:rPr>
              <a:t>http://www.pemberley.com/janeinfo/litallus.html</a:t>
            </a:r>
            <a:r>
              <a:rPr lang="en-GB" sz="2800" dirty="0" smtClean="0"/>
              <a:t> (</a:t>
            </a:r>
            <a:r>
              <a:rPr lang="en-GB" sz="2800" dirty="0" err="1" smtClean="0">
                <a:solidFill>
                  <a:srgbClr val="FF0000"/>
                </a:solidFill>
              </a:rPr>
              <a:t>mynediad</a:t>
            </a:r>
            <a:r>
              <a:rPr lang="en-GB" sz="2800" dirty="0" smtClean="0">
                <a:solidFill>
                  <a:srgbClr val="FF0000"/>
                </a:solidFill>
              </a:rPr>
              <a:t> </a:t>
            </a:r>
            <a:r>
              <a:rPr lang="en-GB" sz="2800" dirty="0" smtClean="0"/>
              <a:t>/ accessed: 1.4.2013)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4595790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en-GB" sz="3600" dirty="0" err="1" smtClean="0"/>
              <a:t>Cyfeirnodi</a:t>
            </a:r>
            <a:r>
              <a:rPr lang="en-GB" sz="3600" dirty="0" smtClean="0"/>
              <a:t> </a:t>
            </a:r>
            <a:r>
              <a:rPr lang="en-GB" sz="3600" dirty="0" err="1" smtClean="0"/>
              <a:t>Papurau</a:t>
            </a:r>
            <a:r>
              <a:rPr lang="en-GB" sz="3600" dirty="0" smtClean="0"/>
              <a:t> </a:t>
            </a:r>
            <a:r>
              <a:rPr lang="en-GB" sz="3600" dirty="0" err="1" smtClean="0"/>
              <a:t>Newydd</a:t>
            </a:r>
            <a:r>
              <a:rPr lang="en-GB" sz="3600" dirty="0" smtClean="0"/>
              <a:t/>
            </a:r>
            <a:br>
              <a:rPr lang="en-GB" sz="3600" dirty="0" smtClean="0"/>
            </a:br>
            <a:r>
              <a:rPr lang="en-GB" sz="3600" dirty="0" smtClean="0"/>
              <a:t>Referencing Newspapers</a:t>
            </a:r>
            <a:endParaRPr lang="en-US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i="1" dirty="0" err="1" smtClean="0">
                <a:solidFill>
                  <a:srgbClr val="FF0000"/>
                </a:solidFill>
              </a:rPr>
              <a:t>Yn</a:t>
            </a:r>
            <a:r>
              <a:rPr lang="en-GB" i="1" dirty="0" smtClean="0">
                <a:solidFill>
                  <a:srgbClr val="FF0000"/>
                </a:solidFill>
              </a:rPr>
              <a:t> y </a:t>
            </a:r>
            <a:r>
              <a:rPr lang="en-GB" i="1" dirty="0" err="1" smtClean="0">
                <a:solidFill>
                  <a:srgbClr val="FF0000"/>
                </a:solidFill>
              </a:rPr>
              <a:t>testun</a:t>
            </a:r>
            <a:r>
              <a:rPr lang="en-GB" i="1" dirty="0">
                <a:solidFill>
                  <a:srgbClr val="FF0000"/>
                </a:solidFill>
              </a:rPr>
              <a:t>:</a:t>
            </a:r>
            <a:r>
              <a:rPr lang="en-GB" i="1" dirty="0" smtClean="0">
                <a:solidFill>
                  <a:srgbClr val="FF0000"/>
                </a:solidFill>
              </a:rPr>
              <a:t> </a:t>
            </a:r>
            <a:r>
              <a:rPr lang="en-GB" dirty="0" smtClean="0"/>
              <a:t>/ In the text:</a:t>
            </a:r>
          </a:p>
          <a:p>
            <a:pPr marL="0" indent="0">
              <a:buNone/>
            </a:pPr>
            <a:r>
              <a:rPr lang="en-GB" dirty="0" smtClean="0"/>
              <a:t>‘John Prescott played the male chauvinist pig’ (</a:t>
            </a:r>
            <a:r>
              <a:rPr lang="en-GB" i="1" dirty="0" smtClean="0"/>
              <a:t>The Guardian</a:t>
            </a:r>
            <a:r>
              <a:rPr lang="en-GB" dirty="0" smtClean="0"/>
              <a:t>, 2000:23).</a:t>
            </a:r>
          </a:p>
          <a:p>
            <a:endParaRPr lang="en-GB" i="1" dirty="0"/>
          </a:p>
          <a:p>
            <a:pPr marL="0" indent="0">
              <a:buNone/>
            </a:pPr>
            <a:r>
              <a:rPr lang="en-GB" i="1" dirty="0" err="1" smtClean="0">
                <a:solidFill>
                  <a:srgbClr val="FF0000"/>
                </a:solidFill>
              </a:rPr>
              <a:t>Yn</a:t>
            </a:r>
            <a:r>
              <a:rPr lang="en-GB" i="1" dirty="0" smtClean="0">
                <a:solidFill>
                  <a:srgbClr val="FF0000"/>
                </a:solidFill>
              </a:rPr>
              <a:t> y </a:t>
            </a:r>
            <a:r>
              <a:rPr lang="en-GB" i="1" dirty="0" err="1" smtClean="0">
                <a:solidFill>
                  <a:srgbClr val="FF0000"/>
                </a:solidFill>
              </a:rPr>
              <a:t>rhestr</a:t>
            </a:r>
            <a:r>
              <a:rPr lang="en-GB" i="1" dirty="0" smtClean="0">
                <a:solidFill>
                  <a:srgbClr val="FF0000"/>
                </a:solidFill>
              </a:rPr>
              <a:t> </a:t>
            </a:r>
            <a:r>
              <a:rPr lang="en-GB" i="1" dirty="0" err="1" smtClean="0">
                <a:solidFill>
                  <a:srgbClr val="FF0000"/>
                </a:solidFill>
              </a:rPr>
              <a:t>gyfeirnodi</a:t>
            </a:r>
            <a:r>
              <a:rPr lang="en-GB" i="1" dirty="0" smtClean="0">
                <a:solidFill>
                  <a:srgbClr val="FF0000"/>
                </a:solidFill>
              </a:rPr>
              <a:t>: </a:t>
            </a:r>
            <a:r>
              <a:rPr lang="en-GB" dirty="0" smtClean="0"/>
              <a:t>/ In the reference list:</a:t>
            </a:r>
          </a:p>
          <a:p>
            <a:pPr marL="0" indent="0">
              <a:buNone/>
            </a:pPr>
            <a:r>
              <a:rPr lang="en-GB" i="1" dirty="0" smtClean="0"/>
              <a:t>The Guardian </a:t>
            </a:r>
            <a:r>
              <a:rPr lang="en-GB" dirty="0" smtClean="0"/>
              <a:t>(2000) ‘Editorial’, 28 November:23.</a:t>
            </a:r>
          </a:p>
          <a:p>
            <a:endParaRPr lang="en-GB" i="1" dirty="0"/>
          </a:p>
          <a:p>
            <a:pPr marL="0" indent="0">
              <a:buNone/>
            </a:pPr>
            <a:r>
              <a:rPr lang="en-GB" i="1" dirty="0" err="1" smtClean="0">
                <a:solidFill>
                  <a:srgbClr val="FF0000"/>
                </a:solidFill>
              </a:rPr>
              <a:t>Dalier</a:t>
            </a:r>
            <a:r>
              <a:rPr lang="en-GB" i="1" dirty="0" smtClean="0">
                <a:solidFill>
                  <a:srgbClr val="FF0000"/>
                </a:solidFill>
              </a:rPr>
              <a:t> </a:t>
            </a:r>
            <a:r>
              <a:rPr lang="en-GB" i="1" dirty="0" err="1" smtClean="0">
                <a:solidFill>
                  <a:srgbClr val="FF0000"/>
                </a:solidFill>
              </a:rPr>
              <a:t>sylw</a:t>
            </a:r>
            <a:r>
              <a:rPr lang="en-GB" i="1" dirty="0" smtClean="0">
                <a:solidFill>
                  <a:srgbClr val="FF0000"/>
                </a:solidFill>
              </a:rPr>
              <a:t>: </a:t>
            </a:r>
            <a:r>
              <a:rPr lang="en-GB" i="1" dirty="0" err="1" smtClean="0">
                <a:solidFill>
                  <a:srgbClr val="FF0000"/>
                </a:solidFill>
              </a:rPr>
              <a:t>Os</a:t>
            </a:r>
            <a:r>
              <a:rPr lang="en-GB" i="1" dirty="0" smtClean="0">
                <a:solidFill>
                  <a:srgbClr val="FF0000"/>
                </a:solidFill>
              </a:rPr>
              <a:t> </a:t>
            </a:r>
            <a:r>
              <a:rPr lang="en-GB" i="1" dirty="0" err="1" smtClean="0">
                <a:solidFill>
                  <a:srgbClr val="FF0000"/>
                </a:solidFill>
              </a:rPr>
              <a:t>oes</a:t>
            </a:r>
            <a:r>
              <a:rPr lang="en-GB" i="1" dirty="0" smtClean="0">
                <a:solidFill>
                  <a:srgbClr val="FF0000"/>
                </a:solidFill>
              </a:rPr>
              <a:t> </a:t>
            </a:r>
            <a:r>
              <a:rPr lang="en-GB" i="1" dirty="0" err="1" smtClean="0">
                <a:solidFill>
                  <a:srgbClr val="FF0000"/>
                </a:solidFill>
              </a:rPr>
              <a:t>awdur</a:t>
            </a:r>
            <a:r>
              <a:rPr lang="en-GB" i="1" dirty="0" smtClean="0">
                <a:solidFill>
                  <a:srgbClr val="FF0000"/>
                </a:solidFill>
              </a:rPr>
              <a:t>: </a:t>
            </a:r>
            <a:r>
              <a:rPr lang="en-GB" dirty="0" smtClean="0"/>
              <a:t>/ Note: if the writer’s name is given:</a:t>
            </a:r>
          </a:p>
          <a:p>
            <a:pPr marL="0" indent="0">
              <a:buNone/>
            </a:pPr>
            <a:r>
              <a:rPr lang="en-GB" dirty="0" smtClean="0"/>
              <a:t>‘he adopted a standard macho attitude’ (</a:t>
            </a:r>
            <a:r>
              <a:rPr lang="en-GB" dirty="0" err="1" smtClean="0"/>
              <a:t>Voynet</a:t>
            </a:r>
            <a:r>
              <a:rPr lang="en-GB" dirty="0" smtClean="0"/>
              <a:t>, 2000:23)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err="1" smtClean="0"/>
              <a:t>Voynet</a:t>
            </a:r>
            <a:r>
              <a:rPr lang="en-GB" dirty="0" smtClean="0"/>
              <a:t>, D. (2000) ‘Dear John’, </a:t>
            </a:r>
            <a:r>
              <a:rPr lang="en-GB" i="1" dirty="0" smtClean="0"/>
              <a:t>The Guardian</a:t>
            </a:r>
            <a:r>
              <a:rPr lang="en-GB" dirty="0" smtClean="0"/>
              <a:t>, 28 November:23.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0920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en-GB" sz="3600" dirty="0" err="1" smtClean="0"/>
              <a:t>Cyfeirnod</a:t>
            </a:r>
            <a:r>
              <a:rPr lang="en-GB" sz="3600" dirty="0" smtClean="0"/>
              <a:t> </a:t>
            </a:r>
            <a:r>
              <a:rPr lang="en-GB" sz="3600" dirty="0" err="1" smtClean="0"/>
              <a:t>eilaidd</a:t>
            </a:r>
            <a:r>
              <a:rPr lang="en-GB" sz="3600" dirty="0" smtClean="0"/>
              <a:t/>
            </a:r>
            <a:br>
              <a:rPr lang="en-GB" sz="3600" dirty="0" smtClean="0"/>
            </a:br>
            <a:r>
              <a:rPr lang="en-GB" sz="3600" i="1" dirty="0" smtClean="0"/>
              <a:t>Secondary References</a:t>
            </a:r>
            <a:endParaRPr lang="en-US" sz="3600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i="1" dirty="0" err="1" smtClean="0">
                <a:solidFill>
                  <a:srgbClr val="FF0000"/>
                </a:solidFill>
              </a:rPr>
              <a:t>Nodwch</a:t>
            </a:r>
            <a:r>
              <a:rPr lang="en-GB" i="1" dirty="0">
                <a:solidFill>
                  <a:srgbClr val="FF0000"/>
                </a:solidFill>
              </a:rPr>
              <a:t> </a:t>
            </a:r>
            <a:r>
              <a:rPr lang="en-GB" i="1" dirty="0" err="1" smtClean="0">
                <a:solidFill>
                  <a:srgbClr val="FF0000"/>
                </a:solidFill>
              </a:rPr>
              <a:t>fod</a:t>
            </a:r>
            <a:r>
              <a:rPr lang="en-GB" i="1" dirty="0" smtClean="0">
                <a:solidFill>
                  <a:srgbClr val="FF0000"/>
                </a:solidFill>
              </a:rPr>
              <a:t> y </a:t>
            </a:r>
            <a:r>
              <a:rPr lang="en-GB" i="1" dirty="0" err="1" smtClean="0">
                <a:solidFill>
                  <a:srgbClr val="FF0000"/>
                </a:solidFill>
              </a:rPr>
              <a:t>rhestr</a:t>
            </a:r>
            <a:r>
              <a:rPr lang="en-GB" i="1" dirty="0" smtClean="0">
                <a:solidFill>
                  <a:srgbClr val="FF0000"/>
                </a:solidFill>
              </a:rPr>
              <a:t> </a:t>
            </a:r>
            <a:r>
              <a:rPr lang="en-GB" i="1" dirty="0" err="1" smtClean="0">
                <a:solidFill>
                  <a:srgbClr val="FF0000"/>
                </a:solidFill>
              </a:rPr>
              <a:t>gyfeirnodi</a:t>
            </a:r>
            <a:r>
              <a:rPr lang="en-GB" i="1" dirty="0" smtClean="0">
                <a:solidFill>
                  <a:srgbClr val="FF0000"/>
                </a:solidFill>
              </a:rPr>
              <a:t> </a:t>
            </a:r>
            <a:r>
              <a:rPr lang="en-GB" i="1" dirty="0" err="1" smtClean="0">
                <a:solidFill>
                  <a:srgbClr val="FF0000"/>
                </a:solidFill>
              </a:rPr>
              <a:t>yn</a:t>
            </a:r>
            <a:r>
              <a:rPr lang="en-GB" i="1" dirty="0" smtClean="0">
                <a:solidFill>
                  <a:srgbClr val="FF0000"/>
                </a:solidFill>
              </a:rPr>
              <a:t> </a:t>
            </a:r>
            <a:r>
              <a:rPr lang="en-GB" i="1" dirty="0" err="1" smtClean="0">
                <a:solidFill>
                  <a:srgbClr val="FF0000"/>
                </a:solidFill>
              </a:rPr>
              <a:t>cynnwys</a:t>
            </a:r>
            <a:r>
              <a:rPr lang="en-GB" i="1" dirty="0" smtClean="0">
                <a:solidFill>
                  <a:srgbClr val="FF0000"/>
                </a:solidFill>
              </a:rPr>
              <a:t> y </a:t>
            </a:r>
            <a:r>
              <a:rPr lang="en-GB" i="1" dirty="0" err="1" smtClean="0">
                <a:solidFill>
                  <a:srgbClr val="FF0000"/>
                </a:solidFill>
              </a:rPr>
              <a:t>gwaith</a:t>
            </a:r>
            <a:r>
              <a:rPr lang="en-GB" i="1" dirty="0" smtClean="0">
                <a:solidFill>
                  <a:srgbClr val="FF0000"/>
                </a:solidFill>
              </a:rPr>
              <a:t> </a:t>
            </a:r>
            <a:r>
              <a:rPr lang="en-GB" i="1" dirty="0" err="1" smtClean="0">
                <a:solidFill>
                  <a:srgbClr val="FF0000"/>
                </a:solidFill>
              </a:rPr>
              <a:t>yr</a:t>
            </a:r>
            <a:r>
              <a:rPr lang="en-GB" i="1" dirty="0" smtClean="0">
                <a:solidFill>
                  <a:srgbClr val="FF0000"/>
                </a:solidFill>
              </a:rPr>
              <a:t> </a:t>
            </a:r>
            <a:r>
              <a:rPr lang="en-GB" i="1" dirty="0" err="1" smtClean="0">
                <a:solidFill>
                  <a:srgbClr val="FF0000"/>
                </a:solidFill>
              </a:rPr>
              <a:t>edrychoch</a:t>
            </a:r>
            <a:r>
              <a:rPr lang="en-GB" i="1" dirty="0" smtClean="0">
                <a:solidFill>
                  <a:srgbClr val="FF0000"/>
                </a:solidFill>
              </a:rPr>
              <a:t> </a:t>
            </a:r>
            <a:r>
              <a:rPr lang="en-GB" i="1" dirty="0" err="1" smtClean="0">
                <a:solidFill>
                  <a:srgbClr val="FF0000"/>
                </a:solidFill>
              </a:rPr>
              <a:t>arno</a:t>
            </a:r>
            <a:r>
              <a:rPr lang="en-GB" i="1" dirty="0" smtClean="0">
                <a:solidFill>
                  <a:srgbClr val="FF0000"/>
                </a:solidFill>
              </a:rPr>
              <a:t>: </a:t>
            </a:r>
            <a:r>
              <a:rPr lang="en-GB" dirty="0" smtClean="0"/>
              <a:t>/ Note, the references list the work you actually looked at:</a:t>
            </a:r>
          </a:p>
          <a:p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‘each of us has to learn to see’ (Williams 1975, </a:t>
            </a:r>
            <a:r>
              <a:rPr lang="en-GB" i="1" dirty="0" err="1" smtClean="0">
                <a:solidFill>
                  <a:srgbClr val="FF0000"/>
                </a:solidFill>
              </a:rPr>
              <a:t>dyfynnwyd</a:t>
            </a:r>
            <a:r>
              <a:rPr lang="en-GB" i="1" dirty="0" smtClean="0">
                <a:solidFill>
                  <a:srgbClr val="FF0000"/>
                </a:solidFill>
              </a:rPr>
              <a:t> </a:t>
            </a:r>
            <a:r>
              <a:rPr lang="en-GB" i="1" dirty="0" err="1" smtClean="0">
                <a:solidFill>
                  <a:srgbClr val="FF0000"/>
                </a:solidFill>
              </a:rPr>
              <a:t>yn</a:t>
            </a:r>
            <a:r>
              <a:rPr lang="en-GB" i="1" dirty="0" smtClean="0">
                <a:solidFill>
                  <a:srgbClr val="FF0000"/>
                </a:solidFill>
              </a:rPr>
              <a:t> </a:t>
            </a:r>
            <a:r>
              <a:rPr lang="en-GB" dirty="0" smtClean="0"/>
              <a:t>/ cited in Spender, 1985, p.140)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i="1" dirty="0" err="1" smtClean="0">
                <a:solidFill>
                  <a:srgbClr val="FF0000"/>
                </a:solidFill>
              </a:rPr>
              <a:t>Yn</a:t>
            </a:r>
            <a:r>
              <a:rPr lang="en-GB" i="1" dirty="0" smtClean="0">
                <a:solidFill>
                  <a:srgbClr val="FF0000"/>
                </a:solidFill>
              </a:rPr>
              <a:t> y </a:t>
            </a:r>
            <a:r>
              <a:rPr lang="en-GB" i="1" dirty="0" err="1" smtClean="0">
                <a:solidFill>
                  <a:srgbClr val="FF0000"/>
                </a:solidFill>
              </a:rPr>
              <a:t>rhestr</a:t>
            </a:r>
            <a:r>
              <a:rPr lang="en-GB" i="1" dirty="0" smtClean="0">
                <a:solidFill>
                  <a:srgbClr val="FF0000"/>
                </a:solidFill>
              </a:rPr>
              <a:t> </a:t>
            </a:r>
            <a:r>
              <a:rPr lang="en-GB" i="1" dirty="0" err="1" smtClean="0">
                <a:solidFill>
                  <a:srgbClr val="FF0000"/>
                </a:solidFill>
              </a:rPr>
              <a:t>gyfeirnodi</a:t>
            </a:r>
            <a:r>
              <a:rPr lang="en-GB" i="1" dirty="0" smtClean="0">
                <a:solidFill>
                  <a:srgbClr val="FF0000"/>
                </a:solidFill>
              </a:rPr>
              <a:t>: </a:t>
            </a:r>
            <a:r>
              <a:rPr lang="en-GB" dirty="0" smtClean="0"/>
              <a:t>/ In the reference list:</a:t>
            </a:r>
          </a:p>
          <a:p>
            <a:pPr marL="0" indent="0">
              <a:buNone/>
            </a:pPr>
            <a:r>
              <a:rPr lang="en-GB" dirty="0" smtClean="0"/>
              <a:t>Spender, D. (1985) </a:t>
            </a:r>
            <a:r>
              <a:rPr lang="en-GB" i="1" dirty="0" smtClean="0"/>
              <a:t>Man Made Language.</a:t>
            </a:r>
            <a:r>
              <a:rPr lang="en-GB" dirty="0" smtClean="0"/>
              <a:t> London : </a:t>
            </a:r>
            <a:r>
              <a:rPr lang="en-GB" dirty="0" err="1" smtClean="0"/>
              <a:t>Routledge</a:t>
            </a:r>
            <a:endParaRPr lang="en-GB" dirty="0" smtClean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2737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Help 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8024" y="1451917"/>
            <a:ext cx="3898776" cy="4497363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8000" b="1" i="1" dirty="0" smtClean="0"/>
              <a:t>Read:</a:t>
            </a:r>
          </a:p>
          <a:p>
            <a:pPr marL="0" indent="0">
              <a:buNone/>
            </a:pPr>
            <a:r>
              <a:rPr lang="en-GB" sz="8000" b="1" i="1" dirty="0" smtClean="0"/>
              <a:t>Handbook on Referencing Guidance </a:t>
            </a:r>
          </a:p>
          <a:p>
            <a:pPr marL="0" indent="0">
              <a:buNone/>
            </a:pPr>
            <a:r>
              <a:rPr lang="en-GB" sz="8000" i="1" dirty="0" smtClean="0"/>
              <a:t>Professional Practice Framework Homepage</a:t>
            </a:r>
            <a:endParaRPr lang="en-US" sz="8000" i="1" dirty="0" smtClean="0"/>
          </a:p>
          <a:p>
            <a:endParaRPr lang="en-GB" sz="8000" b="1" i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US" sz="8000" b="1" i="1" dirty="0">
                <a:solidFill>
                  <a:srgbClr val="0000FF"/>
                </a:solidFill>
                <a:hlinkClick r:id="rId3" action="ppaction://hlinkfile"/>
              </a:rPr>
              <a:t>Learning Support (</a:t>
            </a:r>
            <a:r>
              <a:rPr lang="en-US" sz="8000" b="1" i="1" dirty="0" err="1">
                <a:solidFill>
                  <a:srgbClr val="0000FF"/>
                </a:solidFill>
                <a:hlinkClick r:id="rId3" action="ppaction://hlinkfile"/>
              </a:rPr>
              <a:t>SpLD</a:t>
            </a:r>
            <a:r>
              <a:rPr lang="en-US" sz="8000" b="1" i="1" dirty="0">
                <a:solidFill>
                  <a:srgbClr val="0000FF"/>
                </a:solidFill>
                <a:hlinkClick r:id="rId3" action="ppaction://hlinkfile"/>
              </a:rPr>
              <a:t>)</a:t>
            </a:r>
            <a:r>
              <a:rPr lang="en-US" sz="8000" b="1" i="1" dirty="0">
                <a:solidFill>
                  <a:srgbClr val="0000FF"/>
                </a:solidFill>
              </a:rPr>
              <a:t> </a:t>
            </a:r>
            <a:r>
              <a:rPr lang="en-US" sz="8000" i="1" dirty="0"/>
              <a:t/>
            </a:r>
            <a:br>
              <a:rPr lang="en-US" sz="8000" i="1" dirty="0"/>
            </a:br>
            <a:r>
              <a:rPr lang="en-US" sz="8000" i="1" dirty="0"/>
              <a:t>Support available for students who have Specific Learning Difficulties (</a:t>
            </a:r>
            <a:r>
              <a:rPr lang="en-US" sz="8000" i="1" dirty="0" err="1"/>
              <a:t>SpLD</a:t>
            </a:r>
            <a:r>
              <a:rPr lang="en-US" sz="8000" i="1" dirty="0"/>
              <a:t>)</a:t>
            </a:r>
          </a:p>
          <a:p>
            <a:pPr marL="0" indent="0">
              <a:buNone/>
            </a:pPr>
            <a:r>
              <a:rPr lang="en-US" sz="8000" b="1" i="1" dirty="0">
                <a:solidFill>
                  <a:srgbClr val="0000FF"/>
                </a:solidFill>
                <a:hlinkClick r:id="rId4" action="ppaction://hlinkfile"/>
              </a:rPr>
              <a:t>Study Skills Support</a:t>
            </a:r>
            <a:r>
              <a:rPr lang="en-US" sz="8000" b="1" i="1" dirty="0">
                <a:solidFill>
                  <a:srgbClr val="0000FF"/>
                </a:solidFill>
              </a:rPr>
              <a:t> </a:t>
            </a:r>
            <a:r>
              <a:rPr lang="en-US" sz="8000" b="1" i="1" dirty="0"/>
              <a:t/>
            </a:r>
            <a:br>
              <a:rPr lang="en-US" sz="8000" b="1" i="1" dirty="0"/>
            </a:br>
            <a:r>
              <a:rPr lang="en-US" sz="8000" i="1" dirty="0"/>
              <a:t>Timetables and information on study skill support available for both the Carmarthen and Lampeter campuses and distance learners</a:t>
            </a:r>
          </a:p>
          <a:p>
            <a:pPr marL="0" indent="0">
              <a:buNone/>
            </a:pPr>
            <a:r>
              <a:rPr lang="en-US" sz="8000" b="1" i="1" dirty="0">
                <a:hlinkClick r:id="rId5" action="ppaction://hlinkfile"/>
              </a:rPr>
              <a:t>Distance Learners</a:t>
            </a:r>
            <a:r>
              <a:rPr lang="en-US" sz="8000" i="1" dirty="0"/>
              <a:t/>
            </a:r>
            <a:br>
              <a:rPr lang="en-US" sz="8000" i="1" dirty="0"/>
            </a:br>
            <a:r>
              <a:rPr lang="en-US" sz="8000" i="1" dirty="0"/>
              <a:t>Advice and guidance to help distance learners access Learning Support</a:t>
            </a:r>
          </a:p>
          <a:p>
            <a:endParaRPr lang="en-US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1400" y="152400"/>
            <a:ext cx="1323433" cy="13431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827584" y="1340768"/>
            <a:ext cx="3600400" cy="49244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err="1" smtClean="0"/>
              <a:t>Darllenwch</a:t>
            </a:r>
            <a:r>
              <a:rPr lang="en-GB" sz="2000" b="1" dirty="0" smtClean="0"/>
              <a:t>:</a:t>
            </a:r>
          </a:p>
          <a:p>
            <a:r>
              <a:rPr lang="en-GB" sz="2000" i="1" dirty="0" err="1" smtClean="0"/>
              <a:t>Llawlyfr</a:t>
            </a:r>
            <a:r>
              <a:rPr lang="en-GB" sz="2000" i="1" dirty="0" smtClean="0"/>
              <a:t> </a:t>
            </a:r>
            <a:r>
              <a:rPr lang="en-GB" sz="2000" i="1" dirty="0" err="1" smtClean="0"/>
              <a:t>Cyfeirnodi</a:t>
            </a:r>
            <a:endParaRPr lang="en-GB" sz="2000" i="1" dirty="0" smtClean="0"/>
          </a:p>
          <a:p>
            <a:r>
              <a:rPr lang="en-GB" sz="2000" dirty="0" err="1" smtClean="0"/>
              <a:t>Tudalen</a:t>
            </a:r>
            <a:r>
              <a:rPr lang="en-GB" sz="2000" dirty="0" smtClean="0"/>
              <a:t> </a:t>
            </a:r>
            <a:r>
              <a:rPr lang="en-GB" sz="2000" dirty="0" err="1" smtClean="0"/>
              <a:t>Cartref</a:t>
            </a:r>
            <a:r>
              <a:rPr lang="en-GB" sz="2000" dirty="0" smtClean="0"/>
              <a:t> </a:t>
            </a:r>
            <a:r>
              <a:rPr lang="en-GB" sz="2000" dirty="0" err="1" smtClean="0"/>
              <a:t>Fframwaith</a:t>
            </a:r>
            <a:r>
              <a:rPr lang="en-GB" sz="2000" dirty="0" smtClean="0"/>
              <a:t> </a:t>
            </a:r>
            <a:r>
              <a:rPr lang="en-GB" sz="2000" dirty="0" err="1" smtClean="0"/>
              <a:t>Arfer</a:t>
            </a:r>
            <a:r>
              <a:rPr lang="en-GB" sz="2000" dirty="0" smtClean="0"/>
              <a:t> </a:t>
            </a:r>
            <a:r>
              <a:rPr lang="en-GB" sz="2000" dirty="0" err="1" smtClean="0"/>
              <a:t>Proffesiynol</a:t>
            </a:r>
            <a:r>
              <a:rPr lang="en-GB" sz="2000" dirty="0" smtClean="0"/>
              <a:t> </a:t>
            </a:r>
          </a:p>
          <a:p>
            <a:endParaRPr lang="en-GB" dirty="0"/>
          </a:p>
          <a:p>
            <a:r>
              <a:rPr lang="en-GB" b="1" u="sng" dirty="0" err="1" smtClean="0">
                <a:solidFill>
                  <a:srgbClr val="0000FF"/>
                </a:solidFill>
              </a:rPr>
              <a:t>Cefnogaeth</a:t>
            </a:r>
            <a:r>
              <a:rPr lang="en-GB" b="1" u="sng" dirty="0" smtClean="0">
                <a:solidFill>
                  <a:srgbClr val="0000FF"/>
                </a:solidFill>
              </a:rPr>
              <a:t> </a:t>
            </a:r>
            <a:r>
              <a:rPr lang="en-GB" b="1" u="sng" dirty="0" err="1" smtClean="0">
                <a:solidFill>
                  <a:srgbClr val="0000FF"/>
                </a:solidFill>
              </a:rPr>
              <a:t>Dysgu</a:t>
            </a:r>
            <a:endParaRPr lang="en-GB" b="1" u="sng" dirty="0" smtClean="0">
              <a:solidFill>
                <a:srgbClr val="0000FF"/>
              </a:solidFill>
            </a:endParaRPr>
          </a:p>
          <a:p>
            <a:r>
              <a:rPr lang="en-GB" dirty="0" smtClean="0"/>
              <a:t>Mae </a:t>
            </a:r>
            <a:r>
              <a:rPr lang="en-GB" dirty="0" err="1" smtClean="0"/>
              <a:t>cefnogaeth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gael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ddysgwyr</a:t>
            </a:r>
            <a:r>
              <a:rPr lang="en-GB" dirty="0" smtClean="0"/>
              <a:t> </a:t>
            </a:r>
            <a:r>
              <a:rPr lang="en-GB" dirty="0" err="1" smtClean="0"/>
              <a:t>gyda</a:t>
            </a:r>
            <a:r>
              <a:rPr lang="en-GB" dirty="0" smtClean="0"/>
              <a:t> </a:t>
            </a:r>
            <a:r>
              <a:rPr lang="en-GB" dirty="0" err="1" smtClean="0"/>
              <a:t>anhawsterau</a:t>
            </a:r>
            <a:r>
              <a:rPr lang="en-GB" dirty="0" smtClean="0"/>
              <a:t> </a:t>
            </a:r>
            <a:r>
              <a:rPr lang="en-GB" dirty="0" err="1" smtClean="0"/>
              <a:t>dysgu</a:t>
            </a:r>
            <a:r>
              <a:rPr lang="en-GB" dirty="0" smtClean="0"/>
              <a:t> </a:t>
            </a:r>
            <a:r>
              <a:rPr lang="en-GB" dirty="0" err="1" smtClean="0"/>
              <a:t>penodol</a:t>
            </a:r>
            <a:endParaRPr lang="en-GB" dirty="0" smtClean="0"/>
          </a:p>
          <a:p>
            <a:r>
              <a:rPr lang="en-GB" b="1" u="sng" dirty="0" err="1" smtClean="0">
                <a:solidFill>
                  <a:srgbClr val="0000FF"/>
                </a:solidFill>
              </a:rPr>
              <a:t>Cefnogaeth</a:t>
            </a:r>
            <a:r>
              <a:rPr lang="en-GB" b="1" u="sng" dirty="0" smtClean="0">
                <a:solidFill>
                  <a:srgbClr val="0000FF"/>
                </a:solidFill>
              </a:rPr>
              <a:t> </a:t>
            </a:r>
            <a:r>
              <a:rPr lang="en-GB" b="1" u="sng" dirty="0" err="1" smtClean="0">
                <a:solidFill>
                  <a:srgbClr val="0000FF"/>
                </a:solidFill>
              </a:rPr>
              <a:t>Sgiliau</a:t>
            </a:r>
            <a:r>
              <a:rPr lang="en-GB" b="1" u="sng" dirty="0" smtClean="0">
                <a:solidFill>
                  <a:srgbClr val="0000FF"/>
                </a:solidFill>
              </a:rPr>
              <a:t> </a:t>
            </a:r>
            <a:r>
              <a:rPr lang="en-GB" b="1" u="sng" dirty="0" err="1" smtClean="0">
                <a:solidFill>
                  <a:srgbClr val="0000FF"/>
                </a:solidFill>
              </a:rPr>
              <a:t>Astudio</a:t>
            </a:r>
            <a:endParaRPr lang="en-GB" b="1" u="sng" dirty="0" smtClean="0">
              <a:solidFill>
                <a:srgbClr val="0000FF"/>
              </a:solidFill>
            </a:endParaRPr>
          </a:p>
          <a:p>
            <a:r>
              <a:rPr lang="en-GB" dirty="0" smtClean="0"/>
              <a:t>Mae </a:t>
            </a:r>
            <a:r>
              <a:rPr lang="en-GB" dirty="0" err="1" smtClean="0"/>
              <a:t>amserlen</a:t>
            </a:r>
            <a:r>
              <a:rPr lang="en-GB" dirty="0" smtClean="0"/>
              <a:t> a </a:t>
            </a:r>
            <a:r>
              <a:rPr lang="en-GB" dirty="0" err="1" smtClean="0"/>
              <a:t>gwybodeth</a:t>
            </a:r>
            <a:r>
              <a:rPr lang="en-GB" dirty="0" smtClean="0"/>
              <a:t> o </a:t>
            </a:r>
            <a:r>
              <a:rPr lang="en-GB" dirty="0" err="1" smtClean="0"/>
              <a:t>gefnogaeth</a:t>
            </a:r>
            <a:r>
              <a:rPr lang="en-GB" dirty="0" smtClean="0"/>
              <a:t> </a:t>
            </a:r>
            <a:r>
              <a:rPr lang="en-GB" dirty="0" err="1" smtClean="0"/>
              <a:t>sgiliau</a:t>
            </a:r>
            <a:r>
              <a:rPr lang="en-GB" dirty="0" smtClean="0"/>
              <a:t> </a:t>
            </a:r>
            <a:r>
              <a:rPr lang="en-GB" dirty="0" err="1" smtClean="0"/>
              <a:t>astudio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gael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campysau</a:t>
            </a:r>
            <a:r>
              <a:rPr lang="en-GB" dirty="0" smtClean="0"/>
              <a:t> </a:t>
            </a:r>
            <a:r>
              <a:rPr lang="en-GB" dirty="0" err="1" smtClean="0"/>
              <a:t>Caerfyrddin</a:t>
            </a:r>
            <a:r>
              <a:rPr lang="en-GB" dirty="0" smtClean="0"/>
              <a:t> a </a:t>
            </a:r>
            <a:r>
              <a:rPr lang="en-GB" dirty="0" err="1" smtClean="0"/>
              <a:t>Llambed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</a:t>
            </a:r>
            <a:r>
              <a:rPr lang="en-GB" dirty="0" err="1" smtClean="0"/>
              <a:t>dysgwyr</a:t>
            </a:r>
            <a:r>
              <a:rPr lang="en-GB" dirty="0" smtClean="0"/>
              <a:t> o bell.</a:t>
            </a:r>
          </a:p>
          <a:p>
            <a:r>
              <a:rPr lang="en-GB" b="1" u="sng" dirty="0" err="1" smtClean="0">
                <a:solidFill>
                  <a:srgbClr val="0000FF"/>
                </a:solidFill>
              </a:rPr>
              <a:t>Dysgwyr</a:t>
            </a:r>
            <a:r>
              <a:rPr lang="en-GB" b="1" u="sng" dirty="0" smtClean="0">
                <a:solidFill>
                  <a:srgbClr val="0000FF"/>
                </a:solidFill>
              </a:rPr>
              <a:t> o bell</a:t>
            </a:r>
          </a:p>
          <a:p>
            <a:r>
              <a:rPr lang="en-GB" dirty="0" err="1" smtClean="0"/>
              <a:t>Gellir</a:t>
            </a:r>
            <a:r>
              <a:rPr lang="en-GB" dirty="0" smtClean="0"/>
              <a:t> </a:t>
            </a:r>
            <a:r>
              <a:rPr lang="en-GB" dirty="0" err="1" smtClean="0"/>
              <a:t>cael</a:t>
            </a:r>
            <a:r>
              <a:rPr lang="en-GB" dirty="0" smtClean="0"/>
              <a:t> </a:t>
            </a:r>
            <a:r>
              <a:rPr lang="en-GB" dirty="0" err="1" smtClean="0"/>
              <a:t>cyngor</a:t>
            </a:r>
            <a:r>
              <a:rPr lang="en-GB" dirty="0" smtClean="0"/>
              <a:t> a </a:t>
            </a:r>
            <a:r>
              <a:rPr lang="en-GB" dirty="0" err="1" smtClean="0"/>
              <a:t>chyfarwyddyd</a:t>
            </a:r>
            <a:r>
              <a:rPr lang="en-GB" dirty="0" smtClean="0"/>
              <a:t> I </a:t>
            </a:r>
            <a:r>
              <a:rPr lang="en-GB" dirty="0" err="1" smtClean="0"/>
              <a:t>gynorthwyo</a:t>
            </a:r>
            <a:r>
              <a:rPr lang="en-GB" dirty="0" smtClean="0"/>
              <a:t> </a:t>
            </a:r>
            <a:r>
              <a:rPr lang="en-GB" dirty="0" err="1" smtClean="0"/>
              <a:t>dysgwyr</a:t>
            </a:r>
            <a:r>
              <a:rPr lang="en-GB" dirty="0" smtClean="0"/>
              <a:t> o bell </a:t>
            </a:r>
            <a:r>
              <a:rPr lang="en-GB" dirty="0" err="1" smtClean="0"/>
              <a:t>drwy</a:t>
            </a:r>
            <a:r>
              <a:rPr lang="en-GB" dirty="0" smtClean="0"/>
              <a:t> </a:t>
            </a:r>
            <a:r>
              <a:rPr lang="en-GB" dirty="0" err="1" smtClean="0"/>
              <a:t>fyned</a:t>
            </a:r>
            <a:r>
              <a:rPr lang="en-GB" dirty="0" smtClean="0"/>
              <a:t> I </a:t>
            </a:r>
            <a:r>
              <a:rPr lang="en-GB" dirty="0" err="1" smtClean="0"/>
              <a:t>adran</a:t>
            </a:r>
            <a:r>
              <a:rPr lang="en-GB" dirty="0" smtClean="0"/>
              <a:t> </a:t>
            </a:r>
            <a:r>
              <a:rPr lang="en-GB" dirty="0" err="1" smtClean="0"/>
              <a:t>Cefnogaeth</a:t>
            </a:r>
            <a:r>
              <a:rPr lang="en-GB" dirty="0" smtClean="0"/>
              <a:t> </a:t>
            </a:r>
            <a:r>
              <a:rPr lang="en-GB" dirty="0" err="1" smtClean="0"/>
              <a:t>Dysgu</a:t>
            </a:r>
            <a:r>
              <a:rPr lang="en-GB" dirty="0" smtClean="0"/>
              <a:t>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3126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16016" y="980728"/>
            <a:ext cx="3970784" cy="4525963"/>
          </a:xfrm>
        </p:spPr>
        <p:txBody>
          <a:bodyPr>
            <a:no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GB" sz="2400" b="1" i="1" dirty="0" smtClean="0"/>
              <a:t>Acknowledgements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400" i="1" dirty="0" smtClean="0"/>
              <a:t>The presenter wishes to thank:</a:t>
            </a:r>
          </a:p>
          <a:p>
            <a:pPr>
              <a:spcBef>
                <a:spcPts val="0"/>
              </a:spcBef>
            </a:pPr>
            <a:r>
              <a:rPr lang="en-GB" sz="2400" i="1" dirty="0" smtClean="0"/>
              <a:t>Jude Carroll for her presentation on ‘Designing out plagiarism in assessment’ UWTSD, 28 February 2013.</a:t>
            </a:r>
          </a:p>
          <a:p>
            <a:pPr>
              <a:spcBef>
                <a:spcPts val="0"/>
              </a:spcBef>
            </a:pPr>
            <a:r>
              <a:rPr lang="en-GB" sz="2400" i="1" dirty="0" smtClean="0"/>
              <a:t>Andrew Edwards for his presentation on ‘Plagiarism and Referencing’ UWTSD, 18 April 2013.</a:t>
            </a:r>
          </a:p>
          <a:p>
            <a:pPr>
              <a:spcBef>
                <a:spcPts val="0"/>
              </a:spcBef>
            </a:pPr>
            <a:r>
              <a:rPr lang="en-GB" sz="2400" i="1" dirty="0" smtClean="0"/>
              <a:t>Dr Liz Wilson for the remainder of the slides</a:t>
            </a:r>
            <a:endParaRPr lang="en-US" sz="2400" i="1" dirty="0"/>
          </a:p>
        </p:txBody>
      </p:sp>
      <p:sp>
        <p:nvSpPr>
          <p:cNvPr id="4" name="TextBox 3"/>
          <p:cNvSpPr txBox="1"/>
          <p:nvPr/>
        </p:nvSpPr>
        <p:spPr>
          <a:xfrm>
            <a:off x="611560" y="980728"/>
            <a:ext cx="3816424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err="1" smtClean="0"/>
              <a:t>Diolch</a:t>
            </a:r>
            <a:endParaRPr lang="en-GB" sz="2400" b="1" dirty="0" smtClean="0"/>
          </a:p>
          <a:p>
            <a:r>
              <a:rPr lang="en-GB" sz="2400" dirty="0" err="1" smtClean="0"/>
              <a:t>Hoffai’r</a:t>
            </a:r>
            <a:r>
              <a:rPr lang="en-GB" sz="2400" dirty="0" smtClean="0"/>
              <a:t> </a:t>
            </a:r>
            <a:r>
              <a:rPr lang="en-GB" sz="2400" dirty="0" err="1" smtClean="0"/>
              <a:t>cyflwynydd</a:t>
            </a:r>
            <a:r>
              <a:rPr lang="en-GB" sz="2400" dirty="0" smtClean="0"/>
              <a:t> </a:t>
            </a:r>
            <a:r>
              <a:rPr lang="en-GB" sz="2400" dirty="0" err="1" smtClean="0"/>
              <a:t>ddiolch</a:t>
            </a:r>
            <a:r>
              <a:rPr lang="en-GB" sz="2400" dirty="0" smtClean="0"/>
              <a:t> i: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GB" sz="2400" dirty="0" smtClean="0"/>
              <a:t>Jude Carroll am </a:t>
            </a:r>
            <a:r>
              <a:rPr lang="en-GB" sz="2400" dirty="0" err="1" smtClean="0"/>
              <a:t>ei</a:t>
            </a:r>
            <a:r>
              <a:rPr lang="en-GB" sz="2400" dirty="0" smtClean="0"/>
              <a:t> </a:t>
            </a:r>
            <a:r>
              <a:rPr lang="en-GB" sz="2400" dirty="0" err="1" smtClean="0"/>
              <a:t>chyflwyniad</a:t>
            </a:r>
            <a:r>
              <a:rPr lang="en-GB" sz="2400" dirty="0" smtClean="0"/>
              <a:t> </a:t>
            </a:r>
            <a:r>
              <a:rPr lang="en-GB" sz="2400" dirty="0" err="1" smtClean="0"/>
              <a:t>ar</a:t>
            </a:r>
            <a:r>
              <a:rPr lang="en-GB" sz="2400" dirty="0" smtClean="0"/>
              <a:t> ‘Designing out plagiarism in assessment’ YDDS, 28 </a:t>
            </a:r>
            <a:r>
              <a:rPr lang="en-GB" sz="2400" dirty="0" err="1"/>
              <a:t>C</a:t>
            </a:r>
            <a:r>
              <a:rPr lang="en-GB" sz="2400" dirty="0" err="1" smtClean="0"/>
              <a:t>hwefror</a:t>
            </a:r>
            <a:r>
              <a:rPr lang="en-GB" sz="2400" dirty="0" smtClean="0"/>
              <a:t> 2013.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GB" sz="2400" dirty="0" smtClean="0"/>
              <a:t>Andrew Edwards am </a:t>
            </a:r>
            <a:r>
              <a:rPr lang="en-GB" sz="2400" dirty="0" err="1" smtClean="0"/>
              <a:t>ei</a:t>
            </a:r>
            <a:r>
              <a:rPr lang="en-GB" sz="2400" dirty="0" smtClean="0"/>
              <a:t> </a:t>
            </a:r>
            <a:r>
              <a:rPr lang="en-GB" sz="2400" dirty="0" err="1" smtClean="0"/>
              <a:t>gyflwyniad</a:t>
            </a:r>
            <a:r>
              <a:rPr lang="en-GB" sz="2400" dirty="0" smtClean="0"/>
              <a:t> </a:t>
            </a:r>
            <a:r>
              <a:rPr lang="en-GB" sz="2400" dirty="0" err="1" smtClean="0"/>
              <a:t>ar</a:t>
            </a:r>
            <a:r>
              <a:rPr lang="en-GB" sz="2400" dirty="0" smtClean="0"/>
              <a:t> ‘Plagiarism and Referencing’ YDDS, 18 </a:t>
            </a:r>
            <a:r>
              <a:rPr lang="en-GB" sz="2400" dirty="0" err="1" smtClean="0"/>
              <a:t>Ebrill</a:t>
            </a:r>
            <a:r>
              <a:rPr lang="en-GB" sz="2400" dirty="0" smtClean="0"/>
              <a:t> 2013.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GB" sz="2400" dirty="0" smtClean="0"/>
              <a:t>Dr Liz Wilson am </a:t>
            </a:r>
            <a:r>
              <a:rPr lang="en-GB" sz="2400" dirty="0" err="1" smtClean="0"/>
              <a:t>weddill</a:t>
            </a:r>
            <a:r>
              <a:rPr lang="en-GB" sz="2400" dirty="0" smtClean="0"/>
              <a:t> y </a:t>
            </a:r>
            <a:r>
              <a:rPr lang="en-GB" sz="2400" dirty="0" err="1" smtClean="0"/>
              <a:t>sleidiau</a:t>
            </a:r>
            <a:r>
              <a:rPr lang="en-GB" sz="2400" dirty="0" smtClean="0"/>
              <a:t>.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3363457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612</TotalTime>
  <Words>1080</Words>
  <Application>Microsoft Office PowerPoint</Application>
  <PresentationFormat>On-screen Show (4:3)</PresentationFormat>
  <Paragraphs>138</Paragraphs>
  <Slides>13</Slides>
  <Notes>13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Cyfeirnodi Llyfrau Referencing Books</vt:lpstr>
      <vt:lpstr>Cyfeirnodi Erthyglau mewn Cyfnodolion Referencing Journal Articles</vt:lpstr>
      <vt:lpstr>Cyfeirnodi Gwefannau Referencing Websites</vt:lpstr>
      <vt:lpstr>Cyfeirnodi Papurau Newydd Referencing Newspapers</vt:lpstr>
      <vt:lpstr>Cyfeirnod eilaidd Secondary References</vt:lpstr>
      <vt:lpstr>Help …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Plagiarism and Referencing</dc:title>
  <dc:creator>Administrator</dc:creator>
  <cp:lastModifiedBy>Administrator</cp:lastModifiedBy>
  <cp:revision>39</cp:revision>
  <dcterms:created xsi:type="dcterms:W3CDTF">2013-04-11T11:59:58Z</dcterms:created>
  <dcterms:modified xsi:type="dcterms:W3CDTF">2013-06-20T13:25:07Z</dcterms:modified>
</cp:coreProperties>
</file>