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6" r:id="rId1"/>
  </p:sldMasterIdLst>
  <p:notesMasterIdLst>
    <p:notesMasterId r:id="rId14"/>
  </p:notesMasterIdLst>
  <p:sldIdLst>
    <p:sldId id="262" r:id="rId2"/>
    <p:sldId id="284" r:id="rId3"/>
    <p:sldId id="295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294" r:id="rId1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79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13" name="Picture 2" descr="logoSMU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7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zed.co.uk/" TargetMode="External"/><Relationship Id="rId7" Type="http://schemas.openxmlformats.org/officeDocument/2006/relationships/hyperlink" Target="http://zdnetweek.co.uk/" TargetMode="External"/><Relationship Id="rId2" Type="http://schemas.openxmlformats.org/officeDocument/2006/relationships/hyperlink" Target="http://www.businesslink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ilicon.com/" TargetMode="External"/><Relationship Id="rId5" Type="http://schemas.openxmlformats.org/officeDocument/2006/relationships/hyperlink" Target="http://www.itwales.com/" TargetMode="External"/><Relationship Id="rId4" Type="http://schemas.openxmlformats.org/officeDocument/2006/relationships/hyperlink" Target="http://juno.emeraldinsight.com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James Williams\AppData\Local\Microsoft\Windows\Temporary Internet Files\Content.IE5\Q5ZP6VQN\MP9102208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132856"/>
            <a:ext cx="2788281" cy="2774229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994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51520" y="620688"/>
            <a:ext cx="7772400" cy="1829761"/>
          </a:xfrm>
        </p:spPr>
        <p:txBody>
          <a:bodyPr>
            <a:normAutofit/>
          </a:bodyPr>
          <a:lstStyle/>
          <a:p>
            <a:pPr algn="l"/>
            <a:r>
              <a:rPr lang="en-GB" b="0" dirty="0" smtClean="0"/>
              <a:t>Management in the IT Environment</a:t>
            </a:r>
            <a:endParaRPr lang="en-GB" dirty="0"/>
          </a:p>
        </p:txBody>
      </p:sp>
      <p:sp>
        <p:nvSpPr>
          <p:cNvPr id="3994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395536" y="3429000"/>
            <a:ext cx="7772400" cy="1199704"/>
          </a:xfrm>
        </p:spPr>
        <p:txBody>
          <a:bodyPr/>
          <a:lstStyle/>
          <a:p>
            <a:pPr algn="l"/>
            <a:r>
              <a:rPr lang="en-GB" b="1" dirty="0" smtClean="0">
                <a:solidFill>
                  <a:srgbClr val="0070C0"/>
                </a:solidFill>
              </a:rPr>
              <a:t>James Williams</a:t>
            </a:r>
            <a:endParaRPr lang="en-GB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Year 1 Module</a:t>
            </a:r>
          </a:p>
          <a:p>
            <a:endParaRPr lang="en-GB" dirty="0" smtClean="0"/>
          </a:p>
          <a:p>
            <a:r>
              <a:rPr lang="en-GB" dirty="0" smtClean="0"/>
              <a:t>Module </a:t>
            </a:r>
            <a:r>
              <a:rPr lang="en-GB" dirty="0" smtClean="0"/>
              <a:t>Value:  </a:t>
            </a:r>
            <a:r>
              <a:rPr lang="en-GB" dirty="0" smtClean="0"/>
              <a:t>20 </a:t>
            </a:r>
            <a:r>
              <a:rPr lang="en-GB" dirty="0" smtClean="0"/>
              <a:t>credits</a:t>
            </a:r>
          </a:p>
          <a:p>
            <a:endParaRPr lang="en-GB" dirty="0" smtClean="0"/>
          </a:p>
          <a:p>
            <a:r>
              <a:rPr lang="en-GB" dirty="0" smtClean="0"/>
              <a:t>Duration:  October </a:t>
            </a:r>
            <a:r>
              <a:rPr lang="en-GB" dirty="0" smtClean="0"/>
              <a:t>to May.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Value &amp; Duration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</a:t>
            </a:r>
            <a:r>
              <a:rPr lang="en-GB" dirty="0" smtClean="0"/>
              <a:t>ow </a:t>
            </a:r>
            <a:r>
              <a:rPr lang="en-GB" dirty="0" smtClean="0"/>
              <a:t>Organisations </a:t>
            </a:r>
            <a:r>
              <a:rPr lang="en-GB" dirty="0" smtClean="0"/>
              <a:t>function.</a:t>
            </a:r>
          </a:p>
          <a:p>
            <a:r>
              <a:rPr lang="en-GB" dirty="0" smtClean="0"/>
              <a:t>H</a:t>
            </a:r>
            <a:r>
              <a:rPr lang="en-GB" dirty="0" smtClean="0"/>
              <a:t>ow </a:t>
            </a:r>
            <a:r>
              <a:rPr lang="en-GB" dirty="0" smtClean="0"/>
              <a:t>they function within the environment in which they exist.  </a:t>
            </a:r>
            <a:endParaRPr lang="en-GB" dirty="0" smtClean="0"/>
          </a:p>
          <a:p>
            <a:r>
              <a:rPr lang="en-GB" dirty="0" smtClean="0"/>
              <a:t>H</a:t>
            </a:r>
            <a:r>
              <a:rPr lang="en-GB" dirty="0" smtClean="0"/>
              <a:t>ow </a:t>
            </a:r>
            <a:r>
              <a:rPr lang="en-GB" dirty="0" smtClean="0"/>
              <a:t>IT systems are used </a:t>
            </a:r>
            <a:r>
              <a:rPr lang="en-GB" dirty="0" smtClean="0"/>
              <a:t>within the Organisation.</a:t>
            </a:r>
          </a:p>
          <a:p>
            <a:r>
              <a:rPr lang="en-GB" dirty="0" smtClean="0"/>
              <a:t>H</a:t>
            </a:r>
            <a:r>
              <a:rPr lang="en-GB" dirty="0" smtClean="0"/>
              <a:t>ow to Manage and Lead Organisations.</a:t>
            </a:r>
          </a:p>
          <a:p>
            <a:r>
              <a:rPr lang="en-GB" dirty="0" smtClean="0"/>
              <a:t>How to motivate and develop Individuals</a:t>
            </a:r>
            <a:r>
              <a:rPr lang="en-GB" dirty="0" smtClean="0"/>
              <a:t>, </a:t>
            </a:r>
            <a:r>
              <a:rPr lang="en-GB" dirty="0" smtClean="0"/>
              <a:t>Groups </a:t>
            </a:r>
            <a:r>
              <a:rPr lang="en-GB" dirty="0" smtClean="0"/>
              <a:t>and </a:t>
            </a:r>
            <a:r>
              <a:rPr lang="en-GB" dirty="0" smtClean="0"/>
              <a:t>Teams</a:t>
            </a:r>
            <a:r>
              <a:rPr lang="en-GB" dirty="0" smtClean="0"/>
              <a:t>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AIMs: </a:t>
            </a:r>
            <a:r>
              <a:rPr lang="en-GB" dirty="0" smtClean="0"/>
              <a:t>This module will cover</a:t>
            </a:r>
            <a:r>
              <a:rPr lang="en-GB" dirty="0" smtClean="0"/>
              <a:t>: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	Upon </a:t>
            </a:r>
            <a:r>
              <a:rPr lang="en-GB" dirty="0" smtClean="0"/>
              <a:t>the successful completion of this module you will be able to: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 marL="624078" lvl="0" indent="-514350">
              <a:buFont typeface="+mj-lt"/>
              <a:buAutoNum type="arabicPeriod"/>
            </a:pPr>
            <a:r>
              <a:rPr lang="en-GB" dirty="0" smtClean="0"/>
              <a:t>Analyse the environment of an organisation and evaluate the effects of information systems/information technology on an organisation. </a:t>
            </a:r>
            <a:endParaRPr lang="en-GB" dirty="0" smtClean="0"/>
          </a:p>
          <a:p>
            <a:pPr marL="624078" lvl="0" indent="-514350">
              <a:buFont typeface="+mj-lt"/>
              <a:buAutoNum type="arabicPeriod"/>
            </a:pPr>
            <a:r>
              <a:rPr lang="en-GB" dirty="0" smtClean="0"/>
              <a:t>Evaluate </a:t>
            </a:r>
            <a:r>
              <a:rPr lang="en-GB" dirty="0" smtClean="0"/>
              <a:t>management strategies to lead and motivate employees based on an understanding of individual and group behaviour.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LEARNING OUTCOMES</a:t>
            </a:r>
            <a:r>
              <a:rPr lang="en-GB" u="sng" dirty="0" smtClean="0"/>
              <a:t>: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481328"/>
            <a:ext cx="9144000" cy="4900000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dirty="0" smtClean="0"/>
              <a:t>Types of organisation, Organisational mission and objectives, Organisational structure and communication, departments/functions and the Organisation culture.</a:t>
            </a:r>
          </a:p>
          <a:p>
            <a:pPr lvl="0"/>
            <a:r>
              <a:rPr lang="en-GB" dirty="0" smtClean="0"/>
              <a:t>Using an appropriate framework (e.g. PEST / SLEPT) you will be asked to conduct an external environmental analysis of an organisation and identify new opportunities for Organisational development.</a:t>
            </a:r>
          </a:p>
          <a:p>
            <a:pPr lvl="0"/>
            <a:r>
              <a:rPr lang="en-GB" dirty="0" smtClean="0"/>
              <a:t>Evaluate the extent to which information technology has been adopted throughout an organisation and identify:</a:t>
            </a:r>
          </a:p>
          <a:p>
            <a:pPr lvl="0"/>
            <a:r>
              <a:rPr lang="en-GB" dirty="0" smtClean="0"/>
              <a:t>What departments does the organisation have and what function do they provide.</a:t>
            </a:r>
          </a:p>
          <a:p>
            <a:pPr lvl="0"/>
            <a:r>
              <a:rPr lang="en-GB" dirty="0" smtClean="0"/>
              <a:t>How does each department use IT (e.g. IS systems / applications / devices) </a:t>
            </a:r>
            <a:r>
              <a:rPr lang="en-GB" dirty="0" smtClean="0"/>
              <a:t>.</a:t>
            </a:r>
            <a:endParaRPr lang="en-GB" dirty="0" smtClean="0"/>
          </a:p>
          <a:p>
            <a:pPr lvl="0"/>
            <a:r>
              <a:rPr lang="en-GB" dirty="0" smtClean="0"/>
              <a:t>How has IT changed the way people work e.g. improved communication, improve access to information, improve decision-making, helped people work together, allowed more flexible working practices, reduce costs, improve customer service etc...</a:t>
            </a:r>
          </a:p>
          <a:p>
            <a:pPr lvl="0"/>
            <a:r>
              <a:rPr lang="en-GB" dirty="0" smtClean="0"/>
              <a:t>Identify new up-to-date IT developments that could benefit an organisation.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48580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u="sng" dirty="0" smtClean="0"/>
              <a:t>Indicative </a:t>
            </a:r>
            <a:r>
              <a:rPr lang="en-GB" u="sng" dirty="0" smtClean="0"/>
              <a:t>content: </a:t>
            </a:r>
            <a:r>
              <a:rPr lang="en-GB" u="sng" dirty="0" smtClean="0"/>
              <a:t/>
            </a:r>
            <a:br>
              <a:rPr lang="en-GB" u="sng" dirty="0" smtClean="0"/>
            </a:br>
            <a:r>
              <a:rPr lang="en-GB" dirty="0" smtClean="0"/>
              <a:t> </a:t>
            </a:r>
            <a:r>
              <a:rPr lang="en-GB" sz="2700" dirty="0" smtClean="0"/>
              <a:t>Semester 1 / Assignment 1: </a:t>
            </a:r>
            <a:r>
              <a:rPr lang="en-GB" u="sng" dirty="0" smtClean="0"/>
              <a:t/>
            </a:r>
            <a:br>
              <a:rPr lang="en-GB" u="sng" dirty="0" smtClean="0"/>
            </a:br>
            <a:endParaRPr lang="en-GB" u="sng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481328"/>
            <a:ext cx="9144000" cy="4900000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Personal &amp; Individual </a:t>
            </a:r>
            <a:r>
              <a:rPr lang="en-GB" dirty="0" smtClean="0"/>
              <a:t>behaviour</a:t>
            </a:r>
            <a:r>
              <a:rPr lang="en-GB" dirty="0" smtClean="0"/>
              <a:t> </a:t>
            </a:r>
            <a:r>
              <a:rPr lang="en-GB" dirty="0" smtClean="0"/>
              <a:t>(needs).</a:t>
            </a:r>
            <a:endParaRPr lang="en-GB" dirty="0" smtClean="0"/>
          </a:p>
          <a:p>
            <a:pPr lvl="0"/>
            <a:r>
              <a:rPr lang="en-GB" dirty="0" smtClean="0"/>
              <a:t>Personal &amp; Employee </a:t>
            </a:r>
            <a:r>
              <a:rPr lang="en-GB" dirty="0" smtClean="0"/>
              <a:t>Motivation.</a:t>
            </a:r>
            <a:endParaRPr lang="en-GB" dirty="0" smtClean="0"/>
          </a:p>
          <a:p>
            <a:pPr lvl="0"/>
            <a:r>
              <a:rPr lang="en-GB" dirty="0" smtClean="0"/>
              <a:t>Theories of Management &amp; </a:t>
            </a:r>
            <a:r>
              <a:rPr lang="en-GB" dirty="0" smtClean="0"/>
              <a:t>leadership</a:t>
            </a:r>
          </a:p>
          <a:p>
            <a:pPr lvl="0"/>
            <a:r>
              <a:rPr lang="en-GB" dirty="0" smtClean="0"/>
              <a:t>Professional Legal </a:t>
            </a:r>
            <a:r>
              <a:rPr lang="en-GB" dirty="0" smtClean="0"/>
              <a:t>&amp; E</a:t>
            </a:r>
            <a:r>
              <a:rPr lang="en-GB" dirty="0" smtClean="0"/>
              <a:t>thical considerations.</a:t>
            </a:r>
            <a:endParaRPr lang="en-GB" dirty="0" smtClean="0"/>
          </a:p>
          <a:p>
            <a:pPr lvl="0"/>
            <a:r>
              <a:rPr lang="en-GB" dirty="0" smtClean="0"/>
              <a:t>Evaluate working individually </a:t>
            </a:r>
            <a:r>
              <a:rPr lang="en-GB" dirty="0" smtClean="0"/>
              <a:t>with group &amp; team working.</a:t>
            </a:r>
            <a:endParaRPr lang="en-GB" dirty="0" smtClean="0"/>
          </a:p>
          <a:p>
            <a:pPr lvl="0"/>
            <a:r>
              <a:rPr lang="en-GB" dirty="0" smtClean="0"/>
              <a:t>Identify the key factors that affect the performance of a team.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48580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u="sng" dirty="0" smtClean="0"/>
              <a:t>Indicative </a:t>
            </a:r>
            <a:r>
              <a:rPr lang="en-GB" u="sng" dirty="0" smtClean="0"/>
              <a:t>content: </a:t>
            </a:r>
            <a:r>
              <a:rPr lang="en-GB" u="sng" dirty="0" smtClean="0"/>
              <a:t/>
            </a:r>
            <a:br>
              <a:rPr lang="en-GB" u="sng" dirty="0" smtClean="0"/>
            </a:br>
            <a:r>
              <a:rPr lang="en-GB" dirty="0" smtClean="0"/>
              <a:t> </a:t>
            </a:r>
            <a:r>
              <a:rPr lang="en-GB" sz="2700" dirty="0" smtClean="0"/>
              <a:t>Semester 2 / Assignment </a:t>
            </a:r>
            <a:r>
              <a:rPr lang="en-GB" sz="2700" dirty="0" smtClean="0"/>
              <a:t>2</a:t>
            </a:r>
            <a:r>
              <a:rPr lang="en-GB" u="sng" dirty="0" smtClean="0"/>
              <a:t/>
            </a:r>
            <a:br>
              <a:rPr lang="en-GB" u="sng" dirty="0" smtClean="0"/>
            </a:br>
            <a:endParaRPr lang="en-GB" u="sng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100% coursework: </a:t>
            </a:r>
            <a:r>
              <a:rPr lang="en-GB" dirty="0" smtClean="0"/>
              <a:t>2 </a:t>
            </a:r>
            <a:r>
              <a:rPr lang="en-GB" dirty="0" smtClean="0"/>
              <a:t>assignments</a:t>
            </a:r>
            <a:r>
              <a:rPr lang="en-GB" dirty="0" smtClean="0"/>
              <a:t>:</a:t>
            </a:r>
          </a:p>
          <a:p>
            <a:pPr marL="624078" indent="-514350">
              <a:buFont typeface="+mj-lt"/>
              <a:buAutoNum type="arabicPeriod"/>
            </a:pPr>
            <a:r>
              <a:rPr lang="en-GB" b="1" dirty="0" smtClean="0"/>
              <a:t>Outcome </a:t>
            </a:r>
            <a:r>
              <a:rPr lang="en-GB" b="1" dirty="0" smtClean="0"/>
              <a:t>1 / Assignment 1 </a:t>
            </a:r>
            <a:r>
              <a:rPr lang="en-GB" dirty="0" smtClean="0"/>
              <a:t>will be assessed by a written assignment/report of approximately 2,500 words.  This will allow you to demonstrate your knowledge of organisations, their use of IT/IS and the environments in which they operate. </a:t>
            </a: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b="1" dirty="0" smtClean="0"/>
              <a:t>Outcome </a:t>
            </a:r>
            <a:r>
              <a:rPr lang="en-GB" b="1" dirty="0" smtClean="0"/>
              <a:t>2 </a:t>
            </a:r>
            <a:r>
              <a:rPr lang="en-GB" b="1" dirty="0" smtClean="0"/>
              <a:t>/ Assignment 2 </a:t>
            </a:r>
            <a:r>
              <a:rPr lang="en-GB" dirty="0" smtClean="0"/>
              <a:t>will </a:t>
            </a:r>
            <a:r>
              <a:rPr lang="en-GB" dirty="0" smtClean="0"/>
              <a:t>involve </a:t>
            </a:r>
            <a:r>
              <a:rPr lang="en-GB" b="1" dirty="0" smtClean="0"/>
              <a:t>team-work</a:t>
            </a:r>
            <a:r>
              <a:rPr lang="en-GB" dirty="0" smtClean="0"/>
              <a:t> </a:t>
            </a:r>
            <a:r>
              <a:rPr lang="en-GB" dirty="0" smtClean="0"/>
              <a:t>(approx. 2,500 words or equivalent). This outcome encourages you to consider the realities of working with people and suggest strategies to develop effective teams.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Assessment</a:t>
            </a:r>
            <a:r>
              <a:rPr lang="en-GB" u="sng" dirty="0" smtClean="0"/>
              <a:t>: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Mullins, L. J. </a:t>
            </a:r>
            <a:r>
              <a:rPr lang="en-GB" u="sng" dirty="0" smtClean="0"/>
              <a:t>Management </a:t>
            </a:r>
            <a:r>
              <a:rPr lang="en-GB" u="sng" dirty="0" smtClean="0"/>
              <a:t>and Organisational Behaviour,</a:t>
            </a:r>
            <a:r>
              <a:rPr lang="en-GB" dirty="0" smtClean="0"/>
              <a:t> </a:t>
            </a:r>
            <a:r>
              <a:rPr lang="en-GB" dirty="0" smtClean="0"/>
              <a:t>Latest Edition.</a:t>
            </a:r>
            <a:endParaRPr lang="en-GB" i="1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err="1" smtClean="0"/>
              <a:t>Laudon</a:t>
            </a:r>
            <a:r>
              <a:rPr lang="en-GB" dirty="0" smtClean="0"/>
              <a:t>, K.C. &amp; </a:t>
            </a:r>
            <a:r>
              <a:rPr lang="en-GB" dirty="0" err="1" smtClean="0"/>
              <a:t>Laudon</a:t>
            </a:r>
            <a:r>
              <a:rPr lang="en-GB" dirty="0" smtClean="0"/>
              <a:t>, J.P. </a:t>
            </a:r>
            <a:r>
              <a:rPr lang="en-GB" u="sng" dirty="0" smtClean="0"/>
              <a:t>Management </a:t>
            </a:r>
            <a:r>
              <a:rPr lang="en-GB" u="sng" dirty="0" smtClean="0"/>
              <a:t>Information Systems: Managing the Digital Firm</a:t>
            </a:r>
            <a:r>
              <a:rPr lang="en-GB" dirty="0" smtClean="0"/>
              <a:t>, Latest </a:t>
            </a:r>
            <a:r>
              <a:rPr lang="en-GB" dirty="0" smtClean="0"/>
              <a:t>Edition.</a:t>
            </a:r>
            <a:endParaRPr lang="en-GB" i="1" dirty="0" smtClean="0"/>
          </a:p>
          <a:p>
            <a:pPr>
              <a:buNone/>
            </a:pPr>
            <a:r>
              <a:rPr lang="en-US" dirty="0" smtClean="0"/>
              <a:t> </a:t>
            </a:r>
            <a:endParaRPr lang="en-GB" dirty="0" smtClean="0"/>
          </a:p>
          <a:p>
            <a:r>
              <a:rPr lang="en-GB" dirty="0" smtClean="0"/>
              <a:t>Worthington</a:t>
            </a:r>
            <a:r>
              <a:rPr lang="en-GB" dirty="0" smtClean="0"/>
              <a:t>, I. &amp; Britton, C. </a:t>
            </a:r>
            <a:r>
              <a:rPr lang="en-GB" u="sng" dirty="0" smtClean="0"/>
              <a:t>Business </a:t>
            </a:r>
            <a:r>
              <a:rPr lang="en-GB" u="sng" dirty="0" smtClean="0"/>
              <a:t>Environment</a:t>
            </a:r>
            <a:r>
              <a:rPr lang="en-GB" dirty="0" smtClean="0"/>
              <a:t>, </a:t>
            </a:r>
            <a:r>
              <a:rPr lang="en-GB" dirty="0" smtClean="0"/>
              <a:t>Latest </a:t>
            </a:r>
            <a:r>
              <a:rPr lang="en-GB" dirty="0" smtClean="0"/>
              <a:t>Edition.</a:t>
            </a:r>
            <a:endParaRPr lang="en-GB" i="1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Recommended reading</a:t>
            </a:r>
            <a:r>
              <a:rPr lang="en-GB" u="sng" dirty="0" smtClean="0"/>
              <a:t>: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i="1" dirty="0" smtClean="0"/>
              <a:t>Business Link</a:t>
            </a:r>
            <a:r>
              <a:rPr lang="en-GB" i="1" dirty="0" smtClean="0"/>
              <a:t>						</a:t>
            </a:r>
            <a:r>
              <a:rPr lang="en-GB" dirty="0" smtClean="0">
                <a:hlinkClick r:id="rId2"/>
              </a:rPr>
              <a:t>http://</a:t>
            </a:r>
            <a:r>
              <a:rPr lang="en-GB" i="1" dirty="0" smtClean="0">
                <a:hlinkClick r:id="rId2"/>
              </a:rPr>
              <a:t>www.businesslink.gov.uk</a:t>
            </a:r>
            <a:r>
              <a:rPr lang="en-GB" i="1" dirty="0" smtClean="0"/>
              <a:t> </a:t>
            </a:r>
            <a:endParaRPr lang="en-GB" dirty="0" smtClean="0"/>
          </a:p>
          <a:p>
            <a:r>
              <a:rPr lang="en-GB" b="1" dirty="0" smtClean="0"/>
              <a:t>Business Learning and Support</a:t>
            </a:r>
            <a:r>
              <a:rPr lang="en-GB" dirty="0" smtClean="0"/>
              <a:t>			</a:t>
            </a:r>
            <a:r>
              <a:rPr lang="en-GB" dirty="0" smtClean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www.bized.co.uk</a:t>
            </a:r>
            <a:r>
              <a:rPr lang="en-GB" dirty="0" smtClean="0"/>
              <a:t> </a:t>
            </a:r>
            <a:endParaRPr lang="en-GB" dirty="0" smtClean="0"/>
          </a:p>
          <a:p>
            <a:r>
              <a:rPr lang="en-GB" b="1" dirty="0" smtClean="0"/>
              <a:t>Emerald </a:t>
            </a:r>
            <a:r>
              <a:rPr lang="en-GB" b="1" dirty="0" err="1" smtClean="0"/>
              <a:t>Fulltext</a:t>
            </a:r>
            <a:r>
              <a:rPr lang="en-GB" b="1" dirty="0" smtClean="0"/>
              <a:t> Journals and Abstract Reviews</a:t>
            </a:r>
            <a:r>
              <a:rPr lang="en-GB" dirty="0" smtClean="0"/>
              <a:t>	</a:t>
            </a:r>
            <a:r>
              <a:rPr lang="en-GB" dirty="0" smtClean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juno.emeraldinsight.com</a:t>
            </a:r>
            <a:r>
              <a:rPr lang="en-GB" dirty="0" smtClean="0"/>
              <a:t> </a:t>
            </a:r>
            <a:endParaRPr lang="en-GB" dirty="0" smtClean="0"/>
          </a:p>
          <a:p>
            <a:r>
              <a:rPr lang="en-GB" b="1" dirty="0" smtClean="0"/>
              <a:t>IT Wales	</a:t>
            </a:r>
            <a:r>
              <a:rPr lang="en-GB" dirty="0" smtClean="0"/>
              <a:t>					</a:t>
            </a:r>
            <a:r>
              <a:rPr lang="en-GB" dirty="0" smtClean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www.itwales.com</a:t>
            </a:r>
            <a:r>
              <a:rPr lang="en-GB" dirty="0" smtClean="0"/>
              <a:t> </a:t>
            </a:r>
            <a:endParaRPr lang="en-GB" dirty="0" smtClean="0"/>
          </a:p>
          <a:p>
            <a:r>
              <a:rPr lang="en-GB" b="1" dirty="0" smtClean="0"/>
              <a:t>IT and Business web site	</a:t>
            </a:r>
            <a:r>
              <a:rPr lang="en-GB" dirty="0" smtClean="0"/>
              <a:t>			</a:t>
            </a:r>
            <a:r>
              <a:rPr lang="en-GB" dirty="0" smtClean="0">
                <a:hlinkClick r:id="rId6"/>
              </a:rPr>
              <a:t>http://</a:t>
            </a:r>
            <a:r>
              <a:rPr lang="en-GB" dirty="0" smtClean="0">
                <a:hlinkClick r:id="rId6"/>
              </a:rPr>
              <a:t>www.silicon.com</a:t>
            </a:r>
            <a:r>
              <a:rPr lang="en-GB" dirty="0" smtClean="0"/>
              <a:t> </a:t>
            </a:r>
            <a:endParaRPr lang="en-GB" dirty="0" smtClean="0"/>
          </a:p>
          <a:p>
            <a:r>
              <a:rPr lang="en-GB" b="1" dirty="0" smtClean="0"/>
              <a:t>Online technology magazine</a:t>
            </a:r>
            <a:r>
              <a:rPr lang="en-GB" dirty="0" smtClean="0"/>
              <a:t>				</a:t>
            </a:r>
            <a:r>
              <a:rPr lang="en-GB" dirty="0" smtClean="0">
                <a:hlinkClick r:id="rId7"/>
              </a:rPr>
              <a:t>http://zdnetweek.co.uk</a:t>
            </a:r>
            <a:r>
              <a:rPr lang="en-GB" dirty="0" smtClean="0"/>
              <a:t>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Useful </a:t>
            </a:r>
            <a:r>
              <a:rPr lang="en-GB" dirty="0" smtClean="0"/>
              <a:t>Websites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Information Age</a:t>
            </a:r>
            <a:endParaRPr lang="en-GB" dirty="0" smtClean="0"/>
          </a:p>
          <a:p>
            <a:r>
              <a:rPr lang="en-US" dirty="0" smtClean="0"/>
              <a:t>Information Management Journal </a:t>
            </a:r>
            <a:endParaRPr lang="en-GB" dirty="0" smtClean="0"/>
          </a:p>
          <a:p>
            <a:r>
              <a:rPr lang="en-US" dirty="0" smtClean="0"/>
              <a:t>Information &amp; Management</a:t>
            </a:r>
            <a:endParaRPr lang="en-GB" dirty="0" smtClean="0"/>
          </a:p>
          <a:p>
            <a:r>
              <a:rPr lang="en-US" dirty="0" smtClean="0"/>
              <a:t>Information Systems Management</a:t>
            </a:r>
            <a:endParaRPr lang="en-GB" dirty="0" smtClean="0"/>
          </a:p>
          <a:p>
            <a:r>
              <a:rPr lang="en-GB" dirty="0" smtClean="0"/>
              <a:t>Management Today</a:t>
            </a:r>
          </a:p>
          <a:p>
            <a:r>
              <a:rPr lang="en-GB" dirty="0" smtClean="0"/>
              <a:t>People Management</a:t>
            </a:r>
          </a:p>
          <a:p>
            <a:r>
              <a:rPr lang="en-GB" dirty="0" smtClean="0"/>
              <a:t>Personnel </a:t>
            </a:r>
            <a:r>
              <a:rPr lang="en-GB" dirty="0" smtClean="0"/>
              <a:t>Today</a:t>
            </a: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Useful </a:t>
            </a:r>
            <a:r>
              <a:rPr lang="en-GB" dirty="0" smtClean="0"/>
              <a:t>Journals</a:t>
            </a:r>
            <a:br>
              <a:rPr lang="en-GB" dirty="0" smtClean="0"/>
            </a:br>
            <a:r>
              <a:rPr lang="en-GB" sz="2400" dirty="0" smtClean="0"/>
              <a:t>A</a:t>
            </a:r>
            <a:r>
              <a:rPr lang="en-GB" sz="2400" dirty="0" smtClean="0"/>
              <a:t>ccessible via the Library Online learning resources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Questions: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918761"/>
            <a:ext cx="1774850" cy="7982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373</TotalTime>
  <Words>425</Words>
  <Application>Microsoft Office PowerPoint</Application>
  <PresentationFormat>On-screen Show (4:3)</PresentationFormat>
  <Paragraphs>60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Concourse</vt:lpstr>
      <vt:lpstr>Management in the IT Environment</vt:lpstr>
      <vt:lpstr>Module Value &amp; Duration</vt:lpstr>
      <vt:lpstr>AIMs: This module will cover:</vt:lpstr>
      <vt:lpstr>LEARNING OUTCOMES:</vt:lpstr>
      <vt:lpstr>Indicative content:   Semester 1 / Assignment 1:  </vt:lpstr>
      <vt:lpstr>Indicative content:   Semester 2 / Assignment 2 </vt:lpstr>
      <vt:lpstr>Assessment:</vt:lpstr>
      <vt:lpstr>Recommended reading:</vt:lpstr>
      <vt:lpstr>Useful Websites</vt:lpstr>
      <vt:lpstr>Useful Journals Accessible via the Library Online learning resources</vt:lpstr>
      <vt:lpstr>Any Questions:</vt:lpstr>
      <vt:lpstr>Slide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Rees-Evans &amp; James Williams</dc:creator>
  <cp:lastModifiedBy>James Williams</cp:lastModifiedBy>
  <cp:revision>47</cp:revision>
  <dcterms:created xsi:type="dcterms:W3CDTF">2011-10-04T23:02:56Z</dcterms:created>
  <dcterms:modified xsi:type="dcterms:W3CDTF">2012-09-30T12:49:55Z</dcterms:modified>
</cp:coreProperties>
</file>