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64" r:id="rId2"/>
  </p:sldMasterIdLst>
  <p:sldIdLst>
    <p:sldId id="262" r:id="rId3"/>
    <p:sldId id="259" r:id="rId4"/>
    <p:sldId id="261" r:id="rId5"/>
  </p:sldIdLst>
  <p:sldSz cx="27432000" cy="16459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8640" userDrawn="1">
          <p15:clr>
            <a:srgbClr val="A4A3A4"/>
          </p15:clr>
        </p15:guide>
        <p15:guide id="3" pos="288" userDrawn="1">
          <p15:clr>
            <a:srgbClr val="A4A3A4"/>
          </p15:clr>
        </p15:guide>
        <p15:guide id="7" pos="5904" userDrawn="1">
          <p15:clr>
            <a:srgbClr val="A4A3A4"/>
          </p15:clr>
        </p15:guide>
        <p15:guide id="8" pos="6096" userDrawn="1">
          <p15:clr>
            <a:srgbClr val="A4A3A4"/>
          </p15:clr>
        </p15:guide>
        <p15:guide id="9" pos="10728" userDrawn="1">
          <p15:clr>
            <a:srgbClr val="A4A3A4"/>
          </p15:clr>
        </p15:guide>
        <p15:guide id="10" pos="11064" userDrawn="1">
          <p15:clr>
            <a:srgbClr val="A4A3A4"/>
          </p15:clr>
        </p15:guide>
        <p15:guide id="11" pos="17016" userDrawn="1">
          <p15:clr>
            <a:srgbClr val="A4A3A4"/>
          </p15:clr>
        </p15:guide>
        <p15:guide id="12" orient="horz" pos="9504" userDrawn="1">
          <p15:clr>
            <a:srgbClr val="A4A3A4"/>
          </p15:clr>
        </p15:guide>
        <p15:guide id="14" pos="504" userDrawn="1">
          <p15:clr>
            <a:srgbClr val="A4A3A4"/>
          </p15:clr>
        </p15:guide>
        <p15:guide id="15" pos="720" userDrawn="1">
          <p15:clr>
            <a:srgbClr val="A4A3A4"/>
          </p15:clr>
        </p15:guide>
        <p15:guide id="16" pos="3336" userDrawn="1">
          <p15:clr>
            <a:srgbClr val="A4A3A4"/>
          </p15:clr>
        </p15:guide>
        <p15:guide id="17" pos="10896" userDrawn="1">
          <p15:clr>
            <a:srgbClr val="A4A3A4"/>
          </p15:clr>
        </p15:guide>
        <p15:guide id="18" orient="horz" pos="3144" userDrawn="1">
          <p15:clr>
            <a:srgbClr val="A4A3A4"/>
          </p15:clr>
        </p15:guide>
        <p15:guide id="19" orient="horz" pos="3936" userDrawn="1">
          <p15:clr>
            <a:srgbClr val="A4A3A4"/>
          </p15:clr>
        </p15:guide>
        <p15:guide id="20" pos="5736" userDrawn="1">
          <p15:clr>
            <a:srgbClr val="A4A3A4"/>
          </p15:clr>
        </p15:guide>
        <p15:guide id="21" orient="horz" pos="266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va Zeisky" initials="ESZ" lastIdx="1" clrIdx="0">
    <p:extLst>
      <p:ext uri="{19B8F6BF-5375-455C-9EA6-DF929625EA0E}">
        <p15:presenceInfo xmlns:p15="http://schemas.microsoft.com/office/powerpoint/2012/main" userId="Eva Zeisk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3C9"/>
    <a:srgbClr val="33B695"/>
    <a:srgbClr val="F5CC36"/>
    <a:srgbClr val="F5CC33"/>
    <a:srgbClr val="02458D"/>
    <a:srgbClr val="89C03B"/>
    <a:srgbClr val="E8403C"/>
    <a:srgbClr val="FFC715"/>
    <a:srgbClr val="FFC000"/>
    <a:srgbClr val="22B5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65" autoAdjust="0"/>
    <p:restoredTop sz="94694" autoAdjust="0"/>
  </p:normalViewPr>
  <p:slideViewPr>
    <p:cSldViewPr snapToGrid="0">
      <p:cViewPr varScale="1">
        <p:scale>
          <a:sx n="33" d="100"/>
          <a:sy n="33" d="100"/>
        </p:scale>
        <p:origin x="1334" y="53"/>
      </p:cViewPr>
      <p:guideLst>
        <p:guide pos="8640"/>
        <p:guide pos="288"/>
        <p:guide pos="5904"/>
        <p:guide pos="6096"/>
        <p:guide pos="10728"/>
        <p:guide pos="11064"/>
        <p:guide pos="17016"/>
        <p:guide orient="horz" pos="9504"/>
        <p:guide pos="504"/>
        <p:guide pos="720"/>
        <p:guide pos="3336"/>
        <p:guide pos="10896"/>
        <p:guide orient="horz" pos="3144"/>
        <p:guide orient="horz" pos="3936"/>
        <p:guide pos="5736"/>
        <p:guide orient="horz" pos="266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260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61599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4A9FE0-B9E8-4B25-8711-6AB50694A690}"/>
              </a:ext>
            </a:extLst>
          </p:cNvPr>
          <p:cNvSpPr/>
          <p:nvPr userDrawn="1"/>
        </p:nvSpPr>
        <p:spPr>
          <a:xfrm>
            <a:off x="0" y="3175"/>
            <a:ext cx="27432000" cy="2867186"/>
          </a:xfrm>
          <a:prstGeom prst="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D748AB6B-7FF0-4E2D-8819-4D56227857B2}"/>
              </a:ext>
            </a:extLst>
          </p:cNvPr>
          <p:cNvSpPr/>
          <p:nvPr userDrawn="1"/>
        </p:nvSpPr>
        <p:spPr>
          <a:xfrm>
            <a:off x="0" y="15608968"/>
            <a:ext cx="27432000" cy="850232"/>
          </a:xfrm>
          <a:prstGeom prst="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332288F-F24A-4FD2-B1D8-6113AC2DAA6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4620537" y="271020"/>
            <a:ext cx="2568575" cy="2417224"/>
          </a:xfrm>
          <a:prstGeom prst="rect">
            <a:avLst/>
          </a:prstGeom>
          <a:ln>
            <a:noFill/>
          </a:ln>
          <a:effectLst>
            <a:softEdge rad="127000"/>
          </a:effectLst>
        </p:spPr>
      </p:pic>
      <p:pic>
        <p:nvPicPr>
          <p:cNvPr id="13" name="Picture 12" descr="Graphical user interface, text, application&#10;&#10;Description automatically generated">
            <a:extLst>
              <a:ext uri="{FF2B5EF4-FFF2-40B4-BE49-F238E27FC236}">
                <a16:creationId xmlns:a16="http://schemas.microsoft.com/office/drawing/2014/main" id="{46816989-23DE-4B3C-AC0E-D8F4D87C5AA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9267" y="13151"/>
            <a:ext cx="4163378" cy="1734109"/>
          </a:xfrm>
          <a:prstGeom prst="rect">
            <a:avLst/>
          </a:prstGeom>
        </p:spPr>
      </p:pic>
    </p:spTree>
    <p:extLst>
      <p:ext uri="{BB962C8B-B14F-4D97-AF65-F5344CB8AC3E}">
        <p14:creationId xmlns:p14="http://schemas.microsoft.com/office/powerpoint/2010/main" val="4165191807"/>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2057400" rtl="0" eaLnBrk="1" latinLnBrk="0" hangingPunct="1">
        <a:lnSpc>
          <a:spcPct val="90000"/>
        </a:lnSpc>
        <a:spcBef>
          <a:spcPct val="0"/>
        </a:spcBef>
        <a:buNone/>
        <a:defRPr sz="9900" kern="1200">
          <a:solidFill>
            <a:schemeClr val="tx1"/>
          </a:solidFill>
          <a:latin typeface="+mj-lt"/>
          <a:ea typeface="+mj-ea"/>
          <a:cs typeface="+mj-cs"/>
        </a:defRPr>
      </a:lvl1pPr>
    </p:titleStyle>
    <p:bodyStyle>
      <a:lvl1pPr marL="514350" indent="-514350" algn="l" defTabSz="2057400" rtl="0" eaLnBrk="1" latinLnBrk="0" hangingPunct="1">
        <a:lnSpc>
          <a:spcPct val="90000"/>
        </a:lnSpc>
        <a:spcBef>
          <a:spcPts val="2250"/>
        </a:spcBef>
        <a:buFont typeface="Arial" panose="020B0604020202020204" pitchFamily="34" charset="0"/>
        <a:buChar char="•"/>
        <a:defRPr sz="6300" kern="1200">
          <a:solidFill>
            <a:schemeClr val="tx1"/>
          </a:solidFill>
          <a:latin typeface="+mn-lt"/>
          <a:ea typeface="+mn-ea"/>
          <a:cs typeface="+mn-cs"/>
        </a:defRPr>
      </a:lvl1pPr>
      <a:lvl2pPr marL="1543050" indent="-514350" algn="l" defTabSz="2057400" rtl="0" eaLnBrk="1" latinLnBrk="0" hangingPunct="1">
        <a:lnSpc>
          <a:spcPct val="90000"/>
        </a:lnSpc>
        <a:spcBef>
          <a:spcPts val="1125"/>
        </a:spcBef>
        <a:buFont typeface="Arial" panose="020B0604020202020204" pitchFamily="34" charset="0"/>
        <a:buChar char="•"/>
        <a:defRPr sz="5400" kern="1200">
          <a:solidFill>
            <a:schemeClr val="tx1"/>
          </a:solidFill>
          <a:latin typeface="+mn-lt"/>
          <a:ea typeface="+mn-ea"/>
          <a:cs typeface="+mn-cs"/>
        </a:defRPr>
      </a:lvl2pPr>
      <a:lvl3pPr marL="2571750" indent="-514350" algn="l" defTabSz="2057400" rtl="0" eaLnBrk="1" latinLnBrk="0" hangingPunct="1">
        <a:lnSpc>
          <a:spcPct val="90000"/>
        </a:lnSpc>
        <a:spcBef>
          <a:spcPts val="1125"/>
        </a:spcBef>
        <a:buFont typeface="Arial" panose="020B0604020202020204" pitchFamily="34" charset="0"/>
        <a:buChar char="•"/>
        <a:defRPr sz="4500" kern="1200">
          <a:solidFill>
            <a:schemeClr val="tx1"/>
          </a:solidFill>
          <a:latin typeface="+mn-lt"/>
          <a:ea typeface="+mn-ea"/>
          <a:cs typeface="+mn-cs"/>
        </a:defRPr>
      </a:lvl3pPr>
      <a:lvl4pPr marL="36004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4pPr>
      <a:lvl5pPr marL="46291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5pPr>
      <a:lvl6pPr marL="56578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6pPr>
      <a:lvl7pPr marL="66865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7pPr>
      <a:lvl8pPr marL="77152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8pPr>
      <a:lvl9pPr marL="87439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9pPr>
    </p:bodyStyle>
    <p:otherStyle>
      <a:defPPr>
        <a:defRPr lang="en-US"/>
      </a:defPPr>
      <a:lvl1pPr marL="0" algn="l" defTabSz="2057400" rtl="0" eaLnBrk="1" latinLnBrk="0" hangingPunct="1">
        <a:defRPr sz="4050" kern="1200">
          <a:solidFill>
            <a:schemeClr val="tx1"/>
          </a:solidFill>
          <a:latin typeface="+mn-lt"/>
          <a:ea typeface="+mn-ea"/>
          <a:cs typeface="+mn-cs"/>
        </a:defRPr>
      </a:lvl1pPr>
      <a:lvl2pPr marL="1028700" algn="l" defTabSz="2057400" rtl="0" eaLnBrk="1" latinLnBrk="0" hangingPunct="1">
        <a:defRPr sz="4050" kern="1200">
          <a:solidFill>
            <a:schemeClr val="tx1"/>
          </a:solidFill>
          <a:latin typeface="+mn-lt"/>
          <a:ea typeface="+mn-ea"/>
          <a:cs typeface="+mn-cs"/>
        </a:defRPr>
      </a:lvl2pPr>
      <a:lvl3pPr marL="2057400" algn="l" defTabSz="2057400" rtl="0" eaLnBrk="1" latinLnBrk="0" hangingPunct="1">
        <a:defRPr sz="4050" kern="1200">
          <a:solidFill>
            <a:schemeClr val="tx1"/>
          </a:solidFill>
          <a:latin typeface="+mn-lt"/>
          <a:ea typeface="+mn-ea"/>
          <a:cs typeface="+mn-cs"/>
        </a:defRPr>
      </a:lvl3pPr>
      <a:lvl4pPr marL="3086100" algn="l" defTabSz="2057400" rtl="0" eaLnBrk="1" latinLnBrk="0" hangingPunct="1">
        <a:defRPr sz="4050" kern="1200">
          <a:solidFill>
            <a:schemeClr val="tx1"/>
          </a:solidFill>
          <a:latin typeface="+mn-lt"/>
          <a:ea typeface="+mn-ea"/>
          <a:cs typeface="+mn-cs"/>
        </a:defRPr>
      </a:lvl4pPr>
      <a:lvl5pPr marL="4114800" algn="l" defTabSz="2057400" rtl="0" eaLnBrk="1" latinLnBrk="0" hangingPunct="1">
        <a:defRPr sz="4050" kern="1200">
          <a:solidFill>
            <a:schemeClr val="tx1"/>
          </a:solidFill>
          <a:latin typeface="+mn-lt"/>
          <a:ea typeface="+mn-ea"/>
          <a:cs typeface="+mn-cs"/>
        </a:defRPr>
      </a:lvl5pPr>
      <a:lvl6pPr marL="5143500" algn="l" defTabSz="2057400" rtl="0" eaLnBrk="1" latinLnBrk="0" hangingPunct="1">
        <a:defRPr sz="4050" kern="1200">
          <a:solidFill>
            <a:schemeClr val="tx1"/>
          </a:solidFill>
          <a:latin typeface="+mn-lt"/>
          <a:ea typeface="+mn-ea"/>
          <a:cs typeface="+mn-cs"/>
        </a:defRPr>
      </a:lvl6pPr>
      <a:lvl7pPr marL="6172200" algn="l" defTabSz="2057400" rtl="0" eaLnBrk="1" latinLnBrk="0" hangingPunct="1">
        <a:defRPr sz="4050" kern="1200">
          <a:solidFill>
            <a:schemeClr val="tx1"/>
          </a:solidFill>
          <a:latin typeface="+mn-lt"/>
          <a:ea typeface="+mn-ea"/>
          <a:cs typeface="+mn-cs"/>
        </a:defRPr>
      </a:lvl7pPr>
      <a:lvl8pPr marL="7200900" algn="l" defTabSz="2057400" rtl="0" eaLnBrk="1" latinLnBrk="0" hangingPunct="1">
        <a:defRPr sz="4050" kern="1200">
          <a:solidFill>
            <a:schemeClr val="tx1"/>
          </a:solidFill>
          <a:latin typeface="+mn-lt"/>
          <a:ea typeface="+mn-ea"/>
          <a:cs typeface="+mn-cs"/>
        </a:defRPr>
      </a:lvl8pPr>
      <a:lvl9pPr marL="8229600" algn="l" defTabSz="2057400" rtl="0" eaLnBrk="1" latinLnBrk="0" hangingPunct="1">
        <a:defRPr sz="40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4A9FE0-B9E8-4B25-8711-6AB50694A690}"/>
              </a:ext>
            </a:extLst>
          </p:cNvPr>
          <p:cNvSpPr/>
          <p:nvPr userDrawn="1"/>
        </p:nvSpPr>
        <p:spPr>
          <a:xfrm>
            <a:off x="0" y="3175"/>
            <a:ext cx="27432000" cy="2867186"/>
          </a:xfrm>
          <a:prstGeom prst="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D748AB6B-7FF0-4E2D-8819-4D56227857B2}"/>
              </a:ext>
            </a:extLst>
          </p:cNvPr>
          <p:cNvSpPr/>
          <p:nvPr userDrawn="1"/>
        </p:nvSpPr>
        <p:spPr>
          <a:xfrm>
            <a:off x="0" y="15608968"/>
            <a:ext cx="27432000" cy="850232"/>
          </a:xfrm>
          <a:prstGeom prst="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674C15D4-322A-41ED-808E-3DC31DE97BC6}"/>
              </a:ext>
            </a:extLst>
          </p:cNvPr>
          <p:cNvGrpSpPr/>
          <p:nvPr userDrawn="1"/>
        </p:nvGrpSpPr>
        <p:grpSpPr>
          <a:xfrm>
            <a:off x="707405" y="568192"/>
            <a:ext cx="3325754" cy="1636169"/>
            <a:chOff x="707405" y="568192"/>
            <a:chExt cx="3325754" cy="1636169"/>
          </a:xfrm>
        </p:grpSpPr>
        <p:sp>
          <p:nvSpPr>
            <p:cNvPr id="11" name="Rectangle 10">
              <a:extLst>
                <a:ext uri="{FF2B5EF4-FFF2-40B4-BE49-F238E27FC236}">
                  <a16:creationId xmlns:a16="http://schemas.microsoft.com/office/drawing/2014/main" id="{83E1CB9A-7A72-48EF-802F-16BEC9088AB8}"/>
                </a:ext>
              </a:extLst>
            </p:cNvPr>
            <p:cNvSpPr/>
            <p:nvPr/>
          </p:nvSpPr>
          <p:spPr>
            <a:xfrm>
              <a:off x="707405" y="568192"/>
              <a:ext cx="3325754" cy="1636169"/>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77250EB-6C89-4E83-A144-BD2C28105602}"/>
                </a:ext>
              </a:extLst>
            </p:cNvPr>
            <p:cNvSpPr txBox="1"/>
            <p:nvPr/>
          </p:nvSpPr>
          <p:spPr>
            <a:xfrm>
              <a:off x="1446086" y="786111"/>
              <a:ext cx="1848391" cy="1200329"/>
            </a:xfrm>
            <a:prstGeom prst="rect">
              <a:avLst/>
            </a:prstGeom>
            <a:noFill/>
          </p:spPr>
          <p:txBody>
            <a:bodyPr wrap="none" rtlCol="0">
              <a:spAutoFit/>
            </a:bodyPr>
            <a:lstStyle/>
            <a:p>
              <a:r>
                <a:rPr lang="en-US" sz="3600" dirty="0">
                  <a:solidFill>
                    <a:schemeClr val="bg1"/>
                  </a:solidFill>
                </a:rPr>
                <a:t>CUSTOM</a:t>
              </a:r>
            </a:p>
            <a:p>
              <a:pPr algn="ctr"/>
              <a:r>
                <a:rPr lang="en-US" sz="3600" dirty="0">
                  <a:solidFill>
                    <a:schemeClr val="bg1"/>
                  </a:solidFill>
                </a:rPr>
                <a:t>LOGO</a:t>
              </a:r>
            </a:p>
          </p:txBody>
        </p:sp>
      </p:grpSp>
      <p:grpSp>
        <p:nvGrpSpPr>
          <p:cNvPr id="17" name="Group 16">
            <a:extLst>
              <a:ext uri="{FF2B5EF4-FFF2-40B4-BE49-F238E27FC236}">
                <a16:creationId xmlns:a16="http://schemas.microsoft.com/office/drawing/2014/main" id="{70141613-C742-4C5C-9047-B53D98E97137}"/>
              </a:ext>
            </a:extLst>
          </p:cNvPr>
          <p:cNvGrpSpPr/>
          <p:nvPr userDrawn="1"/>
        </p:nvGrpSpPr>
        <p:grpSpPr>
          <a:xfrm>
            <a:off x="23197291" y="568192"/>
            <a:ext cx="3325754" cy="1636169"/>
            <a:chOff x="23197291" y="568192"/>
            <a:chExt cx="3325754" cy="1636169"/>
          </a:xfrm>
        </p:grpSpPr>
        <p:sp>
          <p:nvSpPr>
            <p:cNvPr id="18" name="Rectangle 17">
              <a:extLst>
                <a:ext uri="{FF2B5EF4-FFF2-40B4-BE49-F238E27FC236}">
                  <a16:creationId xmlns:a16="http://schemas.microsoft.com/office/drawing/2014/main" id="{153DEF23-C619-428A-B152-7CA3B2557273}"/>
                </a:ext>
              </a:extLst>
            </p:cNvPr>
            <p:cNvSpPr/>
            <p:nvPr/>
          </p:nvSpPr>
          <p:spPr>
            <a:xfrm>
              <a:off x="23197291" y="568192"/>
              <a:ext cx="3325754" cy="1636169"/>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60433CD1-D12B-45D5-ABC2-484AD6F6A9FB}"/>
                </a:ext>
              </a:extLst>
            </p:cNvPr>
            <p:cNvSpPr txBox="1"/>
            <p:nvPr/>
          </p:nvSpPr>
          <p:spPr>
            <a:xfrm>
              <a:off x="23935972" y="786111"/>
              <a:ext cx="1848391" cy="1200329"/>
            </a:xfrm>
            <a:prstGeom prst="rect">
              <a:avLst/>
            </a:prstGeom>
            <a:noFill/>
          </p:spPr>
          <p:txBody>
            <a:bodyPr wrap="none" rtlCol="0">
              <a:spAutoFit/>
            </a:bodyPr>
            <a:lstStyle/>
            <a:p>
              <a:r>
                <a:rPr lang="en-US" sz="3600" dirty="0">
                  <a:solidFill>
                    <a:schemeClr val="bg1"/>
                  </a:solidFill>
                </a:rPr>
                <a:t>CUSTOM</a:t>
              </a:r>
            </a:p>
            <a:p>
              <a:pPr algn="ctr"/>
              <a:r>
                <a:rPr lang="en-US" sz="3600" dirty="0">
                  <a:solidFill>
                    <a:schemeClr val="bg1"/>
                  </a:solidFill>
                </a:rPr>
                <a:t>LOGO</a:t>
              </a:r>
            </a:p>
          </p:txBody>
        </p:sp>
      </p:grpSp>
    </p:spTree>
    <p:extLst>
      <p:ext uri="{BB962C8B-B14F-4D97-AF65-F5344CB8AC3E}">
        <p14:creationId xmlns:p14="http://schemas.microsoft.com/office/powerpoint/2010/main" val="2060700822"/>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2057400" rtl="0" eaLnBrk="1" latinLnBrk="0" hangingPunct="1">
        <a:lnSpc>
          <a:spcPct val="90000"/>
        </a:lnSpc>
        <a:spcBef>
          <a:spcPct val="0"/>
        </a:spcBef>
        <a:buNone/>
        <a:defRPr sz="9900" kern="1200">
          <a:solidFill>
            <a:schemeClr val="tx1"/>
          </a:solidFill>
          <a:latin typeface="+mj-lt"/>
          <a:ea typeface="+mj-ea"/>
          <a:cs typeface="+mj-cs"/>
        </a:defRPr>
      </a:lvl1pPr>
    </p:titleStyle>
    <p:bodyStyle>
      <a:lvl1pPr marL="514350" indent="-514350" algn="l" defTabSz="2057400" rtl="0" eaLnBrk="1" latinLnBrk="0" hangingPunct="1">
        <a:lnSpc>
          <a:spcPct val="90000"/>
        </a:lnSpc>
        <a:spcBef>
          <a:spcPts val="2250"/>
        </a:spcBef>
        <a:buFont typeface="Arial" panose="020B0604020202020204" pitchFamily="34" charset="0"/>
        <a:buChar char="•"/>
        <a:defRPr sz="6300" kern="1200">
          <a:solidFill>
            <a:schemeClr val="tx1"/>
          </a:solidFill>
          <a:latin typeface="+mn-lt"/>
          <a:ea typeface="+mn-ea"/>
          <a:cs typeface="+mn-cs"/>
        </a:defRPr>
      </a:lvl1pPr>
      <a:lvl2pPr marL="1543050" indent="-514350" algn="l" defTabSz="2057400" rtl="0" eaLnBrk="1" latinLnBrk="0" hangingPunct="1">
        <a:lnSpc>
          <a:spcPct val="90000"/>
        </a:lnSpc>
        <a:spcBef>
          <a:spcPts val="1125"/>
        </a:spcBef>
        <a:buFont typeface="Arial" panose="020B0604020202020204" pitchFamily="34" charset="0"/>
        <a:buChar char="•"/>
        <a:defRPr sz="5400" kern="1200">
          <a:solidFill>
            <a:schemeClr val="tx1"/>
          </a:solidFill>
          <a:latin typeface="+mn-lt"/>
          <a:ea typeface="+mn-ea"/>
          <a:cs typeface="+mn-cs"/>
        </a:defRPr>
      </a:lvl2pPr>
      <a:lvl3pPr marL="2571750" indent="-514350" algn="l" defTabSz="2057400" rtl="0" eaLnBrk="1" latinLnBrk="0" hangingPunct="1">
        <a:lnSpc>
          <a:spcPct val="90000"/>
        </a:lnSpc>
        <a:spcBef>
          <a:spcPts val="1125"/>
        </a:spcBef>
        <a:buFont typeface="Arial" panose="020B0604020202020204" pitchFamily="34" charset="0"/>
        <a:buChar char="•"/>
        <a:defRPr sz="4500" kern="1200">
          <a:solidFill>
            <a:schemeClr val="tx1"/>
          </a:solidFill>
          <a:latin typeface="+mn-lt"/>
          <a:ea typeface="+mn-ea"/>
          <a:cs typeface="+mn-cs"/>
        </a:defRPr>
      </a:lvl3pPr>
      <a:lvl4pPr marL="36004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4pPr>
      <a:lvl5pPr marL="46291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5pPr>
      <a:lvl6pPr marL="56578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6pPr>
      <a:lvl7pPr marL="66865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7pPr>
      <a:lvl8pPr marL="77152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8pPr>
      <a:lvl9pPr marL="8743950" indent="-514350" algn="l" defTabSz="2057400" rtl="0" eaLnBrk="1" latinLnBrk="0" hangingPunct="1">
        <a:lnSpc>
          <a:spcPct val="90000"/>
        </a:lnSpc>
        <a:spcBef>
          <a:spcPts val="1125"/>
        </a:spcBef>
        <a:buFont typeface="Arial" panose="020B0604020202020204" pitchFamily="34" charset="0"/>
        <a:buChar char="•"/>
        <a:defRPr sz="4050" kern="1200">
          <a:solidFill>
            <a:schemeClr val="tx1"/>
          </a:solidFill>
          <a:latin typeface="+mn-lt"/>
          <a:ea typeface="+mn-ea"/>
          <a:cs typeface="+mn-cs"/>
        </a:defRPr>
      </a:lvl9pPr>
    </p:bodyStyle>
    <p:otherStyle>
      <a:defPPr>
        <a:defRPr lang="en-US"/>
      </a:defPPr>
      <a:lvl1pPr marL="0" algn="l" defTabSz="2057400" rtl="0" eaLnBrk="1" latinLnBrk="0" hangingPunct="1">
        <a:defRPr sz="4050" kern="1200">
          <a:solidFill>
            <a:schemeClr val="tx1"/>
          </a:solidFill>
          <a:latin typeface="+mn-lt"/>
          <a:ea typeface="+mn-ea"/>
          <a:cs typeface="+mn-cs"/>
        </a:defRPr>
      </a:lvl1pPr>
      <a:lvl2pPr marL="1028700" algn="l" defTabSz="2057400" rtl="0" eaLnBrk="1" latinLnBrk="0" hangingPunct="1">
        <a:defRPr sz="4050" kern="1200">
          <a:solidFill>
            <a:schemeClr val="tx1"/>
          </a:solidFill>
          <a:latin typeface="+mn-lt"/>
          <a:ea typeface="+mn-ea"/>
          <a:cs typeface="+mn-cs"/>
        </a:defRPr>
      </a:lvl2pPr>
      <a:lvl3pPr marL="2057400" algn="l" defTabSz="2057400" rtl="0" eaLnBrk="1" latinLnBrk="0" hangingPunct="1">
        <a:defRPr sz="4050" kern="1200">
          <a:solidFill>
            <a:schemeClr val="tx1"/>
          </a:solidFill>
          <a:latin typeface="+mn-lt"/>
          <a:ea typeface="+mn-ea"/>
          <a:cs typeface="+mn-cs"/>
        </a:defRPr>
      </a:lvl3pPr>
      <a:lvl4pPr marL="3086100" algn="l" defTabSz="2057400" rtl="0" eaLnBrk="1" latinLnBrk="0" hangingPunct="1">
        <a:defRPr sz="4050" kern="1200">
          <a:solidFill>
            <a:schemeClr val="tx1"/>
          </a:solidFill>
          <a:latin typeface="+mn-lt"/>
          <a:ea typeface="+mn-ea"/>
          <a:cs typeface="+mn-cs"/>
        </a:defRPr>
      </a:lvl4pPr>
      <a:lvl5pPr marL="4114800" algn="l" defTabSz="2057400" rtl="0" eaLnBrk="1" latinLnBrk="0" hangingPunct="1">
        <a:defRPr sz="4050" kern="1200">
          <a:solidFill>
            <a:schemeClr val="tx1"/>
          </a:solidFill>
          <a:latin typeface="+mn-lt"/>
          <a:ea typeface="+mn-ea"/>
          <a:cs typeface="+mn-cs"/>
        </a:defRPr>
      </a:lvl5pPr>
      <a:lvl6pPr marL="5143500" algn="l" defTabSz="2057400" rtl="0" eaLnBrk="1" latinLnBrk="0" hangingPunct="1">
        <a:defRPr sz="4050" kern="1200">
          <a:solidFill>
            <a:schemeClr val="tx1"/>
          </a:solidFill>
          <a:latin typeface="+mn-lt"/>
          <a:ea typeface="+mn-ea"/>
          <a:cs typeface="+mn-cs"/>
        </a:defRPr>
      </a:lvl6pPr>
      <a:lvl7pPr marL="6172200" algn="l" defTabSz="2057400" rtl="0" eaLnBrk="1" latinLnBrk="0" hangingPunct="1">
        <a:defRPr sz="4050" kern="1200">
          <a:solidFill>
            <a:schemeClr val="tx1"/>
          </a:solidFill>
          <a:latin typeface="+mn-lt"/>
          <a:ea typeface="+mn-ea"/>
          <a:cs typeface="+mn-cs"/>
        </a:defRPr>
      </a:lvl7pPr>
      <a:lvl8pPr marL="7200900" algn="l" defTabSz="2057400" rtl="0" eaLnBrk="1" latinLnBrk="0" hangingPunct="1">
        <a:defRPr sz="4050" kern="1200">
          <a:solidFill>
            <a:schemeClr val="tx1"/>
          </a:solidFill>
          <a:latin typeface="+mn-lt"/>
          <a:ea typeface="+mn-ea"/>
          <a:cs typeface="+mn-cs"/>
        </a:defRPr>
      </a:lvl8pPr>
      <a:lvl9pPr marL="8229600" algn="l" defTabSz="2057400" rtl="0" eaLnBrk="1" latinLnBrk="0" hangingPunct="1">
        <a:defRPr sz="40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nhs.uk/"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DD58F67-6EAA-FC66-81C6-E9055A57EA4A}"/>
            </a:ext>
          </a:extLst>
        </p:cNvPr>
        <p:cNvGrpSpPr/>
        <p:nvPr/>
      </p:nvGrpSpPr>
      <p:grpSpPr>
        <a:xfrm>
          <a:off x="0" y="0"/>
          <a:ext cx="0" cy="0"/>
          <a:chOff x="0" y="0"/>
          <a:chExt cx="0" cy="0"/>
        </a:xfrm>
      </p:grpSpPr>
      <p:sp>
        <p:nvSpPr>
          <p:cNvPr id="26" name="TextBox 25">
            <a:extLst>
              <a:ext uri="{FF2B5EF4-FFF2-40B4-BE49-F238E27FC236}">
                <a16:creationId xmlns:a16="http://schemas.microsoft.com/office/drawing/2014/main" id="{52A52CBA-4325-E5CE-4FE6-C4FC4E9F612E}"/>
              </a:ext>
            </a:extLst>
          </p:cNvPr>
          <p:cNvSpPr txBox="1"/>
          <p:nvPr/>
        </p:nvSpPr>
        <p:spPr>
          <a:xfrm>
            <a:off x="14092239" y="7416274"/>
            <a:ext cx="184731" cy="730521"/>
          </a:xfrm>
          <a:prstGeom prst="rect">
            <a:avLst/>
          </a:prstGeom>
          <a:noFill/>
        </p:spPr>
        <p:txBody>
          <a:bodyPr wrap="none" rtlCol="0">
            <a:spAutoFit/>
          </a:bodyPr>
          <a:lstStyle/>
          <a:p>
            <a:endParaRPr lang="en-US" dirty="0"/>
          </a:p>
        </p:txBody>
      </p:sp>
      <p:sp>
        <p:nvSpPr>
          <p:cNvPr id="9" name="TextBox 8">
            <a:extLst>
              <a:ext uri="{FF2B5EF4-FFF2-40B4-BE49-F238E27FC236}">
                <a16:creationId xmlns:a16="http://schemas.microsoft.com/office/drawing/2014/main" id="{62F2E7CF-87BF-DCAD-D969-4D730C595D5C}"/>
              </a:ext>
            </a:extLst>
          </p:cNvPr>
          <p:cNvSpPr txBox="1"/>
          <p:nvPr/>
        </p:nvSpPr>
        <p:spPr>
          <a:xfrm>
            <a:off x="4665098" y="651904"/>
            <a:ext cx="16746665" cy="1808187"/>
          </a:xfrm>
          <a:prstGeom prst="rect">
            <a:avLst/>
          </a:prstGeom>
          <a:noFill/>
        </p:spPr>
        <p:txBody>
          <a:bodyPr wrap="square" lIns="0" tIns="0" rIns="0" bIns="0" rtlCol="0">
            <a:spAutoFit/>
          </a:bodyPr>
          <a:lstStyle/>
          <a:p>
            <a:pPr algn="ctr">
              <a:lnSpc>
                <a:spcPts val="4700"/>
              </a:lnSpc>
            </a:pPr>
            <a:r>
              <a:rPr lang="en-US" sz="4400" dirty="0">
                <a:solidFill>
                  <a:schemeClr val="bg1"/>
                </a:solidFill>
                <a:latin typeface="Arial Black" panose="020B0A04020102020204" pitchFamily="34" charset="0"/>
              </a:rPr>
              <a:t>A Critical Analysis of the Historical and Contemporary Treatment and Provision of Care for </a:t>
            </a:r>
            <a:r>
              <a:rPr lang="en-US" sz="4400" dirty="0" err="1">
                <a:solidFill>
                  <a:schemeClr val="bg1"/>
                </a:solidFill>
                <a:latin typeface="Arial Black" panose="020B0A04020102020204" pitchFamily="34" charset="0"/>
              </a:rPr>
              <a:t>Generalised</a:t>
            </a:r>
            <a:r>
              <a:rPr lang="en-US" sz="4400" dirty="0">
                <a:solidFill>
                  <a:schemeClr val="bg1"/>
                </a:solidFill>
                <a:latin typeface="Arial Black" panose="020B0A04020102020204" pitchFamily="34" charset="0"/>
              </a:rPr>
              <a:t> Anxiety Disorder (GAD)</a:t>
            </a:r>
            <a:endParaRPr lang="en-US" sz="4400" dirty="0">
              <a:solidFill>
                <a:schemeClr val="bg1"/>
              </a:solidFill>
              <a:cs typeface="Arial" pitchFamily="34" charset="0"/>
            </a:endParaRPr>
          </a:p>
        </p:txBody>
      </p:sp>
      <p:sp>
        <p:nvSpPr>
          <p:cNvPr id="10" name="Rectangle 9">
            <a:extLst>
              <a:ext uri="{FF2B5EF4-FFF2-40B4-BE49-F238E27FC236}">
                <a16:creationId xmlns:a16="http://schemas.microsoft.com/office/drawing/2014/main" id="{C9F4F24B-DA7A-BC83-46F8-F0A4F634B23B}"/>
              </a:ext>
            </a:extLst>
          </p:cNvPr>
          <p:cNvSpPr/>
          <p:nvPr/>
        </p:nvSpPr>
        <p:spPr>
          <a:xfrm>
            <a:off x="16042" y="2976048"/>
            <a:ext cx="27415958" cy="12831248"/>
          </a:xfrm>
          <a:prstGeom prst="rect">
            <a:avLst/>
          </a:prstGeom>
          <a:solidFill>
            <a:srgbClr val="33B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Box 10">
            <a:extLst>
              <a:ext uri="{FF2B5EF4-FFF2-40B4-BE49-F238E27FC236}">
                <a16:creationId xmlns:a16="http://schemas.microsoft.com/office/drawing/2014/main" id="{1005A208-9593-6257-3166-ABAECF6135E4}"/>
              </a:ext>
            </a:extLst>
          </p:cNvPr>
          <p:cNvSpPr txBox="1">
            <a:spLocks noChangeArrowheads="1"/>
          </p:cNvSpPr>
          <p:nvPr/>
        </p:nvSpPr>
        <p:spPr bwMode="auto">
          <a:xfrm>
            <a:off x="2281730" y="10462596"/>
            <a:ext cx="21668517" cy="2554545"/>
          </a:xfrm>
          <a:prstGeom prst="rect">
            <a:avLst/>
          </a:prstGeom>
          <a:noFill/>
          <a:ln w="9525">
            <a:noFill/>
            <a:miter lim="800000"/>
            <a:headEnd/>
            <a:tailEnd/>
          </a:ln>
          <a:effectLst/>
        </p:spPr>
        <p:txBody>
          <a:bodyPr wrap="square">
            <a:spAutoFit/>
          </a:bodyPr>
          <a:lstStyle/>
          <a:p>
            <a:pPr defTabSz="4389438">
              <a:spcBef>
                <a:spcPct val="50000"/>
              </a:spcBef>
            </a:pPr>
            <a:r>
              <a:rPr lang="en-US" sz="4000" b="1" dirty="0">
                <a:solidFill>
                  <a:schemeClr val="bg1"/>
                </a:solidFill>
                <a:latin typeface="Arial Black" panose="020B0A04020102020204" pitchFamily="34" charset="0"/>
              </a:rPr>
              <a:t>Student Name: Samina Shahzad</a:t>
            </a:r>
          </a:p>
          <a:p>
            <a:pPr defTabSz="4389438">
              <a:spcBef>
                <a:spcPct val="50000"/>
              </a:spcBef>
            </a:pPr>
            <a:r>
              <a:rPr lang="en-US" sz="4000" b="1" dirty="0">
                <a:solidFill>
                  <a:schemeClr val="bg1"/>
                </a:solidFill>
                <a:latin typeface="Arial Black" panose="020B0A04020102020204" pitchFamily="34" charset="0"/>
              </a:rPr>
              <a:t>Student ID:  2328504</a:t>
            </a:r>
          </a:p>
          <a:p>
            <a:pPr defTabSz="4389438">
              <a:spcBef>
                <a:spcPct val="50000"/>
              </a:spcBef>
            </a:pPr>
            <a:r>
              <a:rPr lang="en-US" sz="4000" b="1" dirty="0">
                <a:solidFill>
                  <a:schemeClr val="bg1"/>
                </a:solidFill>
                <a:latin typeface="Arial Black" panose="020B0A04020102020204" pitchFamily="34" charset="0"/>
              </a:rPr>
              <a:t>Module: </a:t>
            </a:r>
            <a:r>
              <a:rPr lang="en-US" sz="4000" b="1" dirty="0" err="1">
                <a:solidFill>
                  <a:schemeClr val="bg1"/>
                </a:solidFill>
                <a:latin typeface="Arial Black" panose="020B0A04020102020204" pitchFamily="34" charset="0"/>
              </a:rPr>
              <a:t>BMHP6029</a:t>
            </a:r>
            <a:r>
              <a:rPr lang="en-US" sz="4000" b="1" dirty="0">
                <a:solidFill>
                  <a:schemeClr val="bg1"/>
                </a:solidFill>
                <a:latin typeface="Arial Black" panose="020B0A04020102020204" pitchFamily="34" charset="0"/>
              </a:rPr>
              <a:t> Psychological Classifications and Provisions</a:t>
            </a:r>
          </a:p>
        </p:txBody>
      </p:sp>
      <p:pic>
        <p:nvPicPr>
          <p:cNvPr id="3" name="Picture 2">
            <a:extLst>
              <a:ext uri="{FF2B5EF4-FFF2-40B4-BE49-F238E27FC236}">
                <a16:creationId xmlns:a16="http://schemas.microsoft.com/office/drawing/2014/main" id="{C88A3559-4E75-CA7A-FD4B-2CACCF7729E8}"/>
              </a:ext>
            </a:extLst>
          </p:cNvPr>
          <p:cNvPicPr>
            <a:picLocks noChangeAspect="1"/>
          </p:cNvPicPr>
          <p:nvPr/>
        </p:nvPicPr>
        <p:blipFill>
          <a:blip r:embed="rId2"/>
          <a:stretch>
            <a:fillRect/>
          </a:stretch>
        </p:blipFill>
        <p:spPr>
          <a:xfrm>
            <a:off x="264869" y="316966"/>
            <a:ext cx="4189215" cy="2143125"/>
          </a:xfrm>
          <a:prstGeom prst="rect">
            <a:avLst/>
          </a:prstGeom>
        </p:spPr>
      </p:pic>
      <p:pic>
        <p:nvPicPr>
          <p:cNvPr id="6" name="Picture 5">
            <a:extLst>
              <a:ext uri="{FF2B5EF4-FFF2-40B4-BE49-F238E27FC236}">
                <a16:creationId xmlns:a16="http://schemas.microsoft.com/office/drawing/2014/main" id="{9391617A-548D-50A2-989D-24B63051F9A3}"/>
              </a:ext>
            </a:extLst>
          </p:cNvPr>
          <p:cNvPicPr>
            <a:picLocks noChangeAspect="1"/>
          </p:cNvPicPr>
          <p:nvPr/>
        </p:nvPicPr>
        <p:blipFill>
          <a:blip r:embed="rId3"/>
          <a:stretch>
            <a:fillRect/>
          </a:stretch>
        </p:blipFill>
        <p:spPr>
          <a:xfrm>
            <a:off x="22442637" y="316966"/>
            <a:ext cx="4724494" cy="2274198"/>
          </a:xfrm>
          <a:prstGeom prst="rect">
            <a:avLst/>
          </a:prstGeom>
        </p:spPr>
      </p:pic>
    </p:spTree>
    <p:extLst>
      <p:ext uri="{BB962C8B-B14F-4D97-AF65-F5344CB8AC3E}">
        <p14:creationId xmlns:p14="http://schemas.microsoft.com/office/powerpoint/2010/main" val="2064051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4FF3EC-5309-C28B-9D1D-6F2AC0B76A14}"/>
            </a:ext>
          </a:extLst>
        </p:cNvPr>
        <p:cNvGrpSpPr/>
        <p:nvPr/>
      </p:nvGrpSpPr>
      <p:grpSpPr>
        <a:xfrm>
          <a:off x="0" y="0"/>
          <a:ext cx="0" cy="0"/>
          <a:chOff x="0" y="0"/>
          <a:chExt cx="0" cy="0"/>
        </a:xfrm>
      </p:grpSpPr>
      <p:sp>
        <p:nvSpPr>
          <p:cNvPr id="85" name="Rectangle: Rounded Corners 84">
            <a:extLst>
              <a:ext uri="{FF2B5EF4-FFF2-40B4-BE49-F238E27FC236}">
                <a16:creationId xmlns:a16="http://schemas.microsoft.com/office/drawing/2014/main" id="{3C042FE0-3824-CFA8-25F0-1AC98D65F9D8}"/>
              </a:ext>
            </a:extLst>
          </p:cNvPr>
          <p:cNvSpPr/>
          <p:nvPr/>
        </p:nvSpPr>
        <p:spPr>
          <a:xfrm>
            <a:off x="270471" y="7937947"/>
            <a:ext cx="4761609" cy="705741"/>
          </a:xfrm>
          <a:prstGeom prst="round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extLst>
              <a:ext uri="{FF2B5EF4-FFF2-40B4-BE49-F238E27FC236}">
                <a16:creationId xmlns:a16="http://schemas.microsoft.com/office/drawing/2014/main" id="{C2EC5D16-703A-90D4-3EF6-660D0F8033C1}"/>
              </a:ext>
            </a:extLst>
          </p:cNvPr>
          <p:cNvSpPr/>
          <p:nvPr/>
        </p:nvSpPr>
        <p:spPr>
          <a:xfrm>
            <a:off x="575275" y="3221914"/>
            <a:ext cx="3082326" cy="440582"/>
          </a:xfrm>
          <a:prstGeom prst="round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93F0E04C-F38B-8395-8A40-47A1AB322244}"/>
              </a:ext>
            </a:extLst>
          </p:cNvPr>
          <p:cNvSpPr txBox="1"/>
          <p:nvPr/>
        </p:nvSpPr>
        <p:spPr>
          <a:xfrm>
            <a:off x="14092239" y="7416274"/>
            <a:ext cx="184731" cy="730521"/>
          </a:xfrm>
          <a:prstGeom prst="rect">
            <a:avLst/>
          </a:prstGeom>
          <a:noFill/>
        </p:spPr>
        <p:txBody>
          <a:bodyPr wrap="none" rtlCol="0">
            <a:spAutoFit/>
          </a:bodyPr>
          <a:lstStyle/>
          <a:p>
            <a:endParaRPr lang="en-US" dirty="0"/>
          </a:p>
        </p:txBody>
      </p:sp>
      <p:sp>
        <p:nvSpPr>
          <p:cNvPr id="12" name="Text Box 10">
            <a:extLst>
              <a:ext uri="{FF2B5EF4-FFF2-40B4-BE49-F238E27FC236}">
                <a16:creationId xmlns:a16="http://schemas.microsoft.com/office/drawing/2014/main" id="{52F584A8-6449-0D4D-CDA3-018D1B7FCC68}"/>
              </a:ext>
            </a:extLst>
          </p:cNvPr>
          <p:cNvSpPr txBox="1">
            <a:spLocks noChangeArrowheads="1"/>
          </p:cNvSpPr>
          <p:nvPr/>
        </p:nvSpPr>
        <p:spPr bwMode="auto">
          <a:xfrm>
            <a:off x="980469" y="3217741"/>
            <a:ext cx="3473615" cy="369332"/>
          </a:xfrm>
          <a:prstGeom prst="rect">
            <a:avLst/>
          </a:prstGeom>
          <a:noFill/>
          <a:ln w="9525">
            <a:noFill/>
            <a:miter lim="800000"/>
            <a:headEnd/>
            <a:tailEnd/>
          </a:ln>
          <a:effectLst/>
        </p:spPr>
        <p:txBody>
          <a:bodyPr wrap="square">
            <a:spAutoFit/>
          </a:bodyPr>
          <a:lstStyle/>
          <a:p>
            <a:pPr defTabSz="4389438">
              <a:spcBef>
                <a:spcPct val="50000"/>
              </a:spcBef>
            </a:pPr>
            <a:r>
              <a:rPr lang="en-US" b="1" dirty="0">
                <a:solidFill>
                  <a:schemeClr val="bg1"/>
                </a:solidFill>
                <a:latin typeface="Arial Black" panose="020B0A04020102020204" pitchFamily="34" charset="0"/>
              </a:rPr>
              <a:t>INTRODUCTION</a:t>
            </a:r>
          </a:p>
        </p:txBody>
      </p:sp>
      <p:sp>
        <p:nvSpPr>
          <p:cNvPr id="13" name="Text Box 10">
            <a:extLst>
              <a:ext uri="{FF2B5EF4-FFF2-40B4-BE49-F238E27FC236}">
                <a16:creationId xmlns:a16="http://schemas.microsoft.com/office/drawing/2014/main" id="{FD867080-9E16-8D74-048B-46CEC5E07159}"/>
              </a:ext>
            </a:extLst>
          </p:cNvPr>
          <p:cNvSpPr txBox="1">
            <a:spLocks noChangeArrowheads="1"/>
          </p:cNvSpPr>
          <p:nvPr/>
        </p:nvSpPr>
        <p:spPr bwMode="auto">
          <a:xfrm>
            <a:off x="6316234" y="3222136"/>
            <a:ext cx="7094965" cy="369332"/>
          </a:xfrm>
          <a:prstGeom prst="rect">
            <a:avLst/>
          </a:prstGeom>
          <a:noFill/>
          <a:ln w="9525">
            <a:noFill/>
            <a:miter lim="800000"/>
            <a:headEnd/>
            <a:tailEnd/>
          </a:ln>
          <a:effectLst/>
        </p:spPr>
        <p:txBody>
          <a:bodyPr wrap="square">
            <a:spAutoFit/>
          </a:bodyPr>
          <a:lstStyle/>
          <a:p>
            <a:pPr defTabSz="4389438">
              <a:spcBef>
                <a:spcPct val="50000"/>
              </a:spcBef>
            </a:pPr>
            <a:r>
              <a:rPr lang="en-US" b="1" dirty="0">
                <a:solidFill>
                  <a:srgbClr val="1E3D7D"/>
                </a:solidFill>
                <a:latin typeface="Arial Black" panose="020B0A04020102020204" pitchFamily="34" charset="0"/>
              </a:rPr>
              <a:t>Contemporary Treatment and Provision of Care</a:t>
            </a:r>
          </a:p>
        </p:txBody>
      </p:sp>
      <p:sp>
        <p:nvSpPr>
          <p:cNvPr id="14" name="Text Box 10">
            <a:extLst>
              <a:ext uri="{FF2B5EF4-FFF2-40B4-BE49-F238E27FC236}">
                <a16:creationId xmlns:a16="http://schemas.microsoft.com/office/drawing/2014/main" id="{2F5DEC53-B5ED-D8F7-DAD0-07176ADD9410}"/>
              </a:ext>
            </a:extLst>
          </p:cNvPr>
          <p:cNvSpPr txBox="1">
            <a:spLocks noChangeArrowheads="1"/>
          </p:cNvSpPr>
          <p:nvPr/>
        </p:nvSpPr>
        <p:spPr bwMode="auto">
          <a:xfrm>
            <a:off x="17522685" y="3182572"/>
            <a:ext cx="9695869" cy="400110"/>
          </a:xfrm>
          <a:prstGeom prst="rect">
            <a:avLst/>
          </a:prstGeom>
          <a:noFill/>
          <a:ln w="9525">
            <a:noFill/>
            <a:miter lim="800000"/>
            <a:headEnd/>
            <a:tailEnd/>
          </a:ln>
          <a:effectLst/>
        </p:spPr>
        <p:txBody>
          <a:bodyPr wrap="square">
            <a:spAutoFit/>
          </a:bodyPr>
          <a:lstStyle/>
          <a:p>
            <a:pPr defTabSz="4389438">
              <a:spcBef>
                <a:spcPct val="50000"/>
              </a:spcBef>
            </a:pPr>
            <a:r>
              <a:rPr lang="en-US" sz="2000" b="1" dirty="0">
                <a:solidFill>
                  <a:srgbClr val="1E3D7D"/>
                </a:solidFill>
                <a:latin typeface="Arial Black" panose="020B0A04020102020204" pitchFamily="34" charset="0"/>
              </a:rPr>
              <a:t>Stigma, Discrimination and Inequalities</a:t>
            </a:r>
          </a:p>
        </p:txBody>
      </p:sp>
      <p:sp>
        <p:nvSpPr>
          <p:cNvPr id="17" name="TextBox 16">
            <a:extLst>
              <a:ext uri="{FF2B5EF4-FFF2-40B4-BE49-F238E27FC236}">
                <a16:creationId xmlns:a16="http://schemas.microsoft.com/office/drawing/2014/main" id="{B283F6D2-566E-8129-64F9-A8535FAC3E39}"/>
              </a:ext>
            </a:extLst>
          </p:cNvPr>
          <p:cNvSpPr txBox="1"/>
          <p:nvPr/>
        </p:nvSpPr>
        <p:spPr>
          <a:xfrm>
            <a:off x="12829" y="3856067"/>
            <a:ext cx="5791114" cy="2446824"/>
          </a:xfrm>
          <a:prstGeom prst="rect">
            <a:avLst/>
          </a:prstGeom>
          <a:noFill/>
        </p:spPr>
        <p:txBody>
          <a:bodyPr wrap="square" rtlCol="0">
            <a:spAutoFit/>
          </a:bodyPr>
          <a:lstStyle/>
          <a:p>
            <a:pPr marL="119062" algn="just">
              <a:spcAft>
                <a:spcPts val="1200"/>
              </a:spcAft>
            </a:pPr>
            <a:r>
              <a:rPr lang="en-US" sz="1300" dirty="0" err="1"/>
              <a:t>Generalised</a:t>
            </a:r>
            <a:r>
              <a:rPr lang="en-US" sz="1300" dirty="0"/>
              <a:t> Anxiety Disorder (GAD) is an anxiety/fear based disorder with a classification, </a:t>
            </a:r>
            <a:r>
              <a:rPr lang="en-US" sz="1300" dirty="0" err="1"/>
              <a:t>Generalised</a:t>
            </a:r>
            <a:r>
              <a:rPr lang="en-US" sz="1300" dirty="0"/>
              <a:t> anxiety disorder, in the ICD-11 (International classification of diseases). It is </a:t>
            </a:r>
            <a:r>
              <a:rPr lang="en-US" sz="1300" dirty="0" err="1"/>
              <a:t>characterised</a:t>
            </a:r>
            <a:r>
              <a:rPr lang="en-US" sz="1300" dirty="0"/>
              <a:t> by worry which is unwarranted and constant and interferes with normal functioning. Symptoms include, restlessness, muscle tension, fatigue, irritability, the inability to concentrate or sleep disturbances (WHO, 2024).</a:t>
            </a:r>
          </a:p>
          <a:p>
            <a:pPr marL="119062" algn="just">
              <a:spcAft>
                <a:spcPts val="1200"/>
              </a:spcAft>
            </a:pPr>
            <a:r>
              <a:rPr lang="en-US" sz="1300" dirty="0"/>
              <a:t>Anxiety disorders are one of the most prevalent mental disorders globally and now are a growing public health problem. When left untreated, GAD has a negative impact on your performance in school, job, work, relationships, and life. Appropriate early detection and evidence-based interventions will have a significant effect on outcomes and long-term complications (WHO, 2022).</a:t>
            </a:r>
          </a:p>
        </p:txBody>
      </p:sp>
      <p:sp>
        <p:nvSpPr>
          <p:cNvPr id="18" name="Text Box 10">
            <a:extLst>
              <a:ext uri="{FF2B5EF4-FFF2-40B4-BE49-F238E27FC236}">
                <a16:creationId xmlns:a16="http://schemas.microsoft.com/office/drawing/2014/main" id="{1EC4A954-0562-B84F-3DCA-F904C138517F}"/>
              </a:ext>
            </a:extLst>
          </p:cNvPr>
          <p:cNvSpPr txBox="1">
            <a:spLocks noChangeArrowheads="1"/>
          </p:cNvSpPr>
          <p:nvPr/>
        </p:nvSpPr>
        <p:spPr bwMode="auto">
          <a:xfrm>
            <a:off x="323594" y="7998192"/>
            <a:ext cx="4567720" cy="646331"/>
          </a:xfrm>
          <a:prstGeom prst="rect">
            <a:avLst/>
          </a:prstGeom>
          <a:noFill/>
          <a:ln w="9525">
            <a:noFill/>
            <a:miter lim="800000"/>
            <a:headEnd/>
            <a:tailEnd/>
          </a:ln>
          <a:effectLst/>
        </p:spPr>
        <p:txBody>
          <a:bodyPr wrap="square">
            <a:spAutoFit/>
          </a:bodyPr>
          <a:lstStyle/>
          <a:p>
            <a:pPr defTabSz="4389438">
              <a:spcBef>
                <a:spcPct val="50000"/>
              </a:spcBef>
            </a:pPr>
            <a:r>
              <a:rPr lang="en-US" b="1" dirty="0">
                <a:solidFill>
                  <a:schemeClr val="bg1"/>
                </a:solidFill>
                <a:latin typeface="Arial Black" panose="020B0A04020102020204" pitchFamily="34" charset="0"/>
              </a:rPr>
              <a:t>Historical Treatment of </a:t>
            </a:r>
            <a:r>
              <a:rPr lang="en-US" b="1" dirty="0" err="1">
                <a:solidFill>
                  <a:schemeClr val="bg1"/>
                </a:solidFill>
                <a:latin typeface="Arial Black" panose="020B0A04020102020204" pitchFamily="34" charset="0"/>
              </a:rPr>
              <a:t>Generalised</a:t>
            </a:r>
            <a:r>
              <a:rPr lang="en-US" b="1" dirty="0">
                <a:solidFill>
                  <a:schemeClr val="bg1"/>
                </a:solidFill>
                <a:latin typeface="Arial Black" panose="020B0A04020102020204" pitchFamily="34" charset="0"/>
              </a:rPr>
              <a:t> Anxiety Disorder</a:t>
            </a:r>
          </a:p>
        </p:txBody>
      </p:sp>
      <p:sp>
        <p:nvSpPr>
          <p:cNvPr id="19" name="Rectangle 18">
            <a:extLst>
              <a:ext uri="{FF2B5EF4-FFF2-40B4-BE49-F238E27FC236}">
                <a16:creationId xmlns:a16="http://schemas.microsoft.com/office/drawing/2014/main" id="{0C4BCABA-8E1D-2BCA-586B-F82E94E309DC}"/>
              </a:ext>
            </a:extLst>
          </p:cNvPr>
          <p:cNvSpPr/>
          <p:nvPr/>
        </p:nvSpPr>
        <p:spPr>
          <a:xfrm>
            <a:off x="214421" y="8655794"/>
            <a:ext cx="5589522" cy="7013843"/>
          </a:xfrm>
          <a:prstGeom prst="rect">
            <a:avLst/>
          </a:prstGeom>
        </p:spPr>
        <p:txBody>
          <a:bodyPr wrap="square" numCol="2">
            <a:spAutoFit/>
          </a:bodyPr>
          <a:lstStyle/>
          <a:p>
            <a:pPr marL="119062" algn="just">
              <a:spcAft>
                <a:spcPts val="1200"/>
              </a:spcAft>
            </a:pPr>
            <a:r>
              <a:rPr lang="en-US" sz="1300" b="1" dirty="0"/>
              <a:t>19th Century: </a:t>
            </a:r>
            <a:r>
              <a:rPr lang="en-US" sz="1300" b="1" dirty="0" err="1"/>
              <a:t>Institutionalisation</a:t>
            </a:r>
            <a:r>
              <a:rPr lang="en-US" sz="1300" b="1" dirty="0"/>
              <a:t> and Misunderstanding</a:t>
            </a:r>
          </a:p>
          <a:p>
            <a:pPr marL="119062" algn="just">
              <a:spcAft>
                <a:spcPts val="1200"/>
              </a:spcAft>
            </a:pPr>
            <a:r>
              <a:rPr lang="en-US" sz="1300" dirty="0"/>
              <a:t>In the 19th century, the nature of anxiety was not well known and anxiety was considered a personal weakness, or a failure in moral or spiritual fiber, or a punishment for sinful behavior. Many were forcibly confined to asylums, and the sole purpose of which was the control of </a:t>
            </a:r>
            <a:r>
              <a:rPr lang="en-US" sz="1300" dirty="0" err="1"/>
              <a:t>behaviour</a:t>
            </a:r>
            <a:r>
              <a:rPr lang="en-US" sz="1300" dirty="0"/>
              <a:t>, not recovery. Patients were extremely dependent, and often secluded from society (Pilgrim and Rogers, 2019).</a:t>
            </a:r>
          </a:p>
          <a:p>
            <a:pPr marL="119062" algn="just">
              <a:spcAft>
                <a:spcPts val="1200"/>
              </a:spcAft>
            </a:pPr>
            <a:r>
              <a:rPr lang="en-US" sz="1300" b="1" dirty="0"/>
              <a:t>Early 20th Century: Psychoanalytic Approach</a:t>
            </a:r>
          </a:p>
          <a:p>
            <a:pPr marL="119062" algn="just">
              <a:spcAft>
                <a:spcPts val="1200"/>
              </a:spcAft>
            </a:pPr>
            <a:r>
              <a:rPr lang="en-US" sz="1300" dirty="0"/>
              <a:t>The research of Freud, Freudian perspective of psychoanalysis, proposed that unresolved childhood events and unconscious incongruities caused anxiety. An advantage of this was that it helped to improve psychological awareness of mental disorders but treatment was time consuming, costly and there was little scientific support (Barker 2020).</a:t>
            </a:r>
          </a:p>
          <a:p>
            <a:pPr marL="119062" algn="just">
              <a:spcAft>
                <a:spcPts val="1200"/>
              </a:spcAft>
            </a:pPr>
            <a:r>
              <a:rPr lang="en-US" sz="1300" b="1" dirty="0" err="1"/>
              <a:t>1950s</a:t>
            </a:r>
            <a:r>
              <a:rPr lang="en-US" sz="1300" b="1" dirty="0"/>
              <a:t>–</a:t>
            </a:r>
            <a:r>
              <a:rPr lang="en-US" sz="1300" b="1" dirty="0" err="1"/>
              <a:t>1970s</a:t>
            </a:r>
            <a:r>
              <a:rPr lang="en-US" sz="1300" b="1" dirty="0"/>
              <a:t>: Medication-Based Treatment</a:t>
            </a:r>
          </a:p>
          <a:p>
            <a:pPr marL="119062" algn="just">
              <a:spcAft>
                <a:spcPts val="1200"/>
              </a:spcAft>
            </a:pPr>
            <a:r>
              <a:rPr lang="en-US" sz="1300" dirty="0"/>
              <a:t>Several drugs, including sedatives (such as barbiturates or benzodiazepines) for treating anxiety symptoms, came into widespread use. </a:t>
            </a:r>
            <a:r>
              <a:rPr lang="en-US" sz="1300" dirty="0" err="1"/>
              <a:t>Shorthalt</a:t>
            </a:r>
            <a:r>
              <a:rPr lang="en-US" sz="1300" dirty="0"/>
              <a:t> relief from these medicines had been obtained, but the use of these medicines had also led to dependency, withdrawal and a decrease in patient independence, which had been a criticism from the NICE (2020).</a:t>
            </a:r>
          </a:p>
          <a:p>
            <a:pPr marL="119062" algn="just">
              <a:spcAft>
                <a:spcPts val="1200"/>
              </a:spcAft>
            </a:pPr>
            <a:r>
              <a:rPr lang="en-US" sz="1300" b="1" dirty="0"/>
              <a:t>Critical Analysis</a:t>
            </a:r>
          </a:p>
          <a:p>
            <a:pPr marL="119062" algn="just">
              <a:spcAft>
                <a:spcPts val="1200"/>
              </a:spcAft>
            </a:pPr>
            <a:r>
              <a:rPr lang="en-US" sz="1300" dirty="0"/>
              <a:t>Positive developments</a:t>
            </a:r>
          </a:p>
          <a:p>
            <a:pPr marL="119062" algn="just">
              <a:spcAft>
                <a:spcPts val="1200"/>
              </a:spcAft>
            </a:pPr>
            <a:r>
              <a:rPr lang="en-US" sz="1300" dirty="0"/>
              <a:t>• Anxiety gradually became </a:t>
            </a:r>
            <a:r>
              <a:rPr lang="en-US" sz="1300" dirty="0" err="1"/>
              <a:t>recognised</a:t>
            </a:r>
            <a:r>
              <a:rPr lang="en-US" sz="1300" dirty="0"/>
              <a:t> as a legitimate mental health condition.</a:t>
            </a:r>
          </a:p>
          <a:p>
            <a:pPr marL="119062" algn="just">
              <a:spcAft>
                <a:spcPts val="1200"/>
              </a:spcAft>
            </a:pPr>
            <a:r>
              <a:rPr lang="en-US" sz="1300" dirty="0"/>
              <a:t>• Scientific research improved understanding of psychological causes.</a:t>
            </a:r>
          </a:p>
          <a:p>
            <a:pPr marL="119062" algn="just">
              <a:spcAft>
                <a:spcPts val="1200"/>
              </a:spcAft>
            </a:pPr>
            <a:r>
              <a:rPr lang="en-US" sz="1300" dirty="0"/>
              <a:t>• Treatment options became more available.</a:t>
            </a:r>
          </a:p>
          <a:p>
            <a:pPr marL="119062" algn="just">
              <a:spcAft>
                <a:spcPts val="1200"/>
              </a:spcAft>
            </a:pPr>
            <a:r>
              <a:rPr lang="en-US" sz="1300" dirty="0"/>
              <a:t>Limitations</a:t>
            </a:r>
          </a:p>
          <a:p>
            <a:pPr marL="119062" algn="just">
              <a:spcAft>
                <a:spcPts val="1200"/>
              </a:spcAft>
            </a:pPr>
            <a:r>
              <a:rPr lang="en-US" sz="1300" dirty="0"/>
              <a:t>• Patients had limited involvement in decision-making.</a:t>
            </a:r>
          </a:p>
          <a:p>
            <a:pPr marL="119062" algn="just">
              <a:spcAft>
                <a:spcPts val="1200"/>
              </a:spcAft>
            </a:pPr>
            <a:r>
              <a:rPr lang="en-US" sz="1300" dirty="0"/>
              <a:t>• Medication was frequently overused.</a:t>
            </a:r>
          </a:p>
          <a:p>
            <a:pPr marL="119062" algn="just">
              <a:spcAft>
                <a:spcPts val="1200"/>
              </a:spcAft>
            </a:pPr>
            <a:r>
              <a:rPr lang="en-US" sz="1300" dirty="0"/>
              <a:t>• Historical treatments focused on controlling symptoms rather than promoting long-term recovery.</a:t>
            </a:r>
          </a:p>
        </p:txBody>
      </p:sp>
      <p:sp>
        <p:nvSpPr>
          <p:cNvPr id="22" name="TextBox 21">
            <a:extLst>
              <a:ext uri="{FF2B5EF4-FFF2-40B4-BE49-F238E27FC236}">
                <a16:creationId xmlns:a16="http://schemas.microsoft.com/office/drawing/2014/main" id="{A00ACD27-B859-F2BA-A769-9D7F9601F038}"/>
              </a:ext>
            </a:extLst>
          </p:cNvPr>
          <p:cNvSpPr txBox="1"/>
          <p:nvPr/>
        </p:nvSpPr>
        <p:spPr>
          <a:xfrm>
            <a:off x="6163836" y="3574709"/>
            <a:ext cx="7350408" cy="5874091"/>
          </a:xfrm>
          <a:prstGeom prst="rect">
            <a:avLst/>
          </a:prstGeom>
          <a:noFill/>
        </p:spPr>
        <p:txBody>
          <a:bodyPr wrap="square" numCol="2" rtlCol="0">
            <a:spAutoFit/>
          </a:bodyPr>
          <a:lstStyle/>
          <a:p>
            <a:pPr marL="119062" algn="just">
              <a:spcAft>
                <a:spcPts val="1200"/>
              </a:spcAft>
            </a:pPr>
            <a:r>
              <a:rPr lang="en-US" sz="1300" b="1" dirty="0"/>
              <a:t>Cognitive </a:t>
            </a:r>
            <a:r>
              <a:rPr lang="en-US" sz="1300" b="1" dirty="0" err="1"/>
              <a:t>Behavioural</a:t>
            </a:r>
            <a:r>
              <a:rPr lang="en-US" sz="1300" b="1" dirty="0"/>
              <a:t> Therapy (CBT)</a:t>
            </a:r>
          </a:p>
          <a:p>
            <a:pPr marL="119062" algn="just">
              <a:spcAft>
                <a:spcPts val="1200"/>
              </a:spcAft>
            </a:pPr>
            <a:r>
              <a:rPr lang="en-US" sz="1300" dirty="0"/>
              <a:t>CBT is one of the most beneficial treatments for GAD. It assists people recognize and switch their unfavorable thoughts for healthier coping mechanisms. CBT is recommended as a first-line treatment because it is thought to be more effective at helping to decrease anxiety symptoms and improve everyday functioning (NICE, 2020).</a:t>
            </a:r>
          </a:p>
          <a:p>
            <a:pPr marL="119062" algn="just">
              <a:spcAft>
                <a:spcPts val="1200"/>
              </a:spcAft>
            </a:pPr>
            <a:r>
              <a:rPr lang="en-US" sz="1300" b="1" dirty="0"/>
              <a:t>Medication</a:t>
            </a:r>
          </a:p>
          <a:p>
            <a:pPr marL="119062" algn="just">
              <a:spcAft>
                <a:spcPts val="1200"/>
              </a:spcAft>
            </a:pPr>
            <a:r>
              <a:rPr lang="en-US" sz="1300" dirty="0"/>
              <a:t>Many SSRIs, such as sertraline, are commonly used to treat anxiety symptoms. These medicines can help improve their mood and decrease abnormal levels of worrying, but can cause side effects and need to be monitored regularly (NICE, 2020).</a:t>
            </a:r>
          </a:p>
          <a:p>
            <a:pPr marL="119062" algn="just">
              <a:spcAft>
                <a:spcPts val="1200"/>
              </a:spcAft>
            </a:pPr>
            <a:r>
              <a:rPr lang="en-US" sz="1300" b="1" dirty="0"/>
              <a:t>Community-Based Care</a:t>
            </a:r>
          </a:p>
          <a:p>
            <a:pPr marL="119062" algn="just">
              <a:spcAft>
                <a:spcPts val="1200"/>
              </a:spcAft>
            </a:pPr>
            <a:r>
              <a:rPr lang="en-US" sz="1300" dirty="0"/>
              <a:t>Today, treatment for mental illness is no longer provided in a hospital but instead in the community in the form of supportive services. Access can be through a GP, NHS Talking Therapies and/or community mental health services. This does not always happen on central premises, but it encourage independence and facilitates recovery in normal settings, but in less familiar settings (NHS England, 2024).</a:t>
            </a:r>
          </a:p>
          <a:p>
            <a:pPr marL="119062" algn="just">
              <a:spcAft>
                <a:spcPts val="1200"/>
              </a:spcAft>
            </a:pPr>
            <a:r>
              <a:rPr lang="en-US" sz="1300" b="1" dirty="0"/>
              <a:t>Digital Mental Health Services</a:t>
            </a:r>
          </a:p>
          <a:p>
            <a:pPr marL="119062" algn="just">
              <a:spcAft>
                <a:spcPts val="1200"/>
              </a:spcAft>
            </a:pPr>
            <a:r>
              <a:rPr lang="en-US" sz="1300" dirty="0"/>
              <a:t>Mental health support such as online consultations, digital self-help </a:t>
            </a:r>
            <a:r>
              <a:rPr lang="en-US" sz="1300" dirty="0" err="1"/>
              <a:t>programmes</a:t>
            </a:r>
            <a:r>
              <a:rPr lang="en-US" sz="1300" dirty="0"/>
              <a:t> and mental health apps are more abundant than ever. Digital services can enhance accessibility, especially for individuals who do not reside in cities and those who suffer mobility issues (NHS, 2025).</a:t>
            </a:r>
          </a:p>
          <a:p>
            <a:pPr marL="119062" algn="just">
              <a:spcAft>
                <a:spcPts val="1200"/>
              </a:spcAft>
            </a:pPr>
            <a:r>
              <a:rPr lang="en-US" sz="1300" b="1" dirty="0"/>
              <a:t>Critical Analysis</a:t>
            </a:r>
          </a:p>
          <a:p>
            <a:pPr marL="119062" algn="just">
              <a:spcAft>
                <a:spcPts val="1200"/>
              </a:spcAft>
            </a:pPr>
            <a:r>
              <a:rPr lang="en-US" sz="1300" b="1" dirty="0"/>
              <a:t>Strengths</a:t>
            </a:r>
          </a:p>
          <a:p>
            <a:pPr marL="119062" algn="just">
              <a:spcAft>
                <a:spcPts val="1200"/>
              </a:spcAft>
            </a:pPr>
            <a:r>
              <a:rPr lang="en-US" sz="1300" dirty="0"/>
              <a:t>• Treatments are evidence-based and person-</a:t>
            </a:r>
            <a:r>
              <a:rPr lang="en-US" sz="1300" dirty="0" err="1"/>
              <a:t>centred</a:t>
            </a:r>
            <a:r>
              <a:rPr lang="en-US" sz="1300" dirty="0"/>
              <a:t>.</a:t>
            </a:r>
          </a:p>
          <a:p>
            <a:pPr marL="119062" algn="just">
              <a:spcAft>
                <a:spcPts val="1200"/>
              </a:spcAft>
            </a:pPr>
            <a:r>
              <a:rPr lang="en-US" sz="1300" dirty="0"/>
              <a:t>• Patients actively participate in treatment decisions.</a:t>
            </a:r>
          </a:p>
          <a:p>
            <a:pPr marL="119062" algn="just">
              <a:spcAft>
                <a:spcPts val="1200"/>
              </a:spcAft>
            </a:pPr>
            <a:r>
              <a:rPr lang="en-US" sz="1300" dirty="0"/>
              <a:t>• Community services support long-term recovery.</a:t>
            </a:r>
          </a:p>
          <a:p>
            <a:pPr marL="119062" algn="just">
              <a:spcAft>
                <a:spcPts val="1200"/>
              </a:spcAft>
            </a:pPr>
            <a:r>
              <a:rPr lang="en-US" sz="1300" dirty="0"/>
              <a:t>• Digital services have increased accessibility.</a:t>
            </a:r>
          </a:p>
          <a:p>
            <a:pPr marL="119062" algn="just">
              <a:spcAft>
                <a:spcPts val="1200"/>
              </a:spcAft>
            </a:pPr>
            <a:r>
              <a:rPr lang="en-US" sz="1300" b="1" dirty="0"/>
              <a:t>Weaknesses</a:t>
            </a:r>
          </a:p>
          <a:p>
            <a:pPr marL="119062" algn="just">
              <a:spcAft>
                <a:spcPts val="1200"/>
              </a:spcAft>
            </a:pPr>
            <a:r>
              <a:rPr lang="en-US" sz="1300" dirty="0"/>
              <a:t>• Long waiting lists remain a major challenge.</a:t>
            </a:r>
          </a:p>
          <a:p>
            <a:pPr marL="119062" algn="just">
              <a:spcAft>
                <a:spcPts val="1200"/>
              </a:spcAft>
            </a:pPr>
            <a:r>
              <a:rPr lang="en-US" sz="1300" dirty="0"/>
              <a:t>• Workforce shortages reduce service availability.</a:t>
            </a:r>
          </a:p>
          <a:p>
            <a:pPr marL="119062" algn="just">
              <a:spcAft>
                <a:spcPts val="1200"/>
              </a:spcAft>
            </a:pPr>
            <a:r>
              <a:rPr lang="en-US" sz="1300" dirty="0"/>
              <a:t>• Access to services is unequal across different populations.</a:t>
            </a:r>
          </a:p>
        </p:txBody>
      </p:sp>
      <p:sp>
        <p:nvSpPr>
          <p:cNvPr id="32" name="TextBox 31">
            <a:extLst>
              <a:ext uri="{FF2B5EF4-FFF2-40B4-BE49-F238E27FC236}">
                <a16:creationId xmlns:a16="http://schemas.microsoft.com/office/drawing/2014/main" id="{F7FE92B2-349C-6865-965A-E631D2A0D98E}"/>
              </a:ext>
            </a:extLst>
          </p:cNvPr>
          <p:cNvSpPr txBox="1"/>
          <p:nvPr/>
        </p:nvSpPr>
        <p:spPr>
          <a:xfrm>
            <a:off x="20250149" y="13776004"/>
            <a:ext cx="6362701" cy="1292662"/>
          </a:xfrm>
          <a:prstGeom prst="rect">
            <a:avLst/>
          </a:prstGeom>
          <a:noFill/>
        </p:spPr>
        <p:txBody>
          <a:bodyPr wrap="square" rtlCol="0">
            <a:spAutoFit/>
          </a:bodyPr>
          <a:lstStyle/>
          <a:p>
            <a:pPr marL="349250" algn="just">
              <a:spcAft>
                <a:spcPts val="1200"/>
              </a:spcAft>
            </a:pPr>
            <a:r>
              <a:rPr lang="en-US" sz="1300" dirty="0" err="1"/>
              <a:t>Generalised</a:t>
            </a:r>
            <a:r>
              <a:rPr lang="en-US" sz="1300" dirty="0"/>
              <a:t> Anxiety Disorder is a little-understood, broadly </a:t>
            </a:r>
            <a:r>
              <a:rPr lang="en-US" sz="1300" dirty="0" err="1"/>
              <a:t>medicalised</a:t>
            </a:r>
            <a:r>
              <a:rPr lang="en-US" sz="1300" dirty="0"/>
              <a:t> or quite </a:t>
            </a:r>
            <a:r>
              <a:rPr lang="en-US" sz="1300" dirty="0" err="1"/>
              <a:t>rationalised</a:t>
            </a:r>
            <a:r>
              <a:rPr lang="en-US" sz="1300" dirty="0"/>
              <a:t> disorder and is being viewed and treated from a different perspective. Much progress has been made, using psychological therapies and the new medicine and support services from the community. Yet stigma, the lack of workers and inequalities are significant issues. Further investment, quick interventions and better accessibility is needed to secure better mental health outcomes in the future.</a:t>
            </a:r>
            <a:endParaRPr lang="en-US" sz="1300" b="1" dirty="0">
              <a:solidFill>
                <a:srgbClr val="FF0000"/>
              </a:solidFill>
            </a:endParaRPr>
          </a:p>
        </p:txBody>
      </p:sp>
      <p:grpSp>
        <p:nvGrpSpPr>
          <p:cNvPr id="2" name="Group 1">
            <a:extLst>
              <a:ext uri="{FF2B5EF4-FFF2-40B4-BE49-F238E27FC236}">
                <a16:creationId xmlns:a16="http://schemas.microsoft.com/office/drawing/2014/main" id="{8ADCC91F-5ADA-6F6F-5493-4F98A16FE812}"/>
              </a:ext>
            </a:extLst>
          </p:cNvPr>
          <p:cNvGrpSpPr/>
          <p:nvPr/>
        </p:nvGrpSpPr>
        <p:grpSpPr>
          <a:xfrm>
            <a:off x="17710125" y="13038743"/>
            <a:ext cx="4879868" cy="555139"/>
            <a:chOff x="17024325" y="10230773"/>
            <a:chExt cx="4879868" cy="555139"/>
          </a:xfrm>
        </p:grpSpPr>
        <p:sp>
          <p:nvSpPr>
            <p:cNvPr id="50" name="Rectangle: Rounded Corners 49">
              <a:extLst>
                <a:ext uri="{FF2B5EF4-FFF2-40B4-BE49-F238E27FC236}">
                  <a16:creationId xmlns:a16="http://schemas.microsoft.com/office/drawing/2014/main" id="{82DE8540-5B53-6551-959D-39CEB68AC308}"/>
                </a:ext>
              </a:extLst>
            </p:cNvPr>
            <p:cNvSpPr/>
            <p:nvPr/>
          </p:nvSpPr>
          <p:spPr>
            <a:xfrm>
              <a:off x="17024325" y="10230773"/>
              <a:ext cx="4879868" cy="548640"/>
            </a:xfrm>
            <a:prstGeom prst="roundRect">
              <a:avLst/>
            </a:prstGeom>
            <a:solidFill>
              <a:srgbClr val="024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 Box 10">
              <a:extLst>
                <a:ext uri="{FF2B5EF4-FFF2-40B4-BE49-F238E27FC236}">
                  <a16:creationId xmlns:a16="http://schemas.microsoft.com/office/drawing/2014/main" id="{D38F04B8-9DCC-CCFF-9553-F8527257D630}"/>
                </a:ext>
              </a:extLst>
            </p:cNvPr>
            <p:cNvSpPr txBox="1">
              <a:spLocks noChangeArrowheads="1"/>
            </p:cNvSpPr>
            <p:nvPr/>
          </p:nvSpPr>
          <p:spPr bwMode="auto">
            <a:xfrm>
              <a:off x="17985011" y="10262692"/>
              <a:ext cx="3258088" cy="523220"/>
            </a:xfrm>
            <a:prstGeom prst="rect">
              <a:avLst/>
            </a:prstGeom>
            <a:noFill/>
            <a:ln w="9525">
              <a:noFill/>
              <a:miter lim="800000"/>
              <a:headEnd/>
              <a:tailEnd/>
            </a:ln>
            <a:effectLst/>
          </p:spPr>
          <p:txBody>
            <a:bodyPr wrap="square">
              <a:spAutoFit/>
            </a:bodyPr>
            <a:lstStyle/>
            <a:p>
              <a:pPr defTabSz="4389438">
                <a:spcBef>
                  <a:spcPct val="50000"/>
                </a:spcBef>
              </a:pPr>
              <a:r>
                <a:rPr lang="en-US" sz="2800" b="1" dirty="0">
                  <a:solidFill>
                    <a:schemeClr val="bg1"/>
                  </a:solidFill>
                  <a:latin typeface="Arial Black" panose="020B0A04020102020204" pitchFamily="34" charset="0"/>
                </a:rPr>
                <a:t>CONCLUSIONS</a:t>
              </a:r>
            </a:p>
          </p:txBody>
        </p:sp>
      </p:grpSp>
      <p:sp>
        <p:nvSpPr>
          <p:cNvPr id="59" name="TextBox 58">
            <a:extLst>
              <a:ext uri="{FF2B5EF4-FFF2-40B4-BE49-F238E27FC236}">
                <a16:creationId xmlns:a16="http://schemas.microsoft.com/office/drawing/2014/main" id="{3362EB5F-2EA4-94AF-4B54-9FB5243D4B83}"/>
              </a:ext>
            </a:extLst>
          </p:cNvPr>
          <p:cNvSpPr txBox="1"/>
          <p:nvPr/>
        </p:nvSpPr>
        <p:spPr>
          <a:xfrm>
            <a:off x="16617779" y="3574709"/>
            <a:ext cx="10238945" cy="3031279"/>
          </a:xfrm>
          <a:prstGeom prst="rect">
            <a:avLst/>
          </a:prstGeom>
          <a:noFill/>
        </p:spPr>
        <p:txBody>
          <a:bodyPr wrap="square" numCol="2" rtlCol="0">
            <a:spAutoFit/>
          </a:bodyPr>
          <a:lstStyle/>
          <a:p>
            <a:pPr marL="236538" algn="just">
              <a:spcAft>
                <a:spcPts val="1200"/>
              </a:spcAft>
            </a:pPr>
            <a:r>
              <a:rPr lang="en-US" sz="1300" b="1" dirty="0"/>
              <a:t>Stigma</a:t>
            </a:r>
          </a:p>
          <a:p>
            <a:pPr marL="236538" algn="just">
              <a:spcAft>
                <a:spcPts val="1200"/>
              </a:spcAft>
            </a:pPr>
            <a:r>
              <a:rPr lang="en-US" sz="1300" dirty="0"/>
              <a:t>Stigma is a significant challenge to mental health treatment outcomes. Hiding symptoms due to fear of being judged by family, employer or society and postponing help-seeking are common issues many face (Mental Health Foundation, 2024).</a:t>
            </a:r>
          </a:p>
          <a:p>
            <a:pPr marL="236538" algn="just">
              <a:spcAft>
                <a:spcPts val="1200"/>
              </a:spcAft>
            </a:pPr>
            <a:r>
              <a:rPr lang="en-US" sz="1300" b="1" dirty="0"/>
              <a:t>Discrimination</a:t>
            </a:r>
          </a:p>
          <a:p>
            <a:pPr marL="236538" algn="just">
              <a:spcAft>
                <a:spcPts val="1200"/>
              </a:spcAft>
            </a:pPr>
            <a:r>
              <a:rPr lang="en-US" sz="1300" dirty="0"/>
              <a:t>People with anxiety can be perceived as different in the workplace, in education and health care institutions. There may be erroneous notions regarding mental health conditions that can have a negative impact on a person's employment, community, and self-confidence (Stuart, 2021).</a:t>
            </a:r>
          </a:p>
          <a:p>
            <a:pPr marL="236538" algn="just">
              <a:spcAft>
                <a:spcPts val="1200"/>
              </a:spcAft>
            </a:pPr>
            <a:r>
              <a:rPr lang="en-US" sz="1300" b="1" dirty="0"/>
              <a:t>Health Inequalities</a:t>
            </a:r>
          </a:p>
          <a:p>
            <a:pPr marL="236538" algn="just">
              <a:spcAft>
                <a:spcPts val="1200"/>
              </a:spcAft>
            </a:pPr>
            <a:r>
              <a:rPr lang="en-US" sz="1300" dirty="0"/>
              <a:t>Equality with regard to mental health services does not exist. Ethnic minority groups, from low-income families and those in rural areas are frequently faced with additional obstacles in accessing support services (</a:t>
            </a:r>
            <a:r>
              <a:rPr lang="en-US" sz="1300" dirty="0" err="1"/>
              <a:t>DoHSC</a:t>
            </a:r>
            <a:r>
              <a:rPr lang="en-US" sz="1300" dirty="0"/>
              <a:t>, 2019).</a:t>
            </a:r>
          </a:p>
          <a:p>
            <a:pPr marL="236538" algn="just">
              <a:spcAft>
                <a:spcPts val="1200"/>
              </a:spcAft>
            </a:pPr>
            <a:r>
              <a:rPr lang="en-US" sz="1300" b="1" dirty="0"/>
              <a:t>Critical Analysis</a:t>
            </a:r>
          </a:p>
          <a:p>
            <a:pPr marL="236538" algn="just">
              <a:spcAft>
                <a:spcPts val="1200"/>
              </a:spcAft>
            </a:pPr>
            <a:r>
              <a:rPr lang="en-US" sz="1300" dirty="0"/>
              <a:t>• Public education is needed to reduce stigma.</a:t>
            </a:r>
          </a:p>
          <a:p>
            <a:pPr marL="236538" algn="just">
              <a:spcAft>
                <a:spcPts val="1200"/>
              </a:spcAft>
            </a:pPr>
            <a:r>
              <a:rPr lang="en-US" sz="1300" dirty="0"/>
              <a:t>• Equal service availability does not always mean equal access.</a:t>
            </a:r>
          </a:p>
          <a:p>
            <a:pPr marL="236538" algn="just">
              <a:spcAft>
                <a:spcPts val="1200"/>
              </a:spcAft>
            </a:pPr>
            <a:r>
              <a:rPr lang="en-US" sz="1300" dirty="0"/>
              <a:t>• Vulnerable populations require additional support.</a:t>
            </a:r>
          </a:p>
          <a:p>
            <a:pPr marL="236538" algn="just">
              <a:spcAft>
                <a:spcPts val="1200"/>
              </a:spcAft>
            </a:pPr>
            <a:r>
              <a:rPr lang="en-US" sz="1300" dirty="0"/>
              <a:t>• Reducing inequalities should remain a national priority.</a:t>
            </a:r>
          </a:p>
        </p:txBody>
      </p:sp>
      <p:sp>
        <p:nvSpPr>
          <p:cNvPr id="3" name="TextBox 2">
            <a:extLst>
              <a:ext uri="{FF2B5EF4-FFF2-40B4-BE49-F238E27FC236}">
                <a16:creationId xmlns:a16="http://schemas.microsoft.com/office/drawing/2014/main" id="{8C55BAA0-7FE3-4971-A014-92ED649CC103}"/>
              </a:ext>
            </a:extLst>
          </p:cNvPr>
          <p:cNvSpPr txBox="1"/>
          <p:nvPr/>
        </p:nvSpPr>
        <p:spPr>
          <a:xfrm>
            <a:off x="4665098" y="651904"/>
            <a:ext cx="16746665" cy="1808187"/>
          </a:xfrm>
          <a:prstGeom prst="rect">
            <a:avLst/>
          </a:prstGeom>
          <a:noFill/>
        </p:spPr>
        <p:txBody>
          <a:bodyPr wrap="square" lIns="0" tIns="0" rIns="0" bIns="0" rtlCol="0">
            <a:spAutoFit/>
          </a:bodyPr>
          <a:lstStyle/>
          <a:p>
            <a:pPr algn="ctr">
              <a:lnSpc>
                <a:spcPts val="4700"/>
              </a:lnSpc>
            </a:pPr>
            <a:r>
              <a:rPr lang="en-US" sz="4400" dirty="0">
                <a:solidFill>
                  <a:schemeClr val="bg1"/>
                </a:solidFill>
                <a:latin typeface="Arial Black" panose="020B0A04020102020204" pitchFamily="34" charset="0"/>
              </a:rPr>
              <a:t>A Critical Analysis of the Historical and Contemporary Treatment and Provision of Care for </a:t>
            </a:r>
            <a:r>
              <a:rPr lang="en-US" sz="4400" dirty="0" err="1">
                <a:solidFill>
                  <a:schemeClr val="bg1"/>
                </a:solidFill>
                <a:latin typeface="Arial Black" panose="020B0A04020102020204" pitchFamily="34" charset="0"/>
              </a:rPr>
              <a:t>Generalised</a:t>
            </a:r>
            <a:r>
              <a:rPr lang="en-US" sz="4400" dirty="0">
                <a:solidFill>
                  <a:schemeClr val="bg1"/>
                </a:solidFill>
                <a:latin typeface="Arial Black" panose="020B0A04020102020204" pitchFamily="34" charset="0"/>
              </a:rPr>
              <a:t> Anxiety Disorder (GAD)</a:t>
            </a:r>
            <a:endParaRPr lang="en-US" sz="4400" dirty="0">
              <a:solidFill>
                <a:schemeClr val="bg1"/>
              </a:solidFill>
              <a:cs typeface="Arial" pitchFamily="34" charset="0"/>
            </a:endParaRPr>
          </a:p>
        </p:txBody>
      </p:sp>
      <p:pic>
        <p:nvPicPr>
          <p:cNvPr id="4" name="Picture 3">
            <a:extLst>
              <a:ext uri="{FF2B5EF4-FFF2-40B4-BE49-F238E27FC236}">
                <a16:creationId xmlns:a16="http://schemas.microsoft.com/office/drawing/2014/main" id="{A50DE19F-1F5F-390B-19C7-FF5225EC1C23}"/>
              </a:ext>
            </a:extLst>
          </p:cNvPr>
          <p:cNvPicPr>
            <a:picLocks noChangeAspect="1"/>
          </p:cNvPicPr>
          <p:nvPr/>
        </p:nvPicPr>
        <p:blipFill>
          <a:blip r:embed="rId2"/>
          <a:stretch>
            <a:fillRect/>
          </a:stretch>
        </p:blipFill>
        <p:spPr>
          <a:xfrm>
            <a:off x="264869" y="316966"/>
            <a:ext cx="4189215" cy="2143125"/>
          </a:xfrm>
          <a:prstGeom prst="rect">
            <a:avLst/>
          </a:prstGeom>
        </p:spPr>
      </p:pic>
      <p:pic>
        <p:nvPicPr>
          <p:cNvPr id="5" name="Picture 4">
            <a:extLst>
              <a:ext uri="{FF2B5EF4-FFF2-40B4-BE49-F238E27FC236}">
                <a16:creationId xmlns:a16="http://schemas.microsoft.com/office/drawing/2014/main" id="{1B88E0CA-6D58-59F5-16A4-B338B926EC20}"/>
              </a:ext>
            </a:extLst>
          </p:cNvPr>
          <p:cNvPicPr>
            <a:picLocks noChangeAspect="1"/>
          </p:cNvPicPr>
          <p:nvPr/>
        </p:nvPicPr>
        <p:blipFill>
          <a:blip r:embed="rId3"/>
          <a:stretch>
            <a:fillRect/>
          </a:stretch>
        </p:blipFill>
        <p:spPr>
          <a:xfrm>
            <a:off x="22442637" y="316966"/>
            <a:ext cx="4724494" cy="2274198"/>
          </a:xfrm>
          <a:prstGeom prst="rect">
            <a:avLst/>
          </a:prstGeom>
        </p:spPr>
      </p:pic>
      <p:sp>
        <p:nvSpPr>
          <p:cNvPr id="6" name="Text Box 10">
            <a:extLst>
              <a:ext uri="{FF2B5EF4-FFF2-40B4-BE49-F238E27FC236}">
                <a16:creationId xmlns:a16="http://schemas.microsoft.com/office/drawing/2014/main" id="{68536E2B-163F-DFE8-F889-24968BEFD764}"/>
              </a:ext>
            </a:extLst>
          </p:cNvPr>
          <p:cNvSpPr txBox="1">
            <a:spLocks noChangeArrowheads="1"/>
          </p:cNvSpPr>
          <p:nvPr/>
        </p:nvSpPr>
        <p:spPr bwMode="auto">
          <a:xfrm>
            <a:off x="6586516" y="9993680"/>
            <a:ext cx="6786583" cy="369332"/>
          </a:xfrm>
          <a:prstGeom prst="rect">
            <a:avLst/>
          </a:prstGeom>
          <a:noFill/>
          <a:ln w="9525">
            <a:noFill/>
            <a:miter lim="800000"/>
            <a:headEnd/>
            <a:tailEnd/>
          </a:ln>
          <a:effectLst/>
        </p:spPr>
        <p:txBody>
          <a:bodyPr wrap="square">
            <a:spAutoFit/>
          </a:bodyPr>
          <a:lstStyle/>
          <a:p>
            <a:pPr defTabSz="4389438">
              <a:spcBef>
                <a:spcPct val="50000"/>
              </a:spcBef>
            </a:pPr>
            <a:r>
              <a:rPr lang="en-US" b="1" dirty="0">
                <a:solidFill>
                  <a:srgbClr val="1E3D7D"/>
                </a:solidFill>
                <a:latin typeface="Arial Black" panose="020B0A04020102020204" pitchFamily="34" charset="0"/>
              </a:rPr>
              <a:t>Social, Cultural and Political Influences</a:t>
            </a:r>
          </a:p>
        </p:txBody>
      </p:sp>
      <p:sp>
        <p:nvSpPr>
          <p:cNvPr id="15" name="TextBox 14">
            <a:extLst>
              <a:ext uri="{FF2B5EF4-FFF2-40B4-BE49-F238E27FC236}">
                <a16:creationId xmlns:a16="http://schemas.microsoft.com/office/drawing/2014/main" id="{9BDC1898-0335-918A-61D5-9B28C4802A59}"/>
              </a:ext>
            </a:extLst>
          </p:cNvPr>
          <p:cNvSpPr txBox="1"/>
          <p:nvPr/>
        </p:nvSpPr>
        <p:spPr>
          <a:xfrm>
            <a:off x="6316235" y="10365303"/>
            <a:ext cx="7955479" cy="5232202"/>
          </a:xfrm>
          <a:prstGeom prst="rect">
            <a:avLst/>
          </a:prstGeom>
          <a:noFill/>
        </p:spPr>
        <p:txBody>
          <a:bodyPr wrap="square" rtlCol="0">
            <a:spAutoFit/>
          </a:bodyPr>
          <a:lstStyle/>
          <a:p>
            <a:pPr marL="119062" algn="just">
              <a:spcAft>
                <a:spcPts val="1200"/>
              </a:spcAft>
            </a:pPr>
            <a:r>
              <a:rPr lang="en-US" sz="1300" b="1" dirty="0"/>
              <a:t>Social Factors</a:t>
            </a:r>
          </a:p>
          <a:p>
            <a:pPr marL="119062" algn="just">
              <a:spcAft>
                <a:spcPts val="1200"/>
              </a:spcAft>
            </a:pPr>
            <a:r>
              <a:rPr lang="en-US" sz="1300" dirty="0"/>
              <a:t>Anxiety can also worsen in response to any financial troubles, unemployment, social isolation, and/or academic stress. However, modern living, stress, and using social media have also been responsible for rising anxiety especially in youth adults (WHO, 2022).</a:t>
            </a:r>
          </a:p>
          <a:p>
            <a:pPr marL="119062" algn="just">
              <a:spcAft>
                <a:spcPts val="1200"/>
              </a:spcAft>
            </a:pPr>
            <a:r>
              <a:rPr lang="en-US" sz="1300" b="1" dirty="0"/>
              <a:t>Cultural Factors</a:t>
            </a:r>
          </a:p>
          <a:p>
            <a:pPr marL="119062" algn="just">
              <a:spcAft>
                <a:spcPts val="1200"/>
              </a:spcAft>
            </a:pPr>
            <a:r>
              <a:rPr lang="en-US" sz="1300" dirty="0"/>
              <a:t>Attitudes towards mental illness are deeply rooted in cultural beliefs. In certain communities mental health issues have been linked with shame, weakness. As a result people might avoid getting help and support, which can exacerbate symptoms over time (Mental Health Foundation, 2024).</a:t>
            </a:r>
          </a:p>
          <a:p>
            <a:pPr marL="119062" algn="just">
              <a:spcAft>
                <a:spcPts val="1200"/>
              </a:spcAft>
            </a:pPr>
            <a:r>
              <a:rPr lang="en-US" sz="1300" b="1" dirty="0"/>
              <a:t>Political Factors</a:t>
            </a:r>
          </a:p>
          <a:p>
            <a:pPr marL="119062" algn="just">
              <a:spcAft>
                <a:spcPts val="1200"/>
              </a:spcAft>
            </a:pPr>
            <a:r>
              <a:rPr lang="en-US" sz="1300" dirty="0"/>
              <a:t>Government policy has a major impact on provision of mental health services. There have been a number of initiatives, including the NHS Long Term Plan, which have boosted funding for mental health services and led to a rise in mental health early help </a:t>
            </a:r>
            <a:r>
              <a:rPr lang="en-US" sz="1300" dirty="0" err="1"/>
              <a:t>programmes</a:t>
            </a:r>
            <a:r>
              <a:rPr lang="en-US" sz="1300" dirty="0"/>
              <a:t>. The demand for these resources is still growing, though, increasing the strain on the resources (Department of Health and Social Care, 2019).</a:t>
            </a:r>
          </a:p>
          <a:p>
            <a:pPr marL="119062" algn="just">
              <a:spcAft>
                <a:spcPts val="1200"/>
              </a:spcAft>
            </a:pPr>
            <a:r>
              <a:rPr lang="en-US" sz="1300" b="1" dirty="0"/>
              <a:t>Critical Analysis</a:t>
            </a:r>
          </a:p>
          <a:p>
            <a:pPr marL="119062" algn="just">
              <a:spcAft>
                <a:spcPts val="1200"/>
              </a:spcAft>
            </a:pPr>
            <a:r>
              <a:rPr lang="en-US" sz="1300" dirty="0"/>
              <a:t>• Policy changes have improved mental health services.</a:t>
            </a:r>
          </a:p>
          <a:p>
            <a:pPr marL="119062" algn="just">
              <a:spcAft>
                <a:spcPts val="1200"/>
              </a:spcAft>
            </a:pPr>
            <a:r>
              <a:rPr lang="en-US" sz="1300" dirty="0"/>
              <a:t>• Demand for services is increasing faster than available resources.</a:t>
            </a:r>
          </a:p>
          <a:p>
            <a:pPr marL="119062" algn="just">
              <a:spcAft>
                <a:spcPts val="1200"/>
              </a:spcAft>
            </a:pPr>
            <a:r>
              <a:rPr lang="en-US" sz="1300" dirty="0"/>
              <a:t>• Funding and workforce shortages continue to limit effectiveness.</a:t>
            </a:r>
          </a:p>
          <a:p>
            <a:pPr marL="119062" algn="just">
              <a:spcAft>
                <a:spcPts val="1200"/>
              </a:spcAft>
            </a:pPr>
            <a:r>
              <a:rPr lang="en-US" sz="1300" dirty="0"/>
              <a:t>• Additional government investment is still required.</a:t>
            </a:r>
          </a:p>
        </p:txBody>
      </p:sp>
      <p:sp>
        <p:nvSpPr>
          <p:cNvPr id="20" name="Text Box 10">
            <a:extLst>
              <a:ext uri="{FF2B5EF4-FFF2-40B4-BE49-F238E27FC236}">
                <a16:creationId xmlns:a16="http://schemas.microsoft.com/office/drawing/2014/main" id="{CF63659C-8AA7-C460-BE96-DAFCD25B4910}"/>
              </a:ext>
            </a:extLst>
          </p:cNvPr>
          <p:cNvSpPr txBox="1">
            <a:spLocks noChangeArrowheads="1"/>
          </p:cNvSpPr>
          <p:nvPr/>
        </p:nvSpPr>
        <p:spPr bwMode="auto">
          <a:xfrm>
            <a:off x="17675085" y="9233140"/>
            <a:ext cx="9695869" cy="400110"/>
          </a:xfrm>
          <a:prstGeom prst="rect">
            <a:avLst/>
          </a:prstGeom>
          <a:noFill/>
          <a:ln w="9525">
            <a:noFill/>
            <a:miter lim="800000"/>
            <a:headEnd/>
            <a:tailEnd/>
          </a:ln>
          <a:effectLst/>
        </p:spPr>
        <p:txBody>
          <a:bodyPr wrap="square">
            <a:spAutoFit/>
          </a:bodyPr>
          <a:lstStyle/>
          <a:p>
            <a:pPr defTabSz="4389438">
              <a:spcBef>
                <a:spcPct val="50000"/>
              </a:spcBef>
            </a:pPr>
            <a:r>
              <a:rPr lang="en-US" sz="2000" b="1" dirty="0">
                <a:solidFill>
                  <a:srgbClr val="1E3D7D"/>
                </a:solidFill>
                <a:latin typeface="Arial Black" panose="020B0A04020102020204" pitchFamily="34" charset="0"/>
              </a:rPr>
              <a:t>Recommendations for Future Policy and Practice</a:t>
            </a:r>
          </a:p>
        </p:txBody>
      </p:sp>
      <p:sp>
        <p:nvSpPr>
          <p:cNvPr id="21" name="TextBox 20">
            <a:extLst>
              <a:ext uri="{FF2B5EF4-FFF2-40B4-BE49-F238E27FC236}">
                <a16:creationId xmlns:a16="http://schemas.microsoft.com/office/drawing/2014/main" id="{3D54DEB6-7818-EA9D-5686-715BADF9427D}"/>
              </a:ext>
            </a:extLst>
          </p:cNvPr>
          <p:cNvSpPr txBox="1"/>
          <p:nvPr/>
        </p:nvSpPr>
        <p:spPr>
          <a:xfrm>
            <a:off x="16770179" y="9625277"/>
            <a:ext cx="10238945" cy="2890278"/>
          </a:xfrm>
          <a:prstGeom prst="rect">
            <a:avLst/>
          </a:prstGeom>
          <a:noFill/>
        </p:spPr>
        <p:txBody>
          <a:bodyPr wrap="square" numCol="2" rtlCol="0">
            <a:spAutoFit/>
          </a:bodyPr>
          <a:lstStyle/>
          <a:p>
            <a:pPr marL="236538" algn="just">
              <a:spcAft>
                <a:spcPts val="1200"/>
              </a:spcAft>
            </a:pPr>
            <a:r>
              <a:rPr lang="en-US" sz="1300" b="1" dirty="0"/>
              <a:t>Increase Mental Health Funding</a:t>
            </a:r>
          </a:p>
          <a:p>
            <a:pPr marL="236538" algn="just">
              <a:spcAft>
                <a:spcPts val="1200"/>
              </a:spcAft>
            </a:pPr>
            <a:r>
              <a:rPr lang="en-US" sz="1300" dirty="0"/>
              <a:t>Increased funding is needed to grow services, fill staff vacancies and decrease waiting time.</a:t>
            </a:r>
          </a:p>
          <a:p>
            <a:pPr marL="236538" algn="just">
              <a:spcAft>
                <a:spcPts val="1200"/>
              </a:spcAft>
            </a:pPr>
            <a:r>
              <a:rPr lang="en-US" sz="1300" b="1" dirty="0"/>
              <a:t>Strengthen Early Intervention</a:t>
            </a:r>
          </a:p>
          <a:p>
            <a:pPr marL="236538" algn="just">
              <a:spcAft>
                <a:spcPts val="1200"/>
              </a:spcAft>
            </a:pPr>
            <a:r>
              <a:rPr lang="en-US" sz="1300" dirty="0"/>
              <a:t>The time for mental health screenings in schools, universities and primary health care needs to be introduced earlier in life.</a:t>
            </a:r>
          </a:p>
          <a:p>
            <a:pPr marL="236538" algn="just">
              <a:spcAft>
                <a:spcPts val="1200"/>
              </a:spcAft>
            </a:pPr>
            <a:r>
              <a:rPr lang="en-US" sz="1300" b="1" dirty="0"/>
              <a:t>Expand Public Awareness Campaigns</a:t>
            </a:r>
          </a:p>
          <a:p>
            <a:pPr marL="236538" algn="just">
              <a:spcAft>
                <a:spcPts val="1200"/>
              </a:spcAft>
            </a:pPr>
            <a:r>
              <a:rPr lang="en-US" sz="1300" dirty="0"/>
              <a:t>The promotion of mental health information and the elimination of mental health stigma can help to benefit mental health in the community by engaging in national campaigns.</a:t>
            </a:r>
          </a:p>
          <a:p>
            <a:pPr marL="236538" algn="just">
              <a:spcAft>
                <a:spcPts val="1200"/>
              </a:spcAft>
            </a:pPr>
            <a:r>
              <a:rPr lang="en-US" sz="1300" b="1" dirty="0"/>
              <a:t>Improve Digital Services</a:t>
            </a:r>
          </a:p>
          <a:p>
            <a:pPr marL="236538" algn="just">
              <a:spcAft>
                <a:spcPts val="1200"/>
              </a:spcAft>
            </a:pPr>
            <a:r>
              <a:rPr lang="en-US" sz="1300" dirty="0"/>
              <a:t>It is important that online therapy and digital support </a:t>
            </a:r>
            <a:r>
              <a:rPr lang="en-US" sz="1300" dirty="0" err="1"/>
              <a:t>programmes</a:t>
            </a:r>
            <a:r>
              <a:rPr lang="en-US" sz="1300" dirty="0"/>
              <a:t> are expanded to make it easier to access.</a:t>
            </a:r>
          </a:p>
          <a:p>
            <a:pPr marL="236538" algn="just">
              <a:spcAft>
                <a:spcPts val="1200"/>
              </a:spcAft>
            </a:pPr>
            <a:r>
              <a:rPr lang="en-US" sz="1300" b="1" dirty="0"/>
              <a:t>Address Health Inequalities</a:t>
            </a:r>
          </a:p>
          <a:p>
            <a:pPr marL="236538" algn="just">
              <a:spcAft>
                <a:spcPts val="1200"/>
              </a:spcAft>
            </a:pPr>
            <a:r>
              <a:rPr lang="en-US" sz="1300" dirty="0"/>
              <a:t>Ethnic minority groups, those with low incomes and people living in isolated communities should have targeted support developed for them.</a:t>
            </a:r>
          </a:p>
          <a:p>
            <a:pPr marL="236538" algn="just">
              <a:spcAft>
                <a:spcPts val="1200"/>
              </a:spcAft>
            </a:pPr>
            <a:r>
              <a:rPr lang="en-US" sz="1300" b="1" dirty="0"/>
              <a:t>Increase Workforce Capacity</a:t>
            </a:r>
          </a:p>
          <a:p>
            <a:pPr marL="236538" algn="just">
              <a:spcAft>
                <a:spcPts val="1200"/>
              </a:spcAft>
            </a:pPr>
            <a:r>
              <a:rPr lang="en-US" sz="1300" dirty="0"/>
              <a:t>To enhance the service and benefits supplied, more psychologists, therapists and mental health nurses should be recruited and trained.</a:t>
            </a:r>
          </a:p>
        </p:txBody>
      </p:sp>
      <p:pic>
        <p:nvPicPr>
          <p:cNvPr id="24" name="Picture 23">
            <a:extLst>
              <a:ext uri="{FF2B5EF4-FFF2-40B4-BE49-F238E27FC236}">
                <a16:creationId xmlns:a16="http://schemas.microsoft.com/office/drawing/2014/main" id="{47823268-277E-1AB2-2E27-10AA12036AE1}"/>
              </a:ext>
            </a:extLst>
          </p:cNvPr>
          <p:cNvPicPr>
            <a:picLocks noChangeAspect="1"/>
          </p:cNvPicPr>
          <p:nvPr/>
        </p:nvPicPr>
        <p:blipFill>
          <a:blip r:embed="rId4"/>
          <a:stretch>
            <a:fillRect/>
          </a:stretch>
        </p:blipFill>
        <p:spPr>
          <a:xfrm>
            <a:off x="2602681" y="6302891"/>
            <a:ext cx="2288633" cy="1525756"/>
          </a:xfrm>
          <a:prstGeom prst="rect">
            <a:avLst/>
          </a:prstGeom>
        </p:spPr>
      </p:pic>
      <p:pic>
        <p:nvPicPr>
          <p:cNvPr id="27" name="Picture 26">
            <a:extLst>
              <a:ext uri="{FF2B5EF4-FFF2-40B4-BE49-F238E27FC236}">
                <a16:creationId xmlns:a16="http://schemas.microsoft.com/office/drawing/2014/main" id="{C96D8001-04C7-CADB-B321-DFDB1F4260B2}"/>
              </a:ext>
            </a:extLst>
          </p:cNvPr>
          <p:cNvPicPr>
            <a:picLocks noChangeAspect="1"/>
          </p:cNvPicPr>
          <p:nvPr/>
        </p:nvPicPr>
        <p:blipFill>
          <a:blip r:embed="rId5"/>
          <a:stretch>
            <a:fillRect/>
          </a:stretch>
        </p:blipFill>
        <p:spPr>
          <a:xfrm>
            <a:off x="-861285" y="6143849"/>
            <a:ext cx="4761609" cy="1964675"/>
          </a:xfrm>
          <a:prstGeom prst="rect">
            <a:avLst/>
          </a:prstGeom>
        </p:spPr>
      </p:pic>
      <p:pic>
        <p:nvPicPr>
          <p:cNvPr id="31" name="Picture 30">
            <a:extLst>
              <a:ext uri="{FF2B5EF4-FFF2-40B4-BE49-F238E27FC236}">
                <a16:creationId xmlns:a16="http://schemas.microsoft.com/office/drawing/2014/main" id="{DE87CE1A-375D-1300-9543-1013736779C6}"/>
              </a:ext>
            </a:extLst>
          </p:cNvPr>
          <p:cNvPicPr>
            <a:picLocks noChangeAspect="1"/>
          </p:cNvPicPr>
          <p:nvPr/>
        </p:nvPicPr>
        <p:blipFill>
          <a:blip r:embed="rId6"/>
          <a:stretch>
            <a:fillRect/>
          </a:stretch>
        </p:blipFill>
        <p:spPr>
          <a:xfrm>
            <a:off x="13514244" y="3700473"/>
            <a:ext cx="2368360" cy="2443376"/>
          </a:xfrm>
          <a:prstGeom prst="rect">
            <a:avLst/>
          </a:prstGeom>
        </p:spPr>
      </p:pic>
      <p:pic>
        <p:nvPicPr>
          <p:cNvPr id="36" name="Picture 35">
            <a:extLst>
              <a:ext uri="{FF2B5EF4-FFF2-40B4-BE49-F238E27FC236}">
                <a16:creationId xmlns:a16="http://schemas.microsoft.com/office/drawing/2014/main" id="{61E26CF7-6814-CE63-65D7-F56654ED782F}"/>
              </a:ext>
            </a:extLst>
          </p:cNvPr>
          <p:cNvPicPr>
            <a:picLocks noChangeAspect="1"/>
          </p:cNvPicPr>
          <p:nvPr/>
        </p:nvPicPr>
        <p:blipFill>
          <a:blip r:embed="rId7"/>
          <a:stretch>
            <a:fillRect/>
          </a:stretch>
        </p:blipFill>
        <p:spPr>
          <a:xfrm>
            <a:off x="12533119" y="12030313"/>
            <a:ext cx="6362701" cy="3585670"/>
          </a:xfrm>
          <a:prstGeom prst="rect">
            <a:avLst/>
          </a:prstGeom>
        </p:spPr>
      </p:pic>
      <p:pic>
        <p:nvPicPr>
          <p:cNvPr id="38" name="Picture 37">
            <a:extLst>
              <a:ext uri="{FF2B5EF4-FFF2-40B4-BE49-F238E27FC236}">
                <a16:creationId xmlns:a16="http://schemas.microsoft.com/office/drawing/2014/main" id="{973E22E0-5CD1-5E74-91A3-AF3243A80ADC}"/>
              </a:ext>
            </a:extLst>
          </p:cNvPr>
          <p:cNvPicPr>
            <a:picLocks noChangeAspect="1"/>
          </p:cNvPicPr>
          <p:nvPr/>
        </p:nvPicPr>
        <p:blipFill>
          <a:blip r:embed="rId8"/>
          <a:stretch>
            <a:fillRect/>
          </a:stretch>
        </p:blipFill>
        <p:spPr>
          <a:xfrm>
            <a:off x="17552085" y="6310933"/>
            <a:ext cx="3936556" cy="2751199"/>
          </a:xfrm>
          <a:prstGeom prst="rect">
            <a:avLst/>
          </a:prstGeom>
        </p:spPr>
      </p:pic>
      <p:pic>
        <p:nvPicPr>
          <p:cNvPr id="8" name="Picture 7">
            <a:extLst>
              <a:ext uri="{FF2B5EF4-FFF2-40B4-BE49-F238E27FC236}">
                <a16:creationId xmlns:a16="http://schemas.microsoft.com/office/drawing/2014/main" id="{C16E04C0-D210-FC8D-EBDC-359013A24AB0}"/>
              </a:ext>
            </a:extLst>
          </p:cNvPr>
          <p:cNvPicPr>
            <a:picLocks noChangeAspect="1"/>
          </p:cNvPicPr>
          <p:nvPr/>
        </p:nvPicPr>
        <p:blipFill>
          <a:blip r:embed="rId9"/>
          <a:stretch>
            <a:fillRect/>
          </a:stretch>
        </p:blipFill>
        <p:spPr>
          <a:xfrm>
            <a:off x="23547582" y="6563039"/>
            <a:ext cx="3746767" cy="2499093"/>
          </a:xfrm>
          <a:prstGeom prst="rect">
            <a:avLst/>
          </a:prstGeom>
        </p:spPr>
      </p:pic>
    </p:spTree>
    <p:extLst>
      <p:ext uri="{BB962C8B-B14F-4D97-AF65-F5344CB8AC3E}">
        <p14:creationId xmlns:p14="http://schemas.microsoft.com/office/powerpoint/2010/main" val="353706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0FB530-E31C-4DFE-C95B-F4BB30298AAB}"/>
            </a:ext>
          </a:extLst>
        </p:cNvPr>
        <p:cNvGrpSpPr/>
        <p:nvPr/>
      </p:nvGrpSpPr>
      <p:grpSpPr>
        <a:xfrm>
          <a:off x="0" y="0"/>
          <a:ext cx="0" cy="0"/>
          <a:chOff x="0" y="0"/>
          <a:chExt cx="0" cy="0"/>
        </a:xfrm>
      </p:grpSpPr>
      <p:sp>
        <p:nvSpPr>
          <p:cNvPr id="26" name="TextBox 25">
            <a:extLst>
              <a:ext uri="{FF2B5EF4-FFF2-40B4-BE49-F238E27FC236}">
                <a16:creationId xmlns:a16="http://schemas.microsoft.com/office/drawing/2014/main" id="{D99CCCF6-52C4-4D51-0739-E583223AAB73}"/>
              </a:ext>
            </a:extLst>
          </p:cNvPr>
          <p:cNvSpPr txBox="1"/>
          <p:nvPr/>
        </p:nvSpPr>
        <p:spPr>
          <a:xfrm>
            <a:off x="14092239" y="7416274"/>
            <a:ext cx="184731" cy="730521"/>
          </a:xfrm>
          <a:prstGeom prst="rect">
            <a:avLst/>
          </a:prstGeom>
          <a:noFill/>
        </p:spPr>
        <p:txBody>
          <a:bodyPr wrap="none" rtlCol="0">
            <a:spAutoFit/>
          </a:bodyPr>
          <a:lstStyle/>
          <a:p>
            <a:endParaRPr lang="en-US" dirty="0"/>
          </a:p>
        </p:txBody>
      </p:sp>
      <p:sp>
        <p:nvSpPr>
          <p:cNvPr id="9" name="TextBox 8">
            <a:extLst>
              <a:ext uri="{FF2B5EF4-FFF2-40B4-BE49-F238E27FC236}">
                <a16:creationId xmlns:a16="http://schemas.microsoft.com/office/drawing/2014/main" id="{BD66F6D2-FCE4-4F61-3709-9EA225D31A83}"/>
              </a:ext>
            </a:extLst>
          </p:cNvPr>
          <p:cNvSpPr txBox="1"/>
          <p:nvPr/>
        </p:nvSpPr>
        <p:spPr>
          <a:xfrm>
            <a:off x="4665098" y="651904"/>
            <a:ext cx="16746665" cy="1808187"/>
          </a:xfrm>
          <a:prstGeom prst="rect">
            <a:avLst/>
          </a:prstGeom>
          <a:noFill/>
        </p:spPr>
        <p:txBody>
          <a:bodyPr wrap="square" lIns="0" tIns="0" rIns="0" bIns="0" rtlCol="0">
            <a:spAutoFit/>
          </a:bodyPr>
          <a:lstStyle/>
          <a:p>
            <a:pPr algn="ctr">
              <a:lnSpc>
                <a:spcPts val="4700"/>
              </a:lnSpc>
            </a:pPr>
            <a:r>
              <a:rPr lang="en-US" sz="4400" dirty="0">
                <a:solidFill>
                  <a:schemeClr val="bg1"/>
                </a:solidFill>
                <a:latin typeface="Arial Black" panose="020B0A04020102020204" pitchFamily="34" charset="0"/>
              </a:rPr>
              <a:t>A Critical Analysis of the Historical and Contemporary Treatment and Provision of Care for </a:t>
            </a:r>
            <a:r>
              <a:rPr lang="en-US" sz="4400" dirty="0" err="1">
                <a:solidFill>
                  <a:schemeClr val="bg1"/>
                </a:solidFill>
                <a:latin typeface="Arial Black" panose="020B0A04020102020204" pitchFamily="34" charset="0"/>
              </a:rPr>
              <a:t>Generalised</a:t>
            </a:r>
            <a:r>
              <a:rPr lang="en-US" sz="4400" dirty="0">
                <a:solidFill>
                  <a:schemeClr val="bg1"/>
                </a:solidFill>
                <a:latin typeface="Arial Black" panose="020B0A04020102020204" pitchFamily="34" charset="0"/>
              </a:rPr>
              <a:t> Anxiety Disorder (GAD)</a:t>
            </a:r>
            <a:endParaRPr lang="en-US" sz="4400" dirty="0">
              <a:solidFill>
                <a:schemeClr val="bg1"/>
              </a:solidFill>
              <a:cs typeface="Arial" pitchFamily="34" charset="0"/>
            </a:endParaRPr>
          </a:p>
        </p:txBody>
      </p:sp>
      <p:sp>
        <p:nvSpPr>
          <p:cNvPr id="10" name="Rectangle 9">
            <a:extLst>
              <a:ext uri="{FF2B5EF4-FFF2-40B4-BE49-F238E27FC236}">
                <a16:creationId xmlns:a16="http://schemas.microsoft.com/office/drawing/2014/main" id="{98A2BC2D-4127-9F96-E6E4-43F188217BAE}"/>
              </a:ext>
            </a:extLst>
          </p:cNvPr>
          <p:cNvSpPr/>
          <p:nvPr/>
        </p:nvSpPr>
        <p:spPr>
          <a:xfrm>
            <a:off x="16042" y="2976048"/>
            <a:ext cx="27415958" cy="12831248"/>
          </a:xfrm>
          <a:prstGeom prst="rect">
            <a:avLst/>
          </a:prstGeom>
          <a:solidFill>
            <a:srgbClr val="33B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Box 10">
            <a:extLst>
              <a:ext uri="{FF2B5EF4-FFF2-40B4-BE49-F238E27FC236}">
                <a16:creationId xmlns:a16="http://schemas.microsoft.com/office/drawing/2014/main" id="{18559540-9E6A-C2D8-EF4B-D153704D1841}"/>
              </a:ext>
            </a:extLst>
          </p:cNvPr>
          <p:cNvSpPr txBox="1">
            <a:spLocks noChangeArrowheads="1"/>
          </p:cNvSpPr>
          <p:nvPr/>
        </p:nvSpPr>
        <p:spPr bwMode="auto">
          <a:xfrm>
            <a:off x="264869" y="3323249"/>
            <a:ext cx="26902261" cy="10436640"/>
          </a:xfrm>
          <a:prstGeom prst="rect">
            <a:avLst/>
          </a:prstGeom>
          <a:noFill/>
          <a:ln w="9525">
            <a:noFill/>
            <a:miter lim="800000"/>
            <a:headEnd/>
            <a:tailEnd/>
          </a:ln>
          <a:effectLst/>
        </p:spPr>
        <p:txBody>
          <a:bodyPr wrap="square">
            <a:spAutoFit/>
          </a:bodyPr>
          <a:lstStyle/>
          <a:p>
            <a:pPr marL="0" marR="0" algn="just">
              <a:lnSpc>
                <a:spcPct val="150000"/>
              </a:lnSpc>
              <a:spcAft>
                <a:spcPts val="800"/>
              </a:spcAft>
              <a:buNone/>
            </a:pPr>
            <a:r>
              <a:rPr lang="en-US" sz="4800" b="1" i="1" u="sng"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References</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Barker, P. (2020)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Psychiatric and Mental Health Nursing: The Craft of Caring</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4th </a:t>
            </a:r>
            <a:r>
              <a:rPr lang="en-US" sz="3600" dirty="0" err="1">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edn</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London: Sage.</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Department of Health and Social Care (2019)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The NHS Long Term Plan</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London: </a:t>
            </a:r>
            <a:r>
              <a:rPr lang="en-US" sz="3600" dirty="0" err="1">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DHSC</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Mental Health Foundation (2024)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Mental Health Statistics: Anxiety</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London: Mental Health Foundation.</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NHS (2025)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Mental Health Services</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Available at: </a:t>
            </a:r>
            <a:r>
              <a:rPr lang="en-US" sz="3600" u="sng" dirty="0">
                <a:solidFill>
                  <a:srgbClr val="0563C1"/>
                </a:solidFill>
                <a:effectLst/>
                <a:latin typeface="Times New Roman" panose="02020603050405020304" pitchFamily="18" charset="0"/>
                <a:ea typeface="Aptos" panose="020B000402020202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a:t>
            </a:r>
            <a:r>
              <a:rPr lang="en-US" sz="3600" u="sng" dirty="0" err="1">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www.nhs.uk</a:t>
            </a:r>
            <a:r>
              <a:rPr lang="en-GB"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a:t>
            </a:r>
            <a:endPar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NHS England (2024)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Community Mental Health Framework</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London: NHS England.</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NICE (2020) </a:t>
            </a:r>
            <a:r>
              <a:rPr lang="en-US" sz="3600" i="1" dirty="0" err="1">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Generalised</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Anxiety Disorder and Panic Disorder in Adults: Management (</a:t>
            </a:r>
            <a:r>
              <a:rPr lang="en-US" sz="3600" i="1" dirty="0" err="1">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CG113</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London: NICE.</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Pilgrim, D. and Rogers, A. (2019)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A Sociology of Mental Health and Illness</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6th </a:t>
            </a:r>
            <a:r>
              <a:rPr lang="en-US" sz="3600" dirty="0" err="1">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edn</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Maidenhead: Open University Press.</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Stuart, H. (2021)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Reducing the Stigma of Mental Illness</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Cambridge: Cambridge University Press.</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World Health Organization (2022)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World Mental Health Report: Transforming Mental Health for All</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Geneva: WHO.</a:t>
            </a:r>
          </a:p>
          <a:p>
            <a:pPr marL="0" marR="0" algn="just">
              <a:lnSpc>
                <a:spcPct val="150000"/>
              </a:lnSpc>
              <a:spcAft>
                <a:spcPts val="800"/>
              </a:spcAft>
              <a:buNone/>
            </a:pP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World Health Organization (2024) </a:t>
            </a:r>
            <a:r>
              <a:rPr lang="en-US" sz="3600" i="1"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ICD-11 for Mortality and Morbidity Statistics</a:t>
            </a:r>
            <a:r>
              <a:rPr lang="en-US" sz="360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rPr>
              <a:t>. Geneva: WHO.</a:t>
            </a:r>
          </a:p>
        </p:txBody>
      </p:sp>
      <p:pic>
        <p:nvPicPr>
          <p:cNvPr id="3" name="Picture 2">
            <a:extLst>
              <a:ext uri="{FF2B5EF4-FFF2-40B4-BE49-F238E27FC236}">
                <a16:creationId xmlns:a16="http://schemas.microsoft.com/office/drawing/2014/main" id="{37DD44BC-7D46-23C5-F5E0-FA693402EB2A}"/>
              </a:ext>
            </a:extLst>
          </p:cNvPr>
          <p:cNvPicPr>
            <a:picLocks noChangeAspect="1"/>
          </p:cNvPicPr>
          <p:nvPr/>
        </p:nvPicPr>
        <p:blipFill>
          <a:blip r:embed="rId3"/>
          <a:stretch>
            <a:fillRect/>
          </a:stretch>
        </p:blipFill>
        <p:spPr>
          <a:xfrm>
            <a:off x="264869" y="316966"/>
            <a:ext cx="4189215" cy="2143125"/>
          </a:xfrm>
          <a:prstGeom prst="rect">
            <a:avLst/>
          </a:prstGeom>
        </p:spPr>
      </p:pic>
      <p:pic>
        <p:nvPicPr>
          <p:cNvPr id="6" name="Picture 5">
            <a:extLst>
              <a:ext uri="{FF2B5EF4-FFF2-40B4-BE49-F238E27FC236}">
                <a16:creationId xmlns:a16="http://schemas.microsoft.com/office/drawing/2014/main" id="{4BB85FA9-E8AD-A2C5-125C-06D6164148A6}"/>
              </a:ext>
            </a:extLst>
          </p:cNvPr>
          <p:cNvPicPr>
            <a:picLocks noChangeAspect="1"/>
          </p:cNvPicPr>
          <p:nvPr/>
        </p:nvPicPr>
        <p:blipFill>
          <a:blip r:embed="rId4"/>
          <a:stretch>
            <a:fillRect/>
          </a:stretch>
        </p:blipFill>
        <p:spPr>
          <a:xfrm>
            <a:off x="22442637" y="316966"/>
            <a:ext cx="4724494" cy="2274198"/>
          </a:xfrm>
          <a:prstGeom prst="rect">
            <a:avLst/>
          </a:prstGeom>
        </p:spPr>
      </p:pic>
    </p:spTree>
    <p:extLst>
      <p:ext uri="{BB962C8B-B14F-4D97-AF65-F5344CB8AC3E}">
        <p14:creationId xmlns:p14="http://schemas.microsoft.com/office/powerpoint/2010/main" val="2499867899"/>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3439</TotalTime>
  <Words>1621</Words>
  <Application>Microsoft Office PowerPoint</Application>
  <PresentationFormat>Custom</PresentationFormat>
  <Paragraphs>94</Paragraphs>
  <Slides>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Arial Black</vt:lpstr>
      <vt:lpstr>Calibri</vt:lpstr>
      <vt:lpstr>Times New Roman</vt:lpstr>
      <vt:lpstr>1_Office Theme</vt:lpstr>
      <vt:lpstr>2_Office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Eva Zeisky</dc:creator>
  <cp:lastModifiedBy>HP-01</cp:lastModifiedBy>
  <cp:revision>83</cp:revision>
  <dcterms:created xsi:type="dcterms:W3CDTF">2019-05-01T18:55:21Z</dcterms:created>
  <dcterms:modified xsi:type="dcterms:W3CDTF">2026-06-22T08:11:33Z</dcterms:modified>
</cp:coreProperties>
</file>