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4"/>
  </p:notesMasterIdLst>
  <p:sldIdLst>
    <p:sldId id="256" r:id="rId3"/>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00"/>
    <p:restoredTop sz="94604"/>
  </p:normalViewPr>
  <p:slideViewPr>
    <p:cSldViewPr snapToGrid="0" snapToObjects="1">
      <p:cViewPr varScale="1">
        <p:scale>
          <a:sx n="114" d="100"/>
          <a:sy n="114" d="100"/>
        </p:scale>
        <p:origin x="568"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3" Type="http://schemas.openxmlformats.org/officeDocument/2006/relationships/tableStyles" Target="tableStyles.xml"/><Relationship Id="rId22" Type="http://schemas.openxmlformats.org/officeDocument/2006/relationships/viewProps" Target="viewProps.xml"/><Relationship Id="rId21" Type="http://schemas.openxmlformats.org/officeDocument/2006/relationships/presProps" Target="presProps.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AF6C93-6DA1-0849-A855-98873320E7FA}"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762F63-2A4E-F849-A2FF-105E4AF8F0C5}"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762F63-2A4E-F849-A2FF-105E4AF8F0C5}"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762F63-2A4E-F849-A2FF-105E4AF8F0C5}"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762F63-2A4E-F849-A2FF-105E4AF8F0C5}"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762F63-2A4E-F849-A2FF-105E4AF8F0C5}"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762F63-2A4E-F849-A2FF-105E4AF8F0C5}"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762F63-2A4E-F849-A2FF-105E4AF8F0C5}"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762F63-2A4E-F849-A2FF-105E4AF8F0C5}" type="slidenum">
              <a:rPr lang="en-US" smtClean="0"/>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762F63-2A4E-F849-A2FF-105E4AF8F0C5}" type="slidenum">
              <a:rPr lang="en-US" smtClean="0"/>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762F63-2A4E-F849-A2FF-105E4AF8F0C5}" type="slidenum">
              <a:rPr lang="en-US" smtClean="0"/>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762F63-2A4E-F849-A2FF-105E4AF8F0C5}" type="slidenum">
              <a:rPr lang="en-US" smtClean="0"/>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762F63-2A4E-F849-A2FF-105E4AF8F0C5}" type="slidenum">
              <a:rPr lang="en-US" smtClean="0"/>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762F63-2A4E-F849-A2FF-105E4AF8F0C5}" type="slidenum">
              <a:rPr lang="en-US" smtClean="0"/>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762F63-2A4E-F849-A2FF-105E4AF8F0C5}" type="slidenum">
              <a:rPr lang="en-US" smtClean="0"/>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762F63-2A4E-F849-A2FF-105E4AF8F0C5}" type="slidenum">
              <a:rPr lang="en-US" smtClean="0"/>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762F63-2A4E-F849-A2FF-105E4AF8F0C5}"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7D1EA4-4900-AD40-A6B2-4146346C800F}"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E6D7F3-E9FE-D24F-B85F-2EB5D4974C7D}"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3"/>
          <p:cNvSpPr>
            <a:spLocks noGrp="1"/>
          </p:cNvSpPr>
          <p:nvPr>
            <p:ph type="dt" sz="half" idx="10"/>
          </p:nvPr>
        </p:nvSpPr>
        <p:spPr/>
        <p:txBody>
          <a:bodyPr/>
          <a:lstStyle/>
          <a:p>
            <a:fld id="{717D1EA4-4900-AD40-A6B2-4146346C800F}"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E6D7F3-E9FE-D24F-B85F-2EB5D4974C7D}"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717D1EA4-4900-AD40-A6B2-4146346C800F}"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E6D7F3-E9FE-D24F-B85F-2EB5D4974C7D}"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717D1EA4-4900-AD40-A6B2-4146346C800F}"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E6D7F3-E9FE-D24F-B85F-2EB5D4974C7D}"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717D1EA4-4900-AD40-A6B2-4146346C800F}"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4E6D7F3-E9FE-D24F-B85F-2EB5D4974C7D}"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17D1EA4-4900-AD40-A6B2-4146346C800F}" type="datetimeFigureOut">
              <a:rPr lang="en-US" smtClean="0"/>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F4E6D7F3-E9FE-D24F-B85F-2EB5D4974C7D}"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17D1EA4-4900-AD40-A6B2-4146346C800F}" type="datetimeFigureOut">
              <a:rPr lang="en-US" smtClean="0"/>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F4E6D7F3-E9FE-D24F-B85F-2EB5D4974C7D}"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7" name="Date Placeholder 4"/>
          <p:cNvSpPr>
            <a:spLocks noGrp="1"/>
          </p:cNvSpPr>
          <p:nvPr>
            <p:ph type="dt" sz="half" idx="10"/>
          </p:nvPr>
        </p:nvSpPr>
        <p:spPr/>
        <p:txBody>
          <a:bodyPr/>
          <a:lstStyle/>
          <a:p>
            <a:fld id="{717D1EA4-4900-AD40-A6B2-4146346C800F}" type="datetimeFigureOut">
              <a:rPr lang="en-US" smtClean="0"/>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F4E6D7F3-E9FE-D24F-B85F-2EB5D4974C7D}"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717D1EA4-4900-AD40-A6B2-4146346C800F}"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E6D7F3-E9FE-D24F-B85F-2EB5D4974C7D}"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717D1EA4-4900-AD40-A6B2-4146346C800F}"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E6D7F3-E9FE-D24F-B85F-2EB5D4974C7D}"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717D1EA4-4900-AD40-A6B2-4146346C800F}"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E6D7F3-E9FE-D24F-B85F-2EB5D4974C7D}" type="slidenum">
              <a:rPr lang="en-US" smtClean="0"/>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endParaRPr lang="en-US"/>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717D1EA4-4900-AD40-A6B2-4146346C800F}"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E6D7F3-E9FE-D24F-B85F-2EB5D4974C7D}" type="slidenum">
              <a:rPr lang="en-US" smtClean="0"/>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endParaRPr lang="en-US" dirty="0"/>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717D1EA4-4900-AD40-A6B2-4146346C800F}"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E6D7F3-E9FE-D24F-B85F-2EB5D4974C7D}" type="slidenum">
              <a:rPr lang="en-US" smtClean="0"/>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17D1EA4-4900-AD40-A6B2-4146346C800F}" type="datetimeFigureOut">
              <a:rPr lang="en-US" smtClean="0"/>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E6D7F3-E9FE-D24F-B85F-2EB5D4974C7D}" type="slidenum">
              <a:rPr lang="en-US" smtClean="0"/>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17D1EA4-4900-AD40-A6B2-4146346C800F}" type="datetimeFigureOut">
              <a:rPr lang="en-US" smtClean="0"/>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E6D7F3-E9FE-D24F-B85F-2EB5D4974C7D}" type="slidenum">
              <a:rPr lang="en-US" smtClean="0"/>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717D1EA4-4900-AD40-A6B2-4146346C800F}"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E6D7F3-E9FE-D24F-B85F-2EB5D4974C7D}" type="slidenum">
              <a:rPr lang="en-US" smtClean="0"/>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717D1EA4-4900-AD40-A6B2-4146346C800F}"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E6D7F3-E9FE-D24F-B85F-2EB5D4974C7D}"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2" Type="http://schemas.openxmlformats.org/officeDocument/2006/relationships/theme" Target="../theme/theme1.xml"/><Relationship Id="rId21" Type="http://schemas.openxmlformats.org/officeDocument/2006/relationships/image" Target="../media/image4.png"/><Relationship Id="rId20" Type="http://schemas.openxmlformats.org/officeDocument/2006/relationships/image" Target="../media/image3.png"/><Relationship Id="rId2" Type="http://schemas.openxmlformats.org/officeDocument/2006/relationships/slideLayout" Target="../slideLayouts/slideLayout2.xml"/><Relationship Id="rId19" Type="http://schemas.openxmlformats.org/officeDocument/2006/relationships/image" Target="../media/image2.png"/><Relationship Id="rId18" Type="http://schemas.openxmlformats.org/officeDocument/2006/relationships/image" Target="../media/image1.png"/><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8">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7" name="Picture 6"/>
          <p:cNvPicPr>
            <a:picLocks noChangeAspect="1"/>
          </p:cNvPicPr>
          <p:nvPr/>
        </p:nvPicPr>
        <p:blipFill rotWithShape="1">
          <a:blip r:embed="rId19">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0">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10" name="Picture 9"/>
          <p:cNvPicPr>
            <a:picLocks noChangeAspect="1"/>
          </p:cNvPicPr>
          <p:nvPr/>
        </p:nvPicPr>
        <p:blipFill rotWithShape="1">
          <a:blip r:embed="rId21">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17D1EA4-4900-AD40-A6B2-4146346C800F}" type="datetimeFigureOut">
              <a:rPr lang="en-US" smtClean="0"/>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4E6D7F3-E9FE-D24F-B85F-2EB5D4974C7D}" type="slidenum">
              <a:rPr lang="en-US" smtClean="0"/>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5pPr>
      <a:lvl6pPr marL="250571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8.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Tesco's Digital and Social Media in Customer Relationship Management</a:t>
            </a:r>
            <a:endParaRPr lang="en-US" b="1"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155065" y="4592320"/>
            <a:ext cx="8825865" cy="1530985"/>
          </a:xfrm>
        </p:spPr>
        <p:txBody>
          <a:bodyPr>
            <a:normAutofit fontScale="95000"/>
          </a:bodyPr>
          <a:lstStyle/>
          <a:p>
            <a:endParaRPr lang="en-US" dirty="0">
              <a:solidFill>
                <a:schemeClr val="tx1"/>
              </a:solidFill>
              <a:latin typeface="Times New Roman" panose="02020603050405020304" pitchFamily="18" charset="0"/>
              <a:cs typeface="Times New Roman" panose="02020603050405020304" pitchFamily="18" charset="0"/>
            </a:endParaRPr>
          </a:p>
          <a:p>
            <a:r>
              <a:rPr lang="en-US" dirty="0">
                <a:solidFill>
                  <a:schemeClr val="tx1"/>
                </a:solidFill>
                <a:latin typeface="Times New Roman" panose="02020603050405020304" pitchFamily="18" charset="0"/>
                <a:cs typeface="Times New Roman" panose="02020603050405020304" pitchFamily="18" charset="0"/>
              </a:rPr>
              <a:t>A Critical Evaluation by</a:t>
            </a:r>
            <a:endParaRPr lang="en-US" dirty="0">
              <a:solidFill>
                <a:schemeClr val="tx1"/>
              </a:solidFill>
              <a:latin typeface="Times New Roman" panose="02020603050405020304" pitchFamily="18" charset="0"/>
              <a:cs typeface="Times New Roman" panose="02020603050405020304" pitchFamily="18" charset="0"/>
            </a:endParaRPr>
          </a:p>
          <a:p>
            <a:r>
              <a:rPr lang="en-GB" altLang="en-US" dirty="0">
                <a:solidFill>
                  <a:schemeClr val="tx1"/>
                </a:solidFill>
                <a:latin typeface="Times New Roman" panose="02020603050405020304" pitchFamily="18" charset="0"/>
                <a:cs typeface="Times New Roman" panose="02020603050405020304" pitchFamily="18" charset="0"/>
              </a:rPr>
              <a:t>Mohammed Sundar Ali</a:t>
            </a:r>
            <a:endParaRPr lang="en-GB" altLang="en-US"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Introduction</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6111" y="2210621"/>
            <a:ext cx="7626350" cy="3783965"/>
          </a:xfrm>
        </p:spPr>
        <p:txBody>
          <a:bodyPr>
            <a:noAutofit/>
          </a:bodyPr>
          <a:lstStyle/>
          <a:p>
            <a:pPr algn="just">
              <a:lnSpc>
                <a:spcPct val="150000"/>
              </a:lnSpc>
            </a:pPr>
            <a:r>
              <a:rPr lang="en-US" sz="1700" b="0" i="0" dirty="0">
                <a:effectLst/>
                <a:latin typeface="Times New Roman" panose="02020603050405020304" pitchFamily="18" charset="0"/>
                <a:cs typeface="Times New Roman" panose="02020603050405020304" pitchFamily="18" charset="0"/>
              </a:rPr>
              <a:t>This presentation focuses on Tesco’s digital and social media CRM strategy. </a:t>
            </a:r>
            <a:endParaRPr lang="en-US" sz="1700" b="0" i="0" dirty="0">
              <a:effectLst/>
              <a:latin typeface="Times New Roman" panose="02020603050405020304" pitchFamily="18" charset="0"/>
              <a:cs typeface="Times New Roman" panose="02020603050405020304" pitchFamily="18" charset="0"/>
            </a:endParaRPr>
          </a:p>
          <a:p>
            <a:pPr algn="just">
              <a:lnSpc>
                <a:spcPct val="150000"/>
              </a:lnSpc>
            </a:pPr>
            <a:r>
              <a:rPr lang="en-US" sz="1700" b="0" i="0" dirty="0">
                <a:effectLst/>
                <a:latin typeface="Times New Roman" panose="02020603050405020304" pitchFamily="18" charset="0"/>
                <a:cs typeface="Times New Roman" panose="02020603050405020304" pitchFamily="18" charset="0"/>
              </a:rPr>
              <a:t>First, I will define exactly what is meant by the terms digital and social media as well as their associations with the concepts of CRM. </a:t>
            </a:r>
            <a:endParaRPr lang="en-US" sz="1700" b="0" i="0" dirty="0">
              <a:effectLst/>
              <a:latin typeface="Times New Roman" panose="02020603050405020304" pitchFamily="18" charset="0"/>
              <a:cs typeface="Times New Roman" panose="02020603050405020304" pitchFamily="18" charset="0"/>
            </a:endParaRPr>
          </a:p>
          <a:p>
            <a:pPr algn="just">
              <a:lnSpc>
                <a:spcPct val="150000"/>
              </a:lnSpc>
            </a:pPr>
            <a:r>
              <a:rPr lang="en-US" sz="1700" b="0" i="0" dirty="0">
                <a:effectLst/>
                <a:latin typeface="Times New Roman" panose="02020603050405020304" pitchFamily="18" charset="0"/>
                <a:cs typeface="Times New Roman" panose="02020603050405020304" pitchFamily="18" charset="0"/>
              </a:rPr>
              <a:t>After that, a critical analysis of how Tesco uses these platforms for the building and maintenance of customer relations will be provided. </a:t>
            </a:r>
            <a:endParaRPr lang="en-US" sz="1700" b="0" i="0" dirty="0">
              <a:effectLst/>
              <a:latin typeface="Times New Roman" panose="02020603050405020304" pitchFamily="18" charset="0"/>
              <a:cs typeface="Times New Roman" panose="02020603050405020304" pitchFamily="18" charset="0"/>
            </a:endParaRPr>
          </a:p>
          <a:p>
            <a:pPr algn="just">
              <a:lnSpc>
                <a:spcPct val="150000"/>
              </a:lnSpc>
            </a:pPr>
            <a:r>
              <a:rPr lang="en-US" sz="1700" dirty="0">
                <a:latin typeface="Times New Roman" panose="02020603050405020304" pitchFamily="18" charset="0"/>
                <a:cs typeface="Times New Roman" panose="02020603050405020304" pitchFamily="18" charset="0"/>
              </a:rPr>
              <a:t>L</a:t>
            </a:r>
            <a:r>
              <a:rPr lang="en-US" sz="1700" b="0" i="0" dirty="0">
                <a:effectLst/>
                <a:latin typeface="Times New Roman" panose="02020603050405020304" pitchFamily="18" charset="0"/>
                <a:cs typeface="Times New Roman" panose="02020603050405020304" pitchFamily="18" charset="0"/>
              </a:rPr>
              <a:t>astly, evaluate success of this engagement based on organizational performance. These aspect reveal ways in which Tesco can sustain the loyalty of consumers as well as measures the organization can pursue in an ability to record increased growth within a relevant market.</a:t>
            </a:r>
            <a:endParaRPr lang="en-US" sz="1700" b="0" i="0" dirty="0">
              <a:effectLst/>
              <a:latin typeface="Times New Roman" panose="02020603050405020304" pitchFamily="18" charset="0"/>
              <a:cs typeface="Times New Roman" panose="02020603050405020304" pitchFamily="18" charset="0"/>
            </a:endParaRPr>
          </a:p>
        </p:txBody>
      </p:sp>
      <p:pic>
        <p:nvPicPr>
          <p:cNvPr id="3074" name="Picture 2" descr="Tesco: Marketing more important amid cost-of-living crisis"/>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427732" y="3429000"/>
            <a:ext cx="2977269" cy="173667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9184949" y="5481135"/>
            <a:ext cx="1462834" cy="276999"/>
          </a:xfrm>
          <a:prstGeom prst="rect">
            <a:avLst/>
          </a:prstGeom>
          <a:noFill/>
        </p:spPr>
        <p:txBody>
          <a:bodyPr wrap="square">
            <a:spAutoFit/>
          </a:bodyPr>
          <a:lstStyle/>
          <a:p>
            <a:r>
              <a:rPr lang="en-US" sz="1200" dirty="0">
                <a:effectLst/>
                <a:latin typeface="Times New Roman" panose="02020603050405020304" pitchFamily="18" charset="0"/>
                <a:ea typeface="Times New Roman" panose="02020603050405020304" pitchFamily="18" charset="0"/>
              </a:rPr>
              <a:t>Johnsen et al., 2020 </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Defining 'Digital and Social Media' in CRM</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18465" y="2567940"/>
            <a:ext cx="7657465" cy="3767455"/>
          </a:xfrm>
        </p:spPr>
        <p:txBody>
          <a:bodyPr>
            <a:normAutofit fontScale="72500" lnSpcReduction="20000"/>
          </a:bodyPr>
          <a:lstStyle/>
          <a:p>
            <a:pPr algn="just">
              <a:lnSpc>
                <a:spcPct val="150000"/>
              </a:lnSpc>
            </a:pPr>
            <a:r>
              <a:rPr lang="en-US" b="0" i="0" dirty="0">
                <a:effectLst/>
                <a:latin typeface="Times New Roman" panose="02020603050405020304" pitchFamily="18" charset="0"/>
                <a:cs typeface="Times New Roman" panose="02020603050405020304" pitchFamily="18" charset="0"/>
              </a:rPr>
              <a:t>Digital media can be defined as every channel of communication through which information is disseminated and delivered electronically, which can include websites, email, mobile apps and many more. </a:t>
            </a:r>
            <a:endParaRPr lang="en-US" b="0" i="0" dirty="0">
              <a:effectLst/>
              <a:latin typeface="Times New Roman" panose="02020603050405020304" pitchFamily="18" charset="0"/>
              <a:cs typeface="Times New Roman" panose="02020603050405020304" pitchFamily="18" charset="0"/>
            </a:endParaRPr>
          </a:p>
          <a:p>
            <a:pPr algn="just">
              <a:lnSpc>
                <a:spcPct val="150000"/>
              </a:lnSpc>
            </a:pPr>
            <a:r>
              <a:rPr lang="en-US" b="0" i="0" dirty="0">
                <a:effectLst/>
                <a:latin typeface="Times New Roman" panose="02020603050405020304" pitchFamily="18" charset="0"/>
                <a:cs typeface="Times New Roman" panose="02020603050405020304" pitchFamily="18" charset="0"/>
              </a:rPr>
              <a:t>Social media may include the applications used in providing communities with the tools for content creation and sharing, or social networking like Facebook, Tweeter, Instagram, and LINKED IN (</a:t>
            </a:r>
            <a:r>
              <a:rPr lang="en-US" dirty="0" err="1">
                <a:effectLst/>
                <a:latin typeface="Times New Roman" panose="02020603050405020304" pitchFamily="18" charset="0"/>
                <a:ea typeface="Times New Roman" panose="02020603050405020304" pitchFamily="18" charset="0"/>
              </a:rPr>
              <a:t>Boskova</a:t>
            </a:r>
            <a:r>
              <a:rPr lang="en-US" dirty="0">
                <a:latin typeface="Times New Roman" panose="02020603050405020304" pitchFamily="18" charset="0"/>
                <a:ea typeface="Times New Roman" panose="02020603050405020304" pitchFamily="18" charset="0"/>
              </a:rPr>
              <a:t> et al., 2024)</a:t>
            </a:r>
            <a:r>
              <a:rPr lang="en-US" b="0" i="0" dirty="0">
                <a:effectLst/>
                <a:latin typeface="Times New Roman" panose="02020603050405020304" pitchFamily="18" charset="0"/>
                <a:cs typeface="Times New Roman" panose="02020603050405020304" pitchFamily="18" charset="0"/>
              </a:rPr>
              <a:t>. </a:t>
            </a:r>
            <a:endParaRPr lang="en-US" b="0" i="0" dirty="0">
              <a:effectLst/>
              <a:latin typeface="Times New Roman" panose="02020603050405020304" pitchFamily="18" charset="0"/>
              <a:cs typeface="Times New Roman" panose="02020603050405020304" pitchFamily="18" charset="0"/>
            </a:endParaRPr>
          </a:p>
          <a:p>
            <a:pPr algn="just">
              <a:lnSpc>
                <a:spcPct val="150000"/>
              </a:lnSpc>
            </a:pPr>
            <a:r>
              <a:rPr lang="en-US" b="0" i="0" dirty="0">
                <a:effectLst/>
                <a:latin typeface="Times New Roman" panose="02020603050405020304" pitchFamily="18" charset="0"/>
                <a:cs typeface="Times New Roman" panose="02020603050405020304" pitchFamily="18" charset="0"/>
              </a:rPr>
              <a:t>In the context of traditional as well as contemporary CRM approaches, the use of digital social media is critical due to its customer engagement communication tool, as well as a means of capturing customer information and customer data for personalized marketing communications for better customer experience and satisfaction (</a:t>
            </a:r>
            <a:r>
              <a:rPr lang="en-US" dirty="0" err="1">
                <a:effectLst/>
                <a:latin typeface="Times New Roman" panose="02020603050405020304" pitchFamily="18" charset="0"/>
                <a:ea typeface="Times New Roman" panose="02020603050405020304" pitchFamily="18" charset="0"/>
              </a:rPr>
              <a:t>Chkanikova</a:t>
            </a:r>
            <a:r>
              <a:rPr lang="en-US" dirty="0">
                <a:latin typeface="Times New Roman" panose="02020603050405020304" pitchFamily="18" charset="0"/>
                <a:ea typeface="Times New Roman" panose="02020603050405020304" pitchFamily="18" charset="0"/>
              </a:rPr>
              <a:t> et al., 2021)</a:t>
            </a:r>
            <a:r>
              <a:rPr lang="en-US" b="0" i="0" dirty="0">
                <a:effectLst/>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pic>
        <p:nvPicPr>
          <p:cNvPr id="1026" name="Picture 2" descr="What is CRM?"/>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531253" y="3098894"/>
            <a:ext cx="2770228" cy="276417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8938134" y="6050633"/>
            <a:ext cx="1956465" cy="276999"/>
          </a:xfrm>
          <a:prstGeom prst="rect">
            <a:avLst/>
          </a:prstGeom>
          <a:noFill/>
        </p:spPr>
        <p:txBody>
          <a:bodyPr wrap="square">
            <a:spAutoFit/>
          </a:bodyPr>
          <a:lstStyle/>
          <a:p>
            <a:pPr algn="ctr"/>
            <a:r>
              <a:rPr lang="en-US" sz="1200" dirty="0">
                <a:effectLst/>
                <a:latin typeface="Times New Roman" panose="02020603050405020304" pitchFamily="18" charset="0"/>
                <a:ea typeface="Times New Roman" panose="02020603050405020304" pitchFamily="18" charset="0"/>
              </a:rPr>
              <a:t>Wang et al., 2023 </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The Role of Digital Media in CRM</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20700" y="2440305"/>
            <a:ext cx="7586980" cy="4010025"/>
          </a:xfrm>
        </p:spPr>
        <p:txBody>
          <a:bodyPr>
            <a:normAutofit fontScale="75000" lnSpcReduction="20000"/>
          </a:bodyPr>
          <a:lstStyle/>
          <a:p>
            <a:pPr algn="just">
              <a:lnSpc>
                <a:spcPct val="150000"/>
              </a:lnSpc>
            </a:pPr>
            <a:r>
              <a:rPr lang="en-US" b="0" i="0" dirty="0">
                <a:effectLst/>
                <a:latin typeface="Times New Roman" panose="02020603050405020304" pitchFamily="18" charset="0"/>
                <a:cs typeface="Times New Roman" panose="02020603050405020304" pitchFamily="18" charset="0"/>
              </a:rPr>
              <a:t>The use of digital media in managing customer relationship is outstanding since it supports real-time interaction and effective communication with the client. </a:t>
            </a:r>
            <a:endParaRPr lang="en-US" b="0" i="0" dirty="0">
              <a:effectLst/>
              <a:latin typeface="Times New Roman" panose="02020603050405020304" pitchFamily="18" charset="0"/>
              <a:cs typeface="Times New Roman" panose="02020603050405020304" pitchFamily="18" charset="0"/>
            </a:endParaRPr>
          </a:p>
          <a:p>
            <a:pPr algn="just">
              <a:lnSpc>
                <a:spcPct val="150000"/>
              </a:lnSpc>
            </a:pPr>
            <a:r>
              <a:rPr lang="en-US" b="0" i="0" dirty="0">
                <a:effectLst/>
                <a:latin typeface="Times New Roman" panose="02020603050405020304" pitchFamily="18" charset="0"/>
                <a:cs typeface="Times New Roman" panose="02020603050405020304" pitchFamily="18" charset="0"/>
              </a:rPr>
              <a:t>Social media, email, web sites are the powerful tools for customers’ engagement allowing blossoming of relationships between the business and the customer (</a:t>
            </a:r>
            <a:r>
              <a:rPr lang="en-US" dirty="0">
                <a:effectLst/>
                <a:latin typeface="Times New Roman" panose="02020603050405020304" pitchFamily="18" charset="0"/>
                <a:ea typeface="Times New Roman" panose="02020603050405020304" pitchFamily="18" charset="0"/>
              </a:rPr>
              <a:t>Gan et al., 2023)</a:t>
            </a:r>
            <a:r>
              <a:rPr lang="en-US" b="0" i="0" dirty="0">
                <a:effectLst/>
                <a:latin typeface="Times New Roman" panose="02020603050405020304" pitchFamily="18" charset="0"/>
                <a:cs typeface="Times New Roman" panose="02020603050405020304" pitchFamily="18" charset="0"/>
              </a:rPr>
              <a:t>. </a:t>
            </a:r>
            <a:endParaRPr lang="en-US" b="0" i="0" dirty="0">
              <a:effectLst/>
              <a:latin typeface="Times New Roman" panose="02020603050405020304" pitchFamily="18" charset="0"/>
              <a:cs typeface="Times New Roman" panose="02020603050405020304" pitchFamily="18" charset="0"/>
            </a:endParaRPr>
          </a:p>
          <a:p>
            <a:pPr algn="just">
              <a:lnSpc>
                <a:spcPct val="150000"/>
              </a:lnSpc>
            </a:pPr>
            <a:r>
              <a:rPr lang="en-US" b="0" i="0" dirty="0">
                <a:effectLst/>
                <a:latin typeface="Times New Roman" panose="02020603050405020304" pitchFamily="18" charset="0"/>
                <a:cs typeface="Times New Roman" panose="02020603050405020304" pitchFamily="18" charset="0"/>
              </a:rPr>
              <a:t>It also includes opportunity to gather useful data about customers to analyze their behaviour, preferences and their feedback. This makes marketing more tailored and customers get what they want in terms of offers and content more often. </a:t>
            </a:r>
            <a:endParaRPr lang="en-US" b="0" i="0" dirty="0">
              <a:effectLst/>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D</a:t>
            </a:r>
            <a:r>
              <a:rPr lang="en-US" b="0" i="0" dirty="0">
                <a:effectLst/>
                <a:latin typeface="Times New Roman" panose="02020603050405020304" pitchFamily="18" charset="0"/>
                <a:cs typeface="Times New Roman" panose="02020603050405020304" pitchFamily="18" charset="0"/>
              </a:rPr>
              <a:t>igital media helps to enrich CRM by constructing interactive and close-knit networks, deepening the organization-client bonds, and allowing to provide the clients with prompter and more appropriate services (</a:t>
            </a:r>
            <a:r>
              <a:rPr lang="en-US" dirty="0">
                <a:effectLst/>
                <a:latin typeface="Times New Roman" panose="02020603050405020304" pitchFamily="18" charset="0"/>
                <a:ea typeface="Times New Roman" panose="02020603050405020304" pitchFamily="18" charset="0"/>
              </a:rPr>
              <a:t>Hashim et al., 2021)</a:t>
            </a:r>
            <a:r>
              <a:rPr lang="en-US" b="0" i="0" dirty="0">
                <a:effectLst/>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pic>
        <p:nvPicPr>
          <p:cNvPr id="2050" name="Picture 2" descr="Digital Marketing Services - Enhance Customer Relationship, Descubra a  emoção e a habilidade do esporte de 777 casino online - plotermedia.md"/>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387643" y="2772128"/>
            <a:ext cx="3294023" cy="329402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8956565" y="5876246"/>
            <a:ext cx="2156178" cy="276999"/>
          </a:xfrm>
          <a:prstGeom prst="rect">
            <a:avLst/>
          </a:prstGeom>
          <a:noFill/>
        </p:spPr>
        <p:txBody>
          <a:bodyPr wrap="square">
            <a:spAutoFit/>
          </a:bodyPr>
          <a:lstStyle/>
          <a:p>
            <a:pPr algn="ctr"/>
            <a:r>
              <a:rPr lang="en-US" sz="1200" dirty="0">
                <a:effectLst/>
                <a:latin typeface="Times New Roman" panose="02020603050405020304" pitchFamily="18" charset="0"/>
                <a:ea typeface="Times New Roman" panose="02020603050405020304" pitchFamily="18" charset="0"/>
              </a:rPr>
              <a:t>Carrick</a:t>
            </a:r>
            <a:r>
              <a:rPr lang="en-US" sz="1200" dirty="0">
                <a:latin typeface="Times New Roman" panose="02020603050405020304" pitchFamily="18" charset="0"/>
                <a:ea typeface="Times New Roman" panose="02020603050405020304" pitchFamily="18" charset="0"/>
              </a:rPr>
              <a:t> et al., 2024</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The Role of Social Media in CRM</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3100" y="1889760"/>
            <a:ext cx="10408920" cy="4495800"/>
          </a:xfrm>
        </p:spPr>
        <p:txBody>
          <a:bodyPr>
            <a:noAutofit/>
          </a:bodyPr>
          <a:lstStyle/>
          <a:p>
            <a:pPr algn="just">
              <a:lnSpc>
                <a:spcPct val="150000"/>
              </a:lnSpc>
            </a:pPr>
            <a:r>
              <a:rPr lang="en-US" sz="1600" b="0" i="0" dirty="0">
                <a:effectLst/>
                <a:latin typeface="Times New Roman" panose="02020603050405020304" pitchFamily="18" charset="0"/>
                <a:cs typeface="Times New Roman" panose="02020603050405020304" pitchFamily="18" charset="0"/>
              </a:rPr>
              <a:t>Social media is the key element of CRM since it provides continuous communication between clients and the company.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Businesses are also able to chat with its fans, followers and customers through </a:t>
            </a:r>
            <a:r>
              <a:rPr lang="en-US" sz="1600" b="0" i="0" dirty="0" err="1">
                <a:effectLst/>
                <a:latin typeface="Times New Roman" panose="02020603050405020304" pitchFamily="18" charset="0"/>
                <a:cs typeface="Times New Roman" panose="02020603050405020304" pitchFamily="18" charset="0"/>
              </a:rPr>
              <a:t>facebook</a:t>
            </a:r>
            <a:r>
              <a:rPr lang="en-US" sz="1600" b="0" i="0" dirty="0">
                <a:effectLst/>
                <a:latin typeface="Times New Roman" panose="02020603050405020304" pitchFamily="18" charset="0"/>
                <a:cs typeface="Times New Roman" panose="02020603050405020304" pitchFamily="18" charset="0"/>
              </a:rPr>
              <a:t>, Instagram and twitter by offering information, answering questions, and solving complaints immediately (</a:t>
            </a:r>
            <a:r>
              <a:rPr lang="en-US" sz="1600" dirty="0">
                <a:effectLst/>
                <a:latin typeface="Times New Roman" panose="02020603050405020304" pitchFamily="18" charset="0"/>
                <a:ea typeface="Times New Roman" panose="02020603050405020304" pitchFamily="18" charset="0"/>
              </a:rPr>
              <a:t>Johnsen et al., 2020)</a:t>
            </a:r>
            <a:r>
              <a:rPr lang="en-US" sz="1600" b="0" i="0" dirty="0">
                <a:effectLst/>
                <a:latin typeface="Times New Roman" panose="02020603050405020304" pitchFamily="18" charset="0"/>
                <a:cs typeface="Times New Roman" panose="02020603050405020304" pitchFamily="18" charset="0"/>
              </a:rPr>
              <a:t>.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Social media also help the business to come up with special pages, groups and posts to create the business community. It gives information about the customer inclinations that aids businesses in transforming their marketing approaches.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When companies engage in the administration of social media interactions, they improve customers’ satisfaction, increase customer loyalty, and consequently, the overall bond between the company and its audience (</a:t>
            </a:r>
            <a:r>
              <a:rPr lang="en-US" sz="1600" dirty="0">
                <a:effectLst/>
                <a:latin typeface="Times New Roman" panose="02020603050405020304" pitchFamily="18" charset="0"/>
                <a:ea typeface="Times New Roman" panose="02020603050405020304" pitchFamily="18" charset="0"/>
              </a:rPr>
              <a:t>Jones et al., 2020)</a:t>
            </a:r>
            <a:r>
              <a:rPr lang="en-US" sz="1600" b="0" i="0" dirty="0">
                <a:effectLst/>
                <a:latin typeface="Times New Roman" panose="02020603050405020304" pitchFamily="18" charset="0"/>
                <a:cs typeface="Times New Roman" panose="02020603050405020304" pitchFamily="18" charset="0"/>
              </a:rPr>
              <a:t>.</a:t>
            </a: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chemeClr val="tx1"/>
                </a:solidFill>
                <a:latin typeface="Times New Roman" panose="02020603050405020304" pitchFamily="18" charset="0"/>
                <a:cs typeface="Times New Roman" panose="02020603050405020304" pitchFamily="18" charset="0"/>
              </a:rPr>
              <a:t>Why CRM is Essential for Tesco</a:t>
            </a:r>
            <a:endParaRPr lang="en-US"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3100" y="1848485"/>
            <a:ext cx="10531475" cy="4453255"/>
          </a:xfrm>
        </p:spPr>
        <p:txBody>
          <a:bodyPr>
            <a:normAutofit/>
          </a:bodyPr>
          <a:lstStyle/>
          <a:p>
            <a:pPr algn="just">
              <a:lnSpc>
                <a:spcPct val="150000"/>
              </a:lnSpc>
            </a:pPr>
            <a:r>
              <a:rPr lang="en-US" sz="1600" b="0" i="0" dirty="0">
                <a:effectLst/>
                <a:latin typeface="Times New Roman" panose="02020603050405020304" pitchFamily="18" charset="0"/>
                <a:cs typeface="Times New Roman" panose="02020603050405020304" pitchFamily="18" charset="0"/>
              </a:rPr>
              <a:t>CRM is crucial to Tesco since it ensures that the firm sustain its connection with its customers which is important in a competitive market.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In particular, by applying CRM, Tesco is able to gather and analyze customer information from the different points of contact, such as, the product, online presence, and, Clubcard (</a:t>
            </a:r>
            <a:r>
              <a:rPr lang="en-US" sz="1600" dirty="0">
                <a:effectLst/>
                <a:latin typeface="Times New Roman" panose="02020603050405020304" pitchFamily="18" charset="0"/>
                <a:ea typeface="Times New Roman" panose="02020603050405020304" pitchFamily="18" charset="0"/>
              </a:rPr>
              <a:t>Jones et al., 2020)</a:t>
            </a:r>
            <a:r>
              <a:rPr lang="en-US" sz="1600" b="0" i="0" dirty="0">
                <a:effectLst/>
                <a:latin typeface="Times New Roman" panose="02020603050405020304" pitchFamily="18" charset="0"/>
                <a:cs typeface="Times New Roman" panose="02020603050405020304" pitchFamily="18" charset="0"/>
              </a:rPr>
              <a:t>.</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This allows Tesco give its customers individual solutions, promotions, and a convenient shopping environment.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Also, CRM assists Tesco to understand the customer preferences, customer trend and the customer satisfaction levels. In other words, CRM adds value to Tesco’s leadership in the congested markets, profitability, and sustainable growth status (</a:t>
            </a:r>
            <a:r>
              <a:rPr lang="en-US" sz="1600" dirty="0">
                <a:effectLst/>
                <a:latin typeface="Times New Roman" panose="02020603050405020304" pitchFamily="18" charset="0"/>
                <a:ea typeface="Times New Roman" panose="02020603050405020304" pitchFamily="18" charset="0"/>
              </a:rPr>
              <a:t>Li et al., 2023)</a:t>
            </a:r>
            <a:r>
              <a:rPr lang="en-US" sz="1600" b="0" i="0" dirty="0">
                <a:effectLst/>
                <a:latin typeface="Times New Roman" panose="02020603050405020304" pitchFamily="18" charset="0"/>
                <a:cs typeface="Times New Roman" panose="02020603050405020304" pitchFamily="18" charset="0"/>
              </a:rPr>
              <a:t>.</a:t>
            </a: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Times New Roman" panose="02020603050405020304" pitchFamily="18" charset="0"/>
                <a:cs typeface="Times New Roman" panose="02020603050405020304" pitchFamily="18" charset="0"/>
              </a:rPr>
              <a:t>Task 2 - Tesco’s Digital and Social Media Strategy</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3255" y="2092325"/>
            <a:ext cx="10868660" cy="4205605"/>
          </a:xfrm>
        </p:spPr>
        <p:txBody>
          <a:bodyPr>
            <a:noAutofit/>
          </a:bodyPr>
          <a:lstStyle/>
          <a:p>
            <a:pPr algn="just">
              <a:lnSpc>
                <a:spcPct val="150000"/>
              </a:lnSpc>
            </a:pPr>
            <a:r>
              <a:rPr lang="en-US" sz="1600" b="0" i="0" dirty="0">
                <a:effectLst/>
                <a:latin typeface="Times New Roman" panose="02020603050405020304" pitchFamily="18" charset="0"/>
                <a:cs typeface="Times New Roman" panose="02020603050405020304" pitchFamily="18" charset="0"/>
              </a:rPr>
              <a:t>Digital and social media strategy for Tesco Incorporated revolves around the use of social media to improve on its interaction with customers as well as bolstering the company’s brand image.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Facebook,-twitter, Instagram and YouTube social media platforms are the major social media platforms that Tesco uses to engage the customers in informing and responding to their inquiries, plus product information (</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Meng,</a:t>
            </a:r>
            <a:r>
              <a:rPr lang="en-US" sz="1600" dirty="0">
                <a:effectLst/>
                <a:latin typeface="Times New Roman" panose="02020603050405020304" pitchFamily="18" charset="0"/>
                <a:cs typeface="Times New Roman" panose="02020603050405020304" pitchFamily="18" charset="0"/>
              </a:rPr>
              <a:t> 2024)</a:t>
            </a:r>
            <a:r>
              <a:rPr lang="en-US" sz="1600" b="0" i="0" dirty="0">
                <a:effectLst/>
                <a:latin typeface="Times New Roman" panose="02020603050405020304" pitchFamily="18" charset="0"/>
                <a:cs typeface="Times New Roman" panose="02020603050405020304" pitchFamily="18" charset="0"/>
              </a:rPr>
              <a:t>.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It also combines its website and its mobile application where customers can do their shopping online and get recommendations according to their own preferences, available only for Clubcard customers.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This way, the organisation is able to create a proper customer base through convenience and provision of deals. This is because through the use of digital and social media, Tesco is able to adapt to the fast growing market available in the current society ((</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Mohanty,</a:t>
            </a:r>
            <a:r>
              <a:rPr lang="en-US" sz="1600" dirty="0">
                <a:effectLst/>
                <a:latin typeface="Times New Roman" panose="02020603050405020304" pitchFamily="18" charset="0"/>
                <a:cs typeface="Times New Roman" panose="02020603050405020304" pitchFamily="18" charset="0"/>
              </a:rPr>
              <a:t> 2022)</a:t>
            </a:r>
            <a:r>
              <a:rPr lang="en-US" sz="1600" b="0" i="0" dirty="0">
                <a:effectLst/>
                <a:latin typeface="Times New Roman" panose="02020603050405020304" pitchFamily="18" charset="0"/>
                <a:cs typeface="Times New Roman" panose="02020603050405020304" pitchFamily="18" charset="0"/>
              </a:rPr>
              <a:t>.</a:t>
            </a:r>
            <a:endParaRPr lang="en-US" sz="1600" b="0" i="0" dirty="0">
              <a:effectLst/>
              <a:latin typeface="Times New Roman" panose="02020603050405020304" pitchFamily="18" charset="0"/>
              <a:cs typeface="Times New Roman" panose="02020603050405020304" pitchFamily="18" charset="0"/>
            </a:endParaRPr>
          </a:p>
          <a:p>
            <a:pPr marL="0" indent="0" algn="just">
              <a:lnSpc>
                <a:spcPct val="150000"/>
              </a:lnSpc>
              <a:buNone/>
            </a:pPr>
            <a:r>
              <a:rPr lang="en-US" sz="1600" b="0" i="0" dirty="0">
                <a:effectLst/>
                <a:latin typeface="Times New Roman" panose="02020603050405020304" pitchFamily="18" charset="0"/>
                <a:cs typeface="Times New Roman" panose="02020603050405020304" pitchFamily="18" charset="0"/>
              </a:rPr>
              <a:t> </a:t>
            </a:r>
            <a:br>
              <a:rPr lang="en-US" sz="1600" dirty="0">
                <a:latin typeface="Times New Roman" panose="02020603050405020304" pitchFamily="18" charset="0"/>
                <a:cs typeface="Times New Roman" panose="02020603050405020304" pitchFamily="18" charset="0"/>
              </a:rPr>
            </a:b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Tesco's Use of Digital Media</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16585" y="1899920"/>
            <a:ext cx="10793095" cy="4479925"/>
          </a:xfrm>
        </p:spPr>
        <p:txBody>
          <a:bodyPr>
            <a:normAutofit/>
          </a:bodyPr>
          <a:lstStyle/>
          <a:p>
            <a:pPr algn="just">
              <a:lnSpc>
                <a:spcPct val="150000"/>
              </a:lnSpc>
            </a:pPr>
            <a:r>
              <a:rPr lang="en-US" sz="1600" b="0" i="0" dirty="0">
                <a:effectLst/>
                <a:latin typeface="Times New Roman" panose="02020603050405020304" pitchFamily="18" charset="0"/>
                <a:cs typeface="Times New Roman" panose="02020603050405020304" pitchFamily="18" charset="0"/>
              </a:rPr>
              <a:t>Digital media can be considered as one of the main pillars of the company’s communication with the customers and its sales capabilities.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E-commerce is offered through its website, a mobile application, and email marketing to deliver customized promotions and site recommendations, as well as smooth procuring (</a:t>
            </a:r>
            <a:r>
              <a:rPr lang="en-US" sz="1600" dirty="0" err="1">
                <a:effectLst/>
                <a:latin typeface="Times New Roman" panose="02020603050405020304" pitchFamily="18" charset="0"/>
                <a:ea typeface="Times New Roman" panose="02020603050405020304" pitchFamily="18" charset="0"/>
              </a:rPr>
              <a:t>Mollah</a:t>
            </a:r>
            <a:r>
              <a:rPr lang="en-US" sz="1600" dirty="0">
                <a:effectLst/>
                <a:latin typeface="Times New Roman" panose="02020603050405020304" pitchFamily="18" charset="0"/>
                <a:ea typeface="Times New Roman" panose="02020603050405020304" pitchFamily="18" charset="0"/>
              </a:rPr>
              <a:t>, 2020)</a:t>
            </a:r>
            <a:r>
              <a:rPr lang="en-US" sz="1600" b="0" i="0" dirty="0">
                <a:effectLst/>
                <a:latin typeface="Times New Roman" panose="02020603050405020304" pitchFamily="18" charset="0"/>
                <a:cs typeface="Times New Roman" panose="02020603050405020304" pitchFamily="18" charset="0"/>
              </a:rPr>
              <a:t>.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Tesco’s Clubcard linked with its mobile application that allows users to collect points on their activities, and use them to purchase goods and services, as well as to order groceries, use click-and-collect services.</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Internet marketing is also instrumental through web marketing to targeted customers through web banner advertising, search engine marketing and affiliate marketing (</a:t>
            </a:r>
            <a:r>
              <a:rPr lang="en-US" sz="1600" dirty="0">
                <a:effectLst/>
                <a:latin typeface="Times New Roman" panose="02020603050405020304" pitchFamily="18" charset="0"/>
                <a:ea typeface="Times New Roman" panose="02020603050405020304" pitchFamily="18" charset="0"/>
              </a:rPr>
              <a:t>Patel et al., 2023)</a:t>
            </a:r>
            <a:r>
              <a:rPr lang="en-US" sz="1600" b="0" i="0" dirty="0">
                <a:effectLst/>
                <a:latin typeface="Times New Roman" panose="02020603050405020304" pitchFamily="18" charset="0"/>
                <a:cs typeface="Times New Roman" panose="02020603050405020304" pitchFamily="18" charset="0"/>
              </a:rPr>
              <a:t>.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In this way, Tesco improves customer utility, increases its MRM, and generates online and offline revenue from digital media. </a:t>
            </a: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Tesco’s Use of Social Media</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90880" y="1961391"/>
            <a:ext cx="10810240" cy="4043045"/>
          </a:xfrm>
        </p:spPr>
        <p:txBody>
          <a:bodyPr>
            <a:noAutofit/>
          </a:bodyPr>
          <a:lstStyle/>
          <a:p>
            <a:pPr algn="just">
              <a:lnSpc>
                <a:spcPct val="150000"/>
              </a:lnSpc>
            </a:pPr>
            <a:r>
              <a:rPr lang="en-US" sz="1600" dirty="0">
                <a:latin typeface="Times New Roman" panose="02020603050405020304" pitchFamily="18" charset="0"/>
                <a:cs typeface="Times New Roman" panose="02020603050405020304" pitchFamily="18" charset="0"/>
              </a:rPr>
              <a:t>T</a:t>
            </a:r>
            <a:r>
              <a:rPr lang="en-US" sz="1600" b="0" i="0" dirty="0">
                <a:effectLst/>
                <a:latin typeface="Times New Roman" panose="02020603050405020304" pitchFamily="18" charset="0"/>
                <a:cs typeface="Times New Roman" panose="02020603050405020304" pitchFamily="18" charset="0"/>
              </a:rPr>
              <a:t>he social media has a strategic role in developing the Tesco’s customer relationship as well as keeping the brand awareness.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It is social media savy with committed customers on both Facebook and Twitter, Instagram and it has a idiosyncratic YouTube channel</a:t>
            </a:r>
            <a:r>
              <a:rPr lang="en-US" sz="1600" dirty="0">
                <a:latin typeface="Times New Roman" panose="02020603050405020304" pitchFamily="18" charset="0"/>
                <a:cs typeface="Times New Roman" panose="02020603050405020304" pitchFamily="18" charset="0"/>
              </a:rPr>
              <a:t> </a:t>
            </a:r>
            <a:r>
              <a:rPr lang="en-US" sz="1600" b="0" i="0" dirty="0">
                <a:effectLst/>
                <a:latin typeface="Times New Roman" panose="02020603050405020304" pitchFamily="18" charset="0"/>
                <a:cs typeface="Times New Roman" panose="02020603050405020304" pitchFamily="18" charset="0"/>
              </a:rPr>
              <a:t>(</a:t>
            </a:r>
            <a:r>
              <a:rPr lang="en-US" sz="1600" dirty="0" err="1">
                <a:effectLst/>
                <a:latin typeface="Times New Roman" panose="02020603050405020304" pitchFamily="18" charset="0"/>
                <a:ea typeface="Times New Roman" panose="02020603050405020304" pitchFamily="18" charset="0"/>
              </a:rPr>
              <a:t>Ramar</a:t>
            </a:r>
            <a:r>
              <a:rPr lang="en-US" sz="1600" dirty="0">
                <a:effectLst/>
                <a:latin typeface="Times New Roman" panose="02020603050405020304" pitchFamily="18" charset="0"/>
                <a:ea typeface="Times New Roman" panose="02020603050405020304" pitchFamily="18" charset="0"/>
              </a:rPr>
              <a:t>, 2023)</a:t>
            </a:r>
            <a:r>
              <a:rPr lang="en-US" sz="1600" b="0" i="0" dirty="0">
                <a:effectLst/>
                <a:latin typeface="Times New Roman" panose="02020603050405020304" pitchFamily="18" charset="0"/>
                <a:cs typeface="Times New Roman" panose="02020603050405020304" pitchFamily="18" charset="0"/>
              </a:rPr>
              <a:t>.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By using campaigns and post, Tesco advertises their products, hold competitions and also provide more of an insight on what is happening behind the scene making it more personal.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Collecting content from the influencers and its fans, together with influencer partnerships can also serve as an initial step to community engagement from Tesco (</a:t>
            </a:r>
            <a:r>
              <a:rPr lang="en-US" sz="1600" dirty="0">
                <a:effectLst/>
                <a:latin typeface="Times New Roman" panose="02020603050405020304" pitchFamily="18" charset="0"/>
                <a:ea typeface="Times New Roman" panose="02020603050405020304" pitchFamily="18" charset="0"/>
              </a:rPr>
              <a:t>Utama et al., 2022)</a:t>
            </a:r>
            <a:r>
              <a:rPr lang="en-US" sz="1600" b="0" i="0" dirty="0">
                <a:effectLst/>
                <a:latin typeface="Times New Roman" panose="02020603050405020304" pitchFamily="18" charset="0"/>
                <a:cs typeface="Times New Roman" panose="02020603050405020304" pitchFamily="18" charset="0"/>
              </a:rPr>
              <a:t>.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Specifically, this kind of application of social media builds brand allegiance, deepens customer interaction, and raises the bar of awareness.</a:t>
            </a: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Times New Roman" panose="02020603050405020304" pitchFamily="18" charset="0"/>
                <a:cs typeface="Times New Roman" panose="02020603050405020304" pitchFamily="18" charset="0"/>
              </a:rPr>
              <a:t>Customer Relationship Strengthening via Social Media</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07085" y="2597785"/>
            <a:ext cx="10623550" cy="3637915"/>
          </a:xfrm>
        </p:spPr>
        <p:txBody>
          <a:bodyPr>
            <a:normAutofit fontScale="90000"/>
          </a:bodyPr>
          <a:lstStyle/>
          <a:p>
            <a:pPr algn="just">
              <a:lnSpc>
                <a:spcPct val="150000"/>
              </a:lnSpc>
            </a:pPr>
            <a:r>
              <a:rPr lang="en-US" sz="1600" b="0" i="0" dirty="0">
                <a:effectLst/>
                <a:latin typeface="Times New Roman" panose="02020603050405020304" pitchFamily="18" charset="0"/>
                <a:cs typeface="Times New Roman" panose="02020603050405020304" pitchFamily="18" charset="0"/>
              </a:rPr>
              <a:t>Tesco improves its standing in areas related to social media by building up communication, interaction, and customer-specific contacts.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The company owns a Facebook account, a Twitter account, and Instagram to answer all customer inquiries, complaint handling, and give instant assistance (</a:t>
            </a:r>
            <a:r>
              <a:rPr lang="en-US" sz="1600" dirty="0">
                <a:effectLst/>
                <a:latin typeface="Times New Roman" panose="02020603050405020304" pitchFamily="18" charset="0"/>
                <a:ea typeface="Times New Roman" panose="02020603050405020304" pitchFamily="18" charset="0"/>
              </a:rPr>
              <a:t>Wang, 2023)</a:t>
            </a:r>
            <a:r>
              <a:rPr lang="en-US" sz="1600" b="0" i="0" dirty="0">
                <a:effectLst/>
                <a:latin typeface="Times New Roman" panose="02020603050405020304" pitchFamily="18" charset="0"/>
                <a:cs typeface="Times New Roman" panose="02020603050405020304" pitchFamily="18" charset="0"/>
              </a:rPr>
              <a:t>.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Subsequently, the direct plan assists Tesco in achieving greater customer satisfaction by sharing customer preferences in terms of product preferences and other offers.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Possibly the major reason is the customers are ‘engaged’ by social media campaigns and features, including polls, contests, and various types of content submissions from the customers themselves (</a:t>
            </a:r>
            <a:r>
              <a:rPr lang="en-US" sz="1600" dirty="0">
                <a:effectLst/>
                <a:latin typeface="Times New Roman" panose="02020603050405020304" pitchFamily="18" charset="0"/>
                <a:ea typeface="Times New Roman" panose="02020603050405020304" pitchFamily="18" charset="0"/>
              </a:rPr>
              <a:t>Zhou, 2024)</a:t>
            </a:r>
            <a:r>
              <a:rPr lang="en-US" sz="1600" b="0" i="0" dirty="0">
                <a:effectLst/>
                <a:latin typeface="Times New Roman" panose="02020603050405020304" pitchFamily="18" charset="0"/>
                <a:cs typeface="Times New Roman" panose="02020603050405020304" pitchFamily="18" charset="0"/>
              </a:rPr>
              <a:t>.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Such activities assist in enhancing confidence in Tesco, and sustaining their patronage, thus achieving the main goal of protracted business relations with its clients enhancing customer satisfaction.</a:t>
            </a: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Times New Roman" panose="02020603050405020304" pitchFamily="18" charset="0"/>
                <a:cs typeface="Times New Roman" panose="02020603050405020304" pitchFamily="18" charset="0"/>
              </a:rPr>
              <a:t>Personalization in Tesco’s Digital Engagement</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18490" y="2795270"/>
            <a:ext cx="10791825" cy="3416300"/>
          </a:xfrm>
        </p:spPr>
        <p:txBody>
          <a:bodyPr>
            <a:normAutofit fontScale="90000" lnSpcReduction="20000"/>
          </a:bodyPr>
          <a:lstStyle/>
          <a:p>
            <a:pPr algn="just">
              <a:lnSpc>
                <a:spcPct val="150000"/>
              </a:lnSpc>
            </a:pPr>
            <a:r>
              <a:rPr lang="en-US" sz="1600" b="0" i="0" dirty="0">
                <a:effectLst/>
                <a:latin typeface="Times New Roman" panose="02020603050405020304" pitchFamily="18" charset="0"/>
                <a:cs typeface="Times New Roman" panose="02020603050405020304" pitchFamily="18" charset="0"/>
              </a:rPr>
              <a:t>A major component in Tesco’s current digital interaction model is the importance of personalization that seeks to offer its clients better content targeting along with relevant offers.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Tesco collects information about customer’s buying behavior, habits and past purchase records by its Clubcard loyalty program and customer data analysis (</a:t>
            </a:r>
            <a:r>
              <a:rPr lang="en-US" sz="1600" dirty="0">
                <a:effectLst/>
                <a:latin typeface="Times New Roman" panose="02020603050405020304" pitchFamily="18" charset="0"/>
                <a:ea typeface="Times New Roman" panose="02020603050405020304" pitchFamily="18" charset="0"/>
              </a:rPr>
              <a:t>Gan et al., 2023)</a:t>
            </a:r>
            <a:r>
              <a:rPr lang="en-US" sz="1600" b="0" i="0" dirty="0">
                <a:effectLst/>
                <a:latin typeface="Times New Roman" panose="02020603050405020304" pitchFamily="18" charset="0"/>
                <a:cs typeface="Times New Roman" panose="02020603050405020304" pitchFamily="18" charset="0"/>
              </a:rPr>
              <a:t>.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These details are utilised to generate tailored bonus offers, suggestion for other products, and advertising that is sent to the customers through one’s email, APP, Facebook and similar platforms.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It has made relevance and added value to its interactions by giving unique and compelling coupons as well as providing timely reminders based on the Tesco’s customers’ prior transactions (</a:t>
            </a:r>
            <a:r>
              <a:rPr lang="en-US" sz="1600" dirty="0">
                <a:effectLst/>
                <a:latin typeface="Times New Roman" panose="02020603050405020304" pitchFamily="18" charset="0"/>
                <a:ea typeface="Times New Roman" panose="02020603050405020304" pitchFamily="18" charset="0"/>
              </a:rPr>
              <a:t>Jones et al., 2020)</a:t>
            </a:r>
            <a:r>
              <a:rPr lang="en-US" sz="1600" b="0" i="0" dirty="0">
                <a:effectLst/>
                <a:latin typeface="Times New Roman" panose="02020603050405020304" pitchFamily="18" charset="0"/>
                <a:cs typeface="Times New Roman" panose="02020603050405020304" pitchFamily="18" charset="0"/>
              </a:rPr>
              <a:t>.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Besides, this approach of engaging the customers, establishes long term relationships with them because it makes them loyal to the business, making repeat sales. </a:t>
            </a: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Times New Roman" panose="02020603050405020304" pitchFamily="18" charset="0"/>
                <a:cs typeface="Times New Roman" panose="02020603050405020304" pitchFamily="18" charset="0"/>
              </a:rPr>
              <a:t>Assessing the Success of Tesco's Digital and Social Media Engagement</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80720" y="2783840"/>
            <a:ext cx="10994390" cy="3416300"/>
          </a:xfrm>
        </p:spPr>
        <p:txBody>
          <a:bodyPr>
            <a:normAutofit/>
          </a:bodyPr>
          <a:lstStyle/>
          <a:p>
            <a:pPr algn="just">
              <a:lnSpc>
                <a:spcPct val="150000"/>
              </a:lnSpc>
            </a:pPr>
            <a:r>
              <a:rPr lang="en-US" sz="1600" b="0" i="0" dirty="0">
                <a:effectLst/>
                <a:latin typeface="Times New Roman" panose="02020603050405020304" pitchFamily="18" charset="0"/>
                <a:cs typeface="Times New Roman" panose="02020603050405020304" pitchFamily="18" charset="0"/>
              </a:rPr>
              <a:t>Online social media and digital interaction have been generally effective for Tesco in relation to the customer relationship and organizational performance.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The Tesco app, the online site of Tesco, as well as face-book, Instagram, and Twitter are the digital platforms that are used by Tesco to connect with many people, provide timely assistance, and loyalty (</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Meng,</a:t>
            </a:r>
            <a:r>
              <a:rPr lang="en-US" sz="1600" dirty="0">
                <a:effectLst/>
                <a:latin typeface="Times New Roman" panose="02020603050405020304" pitchFamily="18" charset="0"/>
                <a:cs typeface="Times New Roman" panose="02020603050405020304" pitchFamily="18" charset="0"/>
              </a:rPr>
              <a:t> 2024)</a:t>
            </a:r>
            <a:r>
              <a:rPr lang="en-US" sz="1600" b="0" i="0" dirty="0">
                <a:effectLst/>
                <a:latin typeface="Times New Roman" panose="02020603050405020304" pitchFamily="18" charset="0"/>
                <a:cs typeface="Times New Roman" panose="02020603050405020304" pitchFamily="18" charset="0"/>
              </a:rPr>
              <a:t>.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Personalized marketing, through the company’s Clubcard has proved useful in improving customer loyalty and increasing sales.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Furthermore, Tesco supports sustainability and ethical projects by participating in digital campaigns and enjoying positive outcomes for brand image. But it has been identified that there are opportunities for innovation especially in targeting new, digital generation consumers (</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Mohanty,</a:t>
            </a:r>
            <a:r>
              <a:rPr lang="en-US" sz="1600" dirty="0">
                <a:effectLst/>
                <a:latin typeface="Times New Roman" panose="02020603050405020304" pitchFamily="18" charset="0"/>
                <a:cs typeface="Times New Roman" panose="02020603050405020304" pitchFamily="18" charset="0"/>
              </a:rPr>
              <a:t> 2024)</a:t>
            </a:r>
            <a:r>
              <a:rPr lang="en-US" sz="1600" b="0" i="0" dirty="0">
                <a:effectLst/>
                <a:latin typeface="Times New Roman" panose="02020603050405020304" pitchFamily="18" charset="0"/>
                <a:cs typeface="Times New Roman" panose="02020603050405020304" pitchFamily="18" charset="0"/>
              </a:rPr>
              <a:t>. </a:t>
            </a: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Times New Roman" panose="02020603050405020304" pitchFamily="18" charset="0"/>
                <a:cs typeface="Times New Roman" panose="02020603050405020304" pitchFamily="18" charset="0"/>
              </a:rPr>
              <a:t>Challenges Tesco Faces in Digital and Social Media Engagement</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14655" y="2614930"/>
            <a:ext cx="11200130" cy="3743325"/>
          </a:xfrm>
        </p:spPr>
        <p:txBody>
          <a:bodyPr>
            <a:normAutofit fontScale="90000"/>
          </a:bodyPr>
          <a:lstStyle/>
          <a:p>
            <a:pPr algn="just">
              <a:lnSpc>
                <a:spcPct val="150000"/>
              </a:lnSpc>
            </a:pPr>
            <a:r>
              <a:rPr lang="en-US" sz="1600" dirty="0">
                <a:latin typeface="Times New Roman" panose="02020603050405020304" pitchFamily="18" charset="0"/>
                <a:cs typeface="Times New Roman" panose="02020603050405020304" pitchFamily="18" charset="0"/>
              </a:rPr>
              <a:t>T</a:t>
            </a:r>
            <a:r>
              <a:rPr lang="en-US" sz="1600" b="0" i="0" dirty="0">
                <a:effectLst/>
                <a:latin typeface="Times New Roman" panose="02020603050405020304" pitchFamily="18" charset="0"/>
                <a:cs typeface="Times New Roman" panose="02020603050405020304" pitchFamily="18" charset="0"/>
              </a:rPr>
              <a:t>here are numerous issues that Tesco experiences in this area of digital and or social media involvement.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One major problem is the constant change of digital technology consumers and their shopping habits.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Data can also be tantamount, especially when it becomes challenging, to sort through and target appropriately for effective personalization of marketing communication (</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Utama et al. 2022)</a:t>
            </a:r>
            <a:r>
              <a:rPr lang="en-US" sz="1600" b="0" i="0" dirty="0">
                <a:effectLst/>
                <a:latin typeface="Times New Roman" panose="02020603050405020304" pitchFamily="18" charset="0"/>
                <a:cs typeface="Times New Roman" panose="02020603050405020304" pitchFamily="18" charset="0"/>
              </a:rPr>
              <a:t>.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Also, representing brand voice cohesively across platforms as some could be time-consuming, which heightens the risk of misunderstanding.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Furthermore, as the mentality towards data privacy and security is unceasingly growing, Tesco is now to meet the challenges of legislation statute and customer trust (</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Wang,</a:t>
            </a:r>
            <a:r>
              <a:rPr lang="en-US" sz="1600" dirty="0">
                <a:effectLst/>
                <a:latin typeface="Times New Roman" panose="02020603050405020304" pitchFamily="18" charset="0"/>
                <a:cs typeface="Times New Roman" panose="02020603050405020304" pitchFamily="18" charset="0"/>
              </a:rPr>
              <a:t> 2023)</a:t>
            </a:r>
            <a:r>
              <a:rPr lang="en-US" sz="1600" b="0" i="0" dirty="0">
                <a:effectLst/>
                <a:latin typeface="Times New Roman" panose="02020603050405020304" pitchFamily="18" charset="0"/>
                <a:cs typeface="Times New Roman" panose="02020603050405020304" pitchFamily="18" charset="0"/>
              </a:rPr>
              <a:t>. </a:t>
            </a:r>
            <a:endParaRPr lang="en-US" sz="1600" b="0" i="0" dirty="0">
              <a:effectLst/>
              <a:latin typeface="Times New Roman" panose="02020603050405020304" pitchFamily="18" charset="0"/>
              <a:cs typeface="Times New Roman" panose="02020603050405020304" pitchFamily="18" charset="0"/>
            </a:endParaRPr>
          </a:p>
          <a:p>
            <a:pPr algn="just">
              <a:lnSpc>
                <a:spcPct val="150000"/>
              </a:lnSpc>
            </a:pPr>
            <a:r>
              <a:rPr lang="en-US" sz="1600" b="0" i="0" dirty="0">
                <a:effectLst/>
                <a:latin typeface="Times New Roman" panose="02020603050405020304" pitchFamily="18" charset="0"/>
                <a:cs typeface="Times New Roman" panose="02020603050405020304" pitchFamily="18" charset="0"/>
              </a:rPr>
              <a:t>Last but not the least; competition from conventional stores as well as the new breed of online-only competitors creates a pressure of constant invention and bettering of client experience. </a:t>
            </a:r>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Recommendations for Improvement</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95935" y="2060885"/>
            <a:ext cx="11466830" cy="4062095"/>
          </a:xfrm>
        </p:spPr>
        <p:txBody>
          <a:bodyPr>
            <a:noAutofit/>
          </a:bodyPr>
          <a:lstStyle/>
          <a:p>
            <a:pPr algn="just">
              <a:lnSpc>
                <a:spcPct val="100000"/>
              </a:lnSpc>
            </a:pPr>
            <a:r>
              <a:rPr lang="en-US" sz="1400" b="0" i="0" dirty="0">
                <a:effectLst/>
                <a:latin typeface="Times New Roman" panose="02020603050405020304" pitchFamily="18" charset="0"/>
                <a:cs typeface="Times New Roman" panose="02020603050405020304" pitchFamily="18" charset="0"/>
              </a:rPr>
              <a:t>To enhance its digital and social media engagement, Tesco can consider the following recommendations:</a:t>
            </a:r>
            <a:endParaRPr lang="en-US" sz="1400" b="0" i="0" dirty="0">
              <a:effectLst/>
              <a:latin typeface="Times New Roman" panose="02020603050405020304" pitchFamily="18" charset="0"/>
              <a:cs typeface="Times New Roman" panose="02020603050405020304" pitchFamily="18" charset="0"/>
            </a:endParaRPr>
          </a:p>
          <a:p>
            <a:pPr algn="just">
              <a:lnSpc>
                <a:spcPct val="100000"/>
              </a:lnSpc>
            </a:pPr>
            <a:r>
              <a:rPr lang="en-US" sz="1400" b="1" i="0" dirty="0">
                <a:effectLst/>
                <a:latin typeface="Times New Roman" panose="02020603050405020304" pitchFamily="18" charset="0"/>
                <a:cs typeface="Times New Roman" panose="02020603050405020304" pitchFamily="18" charset="0"/>
              </a:rPr>
              <a:t>Invest in Advanced Analytics: </a:t>
            </a:r>
            <a:r>
              <a:rPr lang="en-US" sz="1400" b="0" i="0" dirty="0">
                <a:effectLst/>
                <a:latin typeface="Times New Roman" panose="02020603050405020304" pitchFamily="18" charset="0"/>
                <a:cs typeface="Times New Roman" panose="02020603050405020304" pitchFamily="18" charset="0"/>
              </a:rPr>
              <a:t>In this case, Tesco can benefit from mastering more complicated analytics and applying artificial intelligence to learn more about the customer. This will make it easier for the marketers to perform the right segmentation and targeting when personalizing their marketing strategies (</a:t>
            </a:r>
            <a:r>
              <a:rPr lang="en-US" sz="1400" dirty="0" err="1">
                <a:effectLst/>
                <a:latin typeface="Times New Roman" panose="02020603050405020304" pitchFamily="18" charset="0"/>
                <a:ea typeface="Times New Roman" panose="02020603050405020304" pitchFamily="18" charset="0"/>
              </a:rPr>
              <a:t>Chkanikova</a:t>
            </a:r>
            <a:r>
              <a:rPr lang="en-US" sz="1400" dirty="0">
                <a:latin typeface="Times New Roman" panose="02020603050405020304" pitchFamily="18" charset="0"/>
                <a:ea typeface="Times New Roman" panose="02020603050405020304" pitchFamily="18" charset="0"/>
              </a:rPr>
              <a:t> et al., 2021)</a:t>
            </a:r>
            <a:r>
              <a:rPr lang="en-US" sz="1400" b="0" i="0" dirty="0">
                <a:effectLst/>
                <a:latin typeface="Times New Roman" panose="02020603050405020304" pitchFamily="18" charset="0"/>
                <a:cs typeface="Times New Roman" panose="02020603050405020304" pitchFamily="18" charset="0"/>
              </a:rPr>
              <a:t>. </a:t>
            </a:r>
            <a:endParaRPr lang="en-US" sz="1400" b="0" i="0" dirty="0">
              <a:effectLst/>
              <a:latin typeface="Times New Roman" panose="02020603050405020304" pitchFamily="18" charset="0"/>
              <a:cs typeface="Times New Roman" panose="02020603050405020304" pitchFamily="18" charset="0"/>
            </a:endParaRPr>
          </a:p>
          <a:p>
            <a:pPr algn="just">
              <a:lnSpc>
                <a:spcPct val="100000"/>
              </a:lnSpc>
            </a:pPr>
            <a:r>
              <a:rPr lang="en-US" sz="1400" b="1" i="0" dirty="0">
                <a:effectLst/>
                <a:latin typeface="Times New Roman" panose="02020603050405020304" pitchFamily="18" charset="0"/>
                <a:cs typeface="Times New Roman" panose="02020603050405020304" pitchFamily="18" charset="0"/>
              </a:rPr>
              <a:t>Expand</a:t>
            </a:r>
            <a:r>
              <a:rPr lang="en-US" sz="1400" b="1" dirty="0">
                <a:latin typeface="Times New Roman" panose="02020603050405020304" pitchFamily="18" charset="0"/>
                <a:cs typeface="Times New Roman" panose="02020603050405020304" pitchFamily="18" charset="0"/>
              </a:rPr>
              <a:t> </a:t>
            </a:r>
            <a:r>
              <a:rPr lang="en-US" sz="1400" b="1" i="0" dirty="0">
                <a:effectLst/>
                <a:latin typeface="Times New Roman" panose="02020603050405020304" pitchFamily="18" charset="0"/>
                <a:cs typeface="Times New Roman" panose="02020603050405020304" pitchFamily="18" charset="0"/>
              </a:rPr>
              <a:t>Interactive Features: </a:t>
            </a:r>
            <a:r>
              <a:rPr lang="en-US" sz="1400" b="0" i="0" dirty="0">
                <a:effectLst/>
                <a:latin typeface="Times New Roman" panose="02020603050405020304" pitchFamily="18" charset="0"/>
                <a:cs typeface="Times New Roman" panose="02020603050405020304" pitchFamily="18" charset="0"/>
              </a:rPr>
              <a:t>The use of simple, live, and generated content in social media platforms can create greater customer engagement and an even stronger sense of community. </a:t>
            </a:r>
            <a:endParaRPr lang="en-US" sz="1400" b="0" i="0" dirty="0">
              <a:effectLst/>
              <a:latin typeface="Times New Roman" panose="02020603050405020304" pitchFamily="18" charset="0"/>
              <a:cs typeface="Times New Roman" panose="02020603050405020304" pitchFamily="18" charset="0"/>
            </a:endParaRPr>
          </a:p>
          <a:p>
            <a:pPr algn="just">
              <a:lnSpc>
                <a:spcPct val="100000"/>
              </a:lnSpc>
            </a:pPr>
            <a:r>
              <a:rPr lang="en-US" sz="1400" b="1" i="0" dirty="0">
                <a:effectLst/>
                <a:latin typeface="Times New Roman" panose="02020603050405020304" pitchFamily="18" charset="0"/>
                <a:cs typeface="Times New Roman" panose="02020603050405020304" pitchFamily="18" charset="0"/>
              </a:rPr>
              <a:t>Enhance Mobile Experience: </a:t>
            </a:r>
            <a:r>
              <a:rPr lang="en-US" sz="1400" b="0" i="0" dirty="0">
                <a:effectLst/>
                <a:latin typeface="Times New Roman" panose="02020603050405020304" pitchFamily="18" charset="0"/>
                <a:cs typeface="Times New Roman" panose="02020603050405020304" pitchFamily="18" charset="0"/>
              </a:rPr>
              <a:t>Further development of the Tesco app to enhance the customers’ screen experience and provide more convenient ways to shop will notify more users to shift to digital options. Such services as more personalized offer and, for example, easily check out may help to raise usage and customer loyalty. </a:t>
            </a:r>
            <a:endParaRPr lang="en-US" sz="1400" b="0" i="0" dirty="0">
              <a:effectLst/>
              <a:latin typeface="Times New Roman" panose="02020603050405020304" pitchFamily="18" charset="0"/>
              <a:cs typeface="Times New Roman" panose="02020603050405020304" pitchFamily="18" charset="0"/>
            </a:endParaRPr>
          </a:p>
          <a:p>
            <a:pPr algn="just">
              <a:lnSpc>
                <a:spcPct val="100000"/>
              </a:lnSpc>
            </a:pPr>
            <a:r>
              <a:rPr lang="en-US" sz="1400" b="1" i="0" dirty="0">
                <a:effectLst/>
                <a:latin typeface="Times New Roman" panose="02020603050405020304" pitchFamily="18" charset="0"/>
                <a:cs typeface="Times New Roman" panose="02020603050405020304" pitchFamily="18" charset="0"/>
              </a:rPr>
              <a:t>Strengthen Sustainability Messaging: </a:t>
            </a:r>
            <a:r>
              <a:rPr lang="en-US" sz="1400" b="0" i="0" dirty="0">
                <a:effectLst/>
                <a:latin typeface="Times New Roman" panose="02020603050405020304" pitchFamily="18" charset="0"/>
                <a:cs typeface="Times New Roman" panose="02020603050405020304" pitchFamily="18" charset="0"/>
              </a:rPr>
              <a:t>Specifying that Tesco is ‘green’ company, and showcasing specific segments of company’s activities through targeted-web initiatives can appeal to environmentally-conscious consumers. Honest communication on how staff and suppliers are sourced and support the community can enhance the identity loyalty (</a:t>
            </a:r>
            <a:r>
              <a:rPr lang="en-US" sz="1400" dirty="0" err="1">
                <a:effectLst/>
                <a:latin typeface="Times New Roman" panose="02020603050405020304" pitchFamily="18" charset="0"/>
                <a:ea typeface="Times New Roman" panose="02020603050405020304" pitchFamily="18" charset="0"/>
              </a:rPr>
              <a:t>Boskova</a:t>
            </a:r>
            <a:r>
              <a:rPr lang="en-US" sz="1400" dirty="0">
                <a:latin typeface="Times New Roman" panose="02020603050405020304" pitchFamily="18" charset="0"/>
                <a:ea typeface="Times New Roman" panose="02020603050405020304" pitchFamily="18" charset="0"/>
              </a:rPr>
              <a:t> et al., 2024)</a:t>
            </a:r>
            <a:r>
              <a:rPr lang="en-US" sz="1400" b="0" i="0" dirty="0">
                <a:effectLst/>
                <a:latin typeface="Times New Roman" panose="02020603050405020304" pitchFamily="18" charset="0"/>
                <a:cs typeface="Times New Roman" panose="02020603050405020304" pitchFamily="18" charset="0"/>
              </a:rPr>
              <a:t>. </a:t>
            </a:r>
            <a:endParaRPr lang="en-US" sz="1400" b="0" i="0" dirty="0">
              <a:effectLst/>
              <a:latin typeface="Times New Roman" panose="02020603050405020304" pitchFamily="18" charset="0"/>
              <a:cs typeface="Times New Roman" panose="02020603050405020304" pitchFamily="18" charset="0"/>
            </a:endParaRPr>
          </a:p>
          <a:p>
            <a:pPr algn="just">
              <a:lnSpc>
                <a:spcPct val="100000"/>
              </a:lnSpc>
            </a:pPr>
            <a:r>
              <a:rPr lang="en-US" sz="1400" b="1" i="0" dirty="0">
                <a:effectLst/>
                <a:latin typeface="Times New Roman" panose="02020603050405020304" pitchFamily="18" charset="0"/>
                <a:cs typeface="Times New Roman" panose="02020603050405020304" pitchFamily="18" charset="0"/>
              </a:rPr>
              <a:t>Training and Development: </a:t>
            </a:r>
            <a:r>
              <a:rPr lang="en-US" sz="1400" b="0" i="0" dirty="0">
                <a:effectLst/>
                <a:latin typeface="Times New Roman" panose="02020603050405020304" pitchFamily="18" charset="0"/>
                <a:cs typeface="Times New Roman" panose="02020603050405020304" pitchFamily="18" charset="0"/>
              </a:rPr>
              <a:t>These realms can be trained occasionally about the digital tools they’d be using or how to engage with customers on social media, to keep the brand image intact. </a:t>
            </a:r>
            <a:endParaRPr lang="en-US" sz="1400" b="0" i="0" dirty="0">
              <a:effectLst/>
              <a:latin typeface="Times New Roman" panose="02020603050405020304" pitchFamily="18" charset="0"/>
              <a:cs typeface="Times New Roman" panose="02020603050405020304" pitchFamily="18" charset="0"/>
            </a:endParaRPr>
          </a:p>
          <a:p>
            <a:pPr algn="just">
              <a:lnSpc>
                <a:spcPct val="100000"/>
              </a:lnSpc>
            </a:pPr>
            <a:r>
              <a:rPr lang="en-US" sz="1400" b="1" i="0" dirty="0">
                <a:effectLst/>
                <a:latin typeface="Times New Roman" panose="02020603050405020304" pitchFamily="18" charset="0"/>
                <a:cs typeface="Times New Roman" panose="02020603050405020304" pitchFamily="18" charset="0"/>
              </a:rPr>
              <a:t>Monitor Trends and Feedback: </a:t>
            </a:r>
            <a:r>
              <a:rPr lang="en-US" sz="1400" b="0" i="0" dirty="0">
                <a:effectLst/>
                <a:latin typeface="Times New Roman" panose="02020603050405020304" pitchFamily="18" charset="0"/>
                <a:cs typeface="Times New Roman" panose="02020603050405020304" pitchFamily="18" charset="0"/>
              </a:rPr>
              <a:t>Tesco can strengthen its incentives to pay attention to social media and other sources containing information about current customer preferences to adapt to altered requirements and expectations. </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57530" y="2034231"/>
            <a:ext cx="11076940" cy="4010025"/>
          </a:xfrm>
        </p:spPr>
        <p:txBody>
          <a:bodyPr>
            <a:normAutofit fontScale="87500"/>
          </a:bodyPr>
          <a:lstStyle/>
          <a:p>
            <a:pPr algn="just"/>
            <a:r>
              <a:rPr lang="en-US" sz="2200" b="0" i="0" dirty="0">
                <a:effectLst/>
                <a:latin typeface="Times New Roman" panose="02020603050405020304" pitchFamily="18" charset="0"/>
                <a:cs typeface="Times New Roman" panose="02020603050405020304" pitchFamily="18" charset="0"/>
              </a:rPr>
              <a:t>Tesco’s strategic orientation towards digital and social media forms a significant part of its customer relations and organisational performance. </a:t>
            </a:r>
            <a:endParaRPr lang="en-US" sz="2200" b="0" i="0" dirty="0">
              <a:effectLst/>
              <a:latin typeface="Times New Roman" panose="02020603050405020304" pitchFamily="18" charset="0"/>
              <a:cs typeface="Times New Roman" panose="02020603050405020304" pitchFamily="18" charset="0"/>
            </a:endParaRPr>
          </a:p>
          <a:p>
            <a:pPr algn="just"/>
            <a:r>
              <a:rPr lang="en-US" sz="2200" b="0" i="0" dirty="0">
                <a:effectLst/>
                <a:latin typeface="Times New Roman" panose="02020603050405020304" pitchFamily="18" charset="0"/>
                <a:cs typeface="Times New Roman" panose="02020603050405020304" pitchFamily="18" charset="0"/>
              </a:rPr>
              <a:t>Widespread use of analytics, customer segmentation, and views toward sustainability have placed Tesco among the most successful companies in the global supermarket industry. </a:t>
            </a:r>
            <a:endParaRPr lang="en-US" sz="2200" b="0" i="0" dirty="0">
              <a:effectLst/>
              <a:latin typeface="Times New Roman" panose="02020603050405020304" pitchFamily="18" charset="0"/>
              <a:cs typeface="Times New Roman" panose="02020603050405020304" pitchFamily="18" charset="0"/>
            </a:endParaRPr>
          </a:p>
          <a:p>
            <a:pPr algn="just"/>
            <a:r>
              <a:rPr lang="en-US" sz="2200" b="0" i="0" dirty="0">
                <a:effectLst/>
                <a:latin typeface="Times New Roman" panose="02020603050405020304" pitchFamily="18" charset="0"/>
                <a:cs typeface="Times New Roman" panose="02020603050405020304" pitchFamily="18" charset="0"/>
              </a:rPr>
              <a:t>Nevertheless, the effectively business progression of Tesco, it needs to keep up with fast moving advance of digitalization where they are facing issues like data management and brand consistency. </a:t>
            </a:r>
            <a:endParaRPr lang="en-US" sz="2200" b="0" i="0" dirty="0">
              <a:effectLst/>
              <a:latin typeface="Times New Roman" panose="02020603050405020304" pitchFamily="18" charset="0"/>
              <a:cs typeface="Times New Roman" panose="02020603050405020304" pitchFamily="18" charset="0"/>
            </a:endParaRPr>
          </a:p>
          <a:p>
            <a:pPr algn="just"/>
            <a:r>
              <a:rPr lang="en-US" sz="2200" b="0" i="0" dirty="0">
                <a:effectLst/>
                <a:latin typeface="Times New Roman" panose="02020603050405020304" pitchFamily="18" charset="0"/>
                <a:cs typeface="Times New Roman" panose="02020603050405020304" pitchFamily="18" charset="0"/>
              </a:rPr>
              <a:t>Depending on the utilization of analytical tools, the improvement of mobile interfaces, and the strengthening of the company’s sustainability communication, Tesco is capable of increasing customer loyalty. </a:t>
            </a:r>
            <a:endParaRPr lang="en-US" sz="2200" b="0" i="0" dirty="0">
              <a:effectLst/>
              <a:latin typeface="Times New Roman" panose="02020603050405020304" pitchFamily="18" charset="0"/>
              <a:cs typeface="Times New Roman" panose="02020603050405020304" pitchFamily="18" charset="0"/>
            </a:endParaRPr>
          </a:p>
          <a:p>
            <a:pPr algn="just"/>
            <a:r>
              <a:rPr lang="en-US" sz="2200" b="0" i="0" dirty="0">
                <a:effectLst/>
                <a:latin typeface="Times New Roman" panose="02020603050405020304" pitchFamily="18" charset="0"/>
                <a:cs typeface="Times New Roman" panose="02020603050405020304" pitchFamily="18" charset="0"/>
              </a:rPr>
              <a:t>Finally, the strategic prevention based on the development of the digital and social media presence will result in a great success for Tesco in the conditions of a constantly evolving marketplace, as well as customer satisfaction.</a:t>
            </a:r>
            <a:endParaRPr lang="en-US" sz="2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 </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41630" y="1984143"/>
            <a:ext cx="11508740" cy="3989070"/>
          </a:xfrm>
        </p:spPr>
        <p:txBody>
          <a:bodyPr>
            <a:normAutofit fontScale="75000" lnSpcReduction="20000"/>
          </a:bodyPr>
          <a:lstStyle/>
          <a:p>
            <a:pPr marL="539750" marR="0" lvl="0" indent="-457200" algn="just" fontAlgn="auto">
              <a:lnSpc>
                <a:spcPct val="150000"/>
              </a:lnSpc>
              <a:spcBef>
                <a:spcPts val="0"/>
              </a:spcBef>
              <a:spcAft>
                <a:spcPts val="0"/>
              </a:spcAft>
              <a:buNone/>
            </a:pPr>
            <a:r>
              <a:rPr lang="en-US" sz="1800" dirty="0" err="1">
                <a:effectLst/>
                <a:latin typeface="Times New Roman" panose="02020603050405020304" pitchFamily="18" charset="0"/>
                <a:ea typeface="Times New Roman" panose="02020603050405020304" pitchFamily="18" charset="0"/>
              </a:rPr>
              <a:t>Boskova</a:t>
            </a:r>
            <a:r>
              <a:rPr lang="en-US" sz="1800" dirty="0">
                <a:effectLst/>
                <a:latin typeface="Times New Roman" panose="02020603050405020304" pitchFamily="18" charset="0"/>
                <a:ea typeface="Times New Roman" panose="02020603050405020304" pitchFamily="18" charset="0"/>
              </a:rPr>
              <a:t>, I., </a:t>
            </a:r>
            <a:r>
              <a:rPr lang="en-US" sz="1800" dirty="0" err="1">
                <a:effectLst/>
                <a:latin typeface="Times New Roman" panose="02020603050405020304" pitchFamily="18" charset="0"/>
                <a:ea typeface="Times New Roman" panose="02020603050405020304" pitchFamily="18" charset="0"/>
              </a:rPr>
              <a:t>Valenta</a:t>
            </a:r>
            <a:r>
              <a:rPr lang="en-US" sz="1800" dirty="0">
                <a:effectLst/>
                <a:latin typeface="Times New Roman" panose="02020603050405020304" pitchFamily="18" charset="0"/>
                <a:ea typeface="Times New Roman" panose="02020603050405020304" pitchFamily="18" charset="0"/>
              </a:rPr>
              <a:t>, M. and </a:t>
            </a:r>
            <a:r>
              <a:rPr lang="en-US" sz="1800" dirty="0" err="1">
                <a:effectLst/>
                <a:latin typeface="Times New Roman" panose="02020603050405020304" pitchFamily="18" charset="0"/>
                <a:ea typeface="Times New Roman" panose="02020603050405020304" pitchFamily="18" charset="0"/>
              </a:rPr>
              <a:t>Dolanova</a:t>
            </a:r>
            <a:r>
              <a:rPr lang="en-US" sz="1800" dirty="0">
                <a:effectLst/>
                <a:latin typeface="Times New Roman" panose="02020603050405020304" pitchFamily="18" charset="0"/>
                <a:ea typeface="Times New Roman" panose="02020603050405020304" pitchFamily="18" charset="0"/>
              </a:rPr>
              <a:t>, I., 2024. Implementation of sustainability activities in food retail chains. </a:t>
            </a:r>
            <a:r>
              <a:rPr lang="en-US" sz="1800" i="1" dirty="0">
                <a:effectLst/>
                <a:latin typeface="Times New Roman" panose="02020603050405020304" pitchFamily="18" charset="0"/>
                <a:ea typeface="Times New Roman" panose="02020603050405020304" pitchFamily="18" charset="0"/>
              </a:rPr>
              <a:t>British Food Journal</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126</a:t>
            </a:r>
            <a:r>
              <a:rPr lang="en-US" sz="1800" dirty="0">
                <a:effectLst/>
                <a:latin typeface="Times New Roman" panose="02020603050405020304" pitchFamily="18" charset="0"/>
                <a:ea typeface="Times New Roman" panose="02020603050405020304" pitchFamily="18" charset="0"/>
              </a:rPr>
              <a:t>(9), pp.3529-3549.</a:t>
            </a:r>
            <a:endParaRPr lang="en-US" sz="1800" dirty="0">
              <a:effectLst/>
              <a:latin typeface="Times New Roman" panose="02020603050405020304" pitchFamily="18" charset="0"/>
              <a:ea typeface="Times New Roman" panose="02020603050405020304" pitchFamily="18" charset="0"/>
            </a:endParaRPr>
          </a:p>
          <a:p>
            <a:pPr marL="539750" marR="0" lvl="0" indent="-457200" algn="just" fontAlgn="auto">
              <a:lnSpc>
                <a:spcPct val="150000"/>
              </a:lnSpc>
              <a:spcBef>
                <a:spcPts val="0"/>
              </a:spcBef>
              <a:spcAft>
                <a:spcPts val="0"/>
              </a:spcAft>
              <a:buNone/>
            </a:pPr>
            <a:r>
              <a:rPr lang="en-US" sz="1800" dirty="0" err="1">
                <a:effectLst/>
                <a:latin typeface="Times New Roman" panose="02020603050405020304" pitchFamily="18" charset="0"/>
                <a:ea typeface="Times New Roman" panose="02020603050405020304" pitchFamily="18" charset="0"/>
              </a:rPr>
              <a:t>Chkanikova</a:t>
            </a:r>
            <a:r>
              <a:rPr lang="en-US" sz="1800" dirty="0">
                <a:effectLst/>
                <a:latin typeface="Times New Roman" panose="02020603050405020304" pitchFamily="18" charset="0"/>
                <a:ea typeface="Times New Roman" panose="02020603050405020304" pitchFamily="18" charset="0"/>
              </a:rPr>
              <a:t>, O. and </a:t>
            </a:r>
            <a:r>
              <a:rPr lang="en-US" sz="1800" dirty="0" err="1">
                <a:effectLst/>
                <a:latin typeface="Times New Roman" panose="02020603050405020304" pitchFamily="18" charset="0"/>
                <a:ea typeface="Times New Roman" panose="02020603050405020304" pitchFamily="18" charset="0"/>
              </a:rPr>
              <a:t>Sroufe</a:t>
            </a:r>
            <a:r>
              <a:rPr lang="en-US" sz="1800" dirty="0">
                <a:effectLst/>
                <a:latin typeface="Times New Roman" panose="02020603050405020304" pitchFamily="18" charset="0"/>
                <a:ea typeface="Times New Roman" panose="02020603050405020304" pitchFamily="18" charset="0"/>
              </a:rPr>
              <a:t>, R., 2021. Third-party sustainability certifications in food retailing: Certification design from a sustainable supply chain management perspective. </a:t>
            </a:r>
            <a:r>
              <a:rPr lang="en-US" sz="1800" i="1" dirty="0">
                <a:effectLst/>
                <a:latin typeface="Times New Roman" panose="02020603050405020304" pitchFamily="18" charset="0"/>
                <a:ea typeface="Times New Roman" panose="02020603050405020304" pitchFamily="18" charset="0"/>
              </a:rPr>
              <a:t>Journal of Cleaner Production</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282</a:t>
            </a:r>
            <a:r>
              <a:rPr lang="en-US" sz="1800" dirty="0">
                <a:effectLst/>
                <a:latin typeface="Times New Roman" panose="02020603050405020304" pitchFamily="18" charset="0"/>
                <a:ea typeface="Times New Roman" panose="02020603050405020304" pitchFamily="18" charset="0"/>
              </a:rPr>
              <a:t>, p.124344.</a:t>
            </a:r>
            <a:endParaRPr lang="en-US" sz="1800" dirty="0">
              <a:effectLst/>
              <a:latin typeface="Times New Roman" panose="02020603050405020304" pitchFamily="18" charset="0"/>
              <a:ea typeface="Times New Roman" panose="02020603050405020304" pitchFamily="18" charset="0"/>
            </a:endParaRPr>
          </a:p>
          <a:p>
            <a:pPr marL="539750" marR="0" lvl="0" indent="-457200" fontAlgn="auto">
              <a:lnSpc>
                <a:spcPct val="200000"/>
              </a:lnSpc>
              <a:spcBef>
                <a:spcPts val="0"/>
              </a:spcBef>
              <a:spcAft>
                <a:spcPts val="0"/>
              </a:spcAft>
              <a:buNone/>
            </a:pPr>
            <a:r>
              <a:rPr lang="en-US" sz="1800" dirty="0">
                <a:effectLst/>
                <a:latin typeface="Times New Roman" panose="02020603050405020304" pitchFamily="18" charset="0"/>
                <a:ea typeface="Times New Roman" panose="02020603050405020304" pitchFamily="18" charset="0"/>
              </a:rPr>
              <a:t>Carrick, Angharad. “How Supermarket Share Has Changed over a Decade with Asda and </a:t>
            </a:r>
            <a:r>
              <a:rPr lang="en-US" sz="1800" dirty="0" err="1">
                <a:effectLst/>
                <a:latin typeface="Times New Roman" panose="02020603050405020304" pitchFamily="18" charset="0"/>
                <a:ea typeface="Times New Roman" panose="02020603050405020304" pitchFamily="18" charset="0"/>
              </a:rPr>
              <a:t>Morrisons</a:t>
            </a:r>
            <a:r>
              <a:rPr lang="en-US" sz="1800" dirty="0">
                <a:effectLst/>
                <a:latin typeface="Times New Roman" panose="02020603050405020304" pitchFamily="18" charset="0"/>
                <a:ea typeface="Times New Roman" panose="02020603050405020304" pitchFamily="18" charset="0"/>
              </a:rPr>
              <a:t> Struggling.” </a:t>
            </a:r>
            <a:r>
              <a:rPr lang="en-US" sz="1800" i="1" dirty="0">
                <a:effectLst/>
                <a:latin typeface="Times New Roman" panose="02020603050405020304" pitchFamily="18" charset="0"/>
                <a:ea typeface="Times New Roman" panose="02020603050405020304" pitchFamily="18" charset="0"/>
              </a:rPr>
              <a:t>This Is Money</a:t>
            </a:r>
            <a:r>
              <a:rPr lang="en-US" sz="1800" dirty="0">
                <a:effectLst/>
                <a:latin typeface="Times New Roman" panose="02020603050405020304" pitchFamily="18" charset="0"/>
                <a:ea typeface="Times New Roman" panose="02020603050405020304" pitchFamily="18" charset="0"/>
              </a:rPr>
              <a:t>, This Is Money, 13 Aug. 2024, </a:t>
            </a:r>
            <a:r>
              <a:rPr lang="en-US" sz="1800" dirty="0" err="1">
                <a:effectLst/>
                <a:latin typeface="Times New Roman" panose="02020603050405020304" pitchFamily="18" charset="0"/>
                <a:ea typeface="Times New Roman" panose="02020603050405020304" pitchFamily="18" charset="0"/>
              </a:rPr>
              <a:t>www.thisismoney.co.uk</a:t>
            </a:r>
            <a:r>
              <a:rPr lang="en-US" sz="1800" dirty="0">
                <a:effectLst/>
                <a:latin typeface="Times New Roman" panose="02020603050405020304" pitchFamily="18" charset="0"/>
                <a:ea typeface="Times New Roman" panose="02020603050405020304" pitchFamily="18" charset="0"/>
              </a:rPr>
              <a:t>/money/bills/article-13738307/How-supermarket-share-changed-decade-Asda-Morrisons-struggling.html.</a:t>
            </a:r>
            <a:endParaRPr lang="en-US" sz="1800" dirty="0">
              <a:effectLst/>
              <a:latin typeface="Times New Roman" panose="02020603050405020304" pitchFamily="18" charset="0"/>
              <a:ea typeface="Times New Roman" panose="02020603050405020304" pitchFamily="18" charset="0"/>
            </a:endParaRPr>
          </a:p>
          <a:p>
            <a:pPr marL="539750" marR="0" lvl="0" indent="-457200" algn="just" fontAlgn="auto">
              <a:lnSpc>
                <a:spcPct val="150000"/>
              </a:lnSpc>
              <a:spcBef>
                <a:spcPts val="0"/>
              </a:spcBef>
              <a:spcAft>
                <a:spcPts val="0"/>
              </a:spcAft>
              <a:buNone/>
            </a:pPr>
            <a:r>
              <a:rPr lang="en-US" sz="1800" dirty="0">
                <a:effectLst/>
                <a:latin typeface="Times New Roman" panose="02020603050405020304" pitchFamily="18" charset="0"/>
                <a:ea typeface="Times New Roman" panose="02020603050405020304" pitchFamily="18" charset="0"/>
              </a:rPr>
              <a:t>Gan, W. and Yan, C., 2023. Financial Analysis and Development Study of Tesco PLC. </a:t>
            </a:r>
            <a:r>
              <a:rPr lang="en-US" sz="1800" i="1" dirty="0">
                <a:effectLst/>
                <a:latin typeface="Times New Roman" panose="02020603050405020304" pitchFamily="18" charset="0"/>
                <a:ea typeface="Times New Roman" panose="02020603050405020304" pitchFamily="18" charset="0"/>
              </a:rPr>
              <a:t>Highlights in Business, Economics and Management</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10</a:t>
            </a:r>
            <a:r>
              <a:rPr lang="en-US" sz="1800" dirty="0">
                <a:effectLst/>
                <a:latin typeface="Times New Roman" panose="02020603050405020304" pitchFamily="18" charset="0"/>
                <a:ea typeface="Times New Roman" panose="02020603050405020304" pitchFamily="18" charset="0"/>
              </a:rPr>
              <a:t>, pp.167-172.</a:t>
            </a:r>
            <a:endParaRPr lang="en-US" sz="1800" dirty="0">
              <a:effectLst/>
              <a:latin typeface="Times New Roman" panose="02020603050405020304" pitchFamily="18" charset="0"/>
              <a:ea typeface="Times New Roman" panose="02020603050405020304" pitchFamily="18" charset="0"/>
            </a:endParaRPr>
          </a:p>
          <a:p>
            <a:pPr marL="539750" marR="0" lvl="0" indent="-457200" algn="just" fontAlgn="auto">
              <a:lnSpc>
                <a:spcPct val="150000"/>
              </a:lnSpc>
              <a:spcBef>
                <a:spcPts val="0"/>
              </a:spcBef>
              <a:spcAft>
                <a:spcPts val="0"/>
              </a:spcAft>
              <a:buNone/>
            </a:pPr>
            <a:r>
              <a:rPr lang="en-US" sz="1800" dirty="0">
                <a:effectLst/>
                <a:latin typeface="Times New Roman" panose="02020603050405020304" pitchFamily="18" charset="0"/>
                <a:ea typeface="Times New Roman" panose="02020603050405020304" pitchFamily="18" charset="0"/>
              </a:rPr>
              <a:t>Hashim, M., </a:t>
            </a:r>
            <a:r>
              <a:rPr lang="en-US" sz="1800" dirty="0" err="1">
                <a:effectLst/>
                <a:latin typeface="Times New Roman" panose="02020603050405020304" pitchFamily="18" charset="0"/>
                <a:ea typeface="Times New Roman" panose="02020603050405020304" pitchFamily="18" charset="0"/>
              </a:rPr>
              <a:t>Nazam</a:t>
            </a:r>
            <a:r>
              <a:rPr lang="en-US" sz="1800" dirty="0">
                <a:effectLst/>
                <a:latin typeface="Times New Roman" panose="02020603050405020304" pitchFamily="18" charset="0"/>
                <a:ea typeface="Times New Roman" panose="02020603050405020304" pitchFamily="18" charset="0"/>
              </a:rPr>
              <a:t>, M., Abrar, M., Hussain, Z., Nazim, M. and Shabbir, R., 2021. Unlocking the sustainable production indicators: a novel </a:t>
            </a:r>
            <a:r>
              <a:rPr lang="en-US" sz="1800" dirty="0" err="1">
                <a:effectLst/>
                <a:latin typeface="Times New Roman" panose="02020603050405020304" pitchFamily="18" charset="0"/>
                <a:ea typeface="Times New Roman" panose="02020603050405020304" pitchFamily="18" charset="0"/>
              </a:rPr>
              <a:t>tesco</a:t>
            </a:r>
            <a:r>
              <a:rPr lang="en-US" sz="1800" dirty="0">
                <a:effectLst/>
                <a:latin typeface="Times New Roman" panose="02020603050405020304" pitchFamily="18" charset="0"/>
                <a:ea typeface="Times New Roman" panose="02020603050405020304" pitchFamily="18" charset="0"/>
              </a:rPr>
              <a:t> based fuzzy AHP approach. </a:t>
            </a:r>
            <a:r>
              <a:rPr lang="en-US" sz="1800" i="1" dirty="0">
                <a:effectLst/>
                <a:latin typeface="Times New Roman" panose="02020603050405020304" pitchFamily="18" charset="0"/>
                <a:ea typeface="Times New Roman" panose="02020603050405020304" pitchFamily="18" charset="0"/>
              </a:rPr>
              <a:t>Cogent Business &amp; Management</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8</a:t>
            </a:r>
            <a:r>
              <a:rPr lang="en-US" sz="1800" dirty="0">
                <a:effectLst/>
                <a:latin typeface="Times New Roman" panose="02020603050405020304" pitchFamily="18" charset="0"/>
                <a:ea typeface="Times New Roman" panose="02020603050405020304" pitchFamily="18" charset="0"/>
              </a:rPr>
              <a:t>(1), p.1870807.</a:t>
            </a:r>
            <a:endParaRPr lang="en-US" sz="1800" dirty="0">
              <a:effectLst/>
              <a:latin typeface="Times New Roman" panose="02020603050405020304" pitchFamily="18" charset="0"/>
              <a:ea typeface="Times New Roman" panose="02020603050405020304" pitchFamily="18" charset="0"/>
            </a:endParaRPr>
          </a:p>
          <a:p>
            <a:pPr marL="539750" marR="0" lvl="0" indent="-457200" algn="just" fontAlgn="auto">
              <a:lnSpc>
                <a:spcPct val="150000"/>
              </a:lnSpc>
              <a:spcBef>
                <a:spcPts val="0"/>
              </a:spcBef>
              <a:spcAft>
                <a:spcPts val="0"/>
              </a:spcAft>
              <a:buNone/>
            </a:pPr>
            <a:r>
              <a:rPr lang="en-US" sz="1800" dirty="0">
                <a:effectLst/>
                <a:latin typeface="Times New Roman" panose="02020603050405020304" pitchFamily="18" charset="0"/>
                <a:ea typeface="Times New Roman" panose="02020603050405020304" pitchFamily="18" charset="0"/>
              </a:rPr>
              <a:t> Johnsen, R.E., Lacoste, S. and Meehan, J., 2020. Hegemony in asymmetric customer-supplier relationships. </a:t>
            </a:r>
            <a:r>
              <a:rPr lang="en-US" sz="1800" i="1" dirty="0">
                <a:effectLst/>
                <a:latin typeface="Times New Roman" panose="02020603050405020304" pitchFamily="18" charset="0"/>
                <a:ea typeface="Times New Roman" panose="02020603050405020304" pitchFamily="18" charset="0"/>
              </a:rPr>
              <a:t>Industrial Marketing Management</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87</a:t>
            </a:r>
            <a:r>
              <a:rPr lang="en-US" sz="1800" dirty="0">
                <a:effectLst/>
                <a:latin typeface="Times New Roman" panose="02020603050405020304" pitchFamily="18" charset="0"/>
                <a:ea typeface="Times New Roman" panose="02020603050405020304" pitchFamily="18" charset="0"/>
              </a:rPr>
              <a:t>, pp.63-75.</a:t>
            </a:r>
            <a:endParaRPr lang="en-US" sz="1800" dirty="0">
              <a:effectLst/>
              <a:latin typeface="Times New Roman" panose="02020603050405020304" pitchFamily="18" charset="0"/>
              <a:ea typeface="Times New Roman" panose="02020603050405020304" pitchFamily="18" charset="0"/>
            </a:endParaRPr>
          </a:p>
          <a:p>
            <a:pPr marL="539750" marR="0" lvl="0" indent="-457200" algn="just" fontAlgn="auto">
              <a:lnSpc>
                <a:spcPct val="150000"/>
              </a:lnSpc>
              <a:spcBef>
                <a:spcPts val="0"/>
              </a:spcBef>
              <a:spcAft>
                <a:spcPts val="0"/>
              </a:spcAft>
              <a:buNone/>
            </a:pPr>
            <a:r>
              <a:rPr lang="en-US" sz="1800" dirty="0">
                <a:effectLst/>
                <a:latin typeface="Times New Roman" panose="02020603050405020304" pitchFamily="18" charset="0"/>
                <a:ea typeface="Times New Roman" panose="02020603050405020304" pitchFamily="18" charset="0"/>
              </a:rPr>
              <a:t>Jones, P. and Comfort, D., 2020. Storytelling and corporate social responsibility reporting: A case study of leading UK retailers. </a:t>
            </a:r>
            <a:r>
              <a:rPr lang="en-US" sz="1800" i="1" dirty="0">
                <a:effectLst/>
                <a:latin typeface="Times New Roman" panose="02020603050405020304" pitchFamily="18" charset="0"/>
                <a:ea typeface="Times New Roman" panose="02020603050405020304" pitchFamily="18" charset="0"/>
              </a:rPr>
              <a:t>European Journal of Sustainable Development Research</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2</a:t>
            </a:r>
            <a:r>
              <a:rPr lang="en-US" sz="1800" dirty="0">
                <a:effectLst/>
                <a:latin typeface="Times New Roman" panose="02020603050405020304" pitchFamily="18" charset="0"/>
                <a:ea typeface="Times New Roman" panose="02020603050405020304" pitchFamily="18" charset="0"/>
              </a:rPr>
              <a:t>(4), pp.1-11.</a:t>
            </a:r>
            <a:endParaRPr lang="en-US" sz="1800" dirty="0">
              <a:effectLst/>
              <a:latin typeface="Times New Roman" panose="02020603050405020304" pitchFamily="18" charset="0"/>
              <a:ea typeface="Times New Roman" panose="02020603050405020304" pitchFamily="18" charset="0"/>
            </a:endParaRPr>
          </a:p>
          <a:p>
            <a:pPr marL="539750" marR="0" lvl="0" indent="-457200" algn="just" fontAlgn="auto">
              <a:lnSpc>
                <a:spcPct val="150000"/>
              </a:lnSpc>
              <a:spcBef>
                <a:spcPts val="0"/>
              </a:spcBef>
              <a:spcAft>
                <a:spcPts val="0"/>
              </a:spcAft>
              <a:buNone/>
            </a:pPr>
            <a:r>
              <a:rPr lang="en-US" sz="1800" dirty="0">
                <a:effectLst/>
                <a:latin typeface="Times New Roman" panose="02020603050405020304" pitchFamily="18" charset="0"/>
                <a:ea typeface="Times New Roman" panose="02020603050405020304" pitchFamily="18" charset="0"/>
              </a:rPr>
              <a:t>Jones, P., Wynn, M. and Comfort, D., 2020. SDG 12, Sustainable consumption and the UK’s leading retailers. </a:t>
            </a:r>
            <a:r>
              <a:rPr lang="en-US" sz="1800" i="1" dirty="0">
                <a:effectLst/>
                <a:latin typeface="Times New Roman" panose="02020603050405020304" pitchFamily="18" charset="0"/>
                <a:ea typeface="Times New Roman" panose="02020603050405020304" pitchFamily="18" charset="0"/>
              </a:rPr>
              <a:t>Responsible Consumption and Production</a:t>
            </a:r>
            <a:r>
              <a:rPr lang="en-US" sz="1800" dirty="0">
                <a:effectLst/>
                <a:latin typeface="Times New Roman" panose="02020603050405020304" pitchFamily="18" charset="0"/>
                <a:ea typeface="Times New Roman" panose="02020603050405020304" pitchFamily="18" charset="0"/>
              </a:rPr>
              <a:t>, p.7.</a:t>
            </a:r>
            <a:endParaRPr lang="en-US" sz="18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 </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2912" y="1853248"/>
            <a:ext cx="11306175" cy="3865880"/>
          </a:xfrm>
        </p:spPr>
        <p:txBody>
          <a:bodyPr>
            <a:noAutofit/>
          </a:bodyPr>
          <a:lstStyle/>
          <a:p>
            <a:pPr marL="539750" marR="0" lvl="0" indent="-457200" algn="just" fontAlgn="auto">
              <a:lnSpc>
                <a:spcPct val="150000"/>
              </a:lnSpc>
              <a:spcBef>
                <a:spcPts val="0"/>
              </a:spcBef>
              <a:spcAft>
                <a:spcPts val="0"/>
              </a:spcAft>
              <a:buNone/>
            </a:pPr>
            <a:r>
              <a:rPr lang="en-US" sz="1200" dirty="0">
                <a:effectLst/>
                <a:latin typeface="Times New Roman" panose="02020603050405020304" pitchFamily="18" charset="0"/>
                <a:ea typeface="Times New Roman" panose="02020603050405020304" pitchFamily="18" charset="0"/>
              </a:rPr>
              <a:t>Li, L., Wang, Y. and Zhang, Y.Y., 2023. A critical examination of M&amp;S's current strategic and marketing position, as well as potential sustainable competitive marketing strategies. </a:t>
            </a:r>
            <a:r>
              <a:rPr lang="en-US" sz="1200" i="1" dirty="0">
                <a:effectLst/>
                <a:latin typeface="Times New Roman" panose="02020603050405020304" pitchFamily="18" charset="0"/>
                <a:ea typeface="Times New Roman" panose="02020603050405020304" pitchFamily="18" charset="0"/>
              </a:rPr>
              <a:t>International Journal of Science and Business</a:t>
            </a:r>
            <a:r>
              <a:rPr lang="en-US" sz="1200" dirty="0">
                <a:effectLst/>
                <a:latin typeface="Times New Roman" panose="02020603050405020304" pitchFamily="18" charset="0"/>
                <a:ea typeface="Times New Roman" panose="02020603050405020304" pitchFamily="18" charset="0"/>
              </a:rPr>
              <a:t>, </a:t>
            </a:r>
            <a:r>
              <a:rPr lang="en-US" sz="1200" i="1" dirty="0">
                <a:effectLst/>
                <a:latin typeface="Times New Roman" panose="02020603050405020304" pitchFamily="18" charset="0"/>
                <a:ea typeface="Times New Roman" panose="02020603050405020304" pitchFamily="18" charset="0"/>
              </a:rPr>
              <a:t>18</a:t>
            </a:r>
            <a:r>
              <a:rPr lang="en-US" sz="1200" dirty="0">
                <a:effectLst/>
                <a:latin typeface="Times New Roman" panose="02020603050405020304" pitchFamily="18" charset="0"/>
                <a:ea typeface="Times New Roman" panose="02020603050405020304" pitchFamily="18" charset="0"/>
              </a:rPr>
              <a:t>(1), pp.108-117.</a:t>
            </a:r>
            <a:endParaRPr lang="en-US" sz="1200" dirty="0">
              <a:latin typeface="Times New Roman" panose="02020603050405020304" pitchFamily="18" charset="0"/>
              <a:ea typeface="Times New Roman" panose="02020603050405020304" pitchFamily="18" charset="0"/>
            </a:endParaRPr>
          </a:p>
          <a:p>
            <a:pPr marL="539750" marR="0" lvl="0" indent="-457200" algn="just" fontAlgn="auto">
              <a:lnSpc>
                <a:spcPct val="150000"/>
              </a:lnSpc>
              <a:spcBef>
                <a:spcPts val="0"/>
              </a:spcBef>
              <a:spcAft>
                <a:spcPts val="0"/>
              </a:spcAft>
              <a:buNone/>
            </a:pPr>
            <a:r>
              <a:rPr lang="en-US" sz="1200" dirty="0">
                <a:effectLst/>
                <a:latin typeface="Times New Roman" panose="02020603050405020304" pitchFamily="18" charset="0"/>
                <a:ea typeface="Times New Roman" panose="02020603050405020304" pitchFamily="18" charset="0"/>
              </a:rPr>
              <a:t>Meng, S., 2024. Operation Management of Grocery Retailer in the UK: A Case of Tesco. </a:t>
            </a:r>
            <a:r>
              <a:rPr lang="en-US" sz="1200" i="1" dirty="0">
                <a:effectLst/>
                <a:latin typeface="Times New Roman" panose="02020603050405020304" pitchFamily="18" charset="0"/>
                <a:ea typeface="Times New Roman" panose="02020603050405020304" pitchFamily="18" charset="0"/>
              </a:rPr>
              <a:t>Pacific International Journal</a:t>
            </a:r>
            <a:r>
              <a:rPr lang="en-US" sz="1200" dirty="0">
                <a:effectLst/>
                <a:latin typeface="Times New Roman" panose="02020603050405020304" pitchFamily="18" charset="0"/>
                <a:ea typeface="Times New Roman" panose="02020603050405020304" pitchFamily="18" charset="0"/>
              </a:rPr>
              <a:t>, </a:t>
            </a:r>
            <a:r>
              <a:rPr lang="en-US" sz="1200" i="1" dirty="0">
                <a:effectLst/>
                <a:latin typeface="Times New Roman" panose="02020603050405020304" pitchFamily="18" charset="0"/>
                <a:ea typeface="Times New Roman" panose="02020603050405020304" pitchFamily="18" charset="0"/>
              </a:rPr>
              <a:t>7</a:t>
            </a:r>
            <a:r>
              <a:rPr lang="en-US" sz="1200" dirty="0">
                <a:effectLst/>
                <a:latin typeface="Times New Roman" panose="02020603050405020304" pitchFamily="18" charset="0"/>
                <a:ea typeface="Times New Roman" panose="02020603050405020304" pitchFamily="18" charset="0"/>
              </a:rPr>
              <a:t>(2), pp.136-142.</a:t>
            </a:r>
            <a:endParaRPr lang="en-US" sz="1200" dirty="0">
              <a:effectLst/>
              <a:latin typeface="Times New Roman" panose="02020603050405020304" pitchFamily="18" charset="0"/>
              <a:ea typeface="Times New Roman" panose="02020603050405020304" pitchFamily="18" charset="0"/>
            </a:endParaRPr>
          </a:p>
          <a:p>
            <a:pPr marL="539750" marR="0" lvl="0" indent="-457200" algn="just" fontAlgn="auto">
              <a:lnSpc>
                <a:spcPct val="150000"/>
              </a:lnSpc>
              <a:spcBef>
                <a:spcPts val="0"/>
              </a:spcBef>
              <a:spcAft>
                <a:spcPts val="0"/>
              </a:spcAft>
              <a:buNone/>
            </a:pPr>
            <a:r>
              <a:rPr lang="en-US" sz="1200" dirty="0">
                <a:effectLst/>
                <a:latin typeface="Times New Roman" panose="02020603050405020304" pitchFamily="18" charset="0"/>
                <a:ea typeface="Times New Roman" panose="02020603050405020304" pitchFamily="18" charset="0"/>
              </a:rPr>
              <a:t>Mohanty, J., 2022. Sustainable Marketing of </a:t>
            </a:r>
            <a:r>
              <a:rPr lang="en-US" sz="1200" dirty="0" err="1">
                <a:effectLst/>
                <a:latin typeface="Times New Roman" panose="02020603050405020304" pitchFamily="18" charset="0"/>
                <a:ea typeface="Times New Roman" panose="02020603050405020304" pitchFamily="18" charset="0"/>
              </a:rPr>
              <a:t>Csr</a:t>
            </a:r>
            <a:r>
              <a:rPr lang="en-US" sz="1200" dirty="0">
                <a:effectLst/>
                <a:latin typeface="Times New Roman" panose="02020603050405020304" pitchFamily="18" charset="0"/>
                <a:ea typeface="Times New Roman" panose="02020603050405020304" pitchFamily="18" charset="0"/>
              </a:rPr>
              <a:t> Through Employee Volunteering: The Tesco Experience. </a:t>
            </a:r>
            <a:r>
              <a:rPr lang="en-US" sz="1200" i="1" dirty="0">
                <a:effectLst/>
                <a:latin typeface="Times New Roman" panose="02020603050405020304" pitchFamily="18" charset="0"/>
                <a:ea typeface="Times New Roman" panose="02020603050405020304" pitchFamily="18" charset="0"/>
              </a:rPr>
              <a:t>Academy of Marketing Studies Journal</a:t>
            </a:r>
            <a:r>
              <a:rPr lang="en-US" sz="1200" dirty="0">
                <a:effectLst/>
                <a:latin typeface="Times New Roman" panose="02020603050405020304" pitchFamily="18" charset="0"/>
                <a:ea typeface="Times New Roman" panose="02020603050405020304" pitchFamily="18" charset="0"/>
              </a:rPr>
              <a:t>, </a:t>
            </a:r>
            <a:r>
              <a:rPr lang="en-US" sz="1200" i="1" dirty="0">
                <a:effectLst/>
                <a:latin typeface="Times New Roman" panose="02020603050405020304" pitchFamily="18" charset="0"/>
                <a:ea typeface="Times New Roman" panose="02020603050405020304" pitchFamily="18" charset="0"/>
              </a:rPr>
              <a:t>26</a:t>
            </a:r>
            <a:r>
              <a:rPr lang="en-US" sz="1200" dirty="0">
                <a:effectLst/>
                <a:latin typeface="Times New Roman" panose="02020603050405020304" pitchFamily="18" charset="0"/>
                <a:ea typeface="Times New Roman" panose="02020603050405020304" pitchFamily="18" charset="0"/>
              </a:rPr>
              <a:t>(S2).</a:t>
            </a:r>
            <a:endParaRPr lang="en-US" sz="1200" dirty="0">
              <a:effectLst/>
              <a:latin typeface="Times New Roman" panose="02020603050405020304" pitchFamily="18" charset="0"/>
              <a:ea typeface="Times New Roman" panose="02020603050405020304" pitchFamily="18" charset="0"/>
            </a:endParaRPr>
          </a:p>
          <a:p>
            <a:pPr marL="539750" marR="0" lvl="0" indent="-457200" algn="just" fontAlgn="auto">
              <a:lnSpc>
                <a:spcPct val="150000"/>
              </a:lnSpc>
              <a:spcBef>
                <a:spcPts val="0"/>
              </a:spcBef>
              <a:spcAft>
                <a:spcPts val="0"/>
              </a:spcAft>
              <a:buNone/>
            </a:pPr>
            <a:r>
              <a:rPr lang="en-US" sz="1200" dirty="0" err="1">
                <a:effectLst/>
                <a:latin typeface="Times New Roman" panose="02020603050405020304" pitchFamily="18" charset="0"/>
                <a:ea typeface="Times New Roman" panose="02020603050405020304" pitchFamily="18" charset="0"/>
              </a:rPr>
              <a:t>Mollah</a:t>
            </a:r>
            <a:r>
              <a:rPr lang="en-US" sz="1200" dirty="0">
                <a:effectLst/>
                <a:latin typeface="Times New Roman" panose="02020603050405020304" pitchFamily="18" charset="0"/>
                <a:ea typeface="Times New Roman" panose="02020603050405020304" pitchFamily="18" charset="0"/>
              </a:rPr>
              <a:t>, A.S., 2020. The impact of relationship marketing on customer loyalty at Tesco Plc, UK. </a:t>
            </a:r>
            <a:r>
              <a:rPr lang="en-US" sz="1200" i="1" dirty="0">
                <a:effectLst/>
                <a:latin typeface="Times New Roman" panose="02020603050405020304" pitchFamily="18" charset="0"/>
                <a:ea typeface="Times New Roman" panose="02020603050405020304" pitchFamily="18" charset="0"/>
              </a:rPr>
              <a:t>European Journal of Business and Management</a:t>
            </a:r>
            <a:r>
              <a:rPr lang="en-US" sz="1200" dirty="0">
                <a:effectLst/>
                <a:latin typeface="Times New Roman" panose="02020603050405020304" pitchFamily="18" charset="0"/>
                <a:ea typeface="Times New Roman" panose="02020603050405020304" pitchFamily="18" charset="0"/>
              </a:rPr>
              <a:t>, </a:t>
            </a:r>
            <a:r>
              <a:rPr lang="en-US" sz="1200" i="1" dirty="0">
                <a:effectLst/>
                <a:latin typeface="Times New Roman" panose="02020603050405020304" pitchFamily="18" charset="0"/>
                <a:ea typeface="Times New Roman" panose="02020603050405020304" pitchFamily="18" charset="0"/>
              </a:rPr>
              <a:t>6</a:t>
            </a:r>
            <a:r>
              <a:rPr lang="en-US" sz="1200" dirty="0">
                <a:effectLst/>
                <a:latin typeface="Times New Roman" panose="02020603050405020304" pitchFamily="18" charset="0"/>
                <a:ea typeface="Times New Roman" panose="02020603050405020304" pitchFamily="18" charset="0"/>
              </a:rPr>
              <a:t>(3), pp.21-55.</a:t>
            </a:r>
            <a:endParaRPr lang="en-US" sz="1200" dirty="0">
              <a:effectLst/>
              <a:latin typeface="Times New Roman" panose="02020603050405020304" pitchFamily="18" charset="0"/>
              <a:ea typeface="Times New Roman" panose="02020603050405020304" pitchFamily="18" charset="0"/>
            </a:endParaRPr>
          </a:p>
          <a:p>
            <a:pPr marL="539750" marR="0" lvl="0" indent="-457200" algn="just" fontAlgn="auto">
              <a:lnSpc>
                <a:spcPct val="150000"/>
              </a:lnSpc>
              <a:spcBef>
                <a:spcPts val="0"/>
              </a:spcBef>
              <a:spcAft>
                <a:spcPts val="0"/>
              </a:spcAft>
              <a:buNone/>
            </a:pPr>
            <a:r>
              <a:rPr lang="en-US" sz="1200" dirty="0">
                <a:effectLst/>
                <a:latin typeface="Times New Roman" panose="02020603050405020304" pitchFamily="18" charset="0"/>
                <a:ea typeface="Times New Roman" panose="02020603050405020304" pitchFamily="18" charset="0"/>
              </a:rPr>
              <a:t>Patel, K.S. and Swamy, D., 2023. Customer Role in Relationship Marketing in Acquisition and Retention of Customers: TESCO. </a:t>
            </a:r>
            <a:r>
              <a:rPr lang="en-US" sz="1200" i="1" dirty="0">
                <a:effectLst/>
                <a:latin typeface="Times New Roman" panose="02020603050405020304" pitchFamily="18" charset="0"/>
                <a:ea typeface="Times New Roman" panose="02020603050405020304" pitchFamily="18" charset="0"/>
              </a:rPr>
              <a:t>Modern Research in Consumer Behaviour and Marketing Research</a:t>
            </a:r>
            <a:r>
              <a:rPr lang="en-US" sz="1200" dirty="0">
                <a:effectLst/>
                <a:latin typeface="Times New Roman" panose="02020603050405020304" pitchFamily="18" charset="0"/>
                <a:ea typeface="Times New Roman" panose="02020603050405020304" pitchFamily="18" charset="0"/>
              </a:rPr>
              <a:t>, p.87.</a:t>
            </a:r>
            <a:endParaRPr lang="en-US" sz="1200" dirty="0">
              <a:effectLst/>
              <a:latin typeface="Times New Roman" panose="02020603050405020304" pitchFamily="18" charset="0"/>
              <a:ea typeface="Times New Roman" panose="02020603050405020304" pitchFamily="18" charset="0"/>
            </a:endParaRPr>
          </a:p>
          <a:p>
            <a:pPr marL="539750" marR="0" lvl="0" indent="-457200" algn="just" fontAlgn="auto">
              <a:lnSpc>
                <a:spcPct val="150000"/>
              </a:lnSpc>
              <a:spcBef>
                <a:spcPts val="0"/>
              </a:spcBef>
              <a:spcAft>
                <a:spcPts val="0"/>
              </a:spcAft>
              <a:buNone/>
            </a:pPr>
            <a:r>
              <a:rPr lang="en-US" sz="1200" dirty="0" err="1">
                <a:effectLst/>
                <a:latin typeface="Times New Roman" panose="02020603050405020304" pitchFamily="18" charset="0"/>
                <a:ea typeface="Times New Roman" panose="02020603050405020304" pitchFamily="18" charset="0"/>
              </a:rPr>
              <a:t>Ramar</a:t>
            </a:r>
            <a:r>
              <a:rPr lang="en-US" sz="1200" dirty="0">
                <a:effectLst/>
                <a:latin typeface="Times New Roman" panose="02020603050405020304" pitchFamily="18" charset="0"/>
                <a:ea typeface="Times New Roman" panose="02020603050405020304" pitchFamily="18" charset="0"/>
              </a:rPr>
              <a:t>, N., 2023. Multiple Regression Analysis Based Consumer Behavior Prediction for Marketing Multiple Regression Analysis Based Consumer Behavior Prediction for Marketing. </a:t>
            </a:r>
            <a:r>
              <a:rPr lang="en-US" sz="1200" i="1" dirty="0" err="1">
                <a:effectLst/>
                <a:latin typeface="Times New Roman" panose="02020603050405020304" pitchFamily="18" charset="0"/>
                <a:ea typeface="Times New Roman" panose="02020603050405020304" pitchFamily="18" charset="0"/>
              </a:rPr>
              <a:t>Shanlax</a:t>
            </a:r>
            <a:r>
              <a:rPr lang="en-US" sz="1200" i="1" dirty="0">
                <a:effectLst/>
                <a:latin typeface="Times New Roman" panose="02020603050405020304" pitchFamily="18" charset="0"/>
                <a:ea typeface="Times New Roman" panose="02020603050405020304" pitchFamily="18" charset="0"/>
              </a:rPr>
              <a:t> International Journal of Management</a:t>
            </a:r>
            <a:r>
              <a:rPr lang="en-US" sz="1200" dirty="0">
                <a:effectLst/>
                <a:latin typeface="Times New Roman" panose="02020603050405020304" pitchFamily="18" charset="0"/>
                <a:ea typeface="Times New Roman" panose="02020603050405020304" pitchFamily="18" charset="0"/>
              </a:rPr>
              <a:t>, </a:t>
            </a:r>
            <a:r>
              <a:rPr lang="en-US" sz="1200" i="1" dirty="0">
                <a:effectLst/>
                <a:latin typeface="Times New Roman" panose="02020603050405020304" pitchFamily="18" charset="0"/>
                <a:ea typeface="Times New Roman" panose="02020603050405020304" pitchFamily="18" charset="0"/>
              </a:rPr>
              <a:t>10</a:t>
            </a:r>
            <a:r>
              <a:rPr lang="en-US" sz="1200" dirty="0">
                <a:effectLst/>
                <a:latin typeface="Times New Roman" panose="02020603050405020304" pitchFamily="18" charset="0"/>
                <a:ea typeface="Times New Roman" panose="02020603050405020304" pitchFamily="18" charset="0"/>
              </a:rPr>
              <a:t>(3), pp.1-6.</a:t>
            </a:r>
            <a:endParaRPr lang="en-US" sz="1200" dirty="0">
              <a:effectLst/>
              <a:latin typeface="Times New Roman" panose="02020603050405020304" pitchFamily="18" charset="0"/>
              <a:ea typeface="Times New Roman" panose="02020603050405020304" pitchFamily="18" charset="0"/>
            </a:endParaRPr>
          </a:p>
          <a:p>
            <a:pPr marL="539750" marR="0" lvl="0" indent="-457200" algn="just" fontAlgn="auto">
              <a:lnSpc>
                <a:spcPct val="150000"/>
              </a:lnSpc>
              <a:spcBef>
                <a:spcPts val="0"/>
              </a:spcBef>
              <a:spcAft>
                <a:spcPts val="0"/>
              </a:spcAft>
              <a:buNone/>
            </a:pPr>
            <a:r>
              <a:rPr lang="en-US" sz="1200" dirty="0">
                <a:effectLst/>
                <a:latin typeface="Times New Roman" panose="02020603050405020304" pitchFamily="18" charset="0"/>
                <a:ea typeface="Times New Roman" panose="02020603050405020304" pitchFamily="18" charset="0"/>
              </a:rPr>
              <a:t>Utama, A.G.S., Verma, M., Ng, J.Y., Kee, D.M.H., Nga, C.S., </a:t>
            </a:r>
            <a:r>
              <a:rPr lang="en-US" sz="1200" dirty="0" err="1">
                <a:effectLst/>
                <a:latin typeface="Times New Roman" panose="02020603050405020304" pitchFamily="18" charset="0"/>
                <a:ea typeface="Times New Roman" panose="02020603050405020304" pitchFamily="18" charset="0"/>
              </a:rPr>
              <a:t>Izzati</a:t>
            </a:r>
            <a:r>
              <a:rPr lang="en-US" sz="1200" dirty="0">
                <a:effectLst/>
                <a:latin typeface="Times New Roman" panose="02020603050405020304" pitchFamily="18" charset="0"/>
                <a:ea typeface="Times New Roman" panose="02020603050405020304" pitchFamily="18" charset="0"/>
              </a:rPr>
              <a:t>, N.N., Ng, Y.X. and </a:t>
            </a:r>
            <a:r>
              <a:rPr lang="en-US" sz="1200" dirty="0" err="1">
                <a:effectLst/>
                <a:latin typeface="Times New Roman" panose="02020603050405020304" pitchFamily="18" charset="0"/>
                <a:ea typeface="Times New Roman" panose="02020603050405020304" pitchFamily="18" charset="0"/>
              </a:rPr>
              <a:t>Khoiruwnia</a:t>
            </a:r>
            <a:r>
              <a:rPr lang="en-US" sz="1200" dirty="0">
                <a:effectLst/>
                <a:latin typeface="Times New Roman" panose="02020603050405020304" pitchFamily="18" charset="0"/>
                <a:ea typeface="Times New Roman" panose="02020603050405020304" pitchFamily="18" charset="0"/>
              </a:rPr>
              <a:t>, F., 2022. A Research on Tesco's Consumer Purchasing Behavior towards E-Commerce during the Pandemic Period. </a:t>
            </a:r>
            <a:r>
              <a:rPr lang="en-US" sz="1200" i="1" dirty="0">
                <a:effectLst/>
                <a:latin typeface="Times New Roman" panose="02020603050405020304" pitchFamily="18" charset="0"/>
                <a:ea typeface="Times New Roman" panose="02020603050405020304" pitchFamily="18" charset="0"/>
              </a:rPr>
              <a:t>International Journal of Accounting &amp; Finance in Asia </a:t>
            </a:r>
            <a:r>
              <a:rPr lang="en-US" sz="1200" i="1" dirty="0" err="1">
                <a:effectLst/>
                <a:latin typeface="Times New Roman" panose="02020603050405020304" pitchFamily="18" charset="0"/>
                <a:ea typeface="Times New Roman" panose="02020603050405020304" pitchFamily="18" charset="0"/>
              </a:rPr>
              <a:t>Pasific</a:t>
            </a:r>
            <a:r>
              <a:rPr lang="en-US" sz="1200" i="1" dirty="0">
                <a:effectLst/>
                <a:latin typeface="Times New Roman" panose="02020603050405020304" pitchFamily="18" charset="0"/>
                <a:ea typeface="Times New Roman" panose="02020603050405020304" pitchFamily="18" charset="0"/>
              </a:rPr>
              <a:t> (IJAFAP)</a:t>
            </a:r>
            <a:r>
              <a:rPr lang="en-US" sz="1200" dirty="0">
                <a:effectLst/>
                <a:latin typeface="Times New Roman" panose="02020603050405020304" pitchFamily="18" charset="0"/>
                <a:ea typeface="Times New Roman" panose="02020603050405020304" pitchFamily="18" charset="0"/>
              </a:rPr>
              <a:t>, </a:t>
            </a:r>
            <a:r>
              <a:rPr lang="en-US" sz="1200" i="1" dirty="0">
                <a:effectLst/>
                <a:latin typeface="Times New Roman" panose="02020603050405020304" pitchFamily="18" charset="0"/>
                <a:ea typeface="Times New Roman" panose="02020603050405020304" pitchFamily="18" charset="0"/>
              </a:rPr>
              <a:t>5</a:t>
            </a:r>
            <a:r>
              <a:rPr lang="en-US" sz="1200" dirty="0">
                <a:effectLst/>
                <a:latin typeface="Times New Roman" panose="02020603050405020304" pitchFamily="18" charset="0"/>
                <a:ea typeface="Times New Roman" panose="02020603050405020304" pitchFamily="18" charset="0"/>
              </a:rPr>
              <a:t>(1), pp.53-63.</a:t>
            </a:r>
            <a:endParaRPr lang="en-US" sz="1200" dirty="0">
              <a:effectLst/>
              <a:latin typeface="Times New Roman" panose="02020603050405020304" pitchFamily="18" charset="0"/>
              <a:ea typeface="Times New Roman" panose="02020603050405020304" pitchFamily="18" charset="0"/>
            </a:endParaRPr>
          </a:p>
          <a:p>
            <a:pPr marL="539750" marR="0" lvl="0" indent="-457200" algn="just" fontAlgn="auto">
              <a:lnSpc>
                <a:spcPct val="150000"/>
              </a:lnSpc>
              <a:spcBef>
                <a:spcPts val="0"/>
              </a:spcBef>
              <a:spcAft>
                <a:spcPts val="0"/>
              </a:spcAft>
              <a:buNone/>
            </a:pPr>
            <a:r>
              <a:rPr lang="en-US" sz="1200" dirty="0">
                <a:effectLst/>
                <a:latin typeface="Times New Roman" panose="02020603050405020304" pitchFamily="18" charset="0"/>
                <a:ea typeface="Times New Roman" panose="02020603050405020304" pitchFamily="18" charset="0"/>
              </a:rPr>
              <a:t>Wang, Y., 2023. A model predicting CRM resource effect on business performance through CRM capabilities. </a:t>
            </a:r>
            <a:r>
              <a:rPr lang="en-US" sz="1200" i="1" dirty="0">
                <a:effectLst/>
                <a:latin typeface="Times New Roman" panose="02020603050405020304" pitchFamily="18" charset="0"/>
                <a:ea typeface="Times New Roman" panose="02020603050405020304" pitchFamily="18" charset="0"/>
              </a:rPr>
              <a:t>Wireless Communications and Mobile Computing</a:t>
            </a:r>
            <a:r>
              <a:rPr lang="en-US" sz="1200" dirty="0">
                <a:effectLst/>
                <a:latin typeface="Times New Roman" panose="02020603050405020304" pitchFamily="18" charset="0"/>
                <a:ea typeface="Times New Roman" panose="02020603050405020304" pitchFamily="18" charset="0"/>
              </a:rPr>
              <a:t>, </a:t>
            </a:r>
            <a:r>
              <a:rPr lang="en-US" sz="1200" i="1" dirty="0">
                <a:effectLst/>
                <a:latin typeface="Times New Roman" panose="02020603050405020304" pitchFamily="18" charset="0"/>
                <a:ea typeface="Times New Roman" panose="02020603050405020304" pitchFamily="18" charset="0"/>
              </a:rPr>
              <a:t>2023</a:t>
            </a:r>
            <a:r>
              <a:rPr lang="en-US" sz="1200" dirty="0">
                <a:effectLst/>
                <a:latin typeface="Times New Roman" panose="02020603050405020304" pitchFamily="18" charset="0"/>
                <a:ea typeface="Times New Roman" panose="02020603050405020304" pitchFamily="18" charset="0"/>
              </a:rPr>
              <a:t>(1), p.9792999.</a:t>
            </a:r>
            <a:endParaRPr lang="en-US" sz="1200" dirty="0">
              <a:effectLst/>
              <a:latin typeface="Times New Roman" panose="02020603050405020304" pitchFamily="18" charset="0"/>
              <a:ea typeface="Times New Roman" panose="02020603050405020304" pitchFamily="18" charset="0"/>
            </a:endParaRPr>
          </a:p>
          <a:p>
            <a:pPr marL="539750" marR="0" lvl="0" indent="-457200" algn="just" fontAlgn="auto">
              <a:lnSpc>
                <a:spcPct val="150000"/>
              </a:lnSpc>
              <a:spcBef>
                <a:spcPts val="0"/>
              </a:spcBef>
              <a:spcAft>
                <a:spcPts val="0"/>
              </a:spcAft>
              <a:buNone/>
            </a:pPr>
            <a:r>
              <a:rPr lang="en-US" sz="1200" dirty="0">
                <a:effectLst/>
                <a:latin typeface="Times New Roman" panose="02020603050405020304" pitchFamily="18" charset="0"/>
                <a:ea typeface="Times New Roman" panose="02020603050405020304" pitchFamily="18" charset="0"/>
              </a:rPr>
              <a:t>Zhou, L., 2024. Exploring the Role of Corporate Social Responsibility Strategies for Business Success-Taking Tesco as an Example. </a:t>
            </a:r>
            <a:r>
              <a:rPr lang="en-US" sz="1200" i="1" dirty="0">
                <a:effectLst/>
                <a:latin typeface="Times New Roman" panose="02020603050405020304" pitchFamily="18" charset="0"/>
                <a:ea typeface="Times New Roman" panose="02020603050405020304" pitchFamily="18" charset="0"/>
              </a:rPr>
              <a:t>Advances in Economics, Management and Political Sciences</a:t>
            </a:r>
            <a:r>
              <a:rPr lang="en-US" sz="1200" dirty="0">
                <a:effectLst/>
                <a:latin typeface="Times New Roman" panose="02020603050405020304" pitchFamily="18" charset="0"/>
                <a:ea typeface="Times New Roman" panose="02020603050405020304" pitchFamily="18" charset="0"/>
              </a:rPr>
              <a:t>, </a:t>
            </a:r>
            <a:r>
              <a:rPr lang="en-US" sz="1200" i="1" dirty="0">
                <a:effectLst/>
                <a:latin typeface="Times New Roman" panose="02020603050405020304" pitchFamily="18" charset="0"/>
                <a:ea typeface="Times New Roman" panose="02020603050405020304" pitchFamily="18" charset="0"/>
              </a:rPr>
              <a:t>78</a:t>
            </a:r>
            <a:r>
              <a:rPr lang="en-US" sz="1200" dirty="0">
                <a:effectLst/>
                <a:latin typeface="Times New Roman" panose="02020603050405020304" pitchFamily="18" charset="0"/>
                <a:ea typeface="Times New Roman" panose="02020603050405020304" pitchFamily="18" charset="0"/>
              </a:rPr>
              <a:t>, pp.200-205.</a:t>
            </a:r>
            <a:endParaRPr lang="en-US" sz="1200" dirty="0">
              <a:effectLst/>
              <a:latin typeface="Times New Roman" panose="02020603050405020304" pitchFamily="18" charset="0"/>
              <a:ea typeface="Times New Roman" panose="02020603050405020304" pitchFamily="18" charset="0"/>
            </a:endParaRPr>
          </a:p>
          <a:p>
            <a:pPr>
              <a:lnSpc>
                <a:spcPct val="150000"/>
              </a:lnSpc>
            </a:pPr>
            <a:endParaRPr lang="en-US" sz="12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{8B138068-08FA-4542-9C75-4C10BFCE9F2A}tf10001062</Template>
  <TotalTime>0</TotalTime>
  <Words>16395</Words>
  <PresentationFormat>Widescreen</PresentationFormat>
  <Paragraphs>143</Paragraphs>
  <Slides>17</Slides>
  <Notes>15</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17</vt:i4>
      </vt:variant>
    </vt:vector>
  </HeadingPairs>
  <TitlesOfParts>
    <vt:vector size="28" baseType="lpstr">
      <vt:lpstr>Arial</vt:lpstr>
      <vt:lpstr>SimSun</vt:lpstr>
      <vt:lpstr>Wingdings</vt:lpstr>
      <vt:lpstr>Wingdings 3</vt:lpstr>
      <vt:lpstr>Arial</vt:lpstr>
      <vt:lpstr>Times New Roman</vt:lpstr>
      <vt:lpstr>Microsoft YaHei</vt:lpstr>
      <vt:lpstr>Arial Unicode MS</vt:lpstr>
      <vt:lpstr>Century Gothic</vt:lpstr>
      <vt:lpstr>Calibri</vt:lpstr>
      <vt:lpstr>Ion</vt:lpstr>
      <vt:lpstr>Tesco's Digital and Social Media in Customer Relationship Management</vt:lpstr>
      <vt:lpstr>Introduction</vt:lpstr>
      <vt:lpstr>Defining 'Digital and Social Media' in CRM</vt:lpstr>
      <vt:lpstr>The Role of Digital Media in CRM</vt:lpstr>
      <vt:lpstr>The Role of Social Media in CRM</vt:lpstr>
      <vt:lpstr>Why CRM is Essential for Tesco</vt:lpstr>
      <vt:lpstr>Task 2 - Tesco’s Digital and Social Media Strategy</vt:lpstr>
      <vt:lpstr>Tesco's Use of Digital Media</vt:lpstr>
      <vt:lpstr>Tesco’s Use of Social Media</vt:lpstr>
      <vt:lpstr>Customer Relationship Strengthening via Social Media</vt:lpstr>
      <vt:lpstr>Personalization in Tesco’s Digital Engagement</vt:lpstr>
      <vt:lpstr>Assessing the Success of Tesco's Digital and Social Media Engagement</vt:lpstr>
      <vt:lpstr>Challenges Tesco Faces in Digital and Social Media Engagement</vt:lpstr>
      <vt:lpstr>Recommendations for Improvement</vt:lpstr>
      <vt:lpstr>Conclusion</vt:lpstr>
      <vt:lpstr>References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dcterms:created xsi:type="dcterms:W3CDTF">2024-10-23T09:34:00Z</dcterms:created>
  <dcterms:modified xsi:type="dcterms:W3CDTF">2024-11-01T13:43:40Z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8e19d756-792e-42a1-bcad-4cb9051ddd2d_Enabled">
    <vt:lpwstr>true</vt:lpwstr>
  </property>
  <property fmtid="{D5CDD505-2E9C-101B-9397-08002B2CF9AE}" pid="3" name="MSIP_Label_8e19d756-792e-42a1-bcad-4cb9051ddd2d_SetDate">
    <vt:lpwstr>2024-10-23T09:34:42Z</vt:lpwstr>
  </property>
  <property fmtid="{D5CDD505-2E9C-101B-9397-08002B2CF9AE}" pid="4" name="MSIP_Label_8e19d756-792e-42a1-bcad-4cb9051ddd2d_Method">
    <vt:lpwstr>Standard</vt:lpwstr>
  </property>
  <property fmtid="{D5CDD505-2E9C-101B-9397-08002B2CF9AE}" pid="5" name="MSIP_Label_8e19d756-792e-42a1-bcad-4cb9051ddd2d_Name">
    <vt:lpwstr>Confidential</vt:lpwstr>
  </property>
  <property fmtid="{D5CDD505-2E9C-101B-9397-08002B2CF9AE}" pid="6" name="MSIP_Label_8e19d756-792e-42a1-bcad-4cb9051ddd2d_SiteId">
    <vt:lpwstr>41eb501a-f671-4ce0-a5bf-b64168c3705f</vt:lpwstr>
  </property>
  <property fmtid="{D5CDD505-2E9C-101B-9397-08002B2CF9AE}" pid="7" name="MSIP_Label_8e19d756-792e-42a1-bcad-4cb9051ddd2d_ActionId">
    <vt:lpwstr>382ad4b3-d5f2-4b21-9d72-b61e86c3eaf8</vt:lpwstr>
  </property>
  <property fmtid="{D5CDD505-2E9C-101B-9397-08002B2CF9AE}" pid="8" name="MSIP_Label_8e19d756-792e-42a1-bcad-4cb9051ddd2d_ContentBits">
    <vt:lpwstr>2</vt:lpwstr>
  </property>
  <property fmtid="{D5CDD505-2E9C-101B-9397-08002B2CF9AE}" pid="9" name="ClassificationContentMarkingFooterLocations">
    <vt:lpwstr>Ion Boardroom:10</vt:lpwstr>
  </property>
  <property fmtid="{D5CDD505-2E9C-101B-9397-08002B2CF9AE}" pid="10" name="ClassificationContentMarkingFooterText">
    <vt:lpwstr>Confidential - Not for Public Consumption or Distribution</vt:lpwstr>
  </property>
  <property fmtid="{D5CDD505-2E9C-101B-9397-08002B2CF9AE}" pid="11" name="ICV">
    <vt:lpwstr>97E8B7C6696345ED8AE2D894A9022B1D_12</vt:lpwstr>
  </property>
  <property fmtid="{D5CDD505-2E9C-101B-9397-08002B2CF9AE}" pid="12" name="KSOProductBuildVer">
    <vt:lpwstr>2057-12.2.0.18607</vt:lpwstr>
  </property>
</Properties>
</file>