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54" r:id="rId2"/>
    <p:sldId id="258" r:id="rId3"/>
    <p:sldId id="261" r:id="rId4"/>
    <p:sldId id="356" r:id="rId5"/>
    <p:sldId id="365" r:id="rId6"/>
    <p:sldId id="357" r:id="rId7"/>
    <p:sldId id="366" r:id="rId8"/>
    <p:sldId id="358" r:id="rId9"/>
    <p:sldId id="367" r:id="rId10"/>
    <p:sldId id="268" r:id="rId11"/>
    <p:sldId id="270" r:id="rId12"/>
    <p:sldId id="271" r:id="rId13"/>
    <p:sldId id="272" r:id="rId14"/>
    <p:sldId id="363" r:id="rId15"/>
    <p:sldId id="274" r:id="rId16"/>
    <p:sldId id="275" r:id="rId17"/>
    <p:sldId id="276" r:id="rId18"/>
    <p:sldId id="277" r:id="rId19"/>
    <p:sldId id="285" r:id="rId20"/>
    <p:sldId id="260" r:id="rId21"/>
    <p:sldId id="288" r:id="rId22"/>
    <p:sldId id="256"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055D5-7FA3-4270-8AF5-118E87DB9CD9}" v="1" dt="2024-07-11T15:49:42.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83" d="100"/>
          <a:sy n="83" d="100"/>
        </p:scale>
        <p:origin x="537"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00E055D5-7FA3-4270-8AF5-118E87DB9CD9}"/>
    <pc:docChg chg="custSel delSld modSld">
      <pc:chgData name="Piyumika Kithulgoda Gamage" userId="8130ac14-9727-4963-a006-512f362f8357" providerId="ADAL" clId="{00E055D5-7FA3-4270-8AF5-118E87DB9CD9}" dt="2024-07-11T15:53:25.288" v="69" actId="20577"/>
      <pc:docMkLst>
        <pc:docMk/>
      </pc:docMkLst>
      <pc:sldChg chg="modSp mod">
        <pc:chgData name="Piyumika Kithulgoda Gamage" userId="8130ac14-9727-4963-a006-512f362f8357" providerId="ADAL" clId="{00E055D5-7FA3-4270-8AF5-118E87DB9CD9}" dt="2024-07-11T15:52:51.349" v="56" actId="15"/>
        <pc:sldMkLst>
          <pc:docMk/>
          <pc:sldMk cId="3629139323" sldId="258"/>
        </pc:sldMkLst>
        <pc:spChg chg="mod">
          <ac:chgData name="Piyumika Kithulgoda Gamage" userId="8130ac14-9727-4963-a006-512f362f8357" providerId="ADAL" clId="{00E055D5-7FA3-4270-8AF5-118E87DB9CD9}" dt="2024-07-11T15:50:24.453" v="52" actId="122"/>
          <ac:spMkLst>
            <pc:docMk/>
            <pc:sldMk cId="3629139323" sldId="258"/>
            <ac:spMk id="6" creationId="{6DCD1818-D63B-A2C2-2BD8-71F47CB7E4ED}"/>
          </ac:spMkLst>
        </pc:spChg>
        <pc:spChg chg="mod">
          <ac:chgData name="Piyumika Kithulgoda Gamage" userId="8130ac14-9727-4963-a006-512f362f8357" providerId="ADAL" clId="{00E055D5-7FA3-4270-8AF5-118E87DB9CD9}" dt="2024-07-11T15:52:51.349" v="56" actId="15"/>
          <ac:spMkLst>
            <pc:docMk/>
            <pc:sldMk cId="3629139323" sldId="258"/>
            <ac:spMk id="10" creationId="{836FD327-AE8E-848B-51F8-C6635866D5A3}"/>
          </ac:spMkLst>
        </pc:spChg>
      </pc:sldChg>
      <pc:sldChg chg="del">
        <pc:chgData name="Piyumika Kithulgoda Gamage" userId="8130ac14-9727-4963-a006-512f362f8357" providerId="ADAL" clId="{00E055D5-7FA3-4270-8AF5-118E87DB9CD9}" dt="2024-07-11T15:52:56.169" v="57" actId="47"/>
        <pc:sldMkLst>
          <pc:docMk/>
          <pc:sldMk cId="3896124667" sldId="278"/>
        </pc:sldMkLst>
      </pc:sldChg>
      <pc:sldChg chg="del">
        <pc:chgData name="Piyumika Kithulgoda Gamage" userId="8130ac14-9727-4963-a006-512f362f8357" providerId="ADAL" clId="{00E055D5-7FA3-4270-8AF5-118E87DB9CD9}" dt="2024-07-11T15:52:56.667" v="58" actId="47"/>
        <pc:sldMkLst>
          <pc:docMk/>
          <pc:sldMk cId="2122815941" sldId="279"/>
        </pc:sldMkLst>
      </pc:sldChg>
      <pc:sldChg chg="del">
        <pc:chgData name="Piyumika Kithulgoda Gamage" userId="8130ac14-9727-4963-a006-512f362f8357" providerId="ADAL" clId="{00E055D5-7FA3-4270-8AF5-118E87DB9CD9}" dt="2024-07-11T15:52:56.890" v="59" actId="47"/>
        <pc:sldMkLst>
          <pc:docMk/>
          <pc:sldMk cId="973683915" sldId="280"/>
        </pc:sldMkLst>
      </pc:sldChg>
      <pc:sldChg chg="del">
        <pc:chgData name="Piyumika Kithulgoda Gamage" userId="8130ac14-9727-4963-a006-512f362f8357" providerId="ADAL" clId="{00E055D5-7FA3-4270-8AF5-118E87DB9CD9}" dt="2024-07-11T15:52:57.379" v="62" actId="47"/>
        <pc:sldMkLst>
          <pc:docMk/>
          <pc:sldMk cId="104089363" sldId="282"/>
        </pc:sldMkLst>
      </pc:sldChg>
      <pc:sldChg chg="del">
        <pc:chgData name="Piyumika Kithulgoda Gamage" userId="8130ac14-9727-4963-a006-512f362f8357" providerId="ADAL" clId="{00E055D5-7FA3-4270-8AF5-118E87DB9CD9}" dt="2024-07-11T15:52:58.792" v="64" actId="47"/>
        <pc:sldMkLst>
          <pc:docMk/>
          <pc:sldMk cId="3075729478" sldId="283"/>
        </pc:sldMkLst>
      </pc:sldChg>
      <pc:sldChg chg="del">
        <pc:chgData name="Piyumika Kithulgoda Gamage" userId="8130ac14-9727-4963-a006-512f362f8357" providerId="ADAL" clId="{00E055D5-7FA3-4270-8AF5-118E87DB9CD9}" dt="2024-07-11T15:53:00.450" v="67" actId="47"/>
        <pc:sldMkLst>
          <pc:docMk/>
          <pc:sldMk cId="3832244972" sldId="284"/>
        </pc:sldMkLst>
      </pc:sldChg>
      <pc:sldChg chg="modSp mod">
        <pc:chgData name="Piyumika Kithulgoda Gamage" userId="8130ac14-9727-4963-a006-512f362f8357" providerId="ADAL" clId="{00E055D5-7FA3-4270-8AF5-118E87DB9CD9}" dt="2024-07-11T15:53:14.327" v="68" actId="6549"/>
        <pc:sldMkLst>
          <pc:docMk/>
          <pc:sldMk cId="3986203154" sldId="288"/>
        </pc:sldMkLst>
        <pc:spChg chg="mod">
          <ac:chgData name="Piyumika Kithulgoda Gamage" userId="8130ac14-9727-4963-a006-512f362f8357" providerId="ADAL" clId="{00E055D5-7FA3-4270-8AF5-118E87DB9CD9}" dt="2024-07-11T15:53:14.327" v="68" actId="6549"/>
          <ac:spMkLst>
            <pc:docMk/>
            <pc:sldMk cId="3986203154" sldId="288"/>
            <ac:spMk id="3" creationId="{095E4759-1972-5FBD-1806-38E4534FA490}"/>
          </ac:spMkLst>
        </pc:spChg>
      </pc:sldChg>
      <pc:sldChg chg="modSp mod">
        <pc:chgData name="Piyumika Kithulgoda Gamage" userId="8130ac14-9727-4963-a006-512f362f8357" providerId="ADAL" clId="{00E055D5-7FA3-4270-8AF5-118E87DB9CD9}" dt="2024-07-11T15:53:25.288" v="69" actId="20577"/>
        <pc:sldMkLst>
          <pc:docMk/>
          <pc:sldMk cId="4041403823" sldId="354"/>
        </pc:sldMkLst>
        <pc:spChg chg="mod">
          <ac:chgData name="Piyumika Kithulgoda Gamage" userId="8130ac14-9727-4963-a006-512f362f8357" providerId="ADAL" clId="{00E055D5-7FA3-4270-8AF5-118E87DB9CD9}" dt="2024-07-11T15:53:25.288" v="69" actId="20577"/>
          <ac:spMkLst>
            <pc:docMk/>
            <pc:sldMk cId="4041403823" sldId="354"/>
            <ac:spMk id="5" creationId="{E8FBFAA6-7D53-4F46-B4FA-B6E25AA48337}"/>
          </ac:spMkLst>
        </pc:spChg>
      </pc:sldChg>
      <pc:sldChg chg="del">
        <pc:chgData name="Piyumika Kithulgoda Gamage" userId="8130ac14-9727-4963-a006-512f362f8357" providerId="ADAL" clId="{00E055D5-7FA3-4270-8AF5-118E87DB9CD9}" dt="2024-07-11T15:52:57.063" v="60" actId="47"/>
        <pc:sldMkLst>
          <pc:docMk/>
          <pc:sldMk cId="1937982678" sldId="359"/>
        </pc:sldMkLst>
      </pc:sldChg>
      <pc:sldChg chg="del">
        <pc:chgData name="Piyumika Kithulgoda Gamage" userId="8130ac14-9727-4963-a006-512f362f8357" providerId="ADAL" clId="{00E055D5-7FA3-4270-8AF5-118E87DB9CD9}" dt="2024-07-11T15:52:57.966" v="63" actId="47"/>
        <pc:sldMkLst>
          <pc:docMk/>
          <pc:sldMk cId="3337133451" sldId="360"/>
        </pc:sldMkLst>
      </pc:sldChg>
      <pc:sldChg chg="del">
        <pc:chgData name="Piyumika Kithulgoda Gamage" userId="8130ac14-9727-4963-a006-512f362f8357" providerId="ADAL" clId="{00E055D5-7FA3-4270-8AF5-118E87DB9CD9}" dt="2024-07-11T15:52:57.205" v="61" actId="47"/>
        <pc:sldMkLst>
          <pc:docMk/>
          <pc:sldMk cId="1871918821" sldId="361"/>
        </pc:sldMkLst>
      </pc:sldChg>
      <pc:sldChg chg="del">
        <pc:chgData name="Piyumika Kithulgoda Gamage" userId="8130ac14-9727-4963-a006-512f362f8357" providerId="ADAL" clId="{00E055D5-7FA3-4270-8AF5-118E87DB9CD9}" dt="2024-07-11T15:52:59.726" v="66" actId="47"/>
        <pc:sldMkLst>
          <pc:docMk/>
          <pc:sldMk cId="1134362161" sldId="362"/>
        </pc:sldMkLst>
      </pc:sldChg>
      <pc:sldChg chg="del">
        <pc:chgData name="Piyumika Kithulgoda Gamage" userId="8130ac14-9727-4963-a006-512f362f8357" providerId="ADAL" clId="{00E055D5-7FA3-4270-8AF5-118E87DB9CD9}" dt="2024-07-11T15:52:59.341" v="65" actId="47"/>
        <pc:sldMkLst>
          <pc:docMk/>
          <pc:sldMk cId="506851927" sldId="36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collections/guidance-for-exporting-and-importing-business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geoe-6NBy10?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leverence.com/articles/business-blogs/the-key-to-global-trade-understanding-export-and-import-licenses/" TargetMode="External"/><Relationship Id="rId2" Type="http://schemas.openxmlformats.org/officeDocument/2006/relationships/hyperlink" Target="https://forexspringboard.com/exchange-rates-and-international-trade/" TargetMode="External"/><Relationship Id="rId1" Type="http://schemas.openxmlformats.org/officeDocument/2006/relationships/slideLayout" Target="../slideLayouts/slideLayout2.xml"/><Relationship Id="rId4" Type="http://schemas.openxmlformats.org/officeDocument/2006/relationships/hyperlink" Target="https://www.ons.gov.uk/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 – Session 2</a:t>
            </a:r>
          </a:p>
          <a:p>
            <a:pPr eaLnBrk="1" hangingPunct="1"/>
            <a:r>
              <a:rPr lang="en-GB" altLang="en-US" sz="4000" dirty="0">
                <a:solidFill>
                  <a:srgbClr val="FFFF00"/>
                </a:solidFill>
              </a:rPr>
              <a:t>Features of </a:t>
            </a:r>
            <a:r>
              <a:rPr lang="en-GB" altLang="en-US" sz="4000">
                <a:solidFill>
                  <a:srgbClr val="FFFF00"/>
                </a:solidFill>
              </a:rPr>
              <a:t>International trade</a:t>
            </a:r>
            <a:endParaRPr lang="en-GB" altLang="en-US" sz="4000"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CD1818-D63B-A2C2-2BD8-71F47CB7E4ED}"/>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200" b="1" dirty="0"/>
              <a:t>By</a:t>
            </a:r>
            <a:r>
              <a:rPr lang="en-GB" sz="3200" dirty="0"/>
              <a:t> </a:t>
            </a:r>
            <a:r>
              <a:rPr lang="en-GB" sz="3200" b="1" dirty="0"/>
              <a:t>the end of this session, students should be aware of the following</a:t>
            </a:r>
            <a:endParaRPr lang="en-US" sz="3200" b="1" dirty="0"/>
          </a:p>
        </p:txBody>
      </p:sp>
      <p:sp>
        <p:nvSpPr>
          <p:cNvPr id="10" name="Text Placeholder 3">
            <a:extLst>
              <a:ext uri="{FF2B5EF4-FFF2-40B4-BE49-F238E27FC236}">
                <a16:creationId xmlns:a16="http://schemas.microsoft.com/office/drawing/2014/main" id="{836FD327-AE8E-848B-51F8-C6635866D5A3}"/>
              </a:ext>
            </a:extLst>
          </p:cNvPr>
          <p:cNvSpPr>
            <a:spLocks noGrp="1"/>
          </p:cNvSpPr>
          <p:nvPr>
            <p:ph idx="1"/>
          </p:nvPr>
        </p:nvSpPr>
        <p:spPr>
          <a:xfrm>
            <a:off x="609600" y="1600201"/>
            <a:ext cx="10972800" cy="3917032"/>
          </a:xfrm>
        </p:spPr>
        <p:txBody>
          <a:bodyPr wrap="square" anchor="t">
            <a:normAutofit/>
          </a:bodyPr>
          <a:lstStyle/>
          <a:p>
            <a:r>
              <a:rPr lang="en-GB" sz="2400" dirty="0"/>
              <a:t>Features of International Trade</a:t>
            </a:r>
          </a:p>
          <a:p>
            <a:pPr lvl="1"/>
            <a:r>
              <a:rPr lang="en-GB" sz="2000" dirty="0"/>
              <a:t>Import/export regulation</a:t>
            </a: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US" sz="3200" b="1" dirty="0">
                <a:latin typeface="+mn-lt"/>
                <a:cs typeface="+mn-cs"/>
              </a:rPr>
              <a:t>What Are Export and Import Licenses?</a:t>
            </a:r>
            <a:endParaRPr lang="en-US" sz="3200"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endParaRPr lang="en-US" sz="2200" b="1" dirty="0">
              <a:latin typeface="+mn-lt"/>
              <a:cs typeface="+mn-cs"/>
            </a:endParaRPr>
          </a:p>
          <a:p>
            <a:pPr marL="342900" indent="-342900" algn="just">
              <a:lnSpc>
                <a:spcPct val="90000"/>
              </a:lnSpc>
              <a:spcBef>
                <a:spcPct val="20000"/>
              </a:spcBef>
              <a:buFont typeface="Arial" panose="020B0604020202020204" pitchFamily="34" charset="0"/>
              <a:buChar char="•"/>
            </a:pPr>
            <a:r>
              <a:rPr lang="en-US" sz="2200" dirty="0">
                <a:latin typeface="+mn-lt"/>
                <a:cs typeface="+mn-cs"/>
              </a:rPr>
              <a:t>Export and import licenses are legal documents issued by governments that grant individuals and businesses the authority to engage in cross-border trade activities. </a:t>
            </a:r>
          </a:p>
          <a:p>
            <a:pPr marL="342900" indent="-342900" algn="just">
              <a:lnSpc>
                <a:spcPct val="90000"/>
              </a:lnSpc>
              <a:spcBef>
                <a:spcPct val="20000"/>
              </a:spcBef>
              <a:buFont typeface="Arial" panose="020B0604020202020204" pitchFamily="34" charset="0"/>
              <a:buChar char="•"/>
            </a:pPr>
            <a:r>
              <a:rPr lang="en-US" sz="2200" dirty="0">
                <a:latin typeface="+mn-lt"/>
                <a:cs typeface="+mn-cs"/>
              </a:rPr>
              <a:t>These licenses serve as a means of control and regulation, ensuring that goods entering or leaving a country comply with specific rules and regulations. </a:t>
            </a:r>
          </a:p>
          <a:p>
            <a:pPr marL="342900" indent="-342900" algn="just">
              <a:lnSpc>
                <a:spcPct val="90000"/>
              </a:lnSpc>
              <a:spcBef>
                <a:spcPct val="20000"/>
              </a:spcBef>
              <a:buFont typeface="Arial" panose="020B0604020202020204" pitchFamily="34" charset="0"/>
              <a:buChar char="•"/>
            </a:pPr>
            <a:r>
              <a:rPr lang="en-US" sz="2200" dirty="0">
                <a:latin typeface="+mn-lt"/>
                <a:cs typeface="+mn-cs"/>
              </a:rPr>
              <a:t>They are designed to promote transparency, security, and fair trade practices in the global marketplace.</a:t>
            </a:r>
          </a:p>
        </p:txBody>
      </p:sp>
    </p:spTree>
    <p:extLst>
      <p:ext uri="{BB962C8B-B14F-4D97-AF65-F5344CB8AC3E}">
        <p14:creationId xmlns:p14="http://schemas.microsoft.com/office/powerpoint/2010/main" val="414315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The Importance of Export and Import Licenses</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340768"/>
            <a:ext cx="10972800" cy="4176465"/>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algn="just"/>
            <a:endParaRPr lang="en-GB" sz="2800" dirty="0">
              <a:solidFill>
                <a:srgbClr val="403E3E"/>
              </a:solidFill>
              <a:latin typeface="Myriad Pro (Body)"/>
            </a:endParaRPr>
          </a:p>
          <a:p>
            <a:pPr marL="285750" indent="-285750" algn="just">
              <a:buFont typeface="Arial"/>
              <a:buChar char="•"/>
            </a:pPr>
            <a:r>
              <a:rPr lang="en-GB" sz="2800" b="1" dirty="0">
                <a:solidFill>
                  <a:srgbClr val="403E3E"/>
                </a:solidFill>
                <a:latin typeface="Myriad Pro (Body)"/>
                <a:ea typeface="+mn-lt"/>
                <a:cs typeface="+mn-lt"/>
              </a:rPr>
              <a:t>Regulatory Compliance:</a:t>
            </a:r>
            <a:r>
              <a:rPr lang="en-GB" sz="2800" dirty="0">
                <a:solidFill>
                  <a:srgbClr val="403E3E"/>
                </a:solidFill>
                <a:latin typeface="Myriad Pro (Body)"/>
                <a:ea typeface="+mn-lt"/>
                <a:cs typeface="+mn-lt"/>
              </a:rPr>
              <a:t> Export and import licenses are essential for complying with international trade regulations and customs requirements. Failing to obtain the necessary licenses can lead to legal consequences and disruptions in trade activities.</a:t>
            </a:r>
          </a:p>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National Security</a:t>
            </a:r>
            <a:r>
              <a:rPr lang="en-GB" sz="2800" dirty="0">
                <a:solidFill>
                  <a:srgbClr val="403E3E"/>
                </a:solidFill>
                <a:latin typeface="Myriad Pro (Body)"/>
                <a:ea typeface="+mn-lt"/>
                <a:cs typeface="+mn-lt"/>
              </a:rPr>
              <a:t>: Governments use export licenses to control the export of sensitive goods and technologies that could pose a threat to national security. This ensures that potentially harmful items do not fall into the wrong hands.</a:t>
            </a:r>
          </a:p>
          <a:p>
            <a:pPr algn="just"/>
            <a:endParaRPr lang="en-GB" sz="2800" dirty="0">
              <a:latin typeface="Myriad Pro (Body)"/>
            </a:endParaRPr>
          </a:p>
        </p:txBody>
      </p:sp>
    </p:spTree>
    <p:extLst>
      <p:ext uri="{BB962C8B-B14F-4D97-AF65-F5344CB8AC3E}">
        <p14:creationId xmlns:p14="http://schemas.microsoft.com/office/powerpoint/2010/main" val="3191495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The Importance of Export and Import Licenses Cont. </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340768"/>
            <a:ext cx="10972800" cy="4176465"/>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Economic Stability:</a:t>
            </a:r>
            <a:r>
              <a:rPr lang="en-GB" sz="2800" dirty="0">
                <a:solidFill>
                  <a:srgbClr val="403E3E"/>
                </a:solidFill>
                <a:latin typeface="Myriad Pro (Body)"/>
                <a:ea typeface="+mn-lt"/>
                <a:cs typeface="+mn-lt"/>
              </a:rPr>
              <a:t> Export and import licenses help maintain economic stability by regulating the flow of goods and preventing unfair trade practices. They promote a level playing field for businesses.</a:t>
            </a:r>
          </a:p>
          <a:p>
            <a:pPr algn="just"/>
            <a:endParaRPr lang="en-GB" sz="2800" dirty="0">
              <a:latin typeface="Myriad Pro (Body)"/>
            </a:endParaRPr>
          </a:p>
          <a:p>
            <a:pPr marL="285750" indent="-285750" algn="just">
              <a:buFont typeface="Arial"/>
              <a:buChar char="•"/>
            </a:pPr>
            <a:r>
              <a:rPr lang="en-GB" sz="2800" b="1" dirty="0">
                <a:solidFill>
                  <a:srgbClr val="403E3E"/>
                </a:solidFill>
                <a:latin typeface="Myriad Pro (Body)"/>
                <a:ea typeface="+mn-lt"/>
                <a:cs typeface="+mn-lt"/>
              </a:rPr>
              <a:t>Trade Data Collection:</a:t>
            </a:r>
            <a:r>
              <a:rPr lang="en-GB" sz="2800" dirty="0">
                <a:solidFill>
                  <a:srgbClr val="403E3E"/>
                </a:solidFill>
                <a:latin typeface="Myriad Pro (Body)"/>
                <a:ea typeface="+mn-lt"/>
                <a:cs typeface="+mn-lt"/>
              </a:rPr>
              <a:t> These licenses enable governments to collect data on imports and exports, which is valuable for economic analysis, policy formulation, and trade negotiations.</a:t>
            </a:r>
            <a:endParaRPr lang="en-GB" sz="2800" dirty="0">
              <a:latin typeface="Myriad Pro (Body)"/>
            </a:endParaRPr>
          </a:p>
        </p:txBody>
      </p:sp>
    </p:spTree>
    <p:extLst>
      <p:ext uri="{BB962C8B-B14F-4D97-AF65-F5344CB8AC3E}">
        <p14:creationId xmlns:p14="http://schemas.microsoft.com/office/powerpoint/2010/main" val="3894213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Types of Export Licenses</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814992"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400" b="1" dirty="0">
                <a:solidFill>
                  <a:srgbClr val="111111"/>
                </a:solidFill>
                <a:latin typeface="Myriad Pro (Body)"/>
              </a:rPr>
              <a:t>General Export Licenses</a:t>
            </a:r>
          </a:p>
          <a:p>
            <a:pPr algn="just"/>
            <a:endParaRPr lang="en-GB" sz="2400" b="1" dirty="0">
              <a:latin typeface="Myriad Pro (Body)"/>
            </a:endParaRPr>
          </a:p>
          <a:p>
            <a:pPr algn="just"/>
            <a:r>
              <a:rPr lang="en-GB" sz="2400" dirty="0">
                <a:solidFill>
                  <a:srgbClr val="403E3E"/>
                </a:solidFill>
                <a:latin typeface="Myriad Pro (Body)"/>
                <a:ea typeface="+mn-lt"/>
                <a:cs typeface="+mn-lt"/>
              </a:rPr>
              <a:t>General export licenses are broad authorizations issued by government authorities that allow businesses to export specific categories of goods without the need for individual approvals for each transaction.</a:t>
            </a:r>
            <a:endParaRPr lang="en-GB" sz="2400" dirty="0">
              <a:latin typeface="Myriad Pro (Body)"/>
            </a:endParaRPr>
          </a:p>
          <a:p>
            <a:pPr algn="just"/>
            <a:endParaRPr lang="en-GB" sz="2400" dirty="0">
              <a:solidFill>
                <a:srgbClr val="111111"/>
              </a:solidFill>
              <a:latin typeface="Myriad Pro (Body)"/>
            </a:endParaRPr>
          </a:p>
          <a:p>
            <a:pPr algn="just"/>
            <a:endParaRPr lang="en-GB" sz="2400" dirty="0">
              <a:solidFill>
                <a:srgbClr val="111111"/>
              </a:solidFill>
              <a:latin typeface="Myriad Pro (Body)"/>
            </a:endParaRPr>
          </a:p>
          <a:p>
            <a:pPr algn="just"/>
            <a:endParaRPr lang="en-GB" sz="2400" dirty="0">
              <a:latin typeface="Myriad Pro (Body)"/>
              <a:cs typeface="Arial"/>
            </a:endParaRPr>
          </a:p>
        </p:txBody>
      </p:sp>
    </p:spTree>
    <p:extLst>
      <p:ext uri="{BB962C8B-B14F-4D97-AF65-F5344CB8AC3E}">
        <p14:creationId xmlns:p14="http://schemas.microsoft.com/office/powerpoint/2010/main" val="218154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rPr>
              <a:t>Types of Export Licenses Cont.</a:t>
            </a:r>
            <a:endParaRPr lang="en-US" sz="3200" b="1" dirty="0"/>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972800"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200" b="1" dirty="0">
                <a:solidFill>
                  <a:srgbClr val="403E3E"/>
                </a:solidFill>
                <a:latin typeface="Myriad Pro (Body)"/>
                <a:cs typeface="Arial"/>
              </a:rPr>
              <a:t>Key Characteristics:</a:t>
            </a:r>
          </a:p>
          <a:p>
            <a:pPr algn="just"/>
            <a:endParaRPr lang="en-US"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Broad Scope:</a:t>
            </a:r>
            <a:r>
              <a:rPr lang="en-GB" sz="2200" dirty="0">
                <a:solidFill>
                  <a:srgbClr val="403E3E"/>
                </a:solidFill>
                <a:latin typeface="Myriad Pro (Body)"/>
                <a:ea typeface="+mn-lt"/>
                <a:cs typeface="+mn-lt"/>
              </a:rPr>
              <a:t> General export licenses cover a wide range of goods and commodities. They are typically granted for items that are considered low-risk and have common commercial uses.</a:t>
            </a:r>
            <a:endParaRPr lang="en-GB"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Streamlined Process:</a:t>
            </a:r>
            <a:r>
              <a:rPr lang="en-GB" sz="2200" dirty="0">
                <a:solidFill>
                  <a:srgbClr val="403E3E"/>
                </a:solidFill>
                <a:latin typeface="Myriad Pro (Body)"/>
                <a:ea typeface="+mn-lt"/>
                <a:cs typeface="+mn-lt"/>
              </a:rPr>
              <a:t> Obtaining a general export license is usually a more straightforward and expedited process compared to specific licenses. It eliminates the need for businesses to seek individual approvals for each export transaction.</a:t>
            </a:r>
            <a:endParaRPr lang="en-GB" sz="2200" dirty="0">
              <a:latin typeface="Myriad Pro (Body)"/>
            </a:endParaRPr>
          </a:p>
          <a:p>
            <a:pPr marL="285750" indent="-285750" algn="just">
              <a:buFont typeface="Arial"/>
              <a:buChar char="•"/>
            </a:pPr>
            <a:r>
              <a:rPr lang="en-GB" sz="2200" b="1" dirty="0">
                <a:solidFill>
                  <a:srgbClr val="403E3E"/>
                </a:solidFill>
                <a:latin typeface="Myriad Pro (Body)"/>
                <a:ea typeface="+mn-lt"/>
                <a:cs typeface="+mn-lt"/>
              </a:rPr>
              <a:t>Repetitive Use:</a:t>
            </a:r>
            <a:r>
              <a:rPr lang="en-GB" sz="2200" dirty="0">
                <a:solidFill>
                  <a:srgbClr val="403E3E"/>
                </a:solidFill>
                <a:latin typeface="Myriad Pro (Body)"/>
                <a:ea typeface="+mn-lt"/>
                <a:cs typeface="+mn-lt"/>
              </a:rPr>
              <a:t> These licenses are suitable for businesses engaged in regular, ongoing export activities involving low-risk products. Companies often use them for routine exports to multiple destinations.</a:t>
            </a:r>
            <a:endParaRPr lang="en-GB" sz="2200" dirty="0">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just"/>
            <a:endParaRPr lang="en-GB" sz="2000" dirty="0">
              <a:latin typeface="Myriad Pro (Body)"/>
              <a:cs typeface="Arial"/>
            </a:endParaRPr>
          </a:p>
        </p:txBody>
      </p:sp>
    </p:spTree>
    <p:extLst>
      <p:ext uri="{BB962C8B-B14F-4D97-AF65-F5344CB8AC3E}">
        <p14:creationId xmlns:p14="http://schemas.microsoft.com/office/powerpoint/2010/main" val="1163955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latin typeface="Myriad Pro (Headings)"/>
              </a:rPr>
              <a:t>Validated Export Licenses</a:t>
            </a:r>
            <a:endParaRPr lang="en-US" sz="3200" b="1" dirty="0">
              <a:latin typeface="Myriad Pro (Headings)"/>
            </a:endParaRPr>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628800"/>
            <a:ext cx="10972800" cy="388843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400" dirty="0">
                <a:solidFill>
                  <a:srgbClr val="403E3E"/>
                </a:solidFill>
                <a:latin typeface="Myriad Pro (Body)"/>
              </a:rPr>
              <a:t>Validated</a:t>
            </a:r>
            <a:r>
              <a:rPr lang="en-GB" sz="2400" dirty="0">
                <a:solidFill>
                  <a:srgbClr val="403E3E"/>
                </a:solidFill>
                <a:latin typeface="Myriad Pro (Body)"/>
                <a:ea typeface="+mn-lt"/>
                <a:cs typeface="+mn-lt"/>
              </a:rPr>
              <a:t> export licenses, also known as specific export licenses, are authorizations issued for the export of particular goods to specific destinations or parties. They are typically required for items with potential dual-use applications or those subject to stricter controls.</a:t>
            </a:r>
            <a:endParaRPr lang="en-GB" sz="2400" dirty="0">
              <a:latin typeface="Myriad Pro (Body)"/>
            </a:endParaRPr>
          </a:p>
          <a:p>
            <a:pPr algn="l"/>
            <a:endParaRPr lang="en-GB" sz="2400" dirty="0">
              <a:latin typeface="Myriad Pro (Body)"/>
              <a:cs typeface="Arial"/>
            </a:endParaRPr>
          </a:p>
        </p:txBody>
      </p:sp>
    </p:spTree>
    <p:extLst>
      <p:ext uri="{BB962C8B-B14F-4D97-AF65-F5344CB8AC3E}">
        <p14:creationId xmlns:p14="http://schemas.microsoft.com/office/powerpoint/2010/main" val="1810722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A8C4FE-4E20-2F4F-6984-AEEDD6E3E821}"/>
              </a:ext>
            </a:extLst>
          </p:cNvPr>
          <p:cNvSpPr>
            <a:spLocks noGrp="1"/>
          </p:cNvSpPr>
          <p:nvPr>
            <p:ph type="title"/>
          </p:nvPr>
        </p:nvSpPr>
        <p:spPr>
          <a:xfrm>
            <a:off x="609600" y="274638"/>
            <a:ext cx="10972800" cy="1143000"/>
          </a:xfrm>
        </p:spPr>
        <p:txBody>
          <a:bodyPr/>
          <a:lstStyle/>
          <a:p>
            <a:r>
              <a:rPr lang="en-GB" sz="3200" b="1" dirty="0">
                <a:solidFill>
                  <a:srgbClr val="111111"/>
                </a:solidFill>
                <a:latin typeface="Myriad Pro (Headings)"/>
              </a:rPr>
              <a:t>Validated Export Licenses Cont.</a:t>
            </a:r>
            <a:endParaRPr lang="en-US" sz="3200" b="1" dirty="0">
              <a:latin typeface="Myriad Pro (Headings)"/>
            </a:endParaRPr>
          </a:p>
        </p:txBody>
      </p:sp>
      <p:sp>
        <p:nvSpPr>
          <p:cNvPr id="5" name="TextBox 4">
            <a:extLst>
              <a:ext uri="{FF2B5EF4-FFF2-40B4-BE49-F238E27FC236}">
                <a16:creationId xmlns:a16="http://schemas.microsoft.com/office/drawing/2014/main" id="{633C19F6-D547-9BFE-469F-7A1A33C355F3}"/>
              </a:ext>
            </a:extLst>
          </p:cNvPr>
          <p:cNvSpPr txBox="1"/>
          <p:nvPr/>
        </p:nvSpPr>
        <p:spPr bwMode="auto">
          <a:xfrm>
            <a:off x="609600" y="1268760"/>
            <a:ext cx="10972800" cy="4248473"/>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r>
              <a:rPr lang="en-GB" sz="2200" b="1" dirty="0">
                <a:solidFill>
                  <a:srgbClr val="403E3E"/>
                </a:solidFill>
                <a:latin typeface="Myriad Pro (Body)"/>
                <a:ea typeface="+mn-lt"/>
                <a:cs typeface="Arial"/>
              </a:rPr>
              <a:t>Key Characteristics:</a:t>
            </a:r>
          </a:p>
          <a:p>
            <a:pPr algn="just"/>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Specific Approvals:</a:t>
            </a:r>
            <a:r>
              <a:rPr lang="en-GB" sz="2200" dirty="0">
                <a:solidFill>
                  <a:srgbClr val="403E3E"/>
                </a:solidFill>
                <a:latin typeface="Myriad Pro (Body)"/>
                <a:ea typeface="+mn-lt"/>
                <a:cs typeface="+mn-lt"/>
              </a:rPr>
              <a:t> Validated export licenses provide precise approval for specific transactions, goods, and destinations. They offer a higher level of scrutiny and control.</a:t>
            </a:r>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Dual-Use Items:</a:t>
            </a:r>
            <a:r>
              <a:rPr lang="en-GB" sz="2200" dirty="0">
                <a:solidFill>
                  <a:srgbClr val="403E3E"/>
                </a:solidFill>
                <a:latin typeface="Myriad Pro (Body)"/>
                <a:ea typeface="+mn-lt"/>
                <a:cs typeface="+mn-lt"/>
              </a:rPr>
              <a:t> These licenses are commonly required for goods that could potentially be used for both civilian and military purposes. This includes items like advanced technology, certain chemicals, and controlled machinery.</a:t>
            </a:r>
            <a:endParaRPr lang="en-GB" sz="2200" dirty="0">
              <a:latin typeface="Myriad Pro (Body)"/>
            </a:endParaRPr>
          </a:p>
          <a:p>
            <a:pPr marL="285750" indent="-285750" algn="just">
              <a:buChar char="•"/>
            </a:pPr>
            <a:r>
              <a:rPr lang="en-GB" sz="2200" b="1" dirty="0">
                <a:solidFill>
                  <a:srgbClr val="403E3E"/>
                </a:solidFill>
                <a:latin typeface="Myriad Pro (Body)"/>
                <a:ea typeface="+mn-lt"/>
                <a:cs typeface="+mn-lt"/>
              </a:rPr>
              <a:t>Enhanced Oversight</a:t>
            </a:r>
            <a:r>
              <a:rPr lang="en-GB" sz="2200" dirty="0">
                <a:solidFill>
                  <a:srgbClr val="403E3E"/>
                </a:solidFill>
                <a:latin typeface="Myriad Pro (Body)"/>
                <a:ea typeface="+mn-lt"/>
                <a:cs typeface="+mn-lt"/>
              </a:rPr>
              <a:t>: Due to their specificity, validated export licenses are subject to more thorough review by government authorities, ensuring compliance with export control regulations.</a:t>
            </a:r>
            <a:endParaRPr lang="en-GB" sz="2200" dirty="0">
              <a:latin typeface="Myriad Pro (Body)"/>
            </a:endParaRPr>
          </a:p>
          <a:p>
            <a:pPr algn="just"/>
            <a:endParaRPr lang="en-GB" sz="2200" dirty="0">
              <a:solidFill>
                <a:srgbClr val="111111"/>
              </a:solidFill>
              <a:latin typeface="Myriad Pro (Body)"/>
            </a:endParaRPr>
          </a:p>
          <a:p>
            <a:pPr algn="just"/>
            <a:endParaRPr lang="en-GB" sz="2200" dirty="0">
              <a:solidFill>
                <a:srgbClr val="111111"/>
              </a:solidFill>
              <a:latin typeface="Myriad Pro (Body)"/>
            </a:endParaRPr>
          </a:p>
          <a:p>
            <a:pPr algn="l"/>
            <a:endParaRPr lang="en-GB" sz="2200" dirty="0">
              <a:latin typeface="Myriad Pro (Body)"/>
              <a:cs typeface="Arial"/>
            </a:endParaRPr>
          </a:p>
        </p:txBody>
      </p:sp>
    </p:spTree>
    <p:extLst>
      <p:ext uri="{BB962C8B-B14F-4D97-AF65-F5344CB8AC3E}">
        <p14:creationId xmlns:p14="http://schemas.microsoft.com/office/powerpoint/2010/main" val="1713087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9E566B5-BB09-D810-38E2-49A64E36A7A6}"/>
              </a:ext>
            </a:extLst>
          </p:cNvPr>
          <p:cNvSpPr>
            <a:spLocks noGrp="1"/>
          </p:cNvSpPr>
          <p:nvPr>
            <p:ph type="title"/>
          </p:nvPr>
        </p:nvSpPr>
        <p:spPr>
          <a:xfrm>
            <a:off x="609600" y="274638"/>
            <a:ext cx="10972800" cy="1143000"/>
          </a:xfrm>
        </p:spPr>
        <p:txBody>
          <a:bodyPr/>
          <a:lstStyle/>
          <a:p>
            <a:r>
              <a:rPr lang="en-GB" sz="3200" b="1" dirty="0"/>
              <a:t>Obtaining an Export License</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marL="0" indent="0" algn="just">
              <a:lnSpc>
                <a:spcPct val="90000"/>
              </a:lnSpc>
              <a:buNone/>
            </a:pPr>
            <a:r>
              <a:rPr lang="en-GB" sz="2200" dirty="0"/>
              <a:t>To obtain an export license, businesses and individuals must follow a series of steps, including:</a:t>
            </a:r>
          </a:p>
          <a:p>
            <a:pPr algn="just">
              <a:lnSpc>
                <a:spcPct val="90000"/>
              </a:lnSpc>
            </a:pPr>
            <a:endParaRPr lang="en-GB" sz="2200" dirty="0"/>
          </a:p>
          <a:p>
            <a:pPr marL="228600" indent="-228600" algn="just">
              <a:lnSpc>
                <a:spcPct val="90000"/>
              </a:lnSpc>
              <a:buFont typeface=""/>
              <a:buAutoNum type="arabicPeriod"/>
            </a:pPr>
            <a:r>
              <a:rPr lang="en-GB" sz="2200" dirty="0"/>
              <a:t>Identifying the correct type of export license needed.</a:t>
            </a:r>
          </a:p>
          <a:p>
            <a:pPr marL="228600" indent="-228600" algn="just">
              <a:lnSpc>
                <a:spcPct val="90000"/>
              </a:lnSpc>
              <a:buFont typeface=""/>
              <a:buAutoNum type="arabicPeriod"/>
            </a:pPr>
            <a:r>
              <a:rPr lang="en-GB" sz="2200" dirty="0"/>
              <a:t>Completing the necessary application forms.</a:t>
            </a:r>
          </a:p>
          <a:p>
            <a:pPr marL="228600" indent="-228600" algn="just">
              <a:lnSpc>
                <a:spcPct val="90000"/>
              </a:lnSpc>
              <a:buFont typeface=""/>
              <a:buAutoNum type="arabicPeriod"/>
            </a:pPr>
            <a:r>
              <a:rPr lang="en-GB" sz="2200" dirty="0"/>
              <a:t>Providing detailed information about the goods to be exported.</a:t>
            </a:r>
          </a:p>
          <a:p>
            <a:pPr marL="228600" indent="-228600" algn="just">
              <a:lnSpc>
                <a:spcPct val="90000"/>
              </a:lnSpc>
              <a:buFont typeface=""/>
              <a:buAutoNum type="arabicPeriod"/>
            </a:pPr>
            <a:r>
              <a:rPr lang="en-GB" sz="2200" dirty="0"/>
              <a:t>Paying any required fees.</a:t>
            </a:r>
          </a:p>
          <a:p>
            <a:pPr marL="228600" indent="-228600" algn="just">
              <a:lnSpc>
                <a:spcPct val="90000"/>
              </a:lnSpc>
              <a:buFont typeface=""/>
              <a:buAutoNum type="arabicPeriod"/>
            </a:pPr>
            <a:r>
              <a:rPr lang="en-GB" sz="2200" dirty="0"/>
              <a:t>Waiting for approval from the relevant government authority.</a:t>
            </a:r>
          </a:p>
        </p:txBody>
      </p:sp>
    </p:spTree>
    <p:extLst>
      <p:ext uri="{BB962C8B-B14F-4D97-AF65-F5344CB8AC3E}">
        <p14:creationId xmlns:p14="http://schemas.microsoft.com/office/powerpoint/2010/main" val="1775604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5F5421-D74D-0CEC-347C-E38AA0848606}"/>
              </a:ext>
            </a:extLst>
          </p:cNvPr>
          <p:cNvSpPr>
            <a:spLocks noGrp="1"/>
          </p:cNvSpPr>
          <p:nvPr>
            <p:ph type="title"/>
          </p:nvPr>
        </p:nvSpPr>
        <p:spPr>
          <a:xfrm>
            <a:off x="609600" y="274638"/>
            <a:ext cx="10972800" cy="1143000"/>
          </a:xfrm>
        </p:spPr>
        <p:txBody>
          <a:bodyPr/>
          <a:lstStyle/>
          <a:p>
            <a:r>
              <a:rPr lang="en-GB" sz="3200" b="1" dirty="0"/>
              <a:t>Types of Import Licenses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a:t>Import licenses are critical for businesses engaged in international trade. They help ensure that goods entering a country comply with specific regulations and standards. There are two primary types of import licenses.</a:t>
            </a:r>
          </a:p>
          <a:p>
            <a:pPr marL="0" indent="0">
              <a:lnSpc>
                <a:spcPct val="90000"/>
              </a:lnSpc>
              <a:buNone/>
            </a:pPr>
            <a:endParaRPr lang="en-GB" sz="2200" b="1" dirty="0"/>
          </a:p>
          <a:p>
            <a:pPr marL="0" indent="0">
              <a:lnSpc>
                <a:spcPct val="90000"/>
              </a:lnSpc>
              <a:buNone/>
            </a:pPr>
            <a:r>
              <a:rPr lang="en-GB" sz="2200" b="1" dirty="0"/>
              <a:t>General Import Licenses</a:t>
            </a:r>
          </a:p>
          <a:p>
            <a:pPr>
              <a:lnSpc>
                <a:spcPct val="90000"/>
              </a:lnSpc>
            </a:pPr>
            <a:r>
              <a:rPr lang="en-GB" sz="2200" dirty="0"/>
              <a:t>General import licenses are broad authorizations issued by governments that allow businesses to import a wide range of products without the need for individual approvals. </a:t>
            </a:r>
          </a:p>
          <a:p>
            <a:pPr>
              <a:lnSpc>
                <a:spcPct val="90000"/>
              </a:lnSpc>
            </a:pPr>
            <a:endParaRPr lang="en-GB" sz="2200" dirty="0"/>
          </a:p>
          <a:p>
            <a:pPr>
              <a:lnSpc>
                <a:spcPct val="90000"/>
              </a:lnSpc>
            </a:pPr>
            <a:r>
              <a:rPr lang="en-GB" sz="2200" dirty="0"/>
              <a:t>These licenses are typically granted for goods that are considered low-risk and do not pose significant threats to public health, safety, or national security.</a:t>
            </a:r>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2635882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6A916E-1D12-1727-B975-0444376C7D5A}"/>
              </a:ext>
            </a:extLst>
          </p:cNvPr>
          <p:cNvSpPr>
            <a:spLocks noGrp="1"/>
          </p:cNvSpPr>
          <p:nvPr>
            <p:ph type="title"/>
          </p:nvPr>
        </p:nvSpPr>
        <p:spPr>
          <a:xfrm>
            <a:off x="609600" y="274638"/>
            <a:ext cx="10972800" cy="1143000"/>
          </a:xfrm>
        </p:spPr>
        <p:txBody>
          <a:bodyPr/>
          <a:lstStyle/>
          <a:p>
            <a:r>
              <a:rPr lang="en-GB" sz="3200" b="1" dirty="0"/>
              <a:t>Key Characteristics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marL="285750" indent="-285750" algn="just">
              <a:lnSpc>
                <a:spcPct val="90000"/>
              </a:lnSpc>
              <a:buFont typeface="Arial"/>
              <a:buChar char="•"/>
            </a:pPr>
            <a:r>
              <a:rPr lang="en-GB" sz="2200" b="1" dirty="0"/>
              <a:t>Broad Scope</a:t>
            </a:r>
            <a:r>
              <a:rPr lang="en-GB" sz="2200" dirty="0"/>
              <a:t>: General import licenses cover a wide array of products, making them suitable for businesses involved in importing various items.</a:t>
            </a:r>
          </a:p>
          <a:p>
            <a:pPr marL="285750" indent="-285750" algn="just">
              <a:lnSpc>
                <a:spcPct val="90000"/>
              </a:lnSpc>
              <a:buFont typeface="Arial"/>
              <a:buChar char="•"/>
            </a:pPr>
            <a:r>
              <a:rPr lang="en-GB" sz="2200" b="1" dirty="0"/>
              <a:t>Streamlined Process</a:t>
            </a:r>
            <a:r>
              <a:rPr lang="en-GB" sz="2200" dirty="0"/>
              <a:t>: Obtaining a general import license is often a more straightforward and faster process compared to specific import licenses. It eliminates the need for detailed scrutiny of each imported item.</a:t>
            </a:r>
          </a:p>
          <a:p>
            <a:pPr marL="285750" indent="-285750" algn="just">
              <a:lnSpc>
                <a:spcPct val="90000"/>
              </a:lnSpc>
              <a:buFont typeface="Arial"/>
              <a:buChar char="•"/>
            </a:pPr>
            <a:r>
              <a:rPr lang="en-GB" sz="2200" b="1" dirty="0"/>
              <a:t>Lower Administrative Burden: </a:t>
            </a:r>
            <a:r>
              <a:rPr lang="en-GB" sz="2200" dirty="0"/>
              <a:t>Since these licenses are less specific, they reduce the administrative burden on both importers and government authorities.</a:t>
            </a:r>
          </a:p>
          <a:p>
            <a:pPr marL="285750" indent="-285750" algn="just">
              <a:lnSpc>
                <a:spcPct val="90000"/>
              </a:lnSpc>
              <a:buFont typeface="Arial"/>
              <a:buChar char="•"/>
            </a:pPr>
            <a:r>
              <a:rPr lang="en-GB" sz="2200" b="1" dirty="0"/>
              <a:t>Regular Import Activities</a:t>
            </a:r>
            <a:r>
              <a:rPr lang="en-GB" sz="2200" dirty="0"/>
              <a:t>: General import licenses are ideal for businesses engaged in regular and routine import activities, where they deal with multiple products on an ongoing basis.</a:t>
            </a:r>
          </a:p>
          <a:p>
            <a:pPr algn="just">
              <a:lnSpc>
                <a:spcPct val="90000"/>
              </a:lnSpc>
            </a:pPr>
            <a:endParaRPr lang="en-GB" sz="2200"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2891619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F93FD5B-0BCE-4030-ACD1-6C214333D78B}"/>
              </a:ext>
            </a:extLst>
          </p:cNvPr>
          <p:cNvSpPr>
            <a:spLocks noGrp="1"/>
          </p:cNvSpPr>
          <p:nvPr>
            <p:ph type="title"/>
          </p:nvPr>
        </p:nvSpPr>
        <p:spPr>
          <a:xfrm>
            <a:off x="609600" y="274638"/>
            <a:ext cx="10972800" cy="1143000"/>
          </a:xfrm>
        </p:spPr>
        <p:txBody>
          <a:bodyPr/>
          <a:lstStyle/>
          <a:p>
            <a:r>
              <a:rPr lang="en-GB" sz="3200" b="1" dirty="0"/>
              <a:t>Specific Import Licenses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marL="0" indent="0" algn="just">
              <a:lnSpc>
                <a:spcPct val="90000"/>
              </a:lnSpc>
              <a:buNone/>
            </a:pPr>
            <a:r>
              <a:rPr lang="en-GB" sz="2200" dirty="0"/>
              <a:t>Specific import licenses, also known as individual or specialized import licenses, are required for goods that are subject to specific regulations, restrictions, or monitoring by government authorities. These licenses are essential when dealing with items that may have unique characteristics or risks associated with them.</a:t>
            </a:r>
          </a:p>
          <a:p>
            <a:pPr marL="0" indent="0" algn="just">
              <a:lnSpc>
                <a:spcPct val="90000"/>
              </a:lnSpc>
              <a:buNone/>
            </a:pPr>
            <a:endParaRPr lang="en-GB" sz="2200" dirty="0"/>
          </a:p>
          <a:p>
            <a:pPr algn="just">
              <a:lnSpc>
                <a:spcPct val="90000"/>
              </a:lnSpc>
            </a:pPr>
            <a:endParaRPr lang="en-GB" sz="2200"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43259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F93FD5B-0BCE-4030-ACD1-6C214333D78B}"/>
              </a:ext>
            </a:extLst>
          </p:cNvPr>
          <p:cNvSpPr>
            <a:spLocks noGrp="1"/>
          </p:cNvSpPr>
          <p:nvPr>
            <p:ph type="title"/>
          </p:nvPr>
        </p:nvSpPr>
        <p:spPr>
          <a:xfrm>
            <a:off x="609600" y="274638"/>
            <a:ext cx="10972800" cy="1143000"/>
          </a:xfrm>
        </p:spPr>
        <p:txBody>
          <a:bodyPr/>
          <a:lstStyle/>
          <a:p>
            <a:r>
              <a:rPr lang="en-GB" sz="3200" b="1" dirty="0"/>
              <a:t>Specific Import Licenses Cont.</a:t>
            </a:r>
            <a:endParaRPr lang="en-US" sz="3200" dirty="0"/>
          </a:p>
        </p:txBody>
      </p:sp>
      <p:sp>
        <p:nvSpPr>
          <p:cNvPr id="3" name="Subtitle 2"/>
          <p:cNvSpPr>
            <a:spLocks noGrp="1"/>
          </p:cNvSpPr>
          <p:nvPr>
            <p:ph idx="1"/>
          </p:nvPr>
        </p:nvSpPr>
        <p:spPr>
          <a:xfrm>
            <a:off x="609600" y="1417638"/>
            <a:ext cx="10972800" cy="4315618"/>
          </a:xfrm>
        </p:spPr>
        <p:txBody>
          <a:bodyPr vert="horz" wrap="square" lIns="91440" tIns="45720" rIns="91440" bIns="45720" rtlCol="0" anchor="t">
            <a:noAutofit/>
          </a:bodyPr>
          <a:lstStyle/>
          <a:p>
            <a:pPr marL="0" indent="0">
              <a:lnSpc>
                <a:spcPct val="90000"/>
              </a:lnSpc>
              <a:buNone/>
            </a:pPr>
            <a:r>
              <a:rPr lang="en-GB" sz="2200" b="1" dirty="0"/>
              <a:t>Key characteristics </a:t>
            </a:r>
            <a:endParaRPr lang="en-GB" sz="2200" dirty="0"/>
          </a:p>
          <a:p>
            <a:pPr marL="285750" indent="-285750">
              <a:lnSpc>
                <a:spcPct val="90000"/>
              </a:lnSpc>
              <a:buFont typeface="Arial"/>
              <a:buChar char="•"/>
            </a:pPr>
            <a:r>
              <a:rPr lang="en-GB" sz="2200" b="1" dirty="0"/>
              <a:t>Precise Authorization:</a:t>
            </a:r>
            <a:r>
              <a:rPr lang="en-GB" sz="2200" dirty="0"/>
              <a:t> Specific import licenses provide precise authorization for the importation of particular goods. They specify the nature, quantity, and sometimes the origin of the imported items.</a:t>
            </a:r>
          </a:p>
          <a:p>
            <a:pPr marL="285750" indent="-285750">
              <a:lnSpc>
                <a:spcPct val="90000"/>
              </a:lnSpc>
              <a:buFont typeface="Arial"/>
              <a:buChar char="•"/>
            </a:pPr>
            <a:r>
              <a:rPr lang="en-GB" sz="2200" b="1" dirty="0"/>
              <a:t>Regulatory Compliance: </a:t>
            </a:r>
            <a:r>
              <a:rPr lang="en-GB" sz="2200" dirty="0"/>
              <a:t>These licenses ensure that imported goods comply with specific standards, health and safety regulations, or international agreements. They are often required for items such as controlled substances, firearms, and certain agricultural products.</a:t>
            </a:r>
          </a:p>
          <a:p>
            <a:pPr marL="285750" indent="-285750">
              <a:lnSpc>
                <a:spcPct val="90000"/>
              </a:lnSpc>
              <a:buFont typeface="Arial"/>
              <a:buChar char="•"/>
            </a:pPr>
            <a:r>
              <a:rPr lang="en-GB" sz="2200" b="1" dirty="0"/>
              <a:t>Enhanced Control:</a:t>
            </a:r>
            <a:r>
              <a:rPr lang="en-GB" sz="2200" dirty="0"/>
              <a:t> Governments closely monitor the importation of goods that require specific import licenses, which allows for greater control and oversight.</a:t>
            </a:r>
          </a:p>
          <a:p>
            <a:pPr marL="285750" indent="-285750">
              <a:lnSpc>
                <a:spcPct val="90000"/>
              </a:lnSpc>
              <a:buFont typeface="Arial"/>
              <a:buChar char="•"/>
            </a:pPr>
            <a:r>
              <a:rPr lang="en-GB" sz="2200" b="1" dirty="0"/>
              <a:t>Customization: </a:t>
            </a:r>
            <a:r>
              <a:rPr lang="en-GB" sz="2200" dirty="0"/>
              <a:t>Specific import licenses are tailored to meet the unique requirements of certain products or industries, ensuring that they adhere to all relevant regulations.</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194043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67979B3-8965-87B8-CF4A-695927000402}"/>
              </a:ext>
            </a:extLst>
          </p:cNvPr>
          <p:cNvSpPr>
            <a:spLocks noGrp="1"/>
          </p:cNvSpPr>
          <p:nvPr>
            <p:ph type="title"/>
          </p:nvPr>
        </p:nvSpPr>
        <p:spPr>
          <a:xfrm>
            <a:off x="609600" y="274638"/>
            <a:ext cx="10972800" cy="1143000"/>
          </a:xfrm>
        </p:spPr>
        <p:txBody>
          <a:bodyPr/>
          <a:lstStyle/>
          <a:p>
            <a:r>
              <a:rPr lang="en-GB" sz="3200" b="1" dirty="0"/>
              <a:t>General Import License or Specific Import License</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a:lnSpc>
                <a:spcPct val="90000"/>
              </a:lnSpc>
            </a:pPr>
            <a:r>
              <a:rPr lang="en-GB" sz="2200" dirty="0"/>
              <a:t>The choice between a general import license and a specific import license depends on the nature of the imported goods and the regulatory framework of the country. </a:t>
            </a:r>
          </a:p>
          <a:p>
            <a:pPr>
              <a:lnSpc>
                <a:spcPct val="90000"/>
              </a:lnSpc>
            </a:pPr>
            <a:r>
              <a:rPr lang="en-GB" sz="2200" dirty="0"/>
              <a:t>Importers must accurately determine which type of license is applicable to their imports to ensure legal compliance and avoid potential issues with customs authorities.</a:t>
            </a:r>
          </a:p>
          <a:p>
            <a:pPr>
              <a:lnSpc>
                <a:spcPct val="90000"/>
              </a:lnSpc>
            </a:pPr>
            <a:r>
              <a:rPr lang="en-GB" sz="2200" dirty="0"/>
              <a:t>Understanding the distinction between these two types of import licenses is essential for businesses engaged in international trade, as it directly impacts the importation process and regulatory compliance. </a:t>
            </a:r>
          </a:p>
          <a:p>
            <a:pPr>
              <a:lnSpc>
                <a:spcPct val="90000"/>
              </a:lnSpc>
            </a:pPr>
            <a:r>
              <a:rPr lang="en-GB" sz="2200" dirty="0"/>
              <a:t>Whether opting for a general import license for streamlined operations or a specific import license to meet precise regulatory requirements, importers must adhere to the licensing process dictated by the relevant government authorities.</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50103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47EAC9-73DB-BA93-DEA3-4FD520CACAE0}"/>
              </a:ext>
            </a:extLst>
          </p:cNvPr>
          <p:cNvSpPr>
            <a:spLocks noGrp="1"/>
          </p:cNvSpPr>
          <p:nvPr>
            <p:ph type="title"/>
          </p:nvPr>
        </p:nvSpPr>
        <p:spPr>
          <a:xfrm>
            <a:off x="609600" y="274638"/>
            <a:ext cx="10972800" cy="1143000"/>
          </a:xfrm>
        </p:spPr>
        <p:txBody>
          <a:bodyPr/>
          <a:lstStyle/>
          <a:p>
            <a:r>
              <a:rPr lang="en-GB" sz="3200" b="1" dirty="0"/>
              <a:t>How to Obtain an Import License</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endParaRPr lang="en-GB" sz="2200" dirty="0"/>
          </a:p>
          <a:p>
            <a:pPr algn="just">
              <a:lnSpc>
                <a:spcPct val="90000"/>
              </a:lnSpc>
            </a:pPr>
            <a:r>
              <a:rPr lang="en-GB" sz="2200" dirty="0"/>
              <a:t>To secure an import license, individuals and businesses must go through a process similar to obtaining an export license. The steps include:</a:t>
            </a:r>
          </a:p>
          <a:p>
            <a:pPr algn="just">
              <a:lnSpc>
                <a:spcPct val="90000"/>
              </a:lnSpc>
            </a:pPr>
            <a:r>
              <a:rPr lang="en-GB" sz="2200" dirty="0"/>
              <a:t>Identifying the correct type of import license needed.</a:t>
            </a:r>
          </a:p>
          <a:p>
            <a:pPr algn="just">
              <a:lnSpc>
                <a:spcPct val="90000"/>
              </a:lnSpc>
            </a:pPr>
            <a:r>
              <a:rPr lang="en-GB" sz="2200" dirty="0"/>
              <a:t>Completing the necessary application forms.</a:t>
            </a:r>
          </a:p>
          <a:p>
            <a:pPr algn="just">
              <a:lnSpc>
                <a:spcPct val="90000"/>
              </a:lnSpc>
            </a:pPr>
            <a:r>
              <a:rPr lang="en-GB" sz="2200" dirty="0"/>
              <a:t>Providing detailed information about the goods to be imported.</a:t>
            </a:r>
          </a:p>
          <a:p>
            <a:pPr algn="just">
              <a:lnSpc>
                <a:spcPct val="90000"/>
              </a:lnSpc>
            </a:pPr>
            <a:r>
              <a:rPr lang="en-GB" sz="2200" dirty="0"/>
              <a:t>Paying any required fees.</a:t>
            </a:r>
          </a:p>
          <a:p>
            <a:pPr algn="just">
              <a:lnSpc>
                <a:spcPct val="90000"/>
              </a:lnSpc>
            </a:pPr>
            <a:r>
              <a:rPr lang="en-GB" sz="2200" dirty="0"/>
              <a:t>Waiting for approval from the relevant government authority.</a:t>
            </a:r>
          </a:p>
          <a:p>
            <a:pPr algn="just">
              <a:lnSpc>
                <a:spcPct val="90000"/>
              </a:lnSpc>
            </a:pPr>
            <a:r>
              <a:rPr lang="en-GB" sz="2200" dirty="0"/>
              <a:t>Again, the specific requirements and procedures can vary by country and product type.</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1430263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CD4FA3-7D66-0092-CB2A-308C9456DBE3}"/>
              </a:ext>
            </a:extLst>
          </p:cNvPr>
          <p:cNvSpPr>
            <a:spLocks noGrp="1"/>
          </p:cNvSpPr>
          <p:nvPr>
            <p:ph type="title"/>
          </p:nvPr>
        </p:nvSpPr>
        <p:spPr>
          <a:xfrm>
            <a:off x="609600" y="274638"/>
            <a:ext cx="10972800" cy="1143000"/>
          </a:xfrm>
        </p:spPr>
        <p:txBody>
          <a:bodyPr/>
          <a:lstStyle/>
          <a:p>
            <a:r>
              <a:rPr lang="en-GB" sz="3200" b="1" dirty="0"/>
              <a:t>International Trade Regulations</a:t>
            </a:r>
            <a:endParaRPr lang="en-US" sz="3200" dirty="0"/>
          </a:p>
        </p:txBody>
      </p:sp>
      <p:sp>
        <p:nvSpPr>
          <p:cNvPr id="3" name="Subtitle 2"/>
          <p:cNvSpPr>
            <a:spLocks noGrp="1"/>
          </p:cNvSpPr>
          <p:nvPr>
            <p:ph idx="1"/>
          </p:nvPr>
        </p:nvSpPr>
        <p:spPr>
          <a:xfrm>
            <a:off x="609600" y="1340768"/>
            <a:ext cx="10972800" cy="4176465"/>
          </a:xfrm>
        </p:spPr>
        <p:txBody>
          <a:bodyPr vert="horz" wrap="square" lIns="91440" tIns="45720" rIns="91440" bIns="45720" rtlCol="0" anchor="t">
            <a:noAutofit/>
          </a:bodyPr>
          <a:lstStyle/>
          <a:p>
            <a:pPr algn="just">
              <a:lnSpc>
                <a:spcPct val="90000"/>
              </a:lnSpc>
            </a:pPr>
            <a:r>
              <a:rPr lang="en-GB" sz="2000" dirty="0"/>
              <a:t>Navigating international trade regulations can be a daunting task, especially for businesses looking to expand their global reach. Here are some essential considerations:</a:t>
            </a:r>
          </a:p>
          <a:p>
            <a:pPr marL="285750" indent="-285750" algn="just">
              <a:lnSpc>
                <a:spcPct val="90000"/>
              </a:lnSpc>
              <a:buFont typeface="Arial"/>
              <a:buChar char="•"/>
            </a:pPr>
            <a:r>
              <a:rPr lang="en-GB" sz="2000" b="1" dirty="0"/>
              <a:t>Tariffs and Duties</a:t>
            </a:r>
            <a:r>
              <a:rPr lang="en-GB" sz="2000" dirty="0"/>
              <a:t>: Different countries impose various tariffs and duties on imported goods. Understanding these costs is crucial for pricing and budgeting.</a:t>
            </a:r>
          </a:p>
          <a:p>
            <a:pPr marL="285750" indent="-285750" algn="just">
              <a:lnSpc>
                <a:spcPct val="90000"/>
              </a:lnSpc>
              <a:buFont typeface="Arial"/>
              <a:buChar char="•"/>
            </a:pPr>
            <a:r>
              <a:rPr lang="en-GB" sz="2000" b="1" dirty="0"/>
              <a:t>Trade Agreements</a:t>
            </a:r>
            <a:r>
              <a:rPr lang="en-GB" sz="2000" dirty="0"/>
              <a:t>: Many countries participate in trade agreements that can affect import and export requirements. Familiarize yourself with these agreements to take advantage of preferential trade terms.</a:t>
            </a:r>
          </a:p>
          <a:p>
            <a:pPr marL="285750" indent="-285750" algn="just">
              <a:lnSpc>
                <a:spcPct val="90000"/>
              </a:lnSpc>
              <a:buFont typeface="Arial"/>
              <a:buChar char="•"/>
            </a:pPr>
            <a:r>
              <a:rPr lang="en-GB" sz="2000" b="1" dirty="0"/>
              <a:t>Product Classification</a:t>
            </a:r>
            <a:r>
              <a:rPr lang="en-GB" sz="2000" dirty="0"/>
              <a:t>: Accurate product classification is essential for determining licensing requirements and complying with trade regulations.</a:t>
            </a:r>
          </a:p>
          <a:p>
            <a:pPr marL="285750" indent="-285750" algn="just">
              <a:lnSpc>
                <a:spcPct val="90000"/>
              </a:lnSpc>
              <a:buFont typeface="Arial"/>
              <a:buChar char="•"/>
            </a:pPr>
            <a:r>
              <a:rPr lang="en-GB" sz="2000" b="1" dirty="0"/>
              <a:t>Customs Documentation: </a:t>
            </a:r>
            <a:r>
              <a:rPr lang="en-GB" sz="2000" dirty="0"/>
              <a:t>Proper documentation is crucial for clearing goods through customs. Ensure all required paperwork is complete and accurate.</a:t>
            </a:r>
          </a:p>
          <a:p>
            <a:pPr marL="285750" indent="-285750" algn="just">
              <a:lnSpc>
                <a:spcPct val="90000"/>
              </a:lnSpc>
              <a:buFont typeface="Arial"/>
              <a:buChar char="•"/>
            </a:pPr>
            <a:r>
              <a:rPr lang="en-GB" sz="2000" b="1" dirty="0"/>
              <a:t>Sanctions and Embargoes:</a:t>
            </a:r>
            <a:r>
              <a:rPr lang="en-GB" sz="2000" dirty="0"/>
              <a:t> Be aware of any sanctions or embargoes that may apply to specific countries or individuals. Trading with sanctioned entities can have severe legal consequences.</a:t>
            </a:r>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sz="2000" dirty="0"/>
          </a:p>
        </p:txBody>
      </p:sp>
    </p:spTree>
    <p:extLst>
      <p:ext uri="{BB962C8B-B14F-4D97-AF65-F5344CB8AC3E}">
        <p14:creationId xmlns:p14="http://schemas.microsoft.com/office/powerpoint/2010/main" val="2158195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4E81611-0AA8-FA06-BEB7-582A3C41F55D}"/>
              </a:ext>
            </a:extLst>
          </p:cNvPr>
          <p:cNvSpPr>
            <a:spLocks noGrp="1"/>
          </p:cNvSpPr>
          <p:nvPr>
            <p:ph type="title"/>
          </p:nvPr>
        </p:nvSpPr>
        <p:spPr>
          <a:xfrm>
            <a:off x="609600" y="274638"/>
            <a:ext cx="10972800" cy="1143000"/>
          </a:xfrm>
        </p:spPr>
        <p:txBody>
          <a:bodyPr/>
          <a:lstStyle/>
          <a:p>
            <a:r>
              <a:rPr lang="en-GB" sz="3200" b="1" dirty="0"/>
              <a:t>Compliance with Export Control Laws</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1800" dirty="0"/>
              <a:t>Export control laws are in place to prevent the unauthorized transfer of sensitive technologies and goods to prohibited parties. It's imperative for businesses to have robust export compliance programs in place. </a:t>
            </a:r>
          </a:p>
          <a:p>
            <a:pPr marL="0" indent="0">
              <a:lnSpc>
                <a:spcPct val="90000"/>
              </a:lnSpc>
              <a:buNone/>
            </a:pPr>
            <a:endParaRPr lang="en-GB" sz="1800" dirty="0"/>
          </a:p>
          <a:p>
            <a:pPr marL="0" indent="0">
              <a:lnSpc>
                <a:spcPct val="90000"/>
              </a:lnSpc>
              <a:buNone/>
            </a:pPr>
            <a:r>
              <a:rPr lang="en-GB" sz="1800" dirty="0"/>
              <a:t>These programs should include:</a:t>
            </a:r>
          </a:p>
          <a:p>
            <a:pPr marL="285750" indent="-285750">
              <a:lnSpc>
                <a:spcPct val="90000"/>
              </a:lnSpc>
              <a:buChar char="•"/>
            </a:pPr>
            <a:r>
              <a:rPr lang="en-GB" sz="1800" b="1" dirty="0"/>
              <a:t>Screening Procedures</a:t>
            </a:r>
          </a:p>
          <a:p>
            <a:pPr marL="285750" indent="-285750">
              <a:lnSpc>
                <a:spcPct val="90000"/>
              </a:lnSpc>
              <a:buChar char="•"/>
            </a:pPr>
            <a:r>
              <a:rPr lang="en-GB" sz="1800" b="1" dirty="0"/>
              <a:t>Training and Education</a:t>
            </a:r>
          </a:p>
          <a:p>
            <a:pPr marL="285750" indent="-285750">
              <a:lnSpc>
                <a:spcPct val="90000"/>
              </a:lnSpc>
              <a:buChar char="•"/>
            </a:pPr>
            <a:r>
              <a:rPr lang="en-GB" sz="1800" b="1" dirty="0"/>
              <a:t>Record Keeping</a:t>
            </a:r>
          </a:p>
          <a:p>
            <a:pPr marL="285750" indent="-285750">
              <a:lnSpc>
                <a:spcPct val="90000"/>
              </a:lnSpc>
              <a:buChar char="•"/>
            </a:pPr>
            <a:r>
              <a:rPr lang="en-GB" sz="1800" b="1" dirty="0"/>
              <a:t>Internal Audits</a:t>
            </a:r>
          </a:p>
          <a:p>
            <a:pPr marL="285750" indent="-285750">
              <a:lnSpc>
                <a:spcPct val="90000"/>
              </a:lnSpc>
              <a:buChar char="•"/>
            </a:pPr>
            <a:r>
              <a:rPr lang="en-GB" sz="1800" b="1" dirty="0"/>
              <a:t>Export Classification</a:t>
            </a:r>
          </a:p>
          <a:p>
            <a:pPr marL="285750" indent="-285750">
              <a:lnSpc>
                <a:spcPct val="90000"/>
              </a:lnSpc>
              <a:buChar char="•"/>
            </a:pPr>
            <a:r>
              <a:rPr lang="en-GB" sz="1800" b="1" dirty="0"/>
              <a:t>Licensing and Authorization</a:t>
            </a:r>
          </a:p>
          <a:p>
            <a:pPr marL="285750" indent="-285750">
              <a:lnSpc>
                <a:spcPct val="90000"/>
              </a:lnSpc>
              <a:buChar char="•"/>
            </a:pPr>
            <a:r>
              <a:rPr lang="en-GB" sz="1800" b="1" dirty="0"/>
              <a:t>Export Compliance Manual:</a:t>
            </a:r>
          </a:p>
          <a:p>
            <a:pPr marL="285750" indent="-285750">
              <a:lnSpc>
                <a:spcPct val="90000"/>
              </a:lnSpc>
              <a:buChar char="•"/>
            </a:pPr>
            <a:r>
              <a:rPr lang="en-GB" sz="1800" b="1" dirty="0"/>
              <a:t>Technology Controls:</a:t>
            </a:r>
          </a:p>
          <a:p>
            <a:pPr marL="285750" indent="-285750">
              <a:lnSpc>
                <a:spcPct val="90000"/>
              </a:lnSpc>
              <a:buChar char="•"/>
            </a:pPr>
            <a:r>
              <a:rPr lang="en-GB" sz="1800" b="1" dirty="0"/>
              <a:t>Continuous Monitoring</a:t>
            </a:r>
            <a:endParaRPr lang="en-GB" sz="1800" dirty="0"/>
          </a:p>
        </p:txBody>
      </p:sp>
    </p:spTree>
    <p:extLst>
      <p:ext uri="{BB962C8B-B14F-4D97-AF65-F5344CB8AC3E}">
        <p14:creationId xmlns:p14="http://schemas.microsoft.com/office/powerpoint/2010/main" val="12966399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idx="1"/>
          </p:nvPr>
        </p:nvSpPr>
        <p:spPr>
          <a:xfrm>
            <a:off x="573596" y="1844825"/>
            <a:ext cx="10972800" cy="3096344"/>
          </a:xfrm>
        </p:spPr>
        <p:txBody>
          <a:bodyPr vert="horz" wrap="square" lIns="91440" tIns="45720" rIns="91440" bIns="45720" rtlCol="0" anchor="t">
            <a:normAutofit/>
          </a:bodyPr>
          <a:lstStyle/>
          <a:p>
            <a:pPr marL="0" indent="0" algn="just">
              <a:buNone/>
            </a:pPr>
            <a:r>
              <a:rPr lang="en-GB" sz="2200" dirty="0"/>
              <a:t>Click on this link and go through this information on importing and exporting in UK</a:t>
            </a:r>
          </a:p>
          <a:p>
            <a:pPr marL="0" indent="0" algn="just">
              <a:buNone/>
            </a:pPr>
            <a:endParaRPr lang="en-GB" sz="2200" u="sng" strike="noStrike" baseline="0" dirty="0">
              <a:hlinkClick r:id="rId2">
                <a:extLst>
                  <a:ext uri="{A12FA001-AC4F-418D-AE19-62706E023703}">
                    <ahyp:hlinkClr xmlns:ahyp="http://schemas.microsoft.com/office/drawing/2018/hyperlinkcolor" val="tx"/>
                  </a:ext>
                </a:extLst>
              </a:hlinkClick>
            </a:endParaRPr>
          </a:p>
          <a:p>
            <a:pPr marL="0" indent="0" algn="just">
              <a:buNone/>
            </a:pPr>
            <a:r>
              <a:rPr lang="en-GB" sz="2200" u="sng" strike="noStrike" baseline="0" dirty="0">
                <a:hlinkClick r:id="rId2">
                  <a:extLst>
                    <a:ext uri="{A12FA001-AC4F-418D-AE19-62706E023703}">
                      <ahyp:hlinkClr xmlns:ahyp="http://schemas.microsoft.com/office/drawing/2018/hyperlinkcolor" val="tx"/>
                    </a:ext>
                  </a:extLst>
                </a:hlinkClick>
              </a:rPr>
              <a:t>Guidance for exporting and importing businesses - GOV.UK (www.gov.uk)</a:t>
            </a:r>
            <a:endParaRPr lang="en-GB" sz="2200" dirty="0">
              <a:hlinkClick r:id="rId2">
                <a:extLst>
                  <a:ext uri="{A12FA001-AC4F-418D-AE19-62706E023703}">
                    <ahyp:hlinkClr xmlns:ahyp="http://schemas.microsoft.com/office/drawing/2018/hyperlinkcolor" val="tx"/>
                  </a:ext>
                </a:extLst>
              </a:hlinkClick>
            </a:endParaRPr>
          </a:p>
        </p:txBody>
      </p:sp>
      <p:sp>
        <p:nvSpPr>
          <p:cNvPr id="4" name="TextBox 3">
            <a:extLst>
              <a:ext uri="{FF2B5EF4-FFF2-40B4-BE49-F238E27FC236}">
                <a16:creationId xmlns:a16="http://schemas.microsoft.com/office/drawing/2014/main" id="{1B15BDB7-2A89-A2E1-D68C-3853B980078C}"/>
              </a:ext>
            </a:extLst>
          </p:cNvPr>
          <p:cNvSpPr txBox="1"/>
          <p:nvPr/>
        </p:nvSpPr>
        <p:spPr>
          <a:xfrm>
            <a:off x="983432" y="548680"/>
            <a:ext cx="10153128" cy="1077218"/>
          </a:xfrm>
          <a:prstGeom prst="rect">
            <a:avLst/>
          </a:prstGeom>
          <a:noFill/>
        </p:spPr>
        <p:txBody>
          <a:bodyPr wrap="square">
            <a:spAutoFit/>
          </a:bodyPr>
          <a:lstStyle/>
          <a:p>
            <a:pPr algn="ctr"/>
            <a:r>
              <a:rPr lang="en-US" sz="3200" b="1" dirty="0">
                <a:solidFill>
                  <a:srgbClr val="212121"/>
                </a:solidFill>
              </a:rPr>
              <a:t>Activity 2: Research Task on </a:t>
            </a:r>
            <a:r>
              <a:rPr lang="en-GB" sz="3200" b="1" dirty="0">
                <a:solidFill>
                  <a:srgbClr val="212121"/>
                </a:solidFill>
              </a:rPr>
              <a:t>How Exchange Rate Influence International Trade</a:t>
            </a:r>
            <a:endParaRPr lang="en-GB" sz="3200" dirty="0"/>
          </a:p>
        </p:txBody>
      </p:sp>
    </p:spTree>
    <p:extLst>
      <p:ext uri="{BB962C8B-B14F-4D97-AF65-F5344CB8AC3E}">
        <p14:creationId xmlns:p14="http://schemas.microsoft.com/office/powerpoint/2010/main" val="2667192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mports, Exports, and Exchange Rates: Crash Course Economics #15">
            <a:hlinkClick r:id="" action="ppaction://media"/>
            <a:extLst>
              <a:ext uri="{FF2B5EF4-FFF2-40B4-BE49-F238E27FC236}">
                <a16:creationId xmlns:a16="http://schemas.microsoft.com/office/drawing/2014/main" id="{1C1F42E3-70B0-656A-664B-834F63178016}"/>
              </a:ext>
            </a:extLst>
          </p:cNvPr>
          <p:cNvPicPr>
            <a:picLocks noGrp="1" noRot="1" noChangeAspect="1"/>
          </p:cNvPicPr>
          <p:nvPr>
            <p:ph idx="1"/>
            <a:videoFile r:link="rId1"/>
          </p:nvPr>
        </p:nvPicPr>
        <p:blipFill>
          <a:blip r:embed="rId3"/>
          <a:stretch>
            <a:fillRect/>
          </a:stretch>
        </p:blipFill>
        <p:spPr>
          <a:xfrm>
            <a:off x="2135560" y="476672"/>
            <a:ext cx="7700963" cy="4351338"/>
          </a:xfrm>
        </p:spPr>
      </p:pic>
    </p:spTree>
    <p:extLst>
      <p:ext uri="{BB962C8B-B14F-4D97-AF65-F5344CB8AC3E}">
        <p14:creationId xmlns:p14="http://schemas.microsoft.com/office/powerpoint/2010/main" val="3598396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1417638"/>
            <a:ext cx="10515600" cy="4759325"/>
          </a:xfrm>
        </p:spPr>
        <p:txBody>
          <a:bodyPr vert="horz" lIns="91440" tIns="45720" rIns="91440" bIns="45720" rtlCol="0" anchor="t">
            <a:normAutofit/>
          </a:bodyPr>
          <a:lstStyle/>
          <a:p>
            <a:pPr marL="0" indent="0">
              <a:buNone/>
            </a:pPr>
            <a:endParaRPr lang="en-GB" b="1" dirty="0"/>
          </a:p>
          <a:p>
            <a:r>
              <a:rPr lang="en-GB" sz="2200" dirty="0"/>
              <a:t>Explain the different </a:t>
            </a:r>
            <a:r>
              <a:rPr lang="en-GB" sz="2200" dirty="0">
                <a:solidFill>
                  <a:srgbClr val="111111"/>
                </a:solidFill>
                <a:ea typeface="+mn-lt"/>
                <a:cs typeface="+mn-lt"/>
              </a:rPr>
              <a:t>Export and Import Licenses and their key characteristics?</a:t>
            </a:r>
          </a:p>
          <a:p>
            <a:r>
              <a:rPr lang="en-GB" sz="2200" dirty="0">
                <a:solidFill>
                  <a:srgbClr val="111111"/>
                </a:solidFill>
              </a:rPr>
              <a:t>Explain the key international trade regulations to consider when trading internationally.</a:t>
            </a:r>
          </a:p>
        </p:txBody>
      </p:sp>
      <p:sp>
        <p:nvSpPr>
          <p:cNvPr id="2" name="Title 1">
            <a:extLst>
              <a:ext uri="{FF2B5EF4-FFF2-40B4-BE49-F238E27FC236}">
                <a16:creationId xmlns:a16="http://schemas.microsoft.com/office/drawing/2014/main" id="{F761C284-7554-68D2-A9D8-8D9C8131BCB2}"/>
              </a:ext>
            </a:extLst>
          </p:cNvPr>
          <p:cNvSpPr>
            <a:spLocks noGrp="1"/>
          </p:cNvSpPr>
          <p:nvPr>
            <p:ph type="title"/>
          </p:nvPr>
        </p:nvSpPr>
        <p:spPr>
          <a:xfrm>
            <a:off x="609600" y="274638"/>
            <a:ext cx="10972800" cy="1143000"/>
          </a:xfrm>
        </p:spPr>
        <p:txBody>
          <a:bodyPr/>
          <a:lstStyle/>
          <a:p>
            <a:pPr marL="0" indent="0">
              <a:buNone/>
            </a:pPr>
            <a:r>
              <a:rPr lang="en-GB" sz="3200" b="1" dirty="0"/>
              <a:t>Summary</a:t>
            </a:r>
            <a:endParaRPr lang="en-US" sz="3200" b="1" dirty="0"/>
          </a:p>
        </p:txBody>
      </p:sp>
    </p:spTree>
    <p:extLst>
      <p:ext uri="{BB962C8B-B14F-4D97-AF65-F5344CB8AC3E}">
        <p14:creationId xmlns:p14="http://schemas.microsoft.com/office/powerpoint/2010/main" val="3986203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pPr algn="l"/>
            <a:r>
              <a:rPr lang="en-GB" sz="4400" b="1" dirty="0"/>
              <a:t>References</a:t>
            </a:r>
            <a:endParaRPr lang="en-US"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3000" dirty="0"/>
          </a:p>
          <a:p>
            <a:pPr algn="just"/>
            <a:r>
              <a:rPr lang="en-GB" sz="2800" dirty="0">
                <a:ea typeface="+mn-lt"/>
                <a:cs typeface="+mn-lt"/>
              </a:rPr>
              <a:t>Hamilton .A (2024) Understanding Exchange Rates and Why They Are Important. Available </a:t>
            </a:r>
            <a:r>
              <a:rPr lang="en-GB" sz="2800" dirty="0" err="1">
                <a:ea typeface="+mn-lt"/>
                <a:cs typeface="+mn-lt"/>
              </a:rPr>
              <a:t>at:</a:t>
            </a:r>
            <a:r>
              <a:rPr lang="en-GB" sz="2800" dirty="0" err="1">
                <a:ea typeface="+mn-lt"/>
                <a:cs typeface="+mn-lt"/>
                <a:hlinkClick r:id="rId2"/>
              </a:rPr>
              <a:t>Why</a:t>
            </a:r>
            <a:r>
              <a:rPr lang="en-GB" sz="2800" dirty="0">
                <a:ea typeface="+mn-lt"/>
                <a:cs typeface="+mn-lt"/>
                <a:hlinkClick r:id="rId2"/>
              </a:rPr>
              <a:t> Exchange Rates Are Important in International Trade - With Examples (forexspringboard.com)</a:t>
            </a:r>
            <a:endParaRPr lang="en-GB" sz="2800" dirty="0">
              <a:ea typeface="+mn-lt"/>
              <a:cs typeface="+mn-lt"/>
            </a:endParaRPr>
          </a:p>
          <a:p>
            <a:pPr algn="just"/>
            <a:r>
              <a:rPr lang="en-GB" sz="3200" dirty="0">
                <a:ea typeface="+mn-lt"/>
                <a:cs typeface="+mn-lt"/>
              </a:rPr>
              <a:t>Oleg. R (2024) </a:t>
            </a:r>
            <a:r>
              <a:rPr lang="en-GB" sz="3200" dirty="0">
                <a:solidFill>
                  <a:srgbClr val="111111"/>
                </a:solidFill>
              </a:rPr>
              <a:t>The Key to Global Trade: Understanding Export and Import Licenses. Available </a:t>
            </a:r>
            <a:r>
              <a:rPr lang="en-GB" sz="3200" dirty="0" err="1">
                <a:solidFill>
                  <a:srgbClr val="111111"/>
                </a:solidFill>
              </a:rPr>
              <a:t>at:</a:t>
            </a:r>
            <a:r>
              <a:rPr lang="en-GB" sz="3200" dirty="0" err="1">
                <a:ea typeface="+mn-lt"/>
                <a:cs typeface="+mn-lt"/>
                <a:hlinkClick r:id="rId3"/>
              </a:rPr>
              <a:t>The</a:t>
            </a:r>
            <a:r>
              <a:rPr lang="en-GB" sz="3200" dirty="0">
                <a:ea typeface="+mn-lt"/>
                <a:cs typeface="+mn-lt"/>
                <a:hlinkClick r:id="rId3"/>
              </a:rPr>
              <a:t> Key to Global Trade: Understanding Export and Import Licenses (cleverence.com)</a:t>
            </a:r>
            <a:endParaRPr lang="en-GB" sz="3000" dirty="0">
              <a:hlinkClick r:id="rId4"/>
            </a:endParaRPr>
          </a:p>
          <a:p>
            <a:pPr algn="just">
              <a:lnSpc>
                <a:spcPct val="90000"/>
              </a:lnSpc>
            </a:pPr>
            <a:endParaRPr lang="en-GB" sz="3000" dirty="0"/>
          </a:p>
          <a:p>
            <a:pPr algn="just">
              <a:lnSpc>
                <a:spcPct val="90000"/>
              </a:lnSpc>
            </a:pPr>
            <a:endParaRPr lang="en-GB" sz="30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1577</Words>
  <Application>Microsoft Office PowerPoint</Application>
  <PresentationFormat>Widescreen</PresentationFormat>
  <Paragraphs>134</Paragraphs>
  <Slides>22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Aharoni</vt:lpstr>
      <vt:lpstr>Arial</vt:lpstr>
      <vt:lpstr>Myriad Pro</vt:lpstr>
      <vt:lpstr>Myriad Pro (Body)</vt:lpstr>
      <vt:lpstr>Myriad Pro (Headings)</vt:lpstr>
      <vt:lpstr>Verdana</vt:lpstr>
      <vt:lpstr>20140311PresentationUWTSDTemplate</vt:lpstr>
      <vt:lpstr>LCBB4010</vt:lpstr>
      <vt:lpstr>By the end of this session, students should be aware of the following</vt:lpstr>
      <vt:lpstr>What Are Export and Import Licenses?</vt:lpstr>
      <vt:lpstr>The Importance of Export and Import Licenses</vt:lpstr>
      <vt:lpstr>The Importance of Export and Import Licenses Cont. </vt:lpstr>
      <vt:lpstr>Types of Export Licenses</vt:lpstr>
      <vt:lpstr>Types of Export Licenses Cont.</vt:lpstr>
      <vt:lpstr>Validated Export Licenses</vt:lpstr>
      <vt:lpstr>Validated Export Licenses Cont.</vt:lpstr>
      <vt:lpstr>Obtaining an Export License</vt:lpstr>
      <vt:lpstr>Types of Import Licenses</vt:lpstr>
      <vt:lpstr>Key Characteristics</vt:lpstr>
      <vt:lpstr>Specific Import Licenses</vt:lpstr>
      <vt:lpstr>Specific Import Licenses Cont.</vt:lpstr>
      <vt:lpstr>General Import License or Specific Import License</vt:lpstr>
      <vt:lpstr>How to Obtain an Import License</vt:lpstr>
      <vt:lpstr>International Trade Regulations</vt:lpstr>
      <vt:lpstr>Compliance with Export Control Laws</vt:lpstr>
      <vt:lpstr>PowerPoint Presentation</vt:lpstr>
      <vt:lpstr>PowerPoint Presentation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137</cp:revision>
  <cp:lastPrinted>2018-07-09T15:27:01Z</cp:lastPrinted>
  <dcterms:created xsi:type="dcterms:W3CDTF">2002-10-07T19:43:58Z</dcterms:created>
  <dcterms:modified xsi:type="dcterms:W3CDTF">2024-07-11T15:53:27Z</dcterms:modified>
</cp:coreProperties>
</file>