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2" r:id="rId6"/>
    <p:sldId id="261" r:id="rId7"/>
    <p:sldId id="263" r:id="rId8"/>
    <p:sldId id="264" r:id="rId9"/>
    <p:sldId id="266" r:id="rId10"/>
    <p:sldId id="267" r:id="rId11"/>
    <p:sldId id="268" r:id="rId12"/>
    <p:sldId id="2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Khan" userId="6159dc3b-9e8f-4fca-8da8-687850da659c" providerId="ADAL" clId="{57DCF973-D289-475C-94D6-43C95293232B}"/>
    <pc:docChg chg="modSld">
      <pc:chgData name="Sabrina Khan" userId="6159dc3b-9e8f-4fca-8da8-687850da659c" providerId="ADAL" clId="{57DCF973-D289-475C-94D6-43C95293232B}" dt="2026-02-13T16:39:18.805" v="0" actId="1076"/>
      <pc:docMkLst>
        <pc:docMk/>
      </pc:docMkLst>
      <pc:sldChg chg="modSp mod">
        <pc:chgData name="Sabrina Khan" userId="6159dc3b-9e8f-4fca-8da8-687850da659c" providerId="ADAL" clId="{57DCF973-D289-475C-94D6-43C95293232B}" dt="2026-02-13T16:39:18.805" v="0" actId="1076"/>
        <pc:sldMkLst>
          <pc:docMk/>
          <pc:sldMk cId="4261486978" sldId="258"/>
        </pc:sldMkLst>
        <pc:spChg chg="mod">
          <ac:chgData name="Sabrina Khan" userId="6159dc3b-9e8f-4fca-8da8-687850da659c" providerId="ADAL" clId="{57DCF973-D289-475C-94D6-43C95293232B}" dt="2026-02-13T16:39:18.805" v="0" actId="1076"/>
          <ac:spMkLst>
            <pc:docMk/>
            <pc:sldMk cId="4261486978" sldId="258"/>
            <ac:spMk id="4" creationId="{58B765F7-D7C4-5938-CE89-75DBEC01B6E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E1892D-134B-4018-90B3-711FD2BD5A8D}"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7EA9A383-7218-41C8-B055-C256E393ACC4}">
      <dgm:prSet/>
      <dgm:spPr/>
      <dgm:t>
        <a:bodyPr/>
        <a:lstStyle/>
        <a:p>
          <a:r>
            <a:rPr lang="en-US"/>
            <a:t>The UN Sustainable Development Goals (SDGs) provide a global framework for improving social, economic, and environmental wellbeing (UN, 2015).</a:t>
          </a:r>
        </a:p>
      </dgm:t>
    </dgm:pt>
    <dgm:pt modelId="{FB753B96-7463-443B-82E7-F2F46BA93FBE}" type="parTrans" cxnId="{E72EA44B-A94E-463D-A274-649CB61CB94A}">
      <dgm:prSet/>
      <dgm:spPr/>
      <dgm:t>
        <a:bodyPr/>
        <a:lstStyle/>
        <a:p>
          <a:endParaRPr lang="en-US"/>
        </a:p>
      </dgm:t>
    </dgm:pt>
    <dgm:pt modelId="{B78FC6FA-C99F-4B80-A0C4-25AD1417DE32}" type="sibTrans" cxnId="{E72EA44B-A94E-463D-A274-649CB61CB94A}">
      <dgm:prSet/>
      <dgm:spPr/>
      <dgm:t>
        <a:bodyPr/>
        <a:lstStyle/>
        <a:p>
          <a:endParaRPr lang="en-US"/>
        </a:p>
      </dgm:t>
    </dgm:pt>
    <dgm:pt modelId="{C57AB968-53B4-4125-9D63-4EF253EC74B9}">
      <dgm:prSet/>
      <dgm:spPr/>
      <dgm:t>
        <a:bodyPr/>
        <a:lstStyle/>
        <a:p>
          <a:r>
            <a:rPr lang="en-US" b="1"/>
            <a:t>SDG 3: Good Health and Wellbeing</a:t>
          </a:r>
          <a:r>
            <a:rPr lang="en-US"/>
            <a:t> aims to ensure healthy lives and promote wellbeing for all at all ages.</a:t>
          </a:r>
        </a:p>
      </dgm:t>
    </dgm:pt>
    <dgm:pt modelId="{B4CE9AFE-A978-40A1-B6D5-7EEC7C60017F}" type="parTrans" cxnId="{06B09822-316C-440D-97E2-5A61AC62952D}">
      <dgm:prSet/>
      <dgm:spPr/>
      <dgm:t>
        <a:bodyPr/>
        <a:lstStyle/>
        <a:p>
          <a:endParaRPr lang="en-US"/>
        </a:p>
      </dgm:t>
    </dgm:pt>
    <dgm:pt modelId="{8A915348-6511-439E-9177-3400458D1197}" type="sibTrans" cxnId="{06B09822-316C-440D-97E2-5A61AC62952D}">
      <dgm:prSet/>
      <dgm:spPr/>
      <dgm:t>
        <a:bodyPr/>
        <a:lstStyle/>
        <a:p>
          <a:endParaRPr lang="en-US"/>
        </a:p>
      </dgm:t>
    </dgm:pt>
    <dgm:pt modelId="{3133CD83-C659-4645-A088-7D6355CA1E08}">
      <dgm:prSet/>
      <dgm:spPr/>
      <dgm:t>
        <a:bodyPr/>
        <a:lstStyle/>
        <a:p>
          <a:r>
            <a:rPr lang="en-US"/>
            <a:t>SDG 3 links directly to wider determinants such as poverty, education, housing, and climate, showing that health and sustainability are interconnected (UN, 2015).</a:t>
          </a:r>
        </a:p>
      </dgm:t>
    </dgm:pt>
    <dgm:pt modelId="{29B976F6-6474-4DC0-A468-CEF3648C7066}" type="parTrans" cxnId="{8EA1C9E7-D54E-4E20-B005-464556675162}">
      <dgm:prSet/>
      <dgm:spPr/>
      <dgm:t>
        <a:bodyPr/>
        <a:lstStyle/>
        <a:p>
          <a:endParaRPr lang="en-US"/>
        </a:p>
      </dgm:t>
    </dgm:pt>
    <dgm:pt modelId="{0EFCDDA6-379B-46EC-8324-8345AA8D4BA5}" type="sibTrans" cxnId="{8EA1C9E7-D54E-4E20-B005-464556675162}">
      <dgm:prSet/>
      <dgm:spPr/>
      <dgm:t>
        <a:bodyPr/>
        <a:lstStyle/>
        <a:p>
          <a:endParaRPr lang="en-US"/>
        </a:p>
      </dgm:t>
    </dgm:pt>
    <dgm:pt modelId="{1A6FDEE6-7270-4EB6-B19F-1C6206DB5FDD}">
      <dgm:prSet/>
      <dgm:spPr/>
      <dgm:t>
        <a:bodyPr/>
        <a:lstStyle/>
        <a:p>
          <a:r>
            <a:rPr lang="en-US"/>
            <a:t>In the UK, health and social care systems integrate SDG principles through prevention‑focused, equitable, and sustainable services.</a:t>
          </a:r>
        </a:p>
      </dgm:t>
    </dgm:pt>
    <dgm:pt modelId="{311B17CC-1FAA-4034-910C-FFE4078650DD}" type="parTrans" cxnId="{699663CC-CD0F-4DE3-8C56-26C26F6AAFB3}">
      <dgm:prSet/>
      <dgm:spPr/>
      <dgm:t>
        <a:bodyPr/>
        <a:lstStyle/>
        <a:p>
          <a:endParaRPr lang="en-US"/>
        </a:p>
      </dgm:t>
    </dgm:pt>
    <dgm:pt modelId="{1C7D5542-2A9A-4858-A93B-F690C54425A3}" type="sibTrans" cxnId="{699663CC-CD0F-4DE3-8C56-26C26F6AAFB3}">
      <dgm:prSet/>
      <dgm:spPr/>
      <dgm:t>
        <a:bodyPr/>
        <a:lstStyle/>
        <a:p>
          <a:endParaRPr lang="en-US"/>
        </a:p>
      </dgm:t>
    </dgm:pt>
    <dgm:pt modelId="{6065C568-0A1D-4635-B4DB-BABE6EB9C8FC}">
      <dgm:prSet/>
      <dgm:spPr/>
      <dgm:t>
        <a:bodyPr/>
        <a:lstStyle/>
        <a:p>
          <a:r>
            <a:rPr lang="en-US" b="1"/>
            <a:t>Example: NHS Diabetes Prevention Programme (DPP)</a:t>
          </a:r>
          <a:r>
            <a:rPr lang="en-US"/>
            <a:t>—targets lifestyle change, reduces long‑term disease burden, and supports sustainable, preventative care models (NHS England, 2023).</a:t>
          </a:r>
        </a:p>
      </dgm:t>
    </dgm:pt>
    <dgm:pt modelId="{E377A632-59EF-40B7-9AAE-B1D796B035FE}" type="parTrans" cxnId="{05340BA7-DBF6-4C3E-919A-7BF3315B0991}">
      <dgm:prSet/>
      <dgm:spPr/>
      <dgm:t>
        <a:bodyPr/>
        <a:lstStyle/>
        <a:p>
          <a:endParaRPr lang="en-US"/>
        </a:p>
      </dgm:t>
    </dgm:pt>
    <dgm:pt modelId="{CFB9C664-370F-477B-B4A5-0AF999E06C9A}" type="sibTrans" cxnId="{05340BA7-DBF6-4C3E-919A-7BF3315B0991}">
      <dgm:prSet/>
      <dgm:spPr/>
      <dgm:t>
        <a:bodyPr/>
        <a:lstStyle/>
        <a:p>
          <a:endParaRPr lang="en-US"/>
        </a:p>
      </dgm:t>
    </dgm:pt>
    <dgm:pt modelId="{590C3B77-5AAB-4CE8-A9E9-BAE376EF9631}">
      <dgm:prSet/>
      <dgm:spPr/>
      <dgm:t>
        <a:bodyPr/>
        <a:lstStyle/>
        <a:p>
          <a:r>
            <a:rPr lang="en-US"/>
            <a:t>Integrating health, wellbeing, and sustainability strengthens resilience, reduces inequalities, and supports long‑term population health.</a:t>
          </a:r>
        </a:p>
      </dgm:t>
    </dgm:pt>
    <dgm:pt modelId="{F4730917-60D8-4227-BAB9-5D1391B45A7F}" type="parTrans" cxnId="{A19BCE16-FCA7-4853-9EF5-ACB7E5FE0351}">
      <dgm:prSet/>
      <dgm:spPr/>
      <dgm:t>
        <a:bodyPr/>
        <a:lstStyle/>
        <a:p>
          <a:endParaRPr lang="en-US"/>
        </a:p>
      </dgm:t>
    </dgm:pt>
    <dgm:pt modelId="{13D1CF24-127C-4101-9C2B-A6AA304682A1}" type="sibTrans" cxnId="{A19BCE16-FCA7-4853-9EF5-ACB7E5FE0351}">
      <dgm:prSet/>
      <dgm:spPr/>
      <dgm:t>
        <a:bodyPr/>
        <a:lstStyle/>
        <a:p>
          <a:endParaRPr lang="en-US"/>
        </a:p>
      </dgm:t>
    </dgm:pt>
    <dgm:pt modelId="{D6FE5E21-3A51-472D-9E7B-EFE48F9D9389}" type="pres">
      <dgm:prSet presAssocID="{46E1892D-134B-4018-90B3-711FD2BD5A8D}" presName="Name0" presStyleCnt="0">
        <dgm:presLayoutVars>
          <dgm:dir/>
          <dgm:resizeHandles val="exact"/>
        </dgm:presLayoutVars>
      </dgm:prSet>
      <dgm:spPr/>
    </dgm:pt>
    <dgm:pt modelId="{797DB1FD-0F69-456E-93BA-4FDE3B9F6B68}" type="pres">
      <dgm:prSet presAssocID="{7EA9A383-7218-41C8-B055-C256E393ACC4}" presName="node" presStyleLbl="node1" presStyleIdx="0" presStyleCnt="6">
        <dgm:presLayoutVars>
          <dgm:bulletEnabled val="1"/>
        </dgm:presLayoutVars>
      </dgm:prSet>
      <dgm:spPr/>
    </dgm:pt>
    <dgm:pt modelId="{A4473C63-6445-43B7-9BB2-AF889A50BEC1}" type="pres">
      <dgm:prSet presAssocID="{B78FC6FA-C99F-4B80-A0C4-25AD1417DE32}" presName="sibTrans" presStyleLbl="sibTrans1D1" presStyleIdx="0" presStyleCnt="5"/>
      <dgm:spPr/>
    </dgm:pt>
    <dgm:pt modelId="{B91AC6B9-8609-46F0-AACA-C159CE18740B}" type="pres">
      <dgm:prSet presAssocID="{B78FC6FA-C99F-4B80-A0C4-25AD1417DE32}" presName="connectorText" presStyleLbl="sibTrans1D1" presStyleIdx="0" presStyleCnt="5"/>
      <dgm:spPr/>
    </dgm:pt>
    <dgm:pt modelId="{FA9A3C37-A5C5-43F2-B5C9-3427C3BE59F8}" type="pres">
      <dgm:prSet presAssocID="{C57AB968-53B4-4125-9D63-4EF253EC74B9}" presName="node" presStyleLbl="node1" presStyleIdx="1" presStyleCnt="6">
        <dgm:presLayoutVars>
          <dgm:bulletEnabled val="1"/>
        </dgm:presLayoutVars>
      </dgm:prSet>
      <dgm:spPr/>
    </dgm:pt>
    <dgm:pt modelId="{36995CC3-9F11-4A2D-9FC1-8DBF18753A68}" type="pres">
      <dgm:prSet presAssocID="{8A915348-6511-439E-9177-3400458D1197}" presName="sibTrans" presStyleLbl="sibTrans1D1" presStyleIdx="1" presStyleCnt="5"/>
      <dgm:spPr/>
    </dgm:pt>
    <dgm:pt modelId="{6D8BB67A-CE62-4BFA-994E-8E485F3D3048}" type="pres">
      <dgm:prSet presAssocID="{8A915348-6511-439E-9177-3400458D1197}" presName="connectorText" presStyleLbl="sibTrans1D1" presStyleIdx="1" presStyleCnt="5"/>
      <dgm:spPr/>
    </dgm:pt>
    <dgm:pt modelId="{47F96559-3B0A-4523-9943-24E302DF5E60}" type="pres">
      <dgm:prSet presAssocID="{3133CD83-C659-4645-A088-7D6355CA1E08}" presName="node" presStyleLbl="node1" presStyleIdx="2" presStyleCnt="6">
        <dgm:presLayoutVars>
          <dgm:bulletEnabled val="1"/>
        </dgm:presLayoutVars>
      </dgm:prSet>
      <dgm:spPr/>
    </dgm:pt>
    <dgm:pt modelId="{04441F10-60E5-44DE-BE71-24F55A6395A8}" type="pres">
      <dgm:prSet presAssocID="{0EFCDDA6-379B-46EC-8324-8345AA8D4BA5}" presName="sibTrans" presStyleLbl="sibTrans1D1" presStyleIdx="2" presStyleCnt="5"/>
      <dgm:spPr/>
    </dgm:pt>
    <dgm:pt modelId="{E6632501-F235-42AA-A5A8-584778FFA546}" type="pres">
      <dgm:prSet presAssocID="{0EFCDDA6-379B-46EC-8324-8345AA8D4BA5}" presName="connectorText" presStyleLbl="sibTrans1D1" presStyleIdx="2" presStyleCnt="5"/>
      <dgm:spPr/>
    </dgm:pt>
    <dgm:pt modelId="{6AC3553E-2C44-4FF1-86E7-D900AB14DD51}" type="pres">
      <dgm:prSet presAssocID="{1A6FDEE6-7270-4EB6-B19F-1C6206DB5FDD}" presName="node" presStyleLbl="node1" presStyleIdx="3" presStyleCnt="6">
        <dgm:presLayoutVars>
          <dgm:bulletEnabled val="1"/>
        </dgm:presLayoutVars>
      </dgm:prSet>
      <dgm:spPr/>
    </dgm:pt>
    <dgm:pt modelId="{00F83EE7-4EDB-4E6C-867B-2326B5A5DA98}" type="pres">
      <dgm:prSet presAssocID="{1C7D5542-2A9A-4858-A93B-F690C54425A3}" presName="sibTrans" presStyleLbl="sibTrans1D1" presStyleIdx="3" presStyleCnt="5"/>
      <dgm:spPr/>
    </dgm:pt>
    <dgm:pt modelId="{78DC8E9E-88D3-4A54-AB86-10B27A4EC8B0}" type="pres">
      <dgm:prSet presAssocID="{1C7D5542-2A9A-4858-A93B-F690C54425A3}" presName="connectorText" presStyleLbl="sibTrans1D1" presStyleIdx="3" presStyleCnt="5"/>
      <dgm:spPr/>
    </dgm:pt>
    <dgm:pt modelId="{FB81B26C-D60F-4143-BA26-B644863E9016}" type="pres">
      <dgm:prSet presAssocID="{6065C568-0A1D-4635-B4DB-BABE6EB9C8FC}" presName="node" presStyleLbl="node1" presStyleIdx="4" presStyleCnt="6">
        <dgm:presLayoutVars>
          <dgm:bulletEnabled val="1"/>
        </dgm:presLayoutVars>
      </dgm:prSet>
      <dgm:spPr/>
    </dgm:pt>
    <dgm:pt modelId="{82F254B4-C634-4CC2-B20A-0E2CA04F9928}" type="pres">
      <dgm:prSet presAssocID="{CFB9C664-370F-477B-B4A5-0AF999E06C9A}" presName="sibTrans" presStyleLbl="sibTrans1D1" presStyleIdx="4" presStyleCnt="5"/>
      <dgm:spPr/>
    </dgm:pt>
    <dgm:pt modelId="{D285AA08-735B-4095-A5AB-E818CAAD1CBD}" type="pres">
      <dgm:prSet presAssocID="{CFB9C664-370F-477B-B4A5-0AF999E06C9A}" presName="connectorText" presStyleLbl="sibTrans1D1" presStyleIdx="4" presStyleCnt="5"/>
      <dgm:spPr/>
    </dgm:pt>
    <dgm:pt modelId="{00C065CA-CED6-44BD-9591-8560396314CE}" type="pres">
      <dgm:prSet presAssocID="{590C3B77-5AAB-4CE8-A9E9-BAE376EF9631}" presName="node" presStyleLbl="node1" presStyleIdx="5" presStyleCnt="6">
        <dgm:presLayoutVars>
          <dgm:bulletEnabled val="1"/>
        </dgm:presLayoutVars>
      </dgm:prSet>
      <dgm:spPr/>
    </dgm:pt>
  </dgm:ptLst>
  <dgm:cxnLst>
    <dgm:cxn modelId="{5A61FD00-9524-4D11-861B-A80B46122607}" type="presOf" srcId="{7EA9A383-7218-41C8-B055-C256E393ACC4}" destId="{797DB1FD-0F69-456E-93BA-4FDE3B9F6B68}" srcOrd="0" destOrd="0" presId="urn:microsoft.com/office/officeart/2016/7/layout/RepeatingBendingProcessNew"/>
    <dgm:cxn modelId="{A19BCE16-FCA7-4853-9EF5-ACB7E5FE0351}" srcId="{46E1892D-134B-4018-90B3-711FD2BD5A8D}" destId="{590C3B77-5AAB-4CE8-A9E9-BAE376EF9631}" srcOrd="5" destOrd="0" parTransId="{F4730917-60D8-4227-BAB9-5D1391B45A7F}" sibTransId="{13D1CF24-127C-4101-9C2B-A6AA304682A1}"/>
    <dgm:cxn modelId="{0B765E1E-37C7-4C7A-B741-2CBF083DB03C}" type="presOf" srcId="{3133CD83-C659-4645-A088-7D6355CA1E08}" destId="{47F96559-3B0A-4523-9943-24E302DF5E60}" srcOrd="0" destOrd="0" presId="urn:microsoft.com/office/officeart/2016/7/layout/RepeatingBendingProcessNew"/>
    <dgm:cxn modelId="{06B09822-316C-440D-97E2-5A61AC62952D}" srcId="{46E1892D-134B-4018-90B3-711FD2BD5A8D}" destId="{C57AB968-53B4-4125-9D63-4EF253EC74B9}" srcOrd="1" destOrd="0" parTransId="{B4CE9AFE-A978-40A1-B6D5-7EEC7C60017F}" sibTransId="{8A915348-6511-439E-9177-3400458D1197}"/>
    <dgm:cxn modelId="{53DFDB3C-BAB8-4682-B07A-FDCFA412BAA2}" type="presOf" srcId="{8A915348-6511-439E-9177-3400458D1197}" destId="{36995CC3-9F11-4A2D-9FC1-8DBF18753A68}" srcOrd="0" destOrd="0" presId="urn:microsoft.com/office/officeart/2016/7/layout/RepeatingBendingProcessNew"/>
    <dgm:cxn modelId="{93AA375F-8098-4C11-9131-C42D325BADFA}" type="presOf" srcId="{8A915348-6511-439E-9177-3400458D1197}" destId="{6D8BB67A-CE62-4BFA-994E-8E485F3D3048}" srcOrd="1" destOrd="0" presId="urn:microsoft.com/office/officeart/2016/7/layout/RepeatingBendingProcessNew"/>
    <dgm:cxn modelId="{38FF2047-3DED-4FDA-9A16-06EC9ADD7902}" type="presOf" srcId="{1C7D5542-2A9A-4858-A93B-F690C54425A3}" destId="{78DC8E9E-88D3-4A54-AB86-10B27A4EC8B0}" srcOrd="1" destOrd="0" presId="urn:microsoft.com/office/officeart/2016/7/layout/RepeatingBendingProcessNew"/>
    <dgm:cxn modelId="{E72EA44B-A94E-463D-A274-649CB61CB94A}" srcId="{46E1892D-134B-4018-90B3-711FD2BD5A8D}" destId="{7EA9A383-7218-41C8-B055-C256E393ACC4}" srcOrd="0" destOrd="0" parTransId="{FB753B96-7463-443B-82E7-F2F46BA93FBE}" sibTransId="{B78FC6FA-C99F-4B80-A0C4-25AD1417DE32}"/>
    <dgm:cxn modelId="{674DFE6C-C3D1-4161-89DC-CD55BBA7A9E7}" type="presOf" srcId="{1A6FDEE6-7270-4EB6-B19F-1C6206DB5FDD}" destId="{6AC3553E-2C44-4FF1-86E7-D900AB14DD51}" srcOrd="0" destOrd="0" presId="urn:microsoft.com/office/officeart/2016/7/layout/RepeatingBendingProcessNew"/>
    <dgm:cxn modelId="{4860284E-A214-43C8-8A86-E9A65073CD17}" type="presOf" srcId="{B78FC6FA-C99F-4B80-A0C4-25AD1417DE32}" destId="{A4473C63-6445-43B7-9BB2-AF889A50BEC1}" srcOrd="0" destOrd="0" presId="urn:microsoft.com/office/officeart/2016/7/layout/RepeatingBendingProcessNew"/>
    <dgm:cxn modelId="{94A7047A-46F4-486F-A18B-588DCDFFBF87}" type="presOf" srcId="{CFB9C664-370F-477B-B4A5-0AF999E06C9A}" destId="{D285AA08-735B-4095-A5AB-E818CAAD1CBD}" srcOrd="1" destOrd="0" presId="urn:microsoft.com/office/officeart/2016/7/layout/RepeatingBendingProcessNew"/>
    <dgm:cxn modelId="{B64A4B7C-6FB7-4BED-A172-AF49AFA5E8D9}" type="presOf" srcId="{0EFCDDA6-379B-46EC-8324-8345AA8D4BA5}" destId="{E6632501-F235-42AA-A5A8-584778FFA546}" srcOrd="1" destOrd="0" presId="urn:microsoft.com/office/officeart/2016/7/layout/RepeatingBendingProcessNew"/>
    <dgm:cxn modelId="{FE783198-BA18-4042-A5CC-F79A5358287B}" type="presOf" srcId="{B78FC6FA-C99F-4B80-A0C4-25AD1417DE32}" destId="{B91AC6B9-8609-46F0-AACA-C159CE18740B}" srcOrd="1" destOrd="0" presId="urn:microsoft.com/office/officeart/2016/7/layout/RepeatingBendingProcessNew"/>
    <dgm:cxn modelId="{B218E29E-340D-4ABB-9E43-0AA9177D404C}" type="presOf" srcId="{590C3B77-5AAB-4CE8-A9E9-BAE376EF9631}" destId="{00C065CA-CED6-44BD-9591-8560396314CE}" srcOrd="0" destOrd="0" presId="urn:microsoft.com/office/officeart/2016/7/layout/RepeatingBendingProcessNew"/>
    <dgm:cxn modelId="{F8101AA2-87E4-4302-B421-827A05FAEC5A}" type="presOf" srcId="{1C7D5542-2A9A-4858-A93B-F690C54425A3}" destId="{00F83EE7-4EDB-4E6C-867B-2326B5A5DA98}" srcOrd="0" destOrd="0" presId="urn:microsoft.com/office/officeart/2016/7/layout/RepeatingBendingProcessNew"/>
    <dgm:cxn modelId="{6AA350A5-EA5B-4A92-B1C0-F18032FD6A80}" type="presOf" srcId="{CFB9C664-370F-477B-B4A5-0AF999E06C9A}" destId="{82F254B4-C634-4CC2-B20A-0E2CA04F9928}" srcOrd="0" destOrd="0" presId="urn:microsoft.com/office/officeart/2016/7/layout/RepeatingBendingProcessNew"/>
    <dgm:cxn modelId="{05340BA7-DBF6-4C3E-919A-7BF3315B0991}" srcId="{46E1892D-134B-4018-90B3-711FD2BD5A8D}" destId="{6065C568-0A1D-4635-B4DB-BABE6EB9C8FC}" srcOrd="4" destOrd="0" parTransId="{E377A632-59EF-40B7-9AAE-B1D796B035FE}" sibTransId="{CFB9C664-370F-477B-B4A5-0AF999E06C9A}"/>
    <dgm:cxn modelId="{2BE1C5AA-A987-4260-B9FF-ED96D1E1E816}" type="presOf" srcId="{6065C568-0A1D-4635-B4DB-BABE6EB9C8FC}" destId="{FB81B26C-D60F-4143-BA26-B644863E9016}" srcOrd="0" destOrd="0" presId="urn:microsoft.com/office/officeart/2016/7/layout/RepeatingBendingProcessNew"/>
    <dgm:cxn modelId="{D137CBB1-9F42-49C0-A756-62D32FEC4577}" type="presOf" srcId="{46E1892D-134B-4018-90B3-711FD2BD5A8D}" destId="{D6FE5E21-3A51-472D-9E7B-EFE48F9D9389}" srcOrd="0" destOrd="0" presId="urn:microsoft.com/office/officeart/2016/7/layout/RepeatingBendingProcessNew"/>
    <dgm:cxn modelId="{B186BDCB-1B8E-4D19-8D38-060EB23D584A}" type="presOf" srcId="{C57AB968-53B4-4125-9D63-4EF253EC74B9}" destId="{FA9A3C37-A5C5-43F2-B5C9-3427C3BE59F8}" srcOrd="0" destOrd="0" presId="urn:microsoft.com/office/officeart/2016/7/layout/RepeatingBendingProcessNew"/>
    <dgm:cxn modelId="{699663CC-CD0F-4DE3-8C56-26C26F6AAFB3}" srcId="{46E1892D-134B-4018-90B3-711FD2BD5A8D}" destId="{1A6FDEE6-7270-4EB6-B19F-1C6206DB5FDD}" srcOrd="3" destOrd="0" parTransId="{311B17CC-1FAA-4034-910C-FFE4078650DD}" sibTransId="{1C7D5542-2A9A-4858-A93B-F690C54425A3}"/>
    <dgm:cxn modelId="{8EA1C9E7-D54E-4E20-B005-464556675162}" srcId="{46E1892D-134B-4018-90B3-711FD2BD5A8D}" destId="{3133CD83-C659-4645-A088-7D6355CA1E08}" srcOrd="2" destOrd="0" parTransId="{29B976F6-6474-4DC0-A468-CEF3648C7066}" sibTransId="{0EFCDDA6-379B-46EC-8324-8345AA8D4BA5}"/>
    <dgm:cxn modelId="{B7C67CED-AA3C-47C3-BBD1-1A48366905FE}" type="presOf" srcId="{0EFCDDA6-379B-46EC-8324-8345AA8D4BA5}" destId="{04441F10-60E5-44DE-BE71-24F55A6395A8}" srcOrd="0" destOrd="0" presId="urn:microsoft.com/office/officeart/2016/7/layout/RepeatingBendingProcessNew"/>
    <dgm:cxn modelId="{4D80E31D-2B95-45B9-9ED3-E3574E176092}" type="presParOf" srcId="{D6FE5E21-3A51-472D-9E7B-EFE48F9D9389}" destId="{797DB1FD-0F69-456E-93BA-4FDE3B9F6B68}" srcOrd="0" destOrd="0" presId="urn:microsoft.com/office/officeart/2016/7/layout/RepeatingBendingProcessNew"/>
    <dgm:cxn modelId="{43FA4C97-04CB-4ABF-9620-2B39CCA634F0}" type="presParOf" srcId="{D6FE5E21-3A51-472D-9E7B-EFE48F9D9389}" destId="{A4473C63-6445-43B7-9BB2-AF889A50BEC1}" srcOrd="1" destOrd="0" presId="urn:microsoft.com/office/officeart/2016/7/layout/RepeatingBendingProcessNew"/>
    <dgm:cxn modelId="{B9B8DFC0-8FE1-4F8B-AE8D-960F516FFFCF}" type="presParOf" srcId="{A4473C63-6445-43B7-9BB2-AF889A50BEC1}" destId="{B91AC6B9-8609-46F0-AACA-C159CE18740B}" srcOrd="0" destOrd="0" presId="urn:microsoft.com/office/officeart/2016/7/layout/RepeatingBendingProcessNew"/>
    <dgm:cxn modelId="{6F90CFD9-85DB-4745-B32F-A64F5EC71EE1}" type="presParOf" srcId="{D6FE5E21-3A51-472D-9E7B-EFE48F9D9389}" destId="{FA9A3C37-A5C5-43F2-B5C9-3427C3BE59F8}" srcOrd="2" destOrd="0" presId="urn:microsoft.com/office/officeart/2016/7/layout/RepeatingBendingProcessNew"/>
    <dgm:cxn modelId="{D68693E2-3C5B-4E85-AB17-2816AEDA7184}" type="presParOf" srcId="{D6FE5E21-3A51-472D-9E7B-EFE48F9D9389}" destId="{36995CC3-9F11-4A2D-9FC1-8DBF18753A68}" srcOrd="3" destOrd="0" presId="urn:microsoft.com/office/officeart/2016/7/layout/RepeatingBendingProcessNew"/>
    <dgm:cxn modelId="{7CB7C9AC-9D41-4973-B86B-DCEDC5AE3C7D}" type="presParOf" srcId="{36995CC3-9F11-4A2D-9FC1-8DBF18753A68}" destId="{6D8BB67A-CE62-4BFA-994E-8E485F3D3048}" srcOrd="0" destOrd="0" presId="urn:microsoft.com/office/officeart/2016/7/layout/RepeatingBendingProcessNew"/>
    <dgm:cxn modelId="{04B3421E-174E-4779-BBF8-14F513A809E5}" type="presParOf" srcId="{D6FE5E21-3A51-472D-9E7B-EFE48F9D9389}" destId="{47F96559-3B0A-4523-9943-24E302DF5E60}" srcOrd="4" destOrd="0" presId="urn:microsoft.com/office/officeart/2016/7/layout/RepeatingBendingProcessNew"/>
    <dgm:cxn modelId="{B5A3C8CE-772E-4DF7-85AF-A95456BB8A52}" type="presParOf" srcId="{D6FE5E21-3A51-472D-9E7B-EFE48F9D9389}" destId="{04441F10-60E5-44DE-BE71-24F55A6395A8}" srcOrd="5" destOrd="0" presId="urn:microsoft.com/office/officeart/2016/7/layout/RepeatingBendingProcessNew"/>
    <dgm:cxn modelId="{CFCA6176-72D0-44A4-BA00-6F7C09999C7E}" type="presParOf" srcId="{04441F10-60E5-44DE-BE71-24F55A6395A8}" destId="{E6632501-F235-42AA-A5A8-584778FFA546}" srcOrd="0" destOrd="0" presId="urn:microsoft.com/office/officeart/2016/7/layout/RepeatingBendingProcessNew"/>
    <dgm:cxn modelId="{BAC08FFA-6401-4010-AFB0-CA30E1769022}" type="presParOf" srcId="{D6FE5E21-3A51-472D-9E7B-EFE48F9D9389}" destId="{6AC3553E-2C44-4FF1-86E7-D900AB14DD51}" srcOrd="6" destOrd="0" presId="urn:microsoft.com/office/officeart/2016/7/layout/RepeatingBendingProcessNew"/>
    <dgm:cxn modelId="{A9425E6A-F502-420F-B385-50318D866B47}" type="presParOf" srcId="{D6FE5E21-3A51-472D-9E7B-EFE48F9D9389}" destId="{00F83EE7-4EDB-4E6C-867B-2326B5A5DA98}" srcOrd="7" destOrd="0" presId="urn:microsoft.com/office/officeart/2016/7/layout/RepeatingBendingProcessNew"/>
    <dgm:cxn modelId="{485395EA-6181-415C-AE29-BA55A43FECB8}" type="presParOf" srcId="{00F83EE7-4EDB-4E6C-867B-2326B5A5DA98}" destId="{78DC8E9E-88D3-4A54-AB86-10B27A4EC8B0}" srcOrd="0" destOrd="0" presId="urn:microsoft.com/office/officeart/2016/7/layout/RepeatingBendingProcessNew"/>
    <dgm:cxn modelId="{12995F4B-735E-467E-80B3-49537F990507}" type="presParOf" srcId="{D6FE5E21-3A51-472D-9E7B-EFE48F9D9389}" destId="{FB81B26C-D60F-4143-BA26-B644863E9016}" srcOrd="8" destOrd="0" presId="urn:microsoft.com/office/officeart/2016/7/layout/RepeatingBendingProcessNew"/>
    <dgm:cxn modelId="{71840F45-83FE-4570-B51A-823BD3378848}" type="presParOf" srcId="{D6FE5E21-3A51-472D-9E7B-EFE48F9D9389}" destId="{82F254B4-C634-4CC2-B20A-0E2CA04F9928}" srcOrd="9" destOrd="0" presId="urn:microsoft.com/office/officeart/2016/7/layout/RepeatingBendingProcessNew"/>
    <dgm:cxn modelId="{D7B29587-F862-4867-A587-4F3BA59596BF}" type="presParOf" srcId="{82F254B4-C634-4CC2-B20A-0E2CA04F9928}" destId="{D285AA08-735B-4095-A5AB-E818CAAD1CBD}" srcOrd="0" destOrd="0" presId="urn:microsoft.com/office/officeart/2016/7/layout/RepeatingBendingProcessNew"/>
    <dgm:cxn modelId="{BBC17943-E995-4D6B-B1DC-90B1591210D5}" type="presParOf" srcId="{D6FE5E21-3A51-472D-9E7B-EFE48F9D9389}" destId="{00C065CA-CED6-44BD-9591-8560396314CE}"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8441BF-66DE-453C-AEF9-CB4BDEFB04A1}"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2EF3A1E0-BD63-49E6-817F-424AB7470591}">
      <dgm:prSet/>
      <dgm:spPr/>
      <dgm:t>
        <a:bodyPr/>
        <a:lstStyle/>
        <a:p>
          <a:r>
            <a:rPr lang="en-US" b="1"/>
            <a:t>Health inequalities:</a:t>
          </a:r>
          <a:r>
            <a:rPr lang="en-US"/>
            <a:t> Significant disparities linked to ethnicity, deprivation, and geography (Marmot, 2020).</a:t>
          </a:r>
        </a:p>
      </dgm:t>
    </dgm:pt>
    <dgm:pt modelId="{2E6460EF-908C-4ABC-9C3A-0806D8F34284}" type="parTrans" cxnId="{FEC92EDA-D6E8-4663-9F06-A371B2477AA1}">
      <dgm:prSet/>
      <dgm:spPr/>
      <dgm:t>
        <a:bodyPr/>
        <a:lstStyle/>
        <a:p>
          <a:endParaRPr lang="en-US"/>
        </a:p>
      </dgm:t>
    </dgm:pt>
    <dgm:pt modelId="{7E8F59DB-D9B9-4B78-9F43-7D47CF0DDA67}" type="sibTrans" cxnId="{FEC92EDA-D6E8-4663-9F06-A371B2477AA1}">
      <dgm:prSet/>
      <dgm:spPr/>
      <dgm:t>
        <a:bodyPr/>
        <a:lstStyle/>
        <a:p>
          <a:endParaRPr lang="en-US"/>
        </a:p>
      </dgm:t>
    </dgm:pt>
    <dgm:pt modelId="{D51C0586-EDC2-495E-A6C0-E6DA72E2EC02}">
      <dgm:prSet/>
      <dgm:spPr/>
      <dgm:t>
        <a:bodyPr/>
        <a:lstStyle/>
        <a:p>
          <a:r>
            <a:rPr lang="en-US" b="1"/>
            <a:t>Barriers to access:</a:t>
          </a:r>
          <a:endParaRPr lang="en-US"/>
        </a:p>
      </dgm:t>
    </dgm:pt>
    <dgm:pt modelId="{BE0206DA-BE77-4789-A392-672B80E73E25}" type="parTrans" cxnId="{E1B8F918-6EAC-41BB-85C3-C70C6F789C41}">
      <dgm:prSet/>
      <dgm:spPr/>
      <dgm:t>
        <a:bodyPr/>
        <a:lstStyle/>
        <a:p>
          <a:endParaRPr lang="en-US"/>
        </a:p>
      </dgm:t>
    </dgm:pt>
    <dgm:pt modelId="{4A9B3715-41BF-40B6-8E82-1F5E1FE65156}" type="sibTrans" cxnId="{E1B8F918-6EAC-41BB-85C3-C70C6F789C41}">
      <dgm:prSet/>
      <dgm:spPr/>
      <dgm:t>
        <a:bodyPr/>
        <a:lstStyle/>
        <a:p>
          <a:endParaRPr lang="en-US"/>
        </a:p>
      </dgm:t>
    </dgm:pt>
    <dgm:pt modelId="{C16DF0A5-BD48-4337-9C62-3D25BF2F8216}">
      <dgm:prSet/>
      <dgm:spPr/>
      <dgm:t>
        <a:bodyPr/>
        <a:lstStyle/>
        <a:p>
          <a:r>
            <a:rPr lang="en-US"/>
            <a:t>Ethnic disparities in screening, diagnosis, and outcomes.</a:t>
          </a:r>
        </a:p>
      </dgm:t>
    </dgm:pt>
    <dgm:pt modelId="{5EE9EEB0-B25C-4878-A50C-70027D31D7DC}" type="parTrans" cxnId="{3E759F8E-46EE-494E-84C6-01EA65C82EB1}">
      <dgm:prSet/>
      <dgm:spPr/>
      <dgm:t>
        <a:bodyPr/>
        <a:lstStyle/>
        <a:p>
          <a:endParaRPr lang="en-US"/>
        </a:p>
      </dgm:t>
    </dgm:pt>
    <dgm:pt modelId="{444BBDCA-C54D-4C3D-8148-30D6BBD871C1}" type="sibTrans" cxnId="{3E759F8E-46EE-494E-84C6-01EA65C82EB1}">
      <dgm:prSet/>
      <dgm:spPr/>
      <dgm:t>
        <a:bodyPr/>
        <a:lstStyle/>
        <a:p>
          <a:endParaRPr lang="en-US"/>
        </a:p>
      </dgm:t>
    </dgm:pt>
    <dgm:pt modelId="{320B14F7-D14E-40E3-8649-1B3C2BB05C18}">
      <dgm:prSet/>
      <dgm:spPr/>
      <dgm:t>
        <a:bodyPr/>
        <a:lstStyle/>
        <a:p>
          <a:r>
            <a:rPr lang="en-US"/>
            <a:t>Higher disease burden in deprived communities.</a:t>
          </a:r>
        </a:p>
      </dgm:t>
    </dgm:pt>
    <dgm:pt modelId="{427712E9-1D26-4802-A98B-17DD5E1EC349}" type="parTrans" cxnId="{6E04F1E1-83D5-4C9A-A0C7-A4C08AA0A703}">
      <dgm:prSet/>
      <dgm:spPr/>
      <dgm:t>
        <a:bodyPr/>
        <a:lstStyle/>
        <a:p>
          <a:endParaRPr lang="en-US"/>
        </a:p>
      </dgm:t>
    </dgm:pt>
    <dgm:pt modelId="{8DC65F71-D5B9-4830-B429-0A7684139ED2}" type="sibTrans" cxnId="{6E04F1E1-83D5-4C9A-A0C7-A4C08AA0A703}">
      <dgm:prSet/>
      <dgm:spPr/>
      <dgm:t>
        <a:bodyPr/>
        <a:lstStyle/>
        <a:p>
          <a:endParaRPr lang="en-US"/>
        </a:p>
      </dgm:t>
    </dgm:pt>
    <dgm:pt modelId="{EDF0A88B-76CB-47FF-AB34-AE6D41EFCCFA}">
      <dgm:prSet/>
      <dgm:spPr/>
      <dgm:t>
        <a:bodyPr/>
        <a:lstStyle/>
        <a:p>
          <a:r>
            <a:rPr lang="en-US"/>
            <a:t>Digital exclusion affecting access to online services (NHS Digital, 2022).</a:t>
          </a:r>
        </a:p>
      </dgm:t>
    </dgm:pt>
    <dgm:pt modelId="{4DA05BFD-76A6-48CF-A2F5-B7096F4481D8}" type="parTrans" cxnId="{12E425CB-1668-4C78-A26D-29EA0292CD55}">
      <dgm:prSet/>
      <dgm:spPr/>
      <dgm:t>
        <a:bodyPr/>
        <a:lstStyle/>
        <a:p>
          <a:endParaRPr lang="en-US"/>
        </a:p>
      </dgm:t>
    </dgm:pt>
    <dgm:pt modelId="{10E15626-E015-4B1A-9363-2AEDE3731651}" type="sibTrans" cxnId="{12E425CB-1668-4C78-A26D-29EA0292CD55}">
      <dgm:prSet/>
      <dgm:spPr/>
      <dgm:t>
        <a:bodyPr/>
        <a:lstStyle/>
        <a:p>
          <a:endParaRPr lang="en-US"/>
        </a:p>
      </dgm:t>
    </dgm:pt>
    <dgm:pt modelId="{219CDD94-5FCC-472E-AC1A-7FCC1DCE8817}">
      <dgm:prSet/>
      <dgm:spPr/>
      <dgm:t>
        <a:bodyPr/>
        <a:lstStyle/>
        <a:p>
          <a:r>
            <a:rPr lang="en-US" b="1"/>
            <a:t>Policies &amp; initiatives:</a:t>
          </a:r>
          <a:endParaRPr lang="en-US"/>
        </a:p>
      </dgm:t>
    </dgm:pt>
    <dgm:pt modelId="{83BD60A1-205B-493A-B824-061EFFDDD41A}" type="parTrans" cxnId="{942B62CC-5D6C-4171-8CF9-1A4117B5474D}">
      <dgm:prSet/>
      <dgm:spPr/>
      <dgm:t>
        <a:bodyPr/>
        <a:lstStyle/>
        <a:p>
          <a:endParaRPr lang="en-US"/>
        </a:p>
      </dgm:t>
    </dgm:pt>
    <dgm:pt modelId="{C4718144-ED38-4264-965B-672D80A347AB}" type="sibTrans" cxnId="{942B62CC-5D6C-4171-8CF9-1A4117B5474D}">
      <dgm:prSet/>
      <dgm:spPr/>
      <dgm:t>
        <a:bodyPr/>
        <a:lstStyle/>
        <a:p>
          <a:endParaRPr lang="en-US"/>
        </a:p>
      </dgm:t>
    </dgm:pt>
    <dgm:pt modelId="{2DCE880D-ABFD-4158-8FB9-3BF14A35C34F}">
      <dgm:prSet/>
      <dgm:spPr/>
      <dgm:t>
        <a:bodyPr/>
        <a:lstStyle/>
        <a:p>
          <a:r>
            <a:rPr lang="en-US" i="1"/>
            <a:t>Equality Act 2010</a:t>
          </a:r>
          <a:r>
            <a:rPr lang="en-US"/>
            <a:t>—protects against discrimination and promotes fair access (UK Government, 2010).</a:t>
          </a:r>
        </a:p>
      </dgm:t>
    </dgm:pt>
    <dgm:pt modelId="{CF4FB6FF-E183-43BE-A80A-2E14B8AD6C87}" type="parTrans" cxnId="{BF281A75-2976-4302-9F4C-55C486A9FEBC}">
      <dgm:prSet/>
      <dgm:spPr/>
      <dgm:t>
        <a:bodyPr/>
        <a:lstStyle/>
        <a:p>
          <a:endParaRPr lang="en-US"/>
        </a:p>
      </dgm:t>
    </dgm:pt>
    <dgm:pt modelId="{50320063-3B5E-44DC-9B88-40CA593DF151}" type="sibTrans" cxnId="{BF281A75-2976-4302-9F4C-55C486A9FEBC}">
      <dgm:prSet/>
      <dgm:spPr/>
      <dgm:t>
        <a:bodyPr/>
        <a:lstStyle/>
        <a:p>
          <a:endParaRPr lang="en-US"/>
        </a:p>
      </dgm:t>
    </dgm:pt>
    <dgm:pt modelId="{4D9F51AD-48C3-4244-863C-DA121B4BACBC}">
      <dgm:prSet/>
      <dgm:spPr/>
      <dgm:t>
        <a:bodyPr/>
        <a:lstStyle/>
        <a:p>
          <a:r>
            <a:rPr lang="en-US" i="1"/>
            <a:t>NHS Long Term Plan</a:t>
          </a:r>
          <a:r>
            <a:rPr lang="en-US"/>
            <a:t>—focus on reducing inequalities and improving prevention (NHS England, 2019).</a:t>
          </a:r>
        </a:p>
      </dgm:t>
    </dgm:pt>
    <dgm:pt modelId="{B6F1DCCF-F78B-4C6D-A817-7C3092C39710}" type="parTrans" cxnId="{02C59336-435D-401F-B81D-275D7385AB7F}">
      <dgm:prSet/>
      <dgm:spPr/>
      <dgm:t>
        <a:bodyPr/>
        <a:lstStyle/>
        <a:p>
          <a:endParaRPr lang="en-US"/>
        </a:p>
      </dgm:t>
    </dgm:pt>
    <dgm:pt modelId="{E36B25FC-74FF-4FDF-A23B-9AFCD4111DBF}" type="sibTrans" cxnId="{02C59336-435D-401F-B81D-275D7385AB7F}">
      <dgm:prSet/>
      <dgm:spPr/>
      <dgm:t>
        <a:bodyPr/>
        <a:lstStyle/>
        <a:p>
          <a:endParaRPr lang="en-US"/>
        </a:p>
      </dgm:t>
    </dgm:pt>
    <dgm:pt modelId="{31D4F2FB-1415-463F-BB8E-BBE3B6060501}">
      <dgm:prSet/>
      <dgm:spPr/>
      <dgm:t>
        <a:bodyPr/>
        <a:lstStyle/>
        <a:p>
          <a:r>
            <a:rPr lang="en-US" i="1"/>
            <a:t>Core20PLUS5</a:t>
          </a:r>
          <a:r>
            <a:rPr lang="en-US"/>
            <a:t>—targets the most deprived 20% and priority groups (NHS England, 2021).</a:t>
          </a:r>
        </a:p>
      </dgm:t>
    </dgm:pt>
    <dgm:pt modelId="{5E70F5C0-C9AD-4DF1-BD6A-0924C1B9BEEA}" type="parTrans" cxnId="{9AD8E1C9-258D-4CD2-9067-901BB43CD7CA}">
      <dgm:prSet/>
      <dgm:spPr/>
      <dgm:t>
        <a:bodyPr/>
        <a:lstStyle/>
        <a:p>
          <a:endParaRPr lang="en-US"/>
        </a:p>
      </dgm:t>
    </dgm:pt>
    <dgm:pt modelId="{06A57207-1E7B-485A-B20E-B24EA81FFCC3}" type="sibTrans" cxnId="{9AD8E1C9-258D-4CD2-9067-901BB43CD7CA}">
      <dgm:prSet/>
      <dgm:spPr/>
      <dgm:t>
        <a:bodyPr/>
        <a:lstStyle/>
        <a:p>
          <a:endParaRPr lang="en-US"/>
        </a:p>
      </dgm:t>
    </dgm:pt>
    <dgm:pt modelId="{5DDFA79A-1A32-42A9-B1D7-22B5D3FB60D0}">
      <dgm:prSet/>
      <dgm:spPr/>
      <dgm:t>
        <a:bodyPr/>
        <a:lstStyle/>
        <a:p>
          <a:r>
            <a:rPr lang="en-US" b="1"/>
            <a:t>Future recommendations:</a:t>
          </a:r>
          <a:endParaRPr lang="en-US"/>
        </a:p>
      </dgm:t>
    </dgm:pt>
    <dgm:pt modelId="{5B01ECF8-67F0-40B8-9351-981D5AEA9FED}" type="parTrans" cxnId="{45AC7DB3-25EE-453F-BD54-32223457E6CA}">
      <dgm:prSet/>
      <dgm:spPr/>
      <dgm:t>
        <a:bodyPr/>
        <a:lstStyle/>
        <a:p>
          <a:endParaRPr lang="en-US"/>
        </a:p>
      </dgm:t>
    </dgm:pt>
    <dgm:pt modelId="{2C0B362E-8DCD-4C25-AFEB-CA48AC8654F9}" type="sibTrans" cxnId="{45AC7DB3-25EE-453F-BD54-32223457E6CA}">
      <dgm:prSet/>
      <dgm:spPr/>
      <dgm:t>
        <a:bodyPr/>
        <a:lstStyle/>
        <a:p>
          <a:endParaRPr lang="en-US"/>
        </a:p>
      </dgm:t>
    </dgm:pt>
    <dgm:pt modelId="{EA84B79E-DE14-4891-A3C9-E8324E30776A}">
      <dgm:prSet/>
      <dgm:spPr/>
      <dgm:t>
        <a:bodyPr/>
        <a:lstStyle/>
        <a:p>
          <a:r>
            <a:rPr lang="en-US"/>
            <a:t>Expand culturally tailored services.</a:t>
          </a:r>
        </a:p>
      </dgm:t>
    </dgm:pt>
    <dgm:pt modelId="{679190F4-7F99-437A-8B55-DF33CA041A5A}" type="parTrans" cxnId="{3B6A5C24-F3A3-40D8-8219-743DE680865A}">
      <dgm:prSet/>
      <dgm:spPr/>
      <dgm:t>
        <a:bodyPr/>
        <a:lstStyle/>
        <a:p>
          <a:endParaRPr lang="en-US"/>
        </a:p>
      </dgm:t>
    </dgm:pt>
    <dgm:pt modelId="{BACD1FAE-6041-4582-A8A3-90E7DF0B424F}" type="sibTrans" cxnId="{3B6A5C24-F3A3-40D8-8219-743DE680865A}">
      <dgm:prSet/>
      <dgm:spPr/>
      <dgm:t>
        <a:bodyPr/>
        <a:lstStyle/>
        <a:p>
          <a:endParaRPr lang="en-US"/>
        </a:p>
      </dgm:t>
    </dgm:pt>
    <dgm:pt modelId="{65FF462B-E6A5-4684-AF2B-BEFAD4A03BF8}">
      <dgm:prSet/>
      <dgm:spPr/>
      <dgm:t>
        <a:bodyPr/>
        <a:lstStyle/>
        <a:p>
          <a:r>
            <a:rPr lang="en-US"/>
            <a:t>Improve digital literacy and provide non‑digital alternatives.</a:t>
          </a:r>
        </a:p>
      </dgm:t>
    </dgm:pt>
    <dgm:pt modelId="{6B11B0F6-453C-446B-99E9-86E9F2458024}" type="parTrans" cxnId="{D92A62DC-354B-416A-BEB5-7F3AB8DEE45C}">
      <dgm:prSet/>
      <dgm:spPr/>
      <dgm:t>
        <a:bodyPr/>
        <a:lstStyle/>
        <a:p>
          <a:endParaRPr lang="en-US"/>
        </a:p>
      </dgm:t>
    </dgm:pt>
    <dgm:pt modelId="{B51864D5-3563-439A-8FF5-8F85C8148B23}" type="sibTrans" cxnId="{D92A62DC-354B-416A-BEB5-7F3AB8DEE45C}">
      <dgm:prSet/>
      <dgm:spPr/>
      <dgm:t>
        <a:bodyPr/>
        <a:lstStyle/>
        <a:p>
          <a:endParaRPr lang="en-US"/>
        </a:p>
      </dgm:t>
    </dgm:pt>
    <dgm:pt modelId="{CB525AE5-9435-446A-B42B-4DA3E861C14D}">
      <dgm:prSet/>
      <dgm:spPr/>
      <dgm:t>
        <a:bodyPr/>
        <a:lstStyle/>
        <a:p>
          <a:r>
            <a:rPr lang="en-US"/>
            <a:t>Strengthen community‑based prevention and outreach.</a:t>
          </a:r>
        </a:p>
      </dgm:t>
    </dgm:pt>
    <dgm:pt modelId="{9B83878A-B6F3-46AB-84C8-01C410B9C563}" type="parTrans" cxnId="{93EB6D2C-C252-4A72-A54B-63354492E647}">
      <dgm:prSet/>
      <dgm:spPr/>
      <dgm:t>
        <a:bodyPr/>
        <a:lstStyle/>
        <a:p>
          <a:endParaRPr lang="en-US"/>
        </a:p>
      </dgm:t>
    </dgm:pt>
    <dgm:pt modelId="{7B73A8A7-EDC6-4DF0-8CE4-19A41EAD0C74}" type="sibTrans" cxnId="{93EB6D2C-C252-4A72-A54B-63354492E647}">
      <dgm:prSet/>
      <dgm:spPr/>
      <dgm:t>
        <a:bodyPr/>
        <a:lstStyle/>
        <a:p>
          <a:endParaRPr lang="en-US"/>
        </a:p>
      </dgm:t>
    </dgm:pt>
    <dgm:pt modelId="{9F5CEFFF-9B7D-4898-8E7F-FAFFF1C0E2C6}">
      <dgm:prSet/>
      <dgm:spPr/>
      <dgm:t>
        <a:bodyPr/>
        <a:lstStyle/>
        <a:p>
          <a:r>
            <a:rPr lang="en-US"/>
            <a:t>Increase investment in deprived areas.</a:t>
          </a:r>
        </a:p>
      </dgm:t>
    </dgm:pt>
    <dgm:pt modelId="{F2F3A7DE-B60A-430F-B091-BB947CAA83FD}" type="parTrans" cxnId="{D7931805-0FCF-421C-BF78-621A058E57BE}">
      <dgm:prSet/>
      <dgm:spPr/>
      <dgm:t>
        <a:bodyPr/>
        <a:lstStyle/>
        <a:p>
          <a:endParaRPr lang="en-US"/>
        </a:p>
      </dgm:t>
    </dgm:pt>
    <dgm:pt modelId="{0AEF3FEF-D6A4-480F-9A9C-2070023E1E3F}" type="sibTrans" cxnId="{D7931805-0FCF-421C-BF78-621A058E57BE}">
      <dgm:prSet/>
      <dgm:spPr/>
      <dgm:t>
        <a:bodyPr/>
        <a:lstStyle/>
        <a:p>
          <a:endParaRPr lang="en-US"/>
        </a:p>
      </dgm:t>
    </dgm:pt>
    <dgm:pt modelId="{A934E798-3C42-4632-95C5-DD3181459BE1}" type="pres">
      <dgm:prSet presAssocID="{548441BF-66DE-453C-AEF9-CB4BDEFB04A1}" presName="Name0" presStyleCnt="0">
        <dgm:presLayoutVars>
          <dgm:dir/>
          <dgm:resizeHandles val="exact"/>
        </dgm:presLayoutVars>
      </dgm:prSet>
      <dgm:spPr/>
    </dgm:pt>
    <dgm:pt modelId="{E530EF8C-7C2E-44F6-8506-F729C547E0E7}" type="pres">
      <dgm:prSet presAssocID="{2EF3A1E0-BD63-49E6-817F-424AB7470591}" presName="node" presStyleLbl="node1" presStyleIdx="0" presStyleCnt="4">
        <dgm:presLayoutVars>
          <dgm:bulletEnabled val="1"/>
        </dgm:presLayoutVars>
      </dgm:prSet>
      <dgm:spPr/>
    </dgm:pt>
    <dgm:pt modelId="{2710E50B-664D-4343-AF56-9E72D11C711C}" type="pres">
      <dgm:prSet presAssocID="{7E8F59DB-D9B9-4B78-9F43-7D47CF0DDA67}" presName="sibTrans" presStyleLbl="sibTrans2D1" presStyleIdx="0" presStyleCnt="3"/>
      <dgm:spPr/>
    </dgm:pt>
    <dgm:pt modelId="{2D90B36B-9A72-41BE-81B2-9FB03ABDC8D8}" type="pres">
      <dgm:prSet presAssocID="{7E8F59DB-D9B9-4B78-9F43-7D47CF0DDA67}" presName="connectorText" presStyleLbl="sibTrans2D1" presStyleIdx="0" presStyleCnt="3"/>
      <dgm:spPr/>
    </dgm:pt>
    <dgm:pt modelId="{A0DB4E9C-A9AD-4549-AF83-C5AB2D311F1A}" type="pres">
      <dgm:prSet presAssocID="{D51C0586-EDC2-495E-A6C0-E6DA72E2EC02}" presName="node" presStyleLbl="node1" presStyleIdx="1" presStyleCnt="4">
        <dgm:presLayoutVars>
          <dgm:bulletEnabled val="1"/>
        </dgm:presLayoutVars>
      </dgm:prSet>
      <dgm:spPr/>
    </dgm:pt>
    <dgm:pt modelId="{08C8D781-A2D7-44F2-A52C-37070CE08AFC}" type="pres">
      <dgm:prSet presAssocID="{4A9B3715-41BF-40B6-8E82-1F5E1FE65156}" presName="sibTrans" presStyleLbl="sibTrans2D1" presStyleIdx="1" presStyleCnt="3"/>
      <dgm:spPr/>
    </dgm:pt>
    <dgm:pt modelId="{E79F01BE-34BF-41AE-8BED-6F7D2A2C0F66}" type="pres">
      <dgm:prSet presAssocID="{4A9B3715-41BF-40B6-8E82-1F5E1FE65156}" presName="connectorText" presStyleLbl="sibTrans2D1" presStyleIdx="1" presStyleCnt="3"/>
      <dgm:spPr/>
    </dgm:pt>
    <dgm:pt modelId="{E528A232-4C9B-4A25-8086-2B268D9D7488}" type="pres">
      <dgm:prSet presAssocID="{219CDD94-5FCC-472E-AC1A-7FCC1DCE8817}" presName="node" presStyleLbl="node1" presStyleIdx="2" presStyleCnt="4">
        <dgm:presLayoutVars>
          <dgm:bulletEnabled val="1"/>
        </dgm:presLayoutVars>
      </dgm:prSet>
      <dgm:spPr/>
    </dgm:pt>
    <dgm:pt modelId="{8EC63197-4318-47E1-BE24-96ED3CB66467}" type="pres">
      <dgm:prSet presAssocID="{C4718144-ED38-4264-965B-672D80A347AB}" presName="sibTrans" presStyleLbl="sibTrans2D1" presStyleIdx="2" presStyleCnt="3"/>
      <dgm:spPr/>
    </dgm:pt>
    <dgm:pt modelId="{F34CAE47-643A-4AD6-A698-AA2943F822F9}" type="pres">
      <dgm:prSet presAssocID="{C4718144-ED38-4264-965B-672D80A347AB}" presName="connectorText" presStyleLbl="sibTrans2D1" presStyleIdx="2" presStyleCnt="3"/>
      <dgm:spPr/>
    </dgm:pt>
    <dgm:pt modelId="{EFAF881E-C85C-4676-9DD7-80EFB0C2467D}" type="pres">
      <dgm:prSet presAssocID="{5DDFA79A-1A32-42A9-B1D7-22B5D3FB60D0}" presName="node" presStyleLbl="node1" presStyleIdx="3" presStyleCnt="4">
        <dgm:presLayoutVars>
          <dgm:bulletEnabled val="1"/>
        </dgm:presLayoutVars>
      </dgm:prSet>
      <dgm:spPr/>
    </dgm:pt>
  </dgm:ptLst>
  <dgm:cxnLst>
    <dgm:cxn modelId="{97976904-75E5-4518-B0FA-5CCEF8D47D03}" type="presOf" srcId="{9F5CEFFF-9B7D-4898-8E7F-FAFFF1C0E2C6}" destId="{EFAF881E-C85C-4676-9DD7-80EFB0C2467D}" srcOrd="0" destOrd="4" presId="urn:microsoft.com/office/officeart/2005/8/layout/process1"/>
    <dgm:cxn modelId="{D7931805-0FCF-421C-BF78-621A058E57BE}" srcId="{5DDFA79A-1A32-42A9-B1D7-22B5D3FB60D0}" destId="{9F5CEFFF-9B7D-4898-8E7F-FAFFF1C0E2C6}" srcOrd="3" destOrd="0" parTransId="{F2F3A7DE-B60A-430F-B091-BB947CAA83FD}" sibTransId="{0AEF3FEF-D6A4-480F-9A9C-2070023E1E3F}"/>
    <dgm:cxn modelId="{DD195408-DE22-4A1F-87CE-85AD481E959A}" type="presOf" srcId="{4A9B3715-41BF-40B6-8E82-1F5E1FE65156}" destId="{E79F01BE-34BF-41AE-8BED-6F7D2A2C0F66}" srcOrd="1" destOrd="0" presId="urn:microsoft.com/office/officeart/2005/8/layout/process1"/>
    <dgm:cxn modelId="{BE331113-DE88-4635-99FD-C2CABED75547}" type="presOf" srcId="{219CDD94-5FCC-472E-AC1A-7FCC1DCE8817}" destId="{E528A232-4C9B-4A25-8086-2B268D9D7488}" srcOrd="0" destOrd="0" presId="urn:microsoft.com/office/officeart/2005/8/layout/process1"/>
    <dgm:cxn modelId="{E1B8F918-6EAC-41BB-85C3-C70C6F789C41}" srcId="{548441BF-66DE-453C-AEF9-CB4BDEFB04A1}" destId="{D51C0586-EDC2-495E-A6C0-E6DA72E2EC02}" srcOrd="1" destOrd="0" parTransId="{BE0206DA-BE77-4789-A392-672B80E73E25}" sibTransId="{4A9B3715-41BF-40B6-8E82-1F5E1FE65156}"/>
    <dgm:cxn modelId="{7BFDA61E-87DC-46D6-9F3E-2E4DFE5BB660}" type="presOf" srcId="{D51C0586-EDC2-495E-A6C0-E6DA72E2EC02}" destId="{A0DB4E9C-A9AD-4549-AF83-C5AB2D311F1A}" srcOrd="0" destOrd="0" presId="urn:microsoft.com/office/officeart/2005/8/layout/process1"/>
    <dgm:cxn modelId="{C117B41F-4011-4A3F-A0FA-1A7ECED58988}" type="presOf" srcId="{320B14F7-D14E-40E3-8649-1B3C2BB05C18}" destId="{A0DB4E9C-A9AD-4549-AF83-C5AB2D311F1A}" srcOrd="0" destOrd="2" presId="urn:microsoft.com/office/officeart/2005/8/layout/process1"/>
    <dgm:cxn modelId="{3B6A5C24-F3A3-40D8-8219-743DE680865A}" srcId="{5DDFA79A-1A32-42A9-B1D7-22B5D3FB60D0}" destId="{EA84B79E-DE14-4891-A3C9-E8324E30776A}" srcOrd="0" destOrd="0" parTransId="{679190F4-7F99-437A-8B55-DF33CA041A5A}" sibTransId="{BACD1FAE-6041-4582-A8A3-90E7DF0B424F}"/>
    <dgm:cxn modelId="{93EB6D2C-C252-4A72-A54B-63354492E647}" srcId="{5DDFA79A-1A32-42A9-B1D7-22B5D3FB60D0}" destId="{CB525AE5-9435-446A-B42B-4DA3E861C14D}" srcOrd="2" destOrd="0" parTransId="{9B83878A-B6F3-46AB-84C8-01C410B9C563}" sibTransId="{7B73A8A7-EDC6-4DF0-8CE4-19A41EAD0C74}"/>
    <dgm:cxn modelId="{8DA9302D-977C-4CF6-B40F-55E8F16B38F8}" type="presOf" srcId="{4D9F51AD-48C3-4244-863C-DA121B4BACBC}" destId="{E528A232-4C9B-4A25-8086-2B268D9D7488}" srcOrd="0" destOrd="2" presId="urn:microsoft.com/office/officeart/2005/8/layout/process1"/>
    <dgm:cxn modelId="{02C59336-435D-401F-B81D-275D7385AB7F}" srcId="{219CDD94-5FCC-472E-AC1A-7FCC1DCE8817}" destId="{4D9F51AD-48C3-4244-863C-DA121B4BACBC}" srcOrd="1" destOrd="0" parTransId="{B6F1DCCF-F78B-4C6D-A817-7C3092C39710}" sibTransId="{E36B25FC-74FF-4FDF-A23B-9AFCD4111DBF}"/>
    <dgm:cxn modelId="{990F8E67-D6ED-442F-9486-E7123B71DB24}" type="presOf" srcId="{4A9B3715-41BF-40B6-8E82-1F5E1FE65156}" destId="{08C8D781-A2D7-44F2-A52C-37070CE08AFC}" srcOrd="0" destOrd="0" presId="urn:microsoft.com/office/officeart/2005/8/layout/process1"/>
    <dgm:cxn modelId="{AF0FF168-EAB8-482E-84C5-42FB9884112A}" type="presOf" srcId="{65FF462B-E6A5-4684-AF2B-BEFAD4A03BF8}" destId="{EFAF881E-C85C-4676-9DD7-80EFB0C2467D}" srcOrd="0" destOrd="2" presId="urn:microsoft.com/office/officeart/2005/8/layout/process1"/>
    <dgm:cxn modelId="{94D5134A-7197-401D-BA7C-B13328D4CB70}" type="presOf" srcId="{31D4F2FB-1415-463F-BB8E-BBE3B6060501}" destId="{E528A232-4C9B-4A25-8086-2B268D9D7488}" srcOrd="0" destOrd="3" presId="urn:microsoft.com/office/officeart/2005/8/layout/process1"/>
    <dgm:cxn modelId="{38DF754D-C05A-48C3-9325-A8155C15664F}" type="presOf" srcId="{2DCE880D-ABFD-4158-8FB9-3BF14A35C34F}" destId="{E528A232-4C9B-4A25-8086-2B268D9D7488}" srcOrd="0" destOrd="1" presId="urn:microsoft.com/office/officeart/2005/8/layout/process1"/>
    <dgm:cxn modelId="{06FB6073-D187-4C7D-928D-4C7E3A366504}" type="presOf" srcId="{C4718144-ED38-4264-965B-672D80A347AB}" destId="{F34CAE47-643A-4AD6-A698-AA2943F822F9}" srcOrd="1" destOrd="0" presId="urn:microsoft.com/office/officeart/2005/8/layout/process1"/>
    <dgm:cxn modelId="{44D59A73-E18E-4920-92FF-498144CF2BEC}" type="presOf" srcId="{548441BF-66DE-453C-AEF9-CB4BDEFB04A1}" destId="{A934E798-3C42-4632-95C5-DD3181459BE1}" srcOrd="0" destOrd="0" presId="urn:microsoft.com/office/officeart/2005/8/layout/process1"/>
    <dgm:cxn modelId="{BF281A75-2976-4302-9F4C-55C486A9FEBC}" srcId="{219CDD94-5FCC-472E-AC1A-7FCC1DCE8817}" destId="{2DCE880D-ABFD-4158-8FB9-3BF14A35C34F}" srcOrd="0" destOrd="0" parTransId="{CF4FB6FF-E183-43BE-A80A-2E14B8AD6C87}" sibTransId="{50320063-3B5E-44DC-9B88-40CA593DF151}"/>
    <dgm:cxn modelId="{F6612279-26E3-4684-92B8-90B9CA830FA9}" type="presOf" srcId="{EA84B79E-DE14-4891-A3C9-E8324E30776A}" destId="{EFAF881E-C85C-4676-9DD7-80EFB0C2467D}" srcOrd="0" destOrd="1" presId="urn:microsoft.com/office/officeart/2005/8/layout/process1"/>
    <dgm:cxn modelId="{45DAA28C-C400-4C57-800B-4A1E127552B4}" type="presOf" srcId="{C16DF0A5-BD48-4337-9C62-3D25BF2F8216}" destId="{A0DB4E9C-A9AD-4549-AF83-C5AB2D311F1A}" srcOrd="0" destOrd="1" presId="urn:microsoft.com/office/officeart/2005/8/layout/process1"/>
    <dgm:cxn modelId="{3E759F8E-46EE-494E-84C6-01EA65C82EB1}" srcId="{D51C0586-EDC2-495E-A6C0-E6DA72E2EC02}" destId="{C16DF0A5-BD48-4337-9C62-3D25BF2F8216}" srcOrd="0" destOrd="0" parTransId="{5EE9EEB0-B25C-4878-A50C-70027D31D7DC}" sibTransId="{444BBDCA-C54D-4C3D-8148-30D6BBD871C1}"/>
    <dgm:cxn modelId="{22EB1F9A-326F-4E12-BD8A-55410449227B}" type="presOf" srcId="{7E8F59DB-D9B9-4B78-9F43-7D47CF0DDA67}" destId="{2D90B36B-9A72-41BE-81B2-9FB03ABDC8D8}" srcOrd="1" destOrd="0" presId="urn:microsoft.com/office/officeart/2005/8/layout/process1"/>
    <dgm:cxn modelId="{D71D2BA0-B75F-4BA4-9395-82B6F83D9B63}" type="presOf" srcId="{2EF3A1E0-BD63-49E6-817F-424AB7470591}" destId="{E530EF8C-7C2E-44F6-8506-F729C547E0E7}" srcOrd="0" destOrd="0" presId="urn:microsoft.com/office/officeart/2005/8/layout/process1"/>
    <dgm:cxn modelId="{C5E26BB3-FD49-40E0-A524-CF58D876540D}" type="presOf" srcId="{CB525AE5-9435-446A-B42B-4DA3E861C14D}" destId="{EFAF881E-C85C-4676-9DD7-80EFB0C2467D}" srcOrd="0" destOrd="3" presId="urn:microsoft.com/office/officeart/2005/8/layout/process1"/>
    <dgm:cxn modelId="{45AC7DB3-25EE-453F-BD54-32223457E6CA}" srcId="{548441BF-66DE-453C-AEF9-CB4BDEFB04A1}" destId="{5DDFA79A-1A32-42A9-B1D7-22B5D3FB60D0}" srcOrd="3" destOrd="0" parTransId="{5B01ECF8-67F0-40B8-9351-981D5AEA9FED}" sibTransId="{2C0B362E-8DCD-4C25-AFEB-CA48AC8654F9}"/>
    <dgm:cxn modelId="{B7722CB7-3F60-4965-8A77-8E1FF2C5F1BB}" type="presOf" srcId="{7E8F59DB-D9B9-4B78-9F43-7D47CF0DDA67}" destId="{2710E50B-664D-4343-AF56-9E72D11C711C}" srcOrd="0" destOrd="0" presId="urn:microsoft.com/office/officeart/2005/8/layout/process1"/>
    <dgm:cxn modelId="{9AD8E1C9-258D-4CD2-9067-901BB43CD7CA}" srcId="{219CDD94-5FCC-472E-AC1A-7FCC1DCE8817}" destId="{31D4F2FB-1415-463F-BB8E-BBE3B6060501}" srcOrd="2" destOrd="0" parTransId="{5E70F5C0-C9AD-4DF1-BD6A-0924C1B9BEEA}" sibTransId="{06A57207-1E7B-485A-B20E-B24EA81FFCC3}"/>
    <dgm:cxn modelId="{12E425CB-1668-4C78-A26D-29EA0292CD55}" srcId="{D51C0586-EDC2-495E-A6C0-E6DA72E2EC02}" destId="{EDF0A88B-76CB-47FF-AB34-AE6D41EFCCFA}" srcOrd="2" destOrd="0" parTransId="{4DA05BFD-76A6-48CF-A2F5-B7096F4481D8}" sibTransId="{10E15626-E015-4B1A-9363-2AEDE3731651}"/>
    <dgm:cxn modelId="{942B62CC-5D6C-4171-8CF9-1A4117B5474D}" srcId="{548441BF-66DE-453C-AEF9-CB4BDEFB04A1}" destId="{219CDD94-5FCC-472E-AC1A-7FCC1DCE8817}" srcOrd="2" destOrd="0" parTransId="{83BD60A1-205B-493A-B824-061EFFDDD41A}" sibTransId="{C4718144-ED38-4264-965B-672D80A347AB}"/>
    <dgm:cxn modelId="{FEC92EDA-D6E8-4663-9F06-A371B2477AA1}" srcId="{548441BF-66DE-453C-AEF9-CB4BDEFB04A1}" destId="{2EF3A1E0-BD63-49E6-817F-424AB7470591}" srcOrd="0" destOrd="0" parTransId="{2E6460EF-908C-4ABC-9C3A-0806D8F34284}" sibTransId="{7E8F59DB-D9B9-4B78-9F43-7D47CF0DDA67}"/>
    <dgm:cxn modelId="{D92A62DC-354B-416A-BEB5-7F3AB8DEE45C}" srcId="{5DDFA79A-1A32-42A9-B1D7-22B5D3FB60D0}" destId="{65FF462B-E6A5-4684-AF2B-BEFAD4A03BF8}" srcOrd="1" destOrd="0" parTransId="{6B11B0F6-453C-446B-99E9-86E9F2458024}" sibTransId="{B51864D5-3563-439A-8FF5-8F85C8148B23}"/>
    <dgm:cxn modelId="{6E04F1E1-83D5-4C9A-A0C7-A4C08AA0A703}" srcId="{D51C0586-EDC2-495E-A6C0-E6DA72E2EC02}" destId="{320B14F7-D14E-40E3-8649-1B3C2BB05C18}" srcOrd="1" destOrd="0" parTransId="{427712E9-1D26-4802-A98B-17DD5E1EC349}" sibTransId="{8DC65F71-D5B9-4830-B429-0A7684139ED2}"/>
    <dgm:cxn modelId="{DFD308E9-03A1-4B32-ADFB-4221AE0C416D}" type="presOf" srcId="{C4718144-ED38-4264-965B-672D80A347AB}" destId="{8EC63197-4318-47E1-BE24-96ED3CB66467}" srcOrd="0" destOrd="0" presId="urn:microsoft.com/office/officeart/2005/8/layout/process1"/>
    <dgm:cxn modelId="{8B4950EA-5149-401E-8566-CA7E0723E438}" type="presOf" srcId="{EDF0A88B-76CB-47FF-AB34-AE6D41EFCCFA}" destId="{A0DB4E9C-A9AD-4549-AF83-C5AB2D311F1A}" srcOrd="0" destOrd="3" presId="urn:microsoft.com/office/officeart/2005/8/layout/process1"/>
    <dgm:cxn modelId="{0E7007FD-287B-4B93-A8AE-986E6CC32CDC}" type="presOf" srcId="{5DDFA79A-1A32-42A9-B1D7-22B5D3FB60D0}" destId="{EFAF881E-C85C-4676-9DD7-80EFB0C2467D}" srcOrd="0" destOrd="0" presId="urn:microsoft.com/office/officeart/2005/8/layout/process1"/>
    <dgm:cxn modelId="{3699812E-C870-4F62-B4FA-FCF2056E9085}" type="presParOf" srcId="{A934E798-3C42-4632-95C5-DD3181459BE1}" destId="{E530EF8C-7C2E-44F6-8506-F729C547E0E7}" srcOrd="0" destOrd="0" presId="urn:microsoft.com/office/officeart/2005/8/layout/process1"/>
    <dgm:cxn modelId="{767831EE-C813-4574-9FEB-DC6AA171699E}" type="presParOf" srcId="{A934E798-3C42-4632-95C5-DD3181459BE1}" destId="{2710E50B-664D-4343-AF56-9E72D11C711C}" srcOrd="1" destOrd="0" presId="urn:microsoft.com/office/officeart/2005/8/layout/process1"/>
    <dgm:cxn modelId="{4D6564B9-A220-4C8F-BEC4-D157A40365FF}" type="presParOf" srcId="{2710E50B-664D-4343-AF56-9E72D11C711C}" destId="{2D90B36B-9A72-41BE-81B2-9FB03ABDC8D8}" srcOrd="0" destOrd="0" presId="urn:microsoft.com/office/officeart/2005/8/layout/process1"/>
    <dgm:cxn modelId="{2456A2D6-3937-462F-B529-C8F21E034339}" type="presParOf" srcId="{A934E798-3C42-4632-95C5-DD3181459BE1}" destId="{A0DB4E9C-A9AD-4549-AF83-C5AB2D311F1A}" srcOrd="2" destOrd="0" presId="urn:microsoft.com/office/officeart/2005/8/layout/process1"/>
    <dgm:cxn modelId="{6D827D28-70CA-4645-9740-78F15A573ED2}" type="presParOf" srcId="{A934E798-3C42-4632-95C5-DD3181459BE1}" destId="{08C8D781-A2D7-44F2-A52C-37070CE08AFC}" srcOrd="3" destOrd="0" presId="urn:microsoft.com/office/officeart/2005/8/layout/process1"/>
    <dgm:cxn modelId="{146EEACD-7BC3-461A-8EFF-068613BA7FC4}" type="presParOf" srcId="{08C8D781-A2D7-44F2-A52C-37070CE08AFC}" destId="{E79F01BE-34BF-41AE-8BED-6F7D2A2C0F66}" srcOrd="0" destOrd="0" presId="urn:microsoft.com/office/officeart/2005/8/layout/process1"/>
    <dgm:cxn modelId="{E99A40D1-9A44-46CD-B1A8-CE7A0E15AE15}" type="presParOf" srcId="{A934E798-3C42-4632-95C5-DD3181459BE1}" destId="{E528A232-4C9B-4A25-8086-2B268D9D7488}" srcOrd="4" destOrd="0" presId="urn:microsoft.com/office/officeart/2005/8/layout/process1"/>
    <dgm:cxn modelId="{A9C3C65E-66B9-4895-BD19-A1343EBEE688}" type="presParOf" srcId="{A934E798-3C42-4632-95C5-DD3181459BE1}" destId="{8EC63197-4318-47E1-BE24-96ED3CB66467}" srcOrd="5" destOrd="0" presId="urn:microsoft.com/office/officeart/2005/8/layout/process1"/>
    <dgm:cxn modelId="{5116F137-B972-4541-9F28-55AC227DD7A5}" type="presParOf" srcId="{8EC63197-4318-47E1-BE24-96ED3CB66467}" destId="{F34CAE47-643A-4AD6-A698-AA2943F822F9}" srcOrd="0" destOrd="0" presId="urn:microsoft.com/office/officeart/2005/8/layout/process1"/>
    <dgm:cxn modelId="{DBEAE0E8-8020-4593-9D15-63E4CF83489A}" type="presParOf" srcId="{A934E798-3C42-4632-95C5-DD3181459BE1}" destId="{EFAF881E-C85C-4676-9DD7-80EFB0C2467D}"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473C63-6445-43B7-9BB2-AF889A50BEC1}">
      <dsp:nvSpPr>
        <dsp:cNvPr id="0" name=""/>
        <dsp:cNvSpPr/>
      </dsp:nvSpPr>
      <dsp:spPr>
        <a:xfrm>
          <a:off x="3532175" y="795110"/>
          <a:ext cx="613357" cy="91440"/>
        </a:xfrm>
        <a:custGeom>
          <a:avLst/>
          <a:gdLst/>
          <a:ahLst/>
          <a:cxnLst/>
          <a:rect l="0" t="0" r="0" b="0"/>
          <a:pathLst>
            <a:path>
              <a:moveTo>
                <a:pt x="0" y="45720"/>
              </a:moveTo>
              <a:lnTo>
                <a:pt x="61335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22755" y="837610"/>
        <a:ext cx="32197" cy="6439"/>
      </dsp:txXfrm>
    </dsp:sp>
    <dsp:sp modelId="{797DB1FD-0F69-456E-93BA-4FDE3B9F6B68}">
      <dsp:nvSpPr>
        <dsp:cNvPr id="0" name=""/>
        <dsp:cNvSpPr/>
      </dsp:nvSpPr>
      <dsp:spPr>
        <a:xfrm>
          <a:off x="734161" y="886"/>
          <a:ext cx="2799814" cy="167988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93" tIns="144008" rIns="137193" bIns="144008" numCol="1" spcCol="1270" anchor="ctr" anchorCtr="0">
          <a:noAutofit/>
        </a:bodyPr>
        <a:lstStyle/>
        <a:p>
          <a:pPr marL="0" lvl="0" indent="0" algn="ctr" defTabSz="622300">
            <a:lnSpc>
              <a:spcPct val="90000"/>
            </a:lnSpc>
            <a:spcBef>
              <a:spcPct val="0"/>
            </a:spcBef>
            <a:spcAft>
              <a:spcPct val="35000"/>
            </a:spcAft>
            <a:buNone/>
          </a:pPr>
          <a:r>
            <a:rPr lang="en-US" sz="1400" kern="1200"/>
            <a:t>The UN Sustainable Development Goals (SDGs) provide a global framework for improving social, economic, and environmental wellbeing (UN, 2015).</a:t>
          </a:r>
        </a:p>
      </dsp:txBody>
      <dsp:txXfrm>
        <a:off x="734161" y="886"/>
        <a:ext cx="2799814" cy="1679888"/>
      </dsp:txXfrm>
    </dsp:sp>
    <dsp:sp modelId="{36995CC3-9F11-4A2D-9FC1-8DBF18753A68}">
      <dsp:nvSpPr>
        <dsp:cNvPr id="0" name=""/>
        <dsp:cNvSpPr/>
      </dsp:nvSpPr>
      <dsp:spPr>
        <a:xfrm>
          <a:off x="6975947" y="795110"/>
          <a:ext cx="613357" cy="91440"/>
        </a:xfrm>
        <a:custGeom>
          <a:avLst/>
          <a:gdLst/>
          <a:ahLst/>
          <a:cxnLst/>
          <a:rect l="0" t="0" r="0" b="0"/>
          <a:pathLst>
            <a:path>
              <a:moveTo>
                <a:pt x="0" y="45720"/>
              </a:moveTo>
              <a:lnTo>
                <a:pt x="61335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66526" y="837610"/>
        <a:ext cx="32197" cy="6439"/>
      </dsp:txXfrm>
    </dsp:sp>
    <dsp:sp modelId="{FA9A3C37-A5C5-43F2-B5C9-3427C3BE59F8}">
      <dsp:nvSpPr>
        <dsp:cNvPr id="0" name=""/>
        <dsp:cNvSpPr/>
      </dsp:nvSpPr>
      <dsp:spPr>
        <a:xfrm>
          <a:off x="4177932" y="886"/>
          <a:ext cx="2799814" cy="167988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93" tIns="144008" rIns="137193" bIns="144008" numCol="1" spcCol="1270" anchor="ctr" anchorCtr="0">
          <a:noAutofit/>
        </a:bodyPr>
        <a:lstStyle/>
        <a:p>
          <a:pPr marL="0" lvl="0" indent="0" algn="ctr" defTabSz="622300">
            <a:lnSpc>
              <a:spcPct val="90000"/>
            </a:lnSpc>
            <a:spcBef>
              <a:spcPct val="0"/>
            </a:spcBef>
            <a:spcAft>
              <a:spcPct val="35000"/>
            </a:spcAft>
            <a:buNone/>
          </a:pPr>
          <a:r>
            <a:rPr lang="en-US" sz="1400" b="1" kern="1200"/>
            <a:t>SDG 3: Good Health and Wellbeing</a:t>
          </a:r>
          <a:r>
            <a:rPr lang="en-US" sz="1400" kern="1200"/>
            <a:t> aims to ensure healthy lives and promote wellbeing for all at all ages.</a:t>
          </a:r>
        </a:p>
      </dsp:txBody>
      <dsp:txXfrm>
        <a:off x="4177932" y="886"/>
        <a:ext cx="2799814" cy="1679888"/>
      </dsp:txXfrm>
    </dsp:sp>
    <dsp:sp modelId="{04441F10-60E5-44DE-BE71-24F55A6395A8}">
      <dsp:nvSpPr>
        <dsp:cNvPr id="0" name=""/>
        <dsp:cNvSpPr/>
      </dsp:nvSpPr>
      <dsp:spPr>
        <a:xfrm>
          <a:off x="2134068" y="1678974"/>
          <a:ext cx="6887542" cy="613357"/>
        </a:xfrm>
        <a:custGeom>
          <a:avLst/>
          <a:gdLst/>
          <a:ahLst/>
          <a:cxnLst/>
          <a:rect l="0" t="0" r="0" b="0"/>
          <a:pathLst>
            <a:path>
              <a:moveTo>
                <a:pt x="6887542" y="0"/>
              </a:moveTo>
              <a:lnTo>
                <a:pt x="6887542" y="323778"/>
              </a:lnTo>
              <a:lnTo>
                <a:pt x="0" y="323778"/>
              </a:lnTo>
              <a:lnTo>
                <a:pt x="0" y="613357"/>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04900" y="1982433"/>
        <a:ext cx="345879" cy="6439"/>
      </dsp:txXfrm>
    </dsp:sp>
    <dsp:sp modelId="{47F96559-3B0A-4523-9943-24E302DF5E60}">
      <dsp:nvSpPr>
        <dsp:cNvPr id="0" name=""/>
        <dsp:cNvSpPr/>
      </dsp:nvSpPr>
      <dsp:spPr>
        <a:xfrm>
          <a:off x="7621704" y="886"/>
          <a:ext cx="2799814" cy="167988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93" tIns="144008" rIns="137193" bIns="144008" numCol="1" spcCol="1270" anchor="ctr" anchorCtr="0">
          <a:noAutofit/>
        </a:bodyPr>
        <a:lstStyle/>
        <a:p>
          <a:pPr marL="0" lvl="0" indent="0" algn="ctr" defTabSz="622300">
            <a:lnSpc>
              <a:spcPct val="90000"/>
            </a:lnSpc>
            <a:spcBef>
              <a:spcPct val="0"/>
            </a:spcBef>
            <a:spcAft>
              <a:spcPct val="35000"/>
            </a:spcAft>
            <a:buNone/>
          </a:pPr>
          <a:r>
            <a:rPr lang="en-US" sz="1400" kern="1200"/>
            <a:t>SDG 3 links directly to wider determinants such as poverty, education, housing, and climate, showing that health and sustainability are interconnected (UN, 2015).</a:t>
          </a:r>
        </a:p>
      </dsp:txBody>
      <dsp:txXfrm>
        <a:off x="7621704" y="886"/>
        <a:ext cx="2799814" cy="1679888"/>
      </dsp:txXfrm>
    </dsp:sp>
    <dsp:sp modelId="{00F83EE7-4EDB-4E6C-867B-2326B5A5DA98}">
      <dsp:nvSpPr>
        <dsp:cNvPr id="0" name=""/>
        <dsp:cNvSpPr/>
      </dsp:nvSpPr>
      <dsp:spPr>
        <a:xfrm>
          <a:off x="3532175" y="3118956"/>
          <a:ext cx="613357" cy="91440"/>
        </a:xfrm>
        <a:custGeom>
          <a:avLst/>
          <a:gdLst/>
          <a:ahLst/>
          <a:cxnLst/>
          <a:rect l="0" t="0" r="0" b="0"/>
          <a:pathLst>
            <a:path>
              <a:moveTo>
                <a:pt x="0" y="45720"/>
              </a:moveTo>
              <a:lnTo>
                <a:pt x="61335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22755" y="3161456"/>
        <a:ext cx="32197" cy="6439"/>
      </dsp:txXfrm>
    </dsp:sp>
    <dsp:sp modelId="{6AC3553E-2C44-4FF1-86E7-D900AB14DD51}">
      <dsp:nvSpPr>
        <dsp:cNvPr id="0" name=""/>
        <dsp:cNvSpPr/>
      </dsp:nvSpPr>
      <dsp:spPr>
        <a:xfrm>
          <a:off x="734161" y="2324732"/>
          <a:ext cx="2799814" cy="167988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93" tIns="144008" rIns="137193" bIns="144008" numCol="1" spcCol="1270" anchor="ctr" anchorCtr="0">
          <a:noAutofit/>
        </a:bodyPr>
        <a:lstStyle/>
        <a:p>
          <a:pPr marL="0" lvl="0" indent="0" algn="ctr" defTabSz="622300">
            <a:lnSpc>
              <a:spcPct val="90000"/>
            </a:lnSpc>
            <a:spcBef>
              <a:spcPct val="0"/>
            </a:spcBef>
            <a:spcAft>
              <a:spcPct val="35000"/>
            </a:spcAft>
            <a:buNone/>
          </a:pPr>
          <a:r>
            <a:rPr lang="en-US" sz="1400" kern="1200"/>
            <a:t>In the UK, health and social care systems integrate SDG principles through prevention‑focused, equitable, and sustainable services.</a:t>
          </a:r>
        </a:p>
      </dsp:txBody>
      <dsp:txXfrm>
        <a:off x="734161" y="2324732"/>
        <a:ext cx="2799814" cy="1679888"/>
      </dsp:txXfrm>
    </dsp:sp>
    <dsp:sp modelId="{82F254B4-C634-4CC2-B20A-0E2CA04F9928}">
      <dsp:nvSpPr>
        <dsp:cNvPr id="0" name=""/>
        <dsp:cNvSpPr/>
      </dsp:nvSpPr>
      <dsp:spPr>
        <a:xfrm>
          <a:off x="6975947" y="3118956"/>
          <a:ext cx="613357" cy="91440"/>
        </a:xfrm>
        <a:custGeom>
          <a:avLst/>
          <a:gdLst/>
          <a:ahLst/>
          <a:cxnLst/>
          <a:rect l="0" t="0" r="0" b="0"/>
          <a:pathLst>
            <a:path>
              <a:moveTo>
                <a:pt x="0" y="45720"/>
              </a:moveTo>
              <a:lnTo>
                <a:pt x="61335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66526" y="3161456"/>
        <a:ext cx="32197" cy="6439"/>
      </dsp:txXfrm>
    </dsp:sp>
    <dsp:sp modelId="{FB81B26C-D60F-4143-BA26-B644863E9016}">
      <dsp:nvSpPr>
        <dsp:cNvPr id="0" name=""/>
        <dsp:cNvSpPr/>
      </dsp:nvSpPr>
      <dsp:spPr>
        <a:xfrm>
          <a:off x="4177932" y="2324732"/>
          <a:ext cx="2799814" cy="167988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93" tIns="144008" rIns="137193" bIns="144008" numCol="1" spcCol="1270" anchor="ctr" anchorCtr="0">
          <a:noAutofit/>
        </a:bodyPr>
        <a:lstStyle/>
        <a:p>
          <a:pPr marL="0" lvl="0" indent="0" algn="ctr" defTabSz="622300">
            <a:lnSpc>
              <a:spcPct val="90000"/>
            </a:lnSpc>
            <a:spcBef>
              <a:spcPct val="0"/>
            </a:spcBef>
            <a:spcAft>
              <a:spcPct val="35000"/>
            </a:spcAft>
            <a:buNone/>
          </a:pPr>
          <a:r>
            <a:rPr lang="en-US" sz="1400" b="1" kern="1200"/>
            <a:t>Example: NHS Diabetes Prevention Programme (DPP)</a:t>
          </a:r>
          <a:r>
            <a:rPr lang="en-US" sz="1400" kern="1200"/>
            <a:t>—targets lifestyle change, reduces long‑term disease burden, and supports sustainable, preventative care models (NHS England, 2023).</a:t>
          </a:r>
        </a:p>
      </dsp:txBody>
      <dsp:txXfrm>
        <a:off x="4177932" y="2324732"/>
        <a:ext cx="2799814" cy="1679888"/>
      </dsp:txXfrm>
    </dsp:sp>
    <dsp:sp modelId="{00C065CA-CED6-44BD-9591-8560396314CE}">
      <dsp:nvSpPr>
        <dsp:cNvPr id="0" name=""/>
        <dsp:cNvSpPr/>
      </dsp:nvSpPr>
      <dsp:spPr>
        <a:xfrm>
          <a:off x="7621704" y="2324732"/>
          <a:ext cx="2799814" cy="167988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93" tIns="144008" rIns="137193" bIns="144008" numCol="1" spcCol="1270" anchor="ctr" anchorCtr="0">
          <a:noAutofit/>
        </a:bodyPr>
        <a:lstStyle/>
        <a:p>
          <a:pPr marL="0" lvl="0" indent="0" algn="ctr" defTabSz="622300">
            <a:lnSpc>
              <a:spcPct val="90000"/>
            </a:lnSpc>
            <a:spcBef>
              <a:spcPct val="0"/>
            </a:spcBef>
            <a:spcAft>
              <a:spcPct val="35000"/>
            </a:spcAft>
            <a:buNone/>
          </a:pPr>
          <a:r>
            <a:rPr lang="en-US" sz="1400" kern="1200"/>
            <a:t>Integrating health, wellbeing, and sustainability strengthens resilience, reduces inequalities, and supports long‑term population health.</a:t>
          </a:r>
        </a:p>
      </dsp:txBody>
      <dsp:txXfrm>
        <a:off x="7621704" y="2324732"/>
        <a:ext cx="2799814" cy="16798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0EF8C-7C2E-44F6-8506-F729C547E0E7}">
      <dsp:nvSpPr>
        <dsp:cNvPr id="0" name=""/>
        <dsp:cNvSpPr/>
      </dsp:nvSpPr>
      <dsp:spPr>
        <a:xfrm>
          <a:off x="4902" y="474520"/>
          <a:ext cx="2143681" cy="28180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kern="1200"/>
            <a:t>Health inequalities:</a:t>
          </a:r>
          <a:r>
            <a:rPr lang="en-US" sz="1600" kern="1200"/>
            <a:t> Significant disparities linked to ethnicity, deprivation, and geography (Marmot, 2020).</a:t>
          </a:r>
        </a:p>
      </dsp:txBody>
      <dsp:txXfrm>
        <a:off x="67688" y="537306"/>
        <a:ext cx="2018109" cy="2692524"/>
      </dsp:txXfrm>
    </dsp:sp>
    <dsp:sp modelId="{2710E50B-664D-4343-AF56-9E72D11C711C}">
      <dsp:nvSpPr>
        <dsp:cNvPr id="0" name=""/>
        <dsp:cNvSpPr/>
      </dsp:nvSpPr>
      <dsp:spPr>
        <a:xfrm>
          <a:off x="2362952" y="1617752"/>
          <a:ext cx="454460" cy="5316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2362952" y="1724079"/>
        <a:ext cx="318122" cy="318979"/>
      </dsp:txXfrm>
    </dsp:sp>
    <dsp:sp modelId="{A0DB4E9C-A9AD-4549-AF83-C5AB2D311F1A}">
      <dsp:nvSpPr>
        <dsp:cNvPr id="0" name=""/>
        <dsp:cNvSpPr/>
      </dsp:nvSpPr>
      <dsp:spPr>
        <a:xfrm>
          <a:off x="3006057" y="474520"/>
          <a:ext cx="2143681" cy="28180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Barriers to access:</a:t>
          </a:r>
          <a:endParaRPr lang="en-US" sz="1600" kern="1200"/>
        </a:p>
        <a:p>
          <a:pPr marL="114300" lvl="1" indent="-114300" algn="l" defTabSz="533400">
            <a:lnSpc>
              <a:spcPct val="90000"/>
            </a:lnSpc>
            <a:spcBef>
              <a:spcPct val="0"/>
            </a:spcBef>
            <a:spcAft>
              <a:spcPct val="15000"/>
            </a:spcAft>
            <a:buChar char="•"/>
          </a:pPr>
          <a:r>
            <a:rPr lang="en-US" sz="1200" kern="1200"/>
            <a:t>Ethnic disparities in screening, diagnosis, and outcomes.</a:t>
          </a:r>
        </a:p>
        <a:p>
          <a:pPr marL="114300" lvl="1" indent="-114300" algn="l" defTabSz="533400">
            <a:lnSpc>
              <a:spcPct val="90000"/>
            </a:lnSpc>
            <a:spcBef>
              <a:spcPct val="0"/>
            </a:spcBef>
            <a:spcAft>
              <a:spcPct val="15000"/>
            </a:spcAft>
            <a:buChar char="•"/>
          </a:pPr>
          <a:r>
            <a:rPr lang="en-US" sz="1200" kern="1200"/>
            <a:t>Higher disease burden in deprived communities.</a:t>
          </a:r>
        </a:p>
        <a:p>
          <a:pPr marL="114300" lvl="1" indent="-114300" algn="l" defTabSz="533400">
            <a:lnSpc>
              <a:spcPct val="90000"/>
            </a:lnSpc>
            <a:spcBef>
              <a:spcPct val="0"/>
            </a:spcBef>
            <a:spcAft>
              <a:spcPct val="15000"/>
            </a:spcAft>
            <a:buChar char="•"/>
          </a:pPr>
          <a:r>
            <a:rPr lang="en-US" sz="1200" kern="1200"/>
            <a:t>Digital exclusion affecting access to online services (NHS Digital, 2022).</a:t>
          </a:r>
        </a:p>
      </dsp:txBody>
      <dsp:txXfrm>
        <a:off x="3068843" y="537306"/>
        <a:ext cx="2018109" cy="2692524"/>
      </dsp:txXfrm>
    </dsp:sp>
    <dsp:sp modelId="{08C8D781-A2D7-44F2-A52C-37070CE08AFC}">
      <dsp:nvSpPr>
        <dsp:cNvPr id="0" name=""/>
        <dsp:cNvSpPr/>
      </dsp:nvSpPr>
      <dsp:spPr>
        <a:xfrm>
          <a:off x="5364106" y="1617752"/>
          <a:ext cx="454460" cy="5316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5364106" y="1724079"/>
        <a:ext cx="318122" cy="318979"/>
      </dsp:txXfrm>
    </dsp:sp>
    <dsp:sp modelId="{E528A232-4C9B-4A25-8086-2B268D9D7488}">
      <dsp:nvSpPr>
        <dsp:cNvPr id="0" name=""/>
        <dsp:cNvSpPr/>
      </dsp:nvSpPr>
      <dsp:spPr>
        <a:xfrm>
          <a:off x="6007211" y="474520"/>
          <a:ext cx="2143681" cy="28180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Policies &amp; initiatives:</a:t>
          </a:r>
          <a:endParaRPr lang="en-US" sz="1600" kern="1200"/>
        </a:p>
        <a:p>
          <a:pPr marL="114300" lvl="1" indent="-114300" algn="l" defTabSz="533400">
            <a:lnSpc>
              <a:spcPct val="90000"/>
            </a:lnSpc>
            <a:spcBef>
              <a:spcPct val="0"/>
            </a:spcBef>
            <a:spcAft>
              <a:spcPct val="15000"/>
            </a:spcAft>
            <a:buChar char="•"/>
          </a:pPr>
          <a:r>
            <a:rPr lang="en-US" sz="1200" i="1" kern="1200"/>
            <a:t>Equality Act 2010</a:t>
          </a:r>
          <a:r>
            <a:rPr lang="en-US" sz="1200" kern="1200"/>
            <a:t>—protects against discrimination and promotes fair access (UK Government, 2010).</a:t>
          </a:r>
        </a:p>
        <a:p>
          <a:pPr marL="114300" lvl="1" indent="-114300" algn="l" defTabSz="533400">
            <a:lnSpc>
              <a:spcPct val="90000"/>
            </a:lnSpc>
            <a:spcBef>
              <a:spcPct val="0"/>
            </a:spcBef>
            <a:spcAft>
              <a:spcPct val="15000"/>
            </a:spcAft>
            <a:buChar char="•"/>
          </a:pPr>
          <a:r>
            <a:rPr lang="en-US" sz="1200" i="1" kern="1200"/>
            <a:t>NHS Long Term Plan</a:t>
          </a:r>
          <a:r>
            <a:rPr lang="en-US" sz="1200" kern="1200"/>
            <a:t>—focus on reducing inequalities and improving prevention (NHS England, 2019).</a:t>
          </a:r>
        </a:p>
        <a:p>
          <a:pPr marL="114300" lvl="1" indent="-114300" algn="l" defTabSz="533400">
            <a:lnSpc>
              <a:spcPct val="90000"/>
            </a:lnSpc>
            <a:spcBef>
              <a:spcPct val="0"/>
            </a:spcBef>
            <a:spcAft>
              <a:spcPct val="15000"/>
            </a:spcAft>
            <a:buChar char="•"/>
          </a:pPr>
          <a:r>
            <a:rPr lang="en-US" sz="1200" i="1" kern="1200"/>
            <a:t>Core20PLUS5</a:t>
          </a:r>
          <a:r>
            <a:rPr lang="en-US" sz="1200" kern="1200"/>
            <a:t>—targets the most deprived 20% and priority groups (NHS England, 2021).</a:t>
          </a:r>
        </a:p>
      </dsp:txBody>
      <dsp:txXfrm>
        <a:off x="6069997" y="537306"/>
        <a:ext cx="2018109" cy="2692524"/>
      </dsp:txXfrm>
    </dsp:sp>
    <dsp:sp modelId="{8EC63197-4318-47E1-BE24-96ED3CB66467}">
      <dsp:nvSpPr>
        <dsp:cNvPr id="0" name=""/>
        <dsp:cNvSpPr/>
      </dsp:nvSpPr>
      <dsp:spPr>
        <a:xfrm>
          <a:off x="8365261" y="1617752"/>
          <a:ext cx="454460" cy="53163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8365261" y="1724079"/>
        <a:ext cx="318122" cy="318979"/>
      </dsp:txXfrm>
    </dsp:sp>
    <dsp:sp modelId="{EFAF881E-C85C-4676-9DD7-80EFB0C2467D}">
      <dsp:nvSpPr>
        <dsp:cNvPr id="0" name=""/>
        <dsp:cNvSpPr/>
      </dsp:nvSpPr>
      <dsp:spPr>
        <a:xfrm>
          <a:off x="9008365" y="474520"/>
          <a:ext cx="2143681" cy="281809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a:t>Future recommendations:</a:t>
          </a:r>
          <a:endParaRPr lang="en-US" sz="1600" kern="1200"/>
        </a:p>
        <a:p>
          <a:pPr marL="114300" lvl="1" indent="-114300" algn="l" defTabSz="533400">
            <a:lnSpc>
              <a:spcPct val="90000"/>
            </a:lnSpc>
            <a:spcBef>
              <a:spcPct val="0"/>
            </a:spcBef>
            <a:spcAft>
              <a:spcPct val="15000"/>
            </a:spcAft>
            <a:buChar char="•"/>
          </a:pPr>
          <a:r>
            <a:rPr lang="en-US" sz="1200" kern="1200"/>
            <a:t>Expand culturally tailored services.</a:t>
          </a:r>
        </a:p>
        <a:p>
          <a:pPr marL="114300" lvl="1" indent="-114300" algn="l" defTabSz="533400">
            <a:lnSpc>
              <a:spcPct val="90000"/>
            </a:lnSpc>
            <a:spcBef>
              <a:spcPct val="0"/>
            </a:spcBef>
            <a:spcAft>
              <a:spcPct val="15000"/>
            </a:spcAft>
            <a:buChar char="•"/>
          </a:pPr>
          <a:r>
            <a:rPr lang="en-US" sz="1200" kern="1200"/>
            <a:t>Improve digital literacy and provide non‑digital alternatives.</a:t>
          </a:r>
        </a:p>
        <a:p>
          <a:pPr marL="114300" lvl="1" indent="-114300" algn="l" defTabSz="533400">
            <a:lnSpc>
              <a:spcPct val="90000"/>
            </a:lnSpc>
            <a:spcBef>
              <a:spcPct val="0"/>
            </a:spcBef>
            <a:spcAft>
              <a:spcPct val="15000"/>
            </a:spcAft>
            <a:buChar char="•"/>
          </a:pPr>
          <a:r>
            <a:rPr lang="en-US" sz="1200" kern="1200"/>
            <a:t>Strengthen community‑based prevention and outreach.</a:t>
          </a:r>
        </a:p>
        <a:p>
          <a:pPr marL="114300" lvl="1" indent="-114300" algn="l" defTabSz="533400">
            <a:lnSpc>
              <a:spcPct val="90000"/>
            </a:lnSpc>
            <a:spcBef>
              <a:spcPct val="0"/>
            </a:spcBef>
            <a:spcAft>
              <a:spcPct val="15000"/>
            </a:spcAft>
            <a:buChar char="•"/>
          </a:pPr>
          <a:r>
            <a:rPr lang="en-US" sz="1200" kern="1200"/>
            <a:t>Increase investment in deprived areas.</a:t>
          </a:r>
        </a:p>
      </dsp:txBody>
      <dsp:txXfrm>
        <a:off x="9071151" y="537306"/>
        <a:ext cx="2018109" cy="269252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61574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822430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8525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938615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99044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997653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528228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77127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220603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13101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2/15/2026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83455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2/15/2026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28687244"/>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gi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37F054-D7B0-EBD7-BA7C-FAE4C720F827}"/>
              </a:ext>
            </a:extLst>
          </p:cNvPr>
          <p:cNvSpPr>
            <a:spLocks noGrp="1"/>
          </p:cNvSpPr>
          <p:nvPr>
            <p:ph type="ctrTitle"/>
          </p:nvPr>
        </p:nvSpPr>
        <p:spPr>
          <a:xfrm>
            <a:off x="594068" y="285206"/>
            <a:ext cx="11271361" cy="5502950"/>
          </a:xfrm>
        </p:spPr>
        <p:txBody>
          <a:bodyPr anchor="b">
            <a:normAutofit/>
          </a:bodyPr>
          <a:lstStyle/>
          <a:p>
            <a:pPr algn="ctr">
              <a:lnSpc>
                <a:spcPct val="90000"/>
              </a:lnSpc>
            </a:pPr>
            <a:br>
              <a:rPr lang="en-GB" sz="1200" dirty="0">
                <a:solidFill>
                  <a:schemeClr val="tx2"/>
                </a:solidFill>
              </a:rPr>
            </a:br>
            <a:r>
              <a:rPr lang="en-GB" sz="2400" u="sng" dirty="0">
                <a:solidFill>
                  <a:schemeClr val="tx2"/>
                </a:solidFill>
                <a:latin typeface="Arial" panose="020B0604020202020204" pitchFamily="34" charset="0"/>
                <a:cs typeface="Arial" panose="020B0604020202020204" pitchFamily="34" charset="0"/>
              </a:rPr>
              <a:t>Module Title </a:t>
            </a:r>
            <a:br>
              <a:rPr lang="en-GB" sz="2400" dirty="0">
                <a:solidFill>
                  <a:schemeClr val="tx2"/>
                </a:solidFill>
                <a:latin typeface="Arial" panose="020B0604020202020204" pitchFamily="34" charset="0"/>
                <a:cs typeface="Arial" panose="020B0604020202020204" pitchFamily="34" charset="0"/>
              </a:rPr>
            </a:br>
            <a:r>
              <a:rPr lang="en-GB" sz="2400" dirty="0">
                <a:solidFill>
                  <a:schemeClr val="tx2"/>
                </a:solidFill>
                <a:latin typeface="Arial" panose="020B0604020202020204" pitchFamily="34" charset="0"/>
                <a:cs typeface="Arial" panose="020B0604020202020204" pitchFamily="34" charset="0"/>
              </a:rPr>
              <a:t>Health, Wellbeing and Sustainable Development</a:t>
            </a:r>
            <a:br>
              <a:rPr lang="en-GB" sz="2400" dirty="0">
                <a:solidFill>
                  <a:schemeClr val="tx2"/>
                </a:solidFill>
                <a:latin typeface="Arial" panose="020B0604020202020204" pitchFamily="34" charset="0"/>
                <a:cs typeface="Arial" panose="020B0604020202020204" pitchFamily="34" charset="0"/>
              </a:rPr>
            </a:br>
            <a:br>
              <a:rPr lang="en-GB" sz="2400" dirty="0">
                <a:solidFill>
                  <a:schemeClr val="tx2"/>
                </a:solidFill>
                <a:latin typeface="Arial" panose="020B0604020202020204" pitchFamily="34" charset="0"/>
                <a:cs typeface="Arial" panose="020B0604020202020204" pitchFamily="34" charset="0"/>
              </a:rPr>
            </a:br>
            <a:r>
              <a:rPr lang="en-GB" sz="2400" u="sng" dirty="0">
                <a:solidFill>
                  <a:schemeClr val="tx2"/>
                </a:solidFill>
                <a:latin typeface="Arial" panose="020B0604020202020204" pitchFamily="34" charset="0"/>
                <a:cs typeface="Arial" panose="020B0604020202020204" pitchFamily="34" charset="0"/>
              </a:rPr>
              <a:t>Name/ID </a:t>
            </a:r>
            <a:br>
              <a:rPr lang="en-GB" sz="2400" dirty="0">
                <a:solidFill>
                  <a:schemeClr val="tx2"/>
                </a:solidFill>
                <a:latin typeface="Arial" panose="020B0604020202020204" pitchFamily="34" charset="0"/>
                <a:cs typeface="Arial" panose="020B0604020202020204" pitchFamily="34" charset="0"/>
              </a:rPr>
            </a:br>
            <a:r>
              <a:rPr lang="en-GB" sz="2400" dirty="0">
                <a:solidFill>
                  <a:schemeClr val="tx2"/>
                </a:solidFill>
                <a:latin typeface="Arial" panose="020B0604020202020204" pitchFamily="34" charset="0"/>
                <a:cs typeface="Arial" panose="020B0604020202020204" pitchFamily="34" charset="0"/>
              </a:rPr>
              <a:t>Tanzeel Khan</a:t>
            </a:r>
            <a:br>
              <a:rPr lang="en-GB" sz="2400" dirty="0">
                <a:solidFill>
                  <a:schemeClr val="tx2"/>
                </a:solidFill>
                <a:latin typeface="Arial" panose="020B0604020202020204" pitchFamily="34" charset="0"/>
                <a:cs typeface="Arial" panose="020B0604020202020204" pitchFamily="34" charset="0"/>
              </a:rPr>
            </a:br>
            <a:br>
              <a:rPr lang="en-GB" sz="2400" dirty="0">
                <a:solidFill>
                  <a:schemeClr val="tx2"/>
                </a:solidFill>
                <a:latin typeface="Arial" panose="020B0604020202020204" pitchFamily="34" charset="0"/>
                <a:cs typeface="Arial" panose="020B0604020202020204" pitchFamily="34" charset="0"/>
              </a:rPr>
            </a:br>
            <a:r>
              <a:rPr lang="en-GB" sz="2400" u="sng" dirty="0">
                <a:solidFill>
                  <a:schemeClr val="tx2"/>
                </a:solidFill>
                <a:latin typeface="Arial" panose="020B0604020202020204" pitchFamily="34" charset="0"/>
                <a:cs typeface="Arial" panose="020B0604020202020204" pitchFamily="34" charset="0"/>
              </a:rPr>
              <a:t>Module Code</a:t>
            </a:r>
            <a:br>
              <a:rPr lang="en-GB" sz="2400" dirty="0">
                <a:solidFill>
                  <a:schemeClr val="tx2"/>
                </a:solidFill>
                <a:latin typeface="Arial" panose="020B0604020202020204" pitchFamily="34" charset="0"/>
                <a:cs typeface="Arial" panose="020B0604020202020204" pitchFamily="34" charset="0"/>
              </a:rPr>
            </a:br>
            <a:r>
              <a:rPr lang="en-GB" sz="2400" dirty="0">
                <a:solidFill>
                  <a:schemeClr val="tx2"/>
                </a:solidFill>
                <a:latin typeface="Arial" panose="020B0604020202020204" pitchFamily="34" charset="0"/>
                <a:cs typeface="Arial" panose="020B0604020202020204" pitchFamily="34" charset="0"/>
              </a:rPr>
              <a:t>BMHP6030</a:t>
            </a:r>
            <a:br>
              <a:rPr lang="en-GB" sz="2400" dirty="0">
                <a:solidFill>
                  <a:schemeClr val="tx2"/>
                </a:solidFill>
                <a:latin typeface="Arial" panose="020B0604020202020204" pitchFamily="34" charset="0"/>
                <a:cs typeface="Arial" panose="020B0604020202020204" pitchFamily="34" charset="0"/>
              </a:rPr>
            </a:br>
            <a:r>
              <a:rPr lang="en-GB" sz="2400" dirty="0">
                <a:solidFill>
                  <a:schemeClr val="tx2"/>
                </a:solidFill>
                <a:latin typeface="Arial" panose="020B0604020202020204" pitchFamily="34" charset="0"/>
                <a:cs typeface="Arial" panose="020B0604020202020204" pitchFamily="34" charset="0"/>
              </a:rPr>
              <a:t> </a:t>
            </a:r>
            <a:br>
              <a:rPr lang="en-GB" sz="2400" dirty="0">
                <a:solidFill>
                  <a:schemeClr val="tx2"/>
                </a:solidFill>
                <a:latin typeface="Arial" panose="020B0604020202020204" pitchFamily="34" charset="0"/>
                <a:cs typeface="Arial" panose="020B0604020202020204" pitchFamily="34" charset="0"/>
              </a:rPr>
            </a:br>
            <a:r>
              <a:rPr lang="en-GB" sz="2400" u="sng" dirty="0">
                <a:solidFill>
                  <a:schemeClr val="tx2"/>
                </a:solidFill>
                <a:latin typeface="Arial" panose="020B0604020202020204" pitchFamily="34" charset="0"/>
                <a:cs typeface="Arial" panose="020B0604020202020204" pitchFamily="34" charset="0"/>
              </a:rPr>
              <a:t>Assignment Title </a:t>
            </a:r>
            <a:br>
              <a:rPr lang="en-GB" sz="2400" dirty="0">
                <a:solidFill>
                  <a:schemeClr val="tx2"/>
                </a:solidFill>
                <a:latin typeface="Arial" panose="020B0604020202020204" pitchFamily="34" charset="0"/>
                <a:cs typeface="Arial" panose="020B0604020202020204" pitchFamily="34" charset="0"/>
              </a:rPr>
            </a:br>
            <a:r>
              <a:rPr lang="en-GB" sz="2400" dirty="0">
                <a:solidFill>
                  <a:schemeClr val="tx2"/>
                </a:solidFill>
                <a:latin typeface="Arial" panose="020B0604020202020204" pitchFamily="34" charset="0"/>
                <a:cs typeface="Arial" panose="020B0604020202020204" pitchFamily="34" charset="0"/>
              </a:rPr>
              <a:t>Presentation</a:t>
            </a:r>
            <a:br>
              <a:rPr lang="en-GB" sz="2400" dirty="0">
                <a:solidFill>
                  <a:schemeClr val="tx2"/>
                </a:solidFill>
                <a:latin typeface="Arial" panose="020B0604020202020204" pitchFamily="34" charset="0"/>
                <a:cs typeface="Arial" panose="020B0604020202020204" pitchFamily="34" charset="0"/>
              </a:rPr>
            </a:br>
            <a:br>
              <a:rPr lang="en-GB" sz="2400" dirty="0">
                <a:solidFill>
                  <a:schemeClr val="tx2"/>
                </a:solidFill>
                <a:latin typeface="Arial" panose="020B0604020202020204" pitchFamily="34" charset="0"/>
                <a:cs typeface="Arial" panose="020B0604020202020204" pitchFamily="34" charset="0"/>
              </a:rPr>
            </a:br>
            <a:br>
              <a:rPr lang="en-GB" sz="2400" dirty="0">
                <a:solidFill>
                  <a:schemeClr val="tx2"/>
                </a:solidFill>
                <a:latin typeface="Arial" panose="020B0604020202020204" pitchFamily="34" charset="0"/>
                <a:cs typeface="Arial" panose="020B0604020202020204" pitchFamily="34" charset="0"/>
              </a:rPr>
            </a:br>
            <a:r>
              <a:rPr lang="en-GB" sz="2400" u="sng" dirty="0">
                <a:solidFill>
                  <a:schemeClr val="tx2"/>
                </a:solidFill>
                <a:latin typeface="Arial" panose="020B0604020202020204" pitchFamily="34" charset="0"/>
                <a:cs typeface="Arial" panose="020B0604020202020204" pitchFamily="34" charset="0"/>
              </a:rPr>
              <a:t>Lecturer</a:t>
            </a:r>
            <a:br>
              <a:rPr lang="en-GB" sz="2400" dirty="0">
                <a:solidFill>
                  <a:schemeClr val="tx2"/>
                </a:solidFill>
                <a:latin typeface="Arial" panose="020B0604020202020204" pitchFamily="34" charset="0"/>
                <a:cs typeface="Arial" panose="020B0604020202020204" pitchFamily="34" charset="0"/>
              </a:rPr>
            </a:br>
            <a:r>
              <a:rPr lang="en-GB" sz="2400" dirty="0">
                <a:solidFill>
                  <a:schemeClr val="tx2"/>
                </a:solidFill>
                <a:latin typeface="Arial" panose="020B0604020202020204" pitchFamily="34" charset="0"/>
                <a:cs typeface="Arial" panose="020B0604020202020204" pitchFamily="34" charset="0"/>
              </a:rPr>
              <a:t>Zakkiyah Ahmed</a:t>
            </a:r>
          </a:p>
        </p:txBody>
      </p:sp>
      <p:sp>
        <p:nvSpPr>
          <p:cNvPr id="18" name="Freeform: Shape 17">
            <a:extLst>
              <a:ext uri="{FF2B5EF4-FFF2-40B4-BE49-F238E27FC236}">
                <a16:creationId xmlns:a16="http://schemas.microsoft.com/office/drawing/2014/main" id="{81F0C179-4DBF-6AB9-CD0B-9224A0C88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6300216"/>
            <a:ext cx="11165482" cy="45719"/>
          </a:xfrm>
          <a:custGeom>
            <a:avLst/>
            <a:gdLst>
              <a:gd name="connsiteX0" fmla="*/ 0 w 11165482"/>
              <a:gd name="connsiteY0" fmla="*/ 0 h 45719"/>
              <a:gd name="connsiteX1" fmla="*/ 3694525 w 11165482"/>
              <a:gd name="connsiteY1" fmla="*/ 0 h 45719"/>
              <a:gd name="connsiteX2" fmla="*/ 5021183 w 11165482"/>
              <a:gd name="connsiteY2" fmla="*/ 0 h 45719"/>
              <a:gd name="connsiteX3" fmla="*/ 6144299 w 11165482"/>
              <a:gd name="connsiteY3" fmla="*/ 0 h 45719"/>
              <a:gd name="connsiteX4" fmla="*/ 8715708 w 11165482"/>
              <a:gd name="connsiteY4" fmla="*/ 0 h 45719"/>
              <a:gd name="connsiteX5" fmla="*/ 11165482 w 11165482"/>
              <a:gd name="connsiteY5" fmla="*/ 0 h 45719"/>
              <a:gd name="connsiteX6" fmla="*/ 11165482 w 11165482"/>
              <a:gd name="connsiteY6" fmla="*/ 45719 h 45719"/>
              <a:gd name="connsiteX7" fmla="*/ 8715708 w 11165482"/>
              <a:gd name="connsiteY7" fmla="*/ 45719 h 45719"/>
              <a:gd name="connsiteX8" fmla="*/ 6144299 w 11165482"/>
              <a:gd name="connsiteY8" fmla="*/ 45719 h 45719"/>
              <a:gd name="connsiteX9" fmla="*/ 5021183 w 11165482"/>
              <a:gd name="connsiteY9" fmla="*/ 45719 h 45719"/>
              <a:gd name="connsiteX10" fmla="*/ 3694525 w 11165482"/>
              <a:gd name="connsiteY10" fmla="*/ 45719 h 45719"/>
              <a:gd name="connsiteX11" fmla="*/ 0 w 11165482"/>
              <a:gd name="connsiteY11" fmla="*/ 45719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3694525 w 11165482"/>
              <a:gd name="connsiteY9" fmla="*/ 45719 h 45719"/>
              <a:gd name="connsiteX10" fmla="*/ 0 w 11165482"/>
              <a:gd name="connsiteY10" fmla="*/ 45719 h 45719"/>
              <a:gd name="connsiteX11" fmla="*/ 0 w 11165482"/>
              <a:gd name="connsiteY11" fmla="*/ 0 h 45719"/>
              <a:gd name="connsiteX0" fmla="*/ 0 w 11165482"/>
              <a:gd name="connsiteY0" fmla="*/ 0 h 45719"/>
              <a:gd name="connsiteX1" fmla="*/ 3694525 w 11165482"/>
              <a:gd name="connsiteY1" fmla="*/ 0 h 45719"/>
              <a:gd name="connsiteX2" fmla="*/ 6144299 w 11165482"/>
              <a:gd name="connsiteY2" fmla="*/ 0 h 45719"/>
              <a:gd name="connsiteX3" fmla="*/ 8715708 w 11165482"/>
              <a:gd name="connsiteY3" fmla="*/ 0 h 45719"/>
              <a:gd name="connsiteX4" fmla="*/ 11165482 w 11165482"/>
              <a:gd name="connsiteY4" fmla="*/ 0 h 45719"/>
              <a:gd name="connsiteX5" fmla="*/ 11165482 w 11165482"/>
              <a:gd name="connsiteY5" fmla="*/ 45719 h 45719"/>
              <a:gd name="connsiteX6" fmla="*/ 8715708 w 11165482"/>
              <a:gd name="connsiteY6" fmla="*/ 45719 h 45719"/>
              <a:gd name="connsiteX7" fmla="*/ 6144299 w 11165482"/>
              <a:gd name="connsiteY7" fmla="*/ 45719 h 45719"/>
              <a:gd name="connsiteX8" fmla="*/ 5021183 w 11165482"/>
              <a:gd name="connsiteY8" fmla="*/ 45719 h 45719"/>
              <a:gd name="connsiteX9" fmla="*/ 0 w 11165482"/>
              <a:gd name="connsiteY9" fmla="*/ 45719 h 45719"/>
              <a:gd name="connsiteX10" fmla="*/ 0 w 11165482"/>
              <a:gd name="connsiteY10"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6144299 w 11165482"/>
              <a:gd name="connsiteY6" fmla="*/ 45719 h 45719"/>
              <a:gd name="connsiteX7" fmla="*/ 5021183 w 11165482"/>
              <a:gd name="connsiteY7" fmla="*/ 45719 h 45719"/>
              <a:gd name="connsiteX8" fmla="*/ 0 w 11165482"/>
              <a:gd name="connsiteY8" fmla="*/ 45719 h 45719"/>
              <a:gd name="connsiteX9" fmla="*/ 0 w 11165482"/>
              <a:gd name="connsiteY9" fmla="*/ 0 h 45719"/>
              <a:gd name="connsiteX0" fmla="*/ 0 w 11165482"/>
              <a:gd name="connsiteY0" fmla="*/ 0 h 45719"/>
              <a:gd name="connsiteX1" fmla="*/ 6144299 w 11165482"/>
              <a:gd name="connsiteY1" fmla="*/ 0 h 45719"/>
              <a:gd name="connsiteX2" fmla="*/ 8715708 w 11165482"/>
              <a:gd name="connsiteY2" fmla="*/ 0 h 45719"/>
              <a:gd name="connsiteX3" fmla="*/ 11165482 w 11165482"/>
              <a:gd name="connsiteY3" fmla="*/ 0 h 45719"/>
              <a:gd name="connsiteX4" fmla="*/ 11165482 w 11165482"/>
              <a:gd name="connsiteY4" fmla="*/ 45719 h 45719"/>
              <a:gd name="connsiteX5" fmla="*/ 8715708 w 11165482"/>
              <a:gd name="connsiteY5" fmla="*/ 45719 h 45719"/>
              <a:gd name="connsiteX6" fmla="*/ 5021183 w 11165482"/>
              <a:gd name="connsiteY6" fmla="*/ 45719 h 45719"/>
              <a:gd name="connsiteX7" fmla="*/ 0 w 11165482"/>
              <a:gd name="connsiteY7" fmla="*/ 45719 h 45719"/>
              <a:gd name="connsiteX8" fmla="*/ 0 w 11165482"/>
              <a:gd name="connsiteY8"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5021183 w 11165482"/>
              <a:gd name="connsiteY5" fmla="*/ 45719 h 45719"/>
              <a:gd name="connsiteX6" fmla="*/ 0 w 11165482"/>
              <a:gd name="connsiteY6" fmla="*/ 45719 h 45719"/>
              <a:gd name="connsiteX7" fmla="*/ 0 w 11165482"/>
              <a:gd name="connsiteY7"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8715708 w 11165482"/>
              <a:gd name="connsiteY4" fmla="*/ 45719 h 45719"/>
              <a:gd name="connsiteX5" fmla="*/ 0 w 11165482"/>
              <a:gd name="connsiteY5" fmla="*/ 45719 h 45719"/>
              <a:gd name="connsiteX6" fmla="*/ 0 w 11165482"/>
              <a:gd name="connsiteY6" fmla="*/ 0 h 45719"/>
              <a:gd name="connsiteX0" fmla="*/ 0 w 11165482"/>
              <a:gd name="connsiteY0" fmla="*/ 0 h 45719"/>
              <a:gd name="connsiteX1" fmla="*/ 8715708 w 11165482"/>
              <a:gd name="connsiteY1" fmla="*/ 0 h 45719"/>
              <a:gd name="connsiteX2" fmla="*/ 11165482 w 11165482"/>
              <a:gd name="connsiteY2" fmla="*/ 0 h 45719"/>
              <a:gd name="connsiteX3" fmla="*/ 11165482 w 11165482"/>
              <a:gd name="connsiteY3" fmla="*/ 45719 h 45719"/>
              <a:gd name="connsiteX4" fmla="*/ 0 w 11165482"/>
              <a:gd name="connsiteY4" fmla="*/ 45719 h 45719"/>
              <a:gd name="connsiteX5" fmla="*/ 0 w 11165482"/>
              <a:gd name="connsiteY5" fmla="*/ 0 h 45719"/>
              <a:gd name="connsiteX0" fmla="*/ 0 w 11165482"/>
              <a:gd name="connsiteY0" fmla="*/ 0 h 45719"/>
              <a:gd name="connsiteX1" fmla="*/ 11165482 w 11165482"/>
              <a:gd name="connsiteY1" fmla="*/ 0 h 45719"/>
              <a:gd name="connsiteX2" fmla="*/ 11165482 w 11165482"/>
              <a:gd name="connsiteY2" fmla="*/ 45719 h 45719"/>
              <a:gd name="connsiteX3" fmla="*/ 0 w 11165482"/>
              <a:gd name="connsiteY3" fmla="*/ 45719 h 45719"/>
              <a:gd name="connsiteX4" fmla="*/ 0 w 11165482"/>
              <a:gd name="connsiteY4" fmla="*/ 0 h 457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65482" h="45719">
                <a:moveTo>
                  <a:pt x="0" y="0"/>
                </a:moveTo>
                <a:lnTo>
                  <a:pt x="11165482" y="0"/>
                </a:lnTo>
                <a:lnTo>
                  <a:pt x="11165482" y="45719"/>
                </a:lnTo>
                <a:lnTo>
                  <a:pt x="0" y="45719"/>
                </a:lnTo>
                <a:lnTo>
                  <a:pt x="0"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04994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D41DE0A2-D752-C444-ADC4-F289FE22C691}"/>
              </a:ext>
            </a:extLst>
          </p:cNvPr>
          <p:cNvSpPr txBox="1"/>
          <p:nvPr/>
        </p:nvSpPr>
        <p:spPr>
          <a:xfrm>
            <a:off x="524982" y="1573422"/>
            <a:ext cx="6263640" cy="3767328"/>
          </a:xfrm>
          <a:prstGeom prst="rect">
            <a:avLst/>
          </a:prstGeom>
        </p:spPr>
        <p:txBody>
          <a:bodyPr vert="horz" lIns="91440" tIns="45720" rIns="91440" bIns="45720" rtlCol="0">
            <a:normAutofit/>
          </a:bodyPr>
          <a:lstStyle/>
          <a:p>
            <a:pPr>
              <a:spcAft>
                <a:spcPts val="600"/>
              </a:spcAft>
            </a:pPr>
            <a:r>
              <a:rPr lang="en-US" sz="1500" b="1" u="sng" dirty="0"/>
              <a:t>Introduction</a:t>
            </a:r>
          </a:p>
          <a:p>
            <a:pPr indent="-228600">
              <a:spcAft>
                <a:spcPts val="600"/>
              </a:spcAft>
              <a:buFont typeface="Arial" panose="020B0604020202020204" pitchFamily="34" charset="0"/>
              <a:buChar char="•"/>
            </a:pPr>
            <a:endParaRPr lang="en-US" sz="1500" b="1" u="sng" dirty="0"/>
          </a:p>
          <a:p>
            <a:pPr>
              <a:spcAft>
                <a:spcPts val="600"/>
              </a:spcAft>
            </a:pPr>
            <a:r>
              <a:rPr lang="en-US" sz="1500" dirty="0"/>
              <a:t>Integrating health, wellbeing, and sustainable development (SD) in health and social care is increasingly </a:t>
            </a:r>
            <a:r>
              <a:rPr lang="en-US" sz="1500" dirty="0" err="1"/>
              <a:t>recognised</a:t>
            </a:r>
            <a:r>
              <a:rPr lang="en-US" sz="1500" dirty="0"/>
              <a:t> as essential for creating resilient, equitable, and future‑focused services. Modern health challenges—such as chronic illness, social inequality, and environmental change—are interconnected, meaning that effective care must address not only clinical needs but also the wider social and ecological determinants of wellbeing. Embedding SD principles encourages prevention, promotes healthier communities, and ensures that services remain sustainable for future generations. As Marmot (2020) argues, improving health outcomes requires coordinated action across social, economic, and environmental domains, making the integration of wellbeing and sustainability central to contemporary health and social care practice.</a:t>
            </a:r>
          </a:p>
        </p:txBody>
      </p:sp>
      <p:pic>
        <p:nvPicPr>
          <p:cNvPr id="8" name="Graphic 7" descr="Business Growth">
            <a:extLst>
              <a:ext uri="{FF2B5EF4-FFF2-40B4-BE49-F238E27FC236}">
                <a16:creationId xmlns:a16="http://schemas.microsoft.com/office/drawing/2014/main" id="{3AE62AF1-8553-BACB-3F77-3EEF095044A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25399337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1B1891-14A9-ADDE-12A8-A9031FED353C}"/>
              </a:ext>
            </a:extLst>
          </p:cNvPr>
          <p:cNvSpPr>
            <a:spLocks noGrp="1"/>
          </p:cNvSpPr>
          <p:nvPr>
            <p:ph type="title"/>
          </p:nvPr>
        </p:nvSpPr>
        <p:spPr>
          <a:xfrm>
            <a:off x="521208" y="978408"/>
            <a:ext cx="6263640" cy="1463040"/>
          </a:xfrm>
        </p:spPr>
        <p:txBody>
          <a:bodyPr>
            <a:normAutofit fontScale="90000"/>
          </a:bodyPr>
          <a:lstStyle/>
          <a:p>
            <a:pPr>
              <a:lnSpc>
                <a:spcPct val="90000"/>
              </a:lnSpc>
            </a:pPr>
            <a:r>
              <a:rPr lang="en-US" sz="3400" dirty="0"/>
              <a:t>Definitions and Key Concepts-</a:t>
            </a:r>
            <a:br>
              <a:rPr lang="en-US" sz="3400" dirty="0"/>
            </a:br>
            <a:r>
              <a:rPr lang="en-US" sz="3400" dirty="0"/>
              <a:t>Health</a:t>
            </a:r>
            <a:br>
              <a:rPr lang="en-US" sz="3400" dirty="0"/>
            </a:br>
            <a:br>
              <a:rPr lang="en-US" sz="3400" dirty="0"/>
            </a:br>
            <a:endParaRPr lang="en-GB" sz="3400" dirty="0"/>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78762D9-8892-BE43-C03A-C07D48A6A7A9}"/>
              </a:ext>
            </a:extLst>
          </p:cNvPr>
          <p:cNvSpPr>
            <a:spLocks noGrp="1"/>
          </p:cNvSpPr>
          <p:nvPr>
            <p:ph idx="1"/>
          </p:nvPr>
        </p:nvSpPr>
        <p:spPr>
          <a:xfrm>
            <a:off x="521208" y="1981346"/>
            <a:ext cx="6263640" cy="4364590"/>
          </a:xfrm>
        </p:spPr>
        <p:txBody>
          <a:bodyPr>
            <a:normAutofit/>
          </a:bodyPr>
          <a:lstStyle/>
          <a:p>
            <a:pPr marL="0" indent="0">
              <a:buNone/>
            </a:pPr>
            <a:endParaRPr lang="en-US" b="1" dirty="0"/>
          </a:p>
          <a:p>
            <a:r>
              <a:rPr lang="en-US" dirty="0"/>
              <a:t>Health is understood as a holistic state that encompasses more than the absence of illness. The World Health Organization defines health as “a state of complete physical, mental and social well-being and not merely the absence of disease or infirmity” (WHO, 2020). This definition emphasises that health is shaped by biological, psychological, social, and environmental determinants, making it a multidimensional concept relevant to all areas of health and social care.</a:t>
            </a:r>
          </a:p>
          <a:p>
            <a:endParaRPr lang="en-GB" dirty="0"/>
          </a:p>
        </p:txBody>
      </p:sp>
      <p:pic>
        <p:nvPicPr>
          <p:cNvPr id="7" name="Graphic 6" descr="Health">
            <a:extLst>
              <a:ext uri="{FF2B5EF4-FFF2-40B4-BE49-F238E27FC236}">
                <a16:creationId xmlns:a16="http://schemas.microsoft.com/office/drawing/2014/main" id="{D2D45086-1AA9-0E44-7E15-5F6D5812508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1502692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1ED0D1-02F0-5E94-F5D0-42D5FB66C305}"/>
              </a:ext>
            </a:extLst>
          </p:cNvPr>
          <p:cNvSpPr>
            <a:spLocks noGrp="1"/>
          </p:cNvSpPr>
          <p:nvPr>
            <p:ph type="title"/>
          </p:nvPr>
        </p:nvSpPr>
        <p:spPr>
          <a:xfrm>
            <a:off x="521208" y="978408"/>
            <a:ext cx="6263640" cy="1463040"/>
          </a:xfrm>
        </p:spPr>
        <p:txBody>
          <a:bodyPr>
            <a:normAutofit/>
          </a:bodyPr>
          <a:lstStyle/>
          <a:p>
            <a:r>
              <a:rPr lang="en-GB" dirty="0"/>
              <a:t>Key Concepts and Definitions- Wellbeing</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692FA6F-1E67-3641-D479-61195AAC7FE5}"/>
              </a:ext>
            </a:extLst>
          </p:cNvPr>
          <p:cNvSpPr>
            <a:spLocks noGrp="1"/>
          </p:cNvSpPr>
          <p:nvPr>
            <p:ph idx="1"/>
          </p:nvPr>
        </p:nvSpPr>
        <p:spPr>
          <a:xfrm>
            <a:off x="521208" y="2578608"/>
            <a:ext cx="6263640" cy="3767328"/>
          </a:xfrm>
        </p:spPr>
        <p:txBody>
          <a:bodyPr>
            <a:normAutofit/>
          </a:bodyPr>
          <a:lstStyle/>
          <a:p>
            <a:pPr marL="0" indent="0">
              <a:lnSpc>
                <a:spcPct val="100000"/>
              </a:lnSpc>
              <a:buNone/>
            </a:pPr>
            <a:endParaRPr lang="en-US" sz="1400" b="1" dirty="0"/>
          </a:p>
          <a:p>
            <a:pPr>
              <a:lnSpc>
                <a:spcPct val="100000"/>
              </a:lnSpc>
            </a:pPr>
            <a:r>
              <a:rPr lang="en-US" sz="1400" dirty="0"/>
              <a:t>Wellbeing refers to the overall quality of an individual’s life and can be understood through </a:t>
            </a:r>
            <a:r>
              <a:rPr lang="en-US" sz="1400" b="1" dirty="0"/>
              <a:t>subjective</a:t>
            </a:r>
            <a:r>
              <a:rPr lang="en-US" sz="1400" dirty="0"/>
              <a:t> and </a:t>
            </a:r>
            <a:r>
              <a:rPr lang="en-US" sz="1400" b="1" dirty="0"/>
              <a:t>objective</a:t>
            </a:r>
            <a:r>
              <a:rPr lang="en-US" sz="1400" dirty="0"/>
              <a:t> dimensions.</a:t>
            </a:r>
          </a:p>
          <a:p>
            <a:pPr>
              <a:lnSpc>
                <a:spcPct val="100000"/>
              </a:lnSpc>
            </a:pPr>
            <a:r>
              <a:rPr lang="en-US" sz="1400" b="1" dirty="0"/>
              <a:t>Subjective Wellbeing</a:t>
            </a:r>
          </a:p>
          <a:p>
            <a:pPr>
              <a:lnSpc>
                <a:spcPct val="100000"/>
              </a:lnSpc>
            </a:pPr>
            <a:r>
              <a:rPr lang="en-US" sz="1400" dirty="0"/>
              <a:t>Subjective wellbeing focuses on how individuals personally experience and evaluate their lives. Diener et al. (2018) describe subjective wellbeing as people’s emotional responses and cognitive judgments, including happiness, life satisfaction, and psychological functioning.</a:t>
            </a:r>
          </a:p>
          <a:p>
            <a:pPr>
              <a:lnSpc>
                <a:spcPct val="100000"/>
              </a:lnSpc>
            </a:pPr>
            <a:r>
              <a:rPr lang="en-US" sz="1400" b="1" dirty="0"/>
              <a:t>Objective Wellbeing</a:t>
            </a:r>
          </a:p>
          <a:p>
            <a:pPr>
              <a:lnSpc>
                <a:spcPct val="100000"/>
              </a:lnSpc>
            </a:pPr>
            <a:r>
              <a:rPr lang="en-US" sz="1400" dirty="0"/>
              <a:t>Objective wellbeing refers to measurable life conditions such as income, education, employment, housing quality, and access to services. According to the OECD (2020), objective wellbeing is assessed using quantifiable indicators that reflect material living conditions and societal quality.</a:t>
            </a:r>
          </a:p>
          <a:p>
            <a:pPr>
              <a:lnSpc>
                <a:spcPct val="100000"/>
              </a:lnSpc>
            </a:pPr>
            <a:endParaRPr lang="en-GB" sz="1400" dirty="0"/>
          </a:p>
        </p:txBody>
      </p:sp>
      <p:pic>
        <p:nvPicPr>
          <p:cNvPr id="7" name="Graphic 6" descr="Open Hand with Plant">
            <a:extLst>
              <a:ext uri="{FF2B5EF4-FFF2-40B4-BE49-F238E27FC236}">
                <a16:creationId xmlns:a16="http://schemas.microsoft.com/office/drawing/2014/main" id="{5A1041D4-3DF0-1554-0B76-4A0843FE46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2894007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14DCBE-9085-3379-5473-DA9410D6FBB4}"/>
              </a:ext>
            </a:extLst>
          </p:cNvPr>
          <p:cNvSpPr>
            <a:spLocks noGrp="1"/>
          </p:cNvSpPr>
          <p:nvPr>
            <p:ph type="title"/>
          </p:nvPr>
        </p:nvSpPr>
        <p:spPr>
          <a:xfrm>
            <a:off x="521208" y="978408"/>
            <a:ext cx="6263640" cy="1463040"/>
          </a:xfrm>
        </p:spPr>
        <p:txBody>
          <a:bodyPr>
            <a:normAutofit/>
          </a:bodyPr>
          <a:lstStyle/>
          <a:p>
            <a:pPr>
              <a:lnSpc>
                <a:spcPct val="90000"/>
              </a:lnSpc>
            </a:pPr>
            <a:r>
              <a:rPr lang="en-GB" sz="3100"/>
              <a:t>Key Concepts and Definitions- Sustainable Development (SD)</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FADCAB5-D111-C920-4129-DE887931B1D7}"/>
              </a:ext>
            </a:extLst>
          </p:cNvPr>
          <p:cNvSpPr>
            <a:spLocks noGrp="1"/>
          </p:cNvSpPr>
          <p:nvPr>
            <p:ph idx="1"/>
          </p:nvPr>
        </p:nvSpPr>
        <p:spPr>
          <a:xfrm>
            <a:off x="521208" y="2068286"/>
            <a:ext cx="6263640" cy="4277650"/>
          </a:xfrm>
        </p:spPr>
        <p:txBody>
          <a:bodyPr>
            <a:normAutofit/>
          </a:bodyPr>
          <a:lstStyle/>
          <a:p>
            <a:pPr marL="0" indent="0">
              <a:buNone/>
            </a:pPr>
            <a:endParaRPr lang="en-US" b="1" dirty="0"/>
          </a:p>
          <a:p>
            <a:r>
              <a:rPr lang="en-US" dirty="0"/>
              <a:t>Sustainable development is a global framework that aims to balance social, economic, and environmental priorities to support wellbeing now and in the future. The United Nations defines sustainable development as “development that meets the needs of the present without compromising the ability of future generations to meet their own needs” (UN, 2015). In health and social care, SD emphasises prevention, equity, environmental responsibility, and long‑term system resilience.</a:t>
            </a:r>
          </a:p>
          <a:p>
            <a:endParaRPr lang="en-GB" dirty="0"/>
          </a:p>
        </p:txBody>
      </p:sp>
      <p:pic>
        <p:nvPicPr>
          <p:cNvPr id="7" name="Graphic 6" descr="Sustainability">
            <a:extLst>
              <a:ext uri="{FF2B5EF4-FFF2-40B4-BE49-F238E27FC236}">
                <a16:creationId xmlns:a16="http://schemas.microsoft.com/office/drawing/2014/main" id="{C36890AE-7B51-4B98-7607-E59654BC1F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1768203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5009AD-3CB1-3E4E-522C-753080F0FD77}"/>
              </a:ext>
            </a:extLst>
          </p:cNvPr>
          <p:cNvSpPr>
            <a:spLocks noGrp="1"/>
          </p:cNvSpPr>
          <p:nvPr>
            <p:ph type="title"/>
          </p:nvPr>
        </p:nvSpPr>
        <p:spPr>
          <a:xfrm>
            <a:off x="521208" y="978408"/>
            <a:ext cx="6263640" cy="1463040"/>
          </a:xfrm>
        </p:spPr>
        <p:txBody>
          <a:bodyPr>
            <a:normAutofit/>
          </a:bodyPr>
          <a:lstStyle/>
          <a:p>
            <a:pPr>
              <a:lnSpc>
                <a:spcPct val="90000"/>
              </a:lnSpc>
            </a:pPr>
            <a:r>
              <a:rPr lang="en-US" sz="3100"/>
              <a:t>Key Theoretical Models and Their Relevance</a:t>
            </a:r>
            <a:br>
              <a:rPr lang="en-US" sz="3100"/>
            </a:br>
            <a:endParaRPr lang="en-GB" sz="3100"/>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909974D-C603-53BB-7E54-426FEC2DF40B}"/>
              </a:ext>
            </a:extLst>
          </p:cNvPr>
          <p:cNvSpPr>
            <a:spLocks noGrp="1"/>
          </p:cNvSpPr>
          <p:nvPr>
            <p:ph idx="1"/>
          </p:nvPr>
        </p:nvSpPr>
        <p:spPr>
          <a:xfrm>
            <a:off x="521208" y="1905000"/>
            <a:ext cx="6263640" cy="4440936"/>
          </a:xfrm>
        </p:spPr>
        <p:txBody>
          <a:bodyPr>
            <a:normAutofit/>
          </a:bodyPr>
          <a:lstStyle/>
          <a:p>
            <a:pPr marL="0" indent="0">
              <a:lnSpc>
                <a:spcPct val="100000"/>
              </a:lnSpc>
              <a:buNone/>
            </a:pPr>
            <a:endParaRPr lang="en-US" sz="1100" b="1" dirty="0"/>
          </a:p>
          <a:p>
            <a:pPr marL="0" indent="0">
              <a:lnSpc>
                <a:spcPct val="100000"/>
              </a:lnSpc>
              <a:buNone/>
            </a:pPr>
            <a:r>
              <a:rPr lang="en-US" sz="1400" b="1" dirty="0">
                <a:latin typeface="Arial" panose="020B0604020202020204" pitchFamily="34" charset="0"/>
                <a:cs typeface="Arial" panose="020B0604020202020204" pitchFamily="34" charset="0"/>
              </a:rPr>
              <a:t>Biopsychosocial Model</a:t>
            </a:r>
          </a:p>
          <a:p>
            <a:pPr marL="0" indent="0">
              <a:lnSpc>
                <a:spcPct val="100000"/>
              </a:lnSpc>
              <a:buNone/>
            </a:pPr>
            <a:r>
              <a:rPr lang="en-US" sz="1400" dirty="0">
                <a:latin typeface="Arial" panose="020B0604020202020204" pitchFamily="34" charset="0"/>
                <a:cs typeface="Arial" panose="020B0604020202020204" pitchFamily="34" charset="0"/>
              </a:rPr>
              <a:t> The Biopsychosocial Model explains health as the result of interactions between biological, psychological, and social factors. It challenges purely medical approaches by emphasising the importance of mental and social influences on health outcomes (Engel, 1977).</a:t>
            </a:r>
          </a:p>
          <a:p>
            <a:pPr marL="0" indent="0">
              <a:lnSpc>
                <a:spcPct val="100000"/>
              </a:lnSpc>
              <a:buNone/>
            </a:pPr>
            <a:r>
              <a:rPr lang="en-US" sz="1400" b="1" dirty="0">
                <a:latin typeface="Arial" panose="020B0604020202020204" pitchFamily="34" charset="0"/>
                <a:cs typeface="Arial" panose="020B0604020202020204" pitchFamily="34" charset="0"/>
              </a:rPr>
              <a:t>Ecological Model</a:t>
            </a:r>
          </a:p>
          <a:p>
            <a:pPr marL="0" indent="0">
              <a:lnSpc>
                <a:spcPct val="100000"/>
              </a:lnSpc>
              <a:buNone/>
            </a:pPr>
            <a:r>
              <a:rPr lang="en-US" sz="1400" dirty="0">
                <a:latin typeface="Arial" panose="020B0604020202020204" pitchFamily="34" charset="0"/>
                <a:cs typeface="Arial" panose="020B0604020202020204" pitchFamily="34" charset="0"/>
              </a:rPr>
              <a:t>The Ecological Model views health as influenced by multiple layers of the environment, from individual behaviors to wider social, community, and policy contexts (Bronfenbrenner, 1979). It emphasises how structural and environmental conditions shape wellbeing.</a:t>
            </a:r>
          </a:p>
          <a:p>
            <a:pPr marL="0" indent="0">
              <a:lnSpc>
                <a:spcPct val="100000"/>
              </a:lnSpc>
              <a:buNone/>
            </a:pPr>
            <a:r>
              <a:rPr lang="en-US" sz="1400" b="1" dirty="0">
                <a:latin typeface="Arial" panose="020B0604020202020204" pitchFamily="34" charset="0"/>
                <a:cs typeface="Arial" panose="020B0604020202020204" pitchFamily="34" charset="0"/>
              </a:rPr>
              <a:t>Holistic Model</a:t>
            </a:r>
          </a:p>
          <a:p>
            <a:pPr marL="0" indent="0">
              <a:lnSpc>
                <a:spcPct val="100000"/>
              </a:lnSpc>
              <a:buNone/>
            </a:pPr>
            <a:r>
              <a:rPr lang="en-US" sz="1400" dirty="0">
                <a:latin typeface="Arial" panose="020B0604020202020204" pitchFamily="34" charset="0"/>
                <a:cs typeface="Arial" panose="020B0604020202020204" pitchFamily="34" charset="0"/>
              </a:rPr>
              <a:t>The Holistic Model views health as a balance of physical, emotional, social, and sometimes spiritual wellbeing. It emphasises treating the whole person rather than isolated symptoms (WHO, 2020).</a:t>
            </a:r>
          </a:p>
          <a:p>
            <a:pPr marL="0" indent="0">
              <a:lnSpc>
                <a:spcPct val="100000"/>
              </a:lnSpc>
              <a:buNone/>
            </a:pPr>
            <a:endParaRPr lang="en-GB" sz="1100" dirty="0"/>
          </a:p>
        </p:txBody>
      </p:sp>
      <p:pic>
        <p:nvPicPr>
          <p:cNvPr id="7" name="Graphic 6" descr="Brain">
            <a:extLst>
              <a:ext uri="{FF2B5EF4-FFF2-40B4-BE49-F238E27FC236}">
                <a16:creationId xmlns:a16="http://schemas.microsoft.com/office/drawing/2014/main" id="{973D558E-EF60-3DC9-CDCD-3D0F3FB59B3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28200115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F964C-04AA-DFF0-7525-60A1226BD235}"/>
              </a:ext>
            </a:extLst>
          </p:cNvPr>
          <p:cNvSpPr>
            <a:spLocks noGrp="1"/>
          </p:cNvSpPr>
          <p:nvPr>
            <p:ph type="title"/>
          </p:nvPr>
        </p:nvSpPr>
        <p:spPr/>
        <p:txBody>
          <a:bodyPr>
            <a:normAutofit fontScale="90000"/>
          </a:bodyPr>
          <a:lstStyle/>
          <a:p>
            <a:r>
              <a:rPr lang="en-US" dirty="0"/>
              <a:t>UN Sustainable Development Goals (SDGs) &amp; Health Integration</a:t>
            </a:r>
            <a:br>
              <a:rPr lang="en-US" dirty="0"/>
            </a:br>
            <a:endParaRPr lang="en-GB" dirty="0"/>
          </a:p>
        </p:txBody>
      </p:sp>
      <p:graphicFrame>
        <p:nvGraphicFramePr>
          <p:cNvPr id="5" name="Content Placeholder 2">
            <a:extLst>
              <a:ext uri="{FF2B5EF4-FFF2-40B4-BE49-F238E27FC236}">
                <a16:creationId xmlns:a16="http://schemas.microsoft.com/office/drawing/2014/main" id="{70A7422E-BE4D-018B-1384-AE2703F82F05}"/>
              </a:ext>
            </a:extLst>
          </p:cNvPr>
          <p:cNvGraphicFramePr>
            <a:graphicFrameLocks noGrp="1"/>
          </p:cNvGraphicFramePr>
          <p:nvPr>
            <p:ph idx="1"/>
          </p:nvPr>
        </p:nvGraphicFramePr>
        <p:xfrm>
          <a:off x="521208" y="2340429"/>
          <a:ext cx="11155680" cy="40055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7346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CB255A-3624-35B7-DDF5-0F08B73A9506}"/>
              </a:ext>
            </a:extLst>
          </p:cNvPr>
          <p:cNvSpPr>
            <a:spLocks noGrp="1"/>
          </p:cNvSpPr>
          <p:nvPr>
            <p:ph type="title"/>
          </p:nvPr>
        </p:nvSpPr>
        <p:spPr>
          <a:xfrm>
            <a:off x="521208" y="978408"/>
            <a:ext cx="6263640" cy="1463040"/>
          </a:xfrm>
        </p:spPr>
        <p:txBody>
          <a:bodyPr>
            <a:normAutofit/>
          </a:bodyPr>
          <a:lstStyle/>
          <a:p>
            <a:pPr>
              <a:lnSpc>
                <a:spcPct val="90000"/>
              </a:lnSpc>
            </a:pPr>
            <a:r>
              <a:rPr lang="en-US" sz="3100"/>
              <a:t>Policy &amp; Governance in Health and Social Care</a:t>
            </a:r>
            <a:br>
              <a:rPr lang="en-US" sz="3100"/>
            </a:br>
            <a:endParaRPr lang="en-GB" sz="3100"/>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Content Placeholder 2">
            <a:extLst>
              <a:ext uri="{FF2B5EF4-FFF2-40B4-BE49-F238E27FC236}">
                <a16:creationId xmlns:a16="http://schemas.microsoft.com/office/drawing/2014/main" id="{3BB275D1-DF52-9292-81B8-B335D4860011}"/>
              </a:ext>
            </a:extLst>
          </p:cNvPr>
          <p:cNvSpPr>
            <a:spLocks noGrp="1"/>
          </p:cNvSpPr>
          <p:nvPr>
            <p:ph idx="1"/>
          </p:nvPr>
        </p:nvSpPr>
        <p:spPr>
          <a:xfrm>
            <a:off x="521208" y="2177143"/>
            <a:ext cx="6263640" cy="4168793"/>
          </a:xfrm>
        </p:spPr>
        <p:txBody>
          <a:bodyPr>
            <a:normAutofit/>
          </a:bodyPr>
          <a:lstStyle/>
          <a:p>
            <a:pPr marL="0" indent="0">
              <a:lnSpc>
                <a:spcPct val="100000"/>
              </a:lnSpc>
              <a:buNone/>
            </a:pPr>
            <a:endParaRPr lang="en-US" sz="1200" b="1" dirty="0"/>
          </a:p>
          <a:p>
            <a:pPr>
              <a:lnSpc>
                <a:spcPct val="100000"/>
              </a:lnSpc>
            </a:pPr>
            <a:r>
              <a:rPr lang="en-US" sz="1200" b="1" dirty="0"/>
              <a:t>WHO Health in All Policies (</a:t>
            </a:r>
            <a:r>
              <a:rPr lang="en-US" sz="1200" b="1" dirty="0" err="1"/>
              <a:t>HiAP</a:t>
            </a:r>
            <a:r>
              <a:rPr lang="en-US" sz="1200" b="1" dirty="0"/>
              <a:t>):</a:t>
            </a:r>
            <a:r>
              <a:rPr lang="en-US" sz="1200" dirty="0"/>
              <a:t> A global framework promoting cross‑sector collaboration to address social, economic, and environmental determinants of health (WHO, 2014).</a:t>
            </a:r>
          </a:p>
          <a:p>
            <a:pPr>
              <a:lnSpc>
                <a:spcPct val="100000"/>
              </a:lnSpc>
            </a:pPr>
            <a:r>
              <a:rPr lang="en-US" sz="1200" b="1" dirty="0"/>
              <a:t>NHS Long Term Plan (2019):</a:t>
            </a:r>
            <a:r>
              <a:rPr lang="en-US" sz="1200" dirty="0"/>
              <a:t> Sets out a 10‑year strategy for prevention, integrated care, reducing inequalities, and sustainability in the NHS (NHS England, 2019).</a:t>
            </a:r>
          </a:p>
          <a:p>
            <a:pPr>
              <a:lnSpc>
                <a:spcPct val="100000"/>
              </a:lnSpc>
            </a:pPr>
            <a:r>
              <a:rPr lang="en-US" sz="1200" b="1" dirty="0"/>
              <a:t>UK Legislation:</a:t>
            </a:r>
            <a:endParaRPr lang="en-US" sz="1200" dirty="0"/>
          </a:p>
          <a:p>
            <a:pPr lvl="1">
              <a:lnSpc>
                <a:spcPct val="100000"/>
              </a:lnSpc>
            </a:pPr>
            <a:r>
              <a:rPr lang="en-US" sz="1200" i="1" dirty="0"/>
              <a:t>Health and Social Care Act 2012</a:t>
            </a:r>
            <a:r>
              <a:rPr lang="en-US" sz="1200" dirty="0"/>
              <a:t>—introduced integrated care, patient choice, and public health responsibilities (UK Government, 2012).</a:t>
            </a:r>
          </a:p>
          <a:p>
            <a:pPr lvl="1">
              <a:lnSpc>
                <a:spcPct val="100000"/>
              </a:lnSpc>
            </a:pPr>
            <a:r>
              <a:rPr lang="en-US" sz="1200" i="1" dirty="0"/>
              <a:t>Equality Act 2010</a:t>
            </a:r>
            <a:r>
              <a:rPr lang="en-US" sz="1200" dirty="0"/>
              <a:t>—requires services to reduce discrimination and promote equitable access (UK Government, 2010).</a:t>
            </a:r>
          </a:p>
          <a:p>
            <a:pPr>
              <a:lnSpc>
                <a:spcPct val="100000"/>
              </a:lnSpc>
            </a:pPr>
            <a:r>
              <a:rPr lang="en-US" sz="1200" b="1" dirty="0"/>
              <a:t>Impact on Practice:</a:t>
            </a:r>
            <a:r>
              <a:rPr lang="en-US" sz="1200" dirty="0"/>
              <a:t> Policies and ideologies shape service design, resource allocation, prevention strategies, and approaches to inequality.</a:t>
            </a:r>
          </a:p>
          <a:p>
            <a:pPr>
              <a:lnSpc>
                <a:spcPct val="100000"/>
              </a:lnSpc>
            </a:pPr>
            <a:r>
              <a:rPr lang="en-US" sz="1200" b="1" dirty="0"/>
              <a:t>Example:</a:t>
            </a:r>
            <a:r>
              <a:rPr lang="en-US" sz="1200" dirty="0"/>
              <a:t> NHS Diabetes Prevention Programme reflects prevention‑focused, evidence‑based, and sustainable care aligned with national and international frameworks (NHS England, 2023).</a:t>
            </a:r>
          </a:p>
          <a:p>
            <a:pPr>
              <a:lnSpc>
                <a:spcPct val="100000"/>
              </a:lnSpc>
            </a:pPr>
            <a:endParaRPr lang="en-GB" sz="1100" dirty="0"/>
          </a:p>
        </p:txBody>
      </p:sp>
      <p:pic>
        <p:nvPicPr>
          <p:cNvPr id="7" name="Graphic 6" descr="Connections">
            <a:extLst>
              <a:ext uri="{FF2B5EF4-FFF2-40B4-BE49-F238E27FC236}">
                <a16:creationId xmlns:a16="http://schemas.microsoft.com/office/drawing/2014/main" id="{B8B1A0F1-D866-A60D-47F0-A7B20ADCF6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21804030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27F1A37-F165-9C3E-C971-46E18E934C81}"/>
              </a:ext>
            </a:extLst>
          </p:cNvPr>
          <p:cNvSpPr>
            <a:spLocks noGrp="1"/>
          </p:cNvSpPr>
          <p:nvPr>
            <p:ph type="title"/>
          </p:nvPr>
        </p:nvSpPr>
        <p:spPr>
          <a:xfrm>
            <a:off x="521208" y="978408"/>
            <a:ext cx="6263640" cy="1463040"/>
          </a:xfrm>
        </p:spPr>
        <p:txBody>
          <a:bodyPr>
            <a:normAutofit/>
          </a:bodyPr>
          <a:lstStyle/>
          <a:p>
            <a:pPr>
              <a:lnSpc>
                <a:spcPct val="90000"/>
              </a:lnSpc>
            </a:pPr>
            <a:r>
              <a:rPr lang="en-GB" sz="3400"/>
              <a:t>Case Study: NHS Diabetes Prevention Programme (DPP)</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88B3590-B651-42E9-53F4-B2AA2ED6DCF2}"/>
              </a:ext>
            </a:extLst>
          </p:cNvPr>
          <p:cNvSpPr>
            <a:spLocks noGrp="1"/>
          </p:cNvSpPr>
          <p:nvPr>
            <p:ph idx="1"/>
          </p:nvPr>
        </p:nvSpPr>
        <p:spPr>
          <a:xfrm>
            <a:off x="521208" y="1981346"/>
            <a:ext cx="7185878" cy="4364590"/>
          </a:xfrm>
        </p:spPr>
        <p:txBody>
          <a:bodyPr>
            <a:noAutofit/>
          </a:bodyPr>
          <a:lstStyle/>
          <a:p>
            <a:pPr>
              <a:lnSpc>
                <a:spcPct val="100000"/>
              </a:lnSpc>
            </a:pPr>
            <a:r>
              <a:rPr lang="en-US" sz="1100" b="1" dirty="0"/>
              <a:t>Integration of Health, Wellbeing &amp; Sustainable Development</a:t>
            </a:r>
            <a:endParaRPr lang="en-US" sz="1100" dirty="0"/>
          </a:p>
          <a:p>
            <a:pPr>
              <a:lnSpc>
                <a:spcPct val="100000"/>
              </a:lnSpc>
            </a:pPr>
            <a:r>
              <a:rPr lang="en-US" sz="1100" dirty="0"/>
              <a:t>The NHS Diabetes Prevention Programme (DPP) supports adults at high risk of Type 2 diabetes through lifestyle education, physical activity, and behavior change (NHS England, 2023).</a:t>
            </a:r>
          </a:p>
          <a:p>
            <a:pPr>
              <a:lnSpc>
                <a:spcPct val="100000"/>
              </a:lnSpc>
            </a:pPr>
            <a:r>
              <a:rPr lang="en-US" sz="1100" b="1" dirty="0"/>
              <a:t>HBM in planning:</a:t>
            </a:r>
            <a:endParaRPr lang="en-US" sz="1100" dirty="0"/>
          </a:p>
          <a:p>
            <a:pPr lvl="1">
              <a:lnSpc>
                <a:spcPct val="100000"/>
              </a:lnSpc>
            </a:pPr>
            <a:r>
              <a:rPr lang="en-US" sz="1100" i="1" dirty="0"/>
              <a:t>Perceived susceptibility:</a:t>
            </a:r>
            <a:r>
              <a:rPr lang="en-US" sz="1100" dirty="0"/>
              <a:t> Identifies individuals with high HbA1c levels.</a:t>
            </a:r>
          </a:p>
          <a:p>
            <a:pPr lvl="1">
              <a:lnSpc>
                <a:spcPct val="100000"/>
              </a:lnSpc>
            </a:pPr>
            <a:r>
              <a:rPr lang="en-US" sz="1100" i="1" dirty="0"/>
              <a:t>Perceived severity:</a:t>
            </a:r>
            <a:r>
              <a:rPr lang="en-US" sz="1100" dirty="0"/>
              <a:t> Educates on risks such as cardiovascular disease.</a:t>
            </a:r>
          </a:p>
          <a:p>
            <a:pPr lvl="1">
              <a:lnSpc>
                <a:spcPct val="100000"/>
              </a:lnSpc>
            </a:pPr>
            <a:r>
              <a:rPr lang="en-US" sz="1100" i="1" dirty="0"/>
              <a:t>Perceived benefits:</a:t>
            </a:r>
            <a:r>
              <a:rPr lang="en-US" sz="1100" dirty="0"/>
              <a:t> Highlights prevention through diet and activity.</a:t>
            </a:r>
          </a:p>
          <a:p>
            <a:pPr lvl="1">
              <a:lnSpc>
                <a:spcPct val="100000"/>
              </a:lnSpc>
            </a:pPr>
            <a:r>
              <a:rPr lang="en-US" sz="1100" i="1" dirty="0"/>
              <a:t>Cues to action:</a:t>
            </a:r>
            <a:r>
              <a:rPr lang="en-US" sz="1100" dirty="0"/>
              <a:t> GP referrals, digital reminders, community outreach.</a:t>
            </a:r>
          </a:p>
          <a:p>
            <a:pPr lvl="1">
              <a:lnSpc>
                <a:spcPct val="100000"/>
              </a:lnSpc>
            </a:pPr>
            <a:r>
              <a:rPr lang="en-US" sz="1100" i="1" dirty="0"/>
              <a:t>Self‑efficacy:</a:t>
            </a:r>
            <a:r>
              <a:rPr lang="en-US" sz="1100" dirty="0"/>
              <a:t> Coaching and personalised goal‑setting (Rosenstock, 1974).</a:t>
            </a:r>
          </a:p>
          <a:p>
            <a:pPr>
              <a:lnSpc>
                <a:spcPct val="100000"/>
              </a:lnSpc>
            </a:pPr>
            <a:r>
              <a:rPr lang="en-US" sz="1100" b="1" dirty="0"/>
              <a:t>Successes:</a:t>
            </a:r>
            <a:endParaRPr lang="en-US" sz="1100" dirty="0"/>
          </a:p>
          <a:p>
            <a:pPr lvl="1">
              <a:lnSpc>
                <a:spcPct val="100000"/>
              </a:lnSpc>
            </a:pPr>
            <a:r>
              <a:rPr lang="en-US" sz="1100" dirty="0"/>
              <a:t>5% average weight loss among participants (NHS England, 2023).</a:t>
            </a:r>
          </a:p>
          <a:p>
            <a:pPr lvl="1">
              <a:lnSpc>
                <a:spcPct val="100000"/>
              </a:lnSpc>
            </a:pPr>
            <a:r>
              <a:rPr lang="en-US" sz="1100" dirty="0"/>
              <a:t>37% reduction in Type 2 diabetes incidence (Valabhji et al., 2020).</a:t>
            </a:r>
          </a:p>
          <a:p>
            <a:pPr lvl="1">
              <a:lnSpc>
                <a:spcPct val="100000"/>
              </a:lnSpc>
            </a:pPr>
            <a:r>
              <a:rPr lang="en-US" sz="1100" dirty="0"/>
              <a:t>Increased engagement through digital delivery.</a:t>
            </a:r>
          </a:p>
          <a:p>
            <a:pPr>
              <a:lnSpc>
                <a:spcPct val="100000"/>
              </a:lnSpc>
            </a:pPr>
            <a:r>
              <a:rPr lang="en-US" sz="1100" b="1" dirty="0"/>
              <a:t>Challenges:</a:t>
            </a:r>
            <a:endParaRPr lang="en-US" sz="1100" dirty="0"/>
          </a:p>
          <a:p>
            <a:pPr lvl="1">
              <a:lnSpc>
                <a:spcPct val="100000"/>
              </a:lnSpc>
            </a:pPr>
            <a:r>
              <a:rPr lang="en-US" sz="1100" dirty="0"/>
              <a:t>Lower uptake in deprived communities.</a:t>
            </a:r>
          </a:p>
          <a:p>
            <a:pPr lvl="1">
              <a:lnSpc>
                <a:spcPct val="100000"/>
              </a:lnSpc>
            </a:pPr>
            <a:r>
              <a:rPr lang="en-US" sz="1100" dirty="0"/>
              <a:t>Barriers include digital exclusion and cultural differences.</a:t>
            </a:r>
          </a:p>
          <a:p>
            <a:pPr lvl="1">
              <a:lnSpc>
                <a:spcPct val="100000"/>
              </a:lnSpc>
            </a:pPr>
            <a:endParaRPr lang="en-US" sz="1100" dirty="0"/>
          </a:p>
          <a:p>
            <a:pPr>
              <a:lnSpc>
                <a:spcPct val="100000"/>
              </a:lnSpc>
            </a:pPr>
            <a:r>
              <a:rPr lang="en-GB" sz="1100" b="1" dirty="0"/>
              <a:t>Qualitative insights:</a:t>
            </a:r>
            <a:r>
              <a:rPr lang="en-GB" sz="1100" dirty="0"/>
              <a:t> Participants report improved confidence, motivation, and social support (</a:t>
            </a:r>
            <a:r>
              <a:rPr lang="en-GB" sz="1100" dirty="0" err="1"/>
              <a:t>Valabhji</a:t>
            </a:r>
            <a:r>
              <a:rPr lang="en-GB" sz="1100" dirty="0"/>
              <a:t> et al., 2020).</a:t>
            </a:r>
          </a:p>
        </p:txBody>
      </p:sp>
      <p:pic>
        <p:nvPicPr>
          <p:cNvPr id="7" name="Graphic 6" descr="Needle">
            <a:extLst>
              <a:ext uri="{FF2B5EF4-FFF2-40B4-BE49-F238E27FC236}">
                <a16:creationId xmlns:a16="http://schemas.microsoft.com/office/drawing/2014/main" id="{24D43E0C-26B5-0FCC-BE32-3E5752B9F11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19291019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F8B450-A873-56DA-1EC3-CF4AC09C5710}"/>
              </a:ext>
            </a:extLst>
          </p:cNvPr>
          <p:cNvSpPr>
            <a:spLocks noGrp="1"/>
          </p:cNvSpPr>
          <p:nvPr>
            <p:ph type="title"/>
          </p:nvPr>
        </p:nvSpPr>
        <p:spPr>
          <a:xfrm>
            <a:off x="521208" y="978408"/>
            <a:ext cx="11155680" cy="1463040"/>
          </a:xfrm>
        </p:spPr>
        <p:txBody>
          <a:bodyPr>
            <a:normAutofit/>
          </a:bodyPr>
          <a:lstStyle/>
          <a:p>
            <a:r>
              <a:rPr lang="en-US" sz="4100"/>
              <a:t>Equity &amp; Access in UK Health and Social Care</a:t>
            </a:r>
            <a:br>
              <a:rPr lang="en-US" sz="4100"/>
            </a:br>
            <a:endParaRPr lang="en-GB" sz="4100"/>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79C9C90-9803-78E3-BCCD-936F3EC44654}"/>
              </a:ext>
            </a:extLst>
          </p:cNvPr>
          <p:cNvGraphicFramePr>
            <a:graphicFrameLocks noGrp="1"/>
          </p:cNvGraphicFramePr>
          <p:nvPr>
            <p:ph idx="1"/>
            <p:extLst>
              <p:ext uri="{D42A27DB-BD31-4B8C-83A1-F6EECF244321}">
                <p14:modId xmlns:p14="http://schemas.microsoft.com/office/powerpoint/2010/main" val="302826114"/>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19361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2E649F-C64C-36F5-1264-F95E066B5117}"/>
              </a:ext>
            </a:extLst>
          </p:cNvPr>
          <p:cNvSpPr>
            <a:spLocks noGrp="1"/>
          </p:cNvSpPr>
          <p:nvPr>
            <p:ph type="title"/>
          </p:nvPr>
        </p:nvSpPr>
        <p:spPr>
          <a:xfrm>
            <a:off x="521208" y="978408"/>
            <a:ext cx="6263640" cy="1463040"/>
          </a:xfrm>
        </p:spPr>
        <p:txBody>
          <a:bodyPr>
            <a:normAutofit/>
          </a:bodyPr>
          <a:lstStyle/>
          <a:p>
            <a:r>
              <a:rPr lang="en-GB" dirty="0"/>
              <a:t>Conclusion</a:t>
            </a:r>
          </a:p>
        </p:txBody>
      </p:sp>
      <p:sp>
        <p:nvSpPr>
          <p:cNvPr id="1040" name="Freeform: Shape 1039">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1B92C73-5F99-F0A0-EE17-EE1603759C05}"/>
              </a:ext>
            </a:extLst>
          </p:cNvPr>
          <p:cNvSpPr>
            <a:spLocks noGrp="1"/>
          </p:cNvSpPr>
          <p:nvPr>
            <p:ph idx="1"/>
          </p:nvPr>
        </p:nvSpPr>
        <p:spPr>
          <a:xfrm>
            <a:off x="521208" y="1861457"/>
            <a:ext cx="7185878" cy="4484479"/>
          </a:xfrm>
        </p:spPr>
        <p:txBody>
          <a:bodyPr>
            <a:normAutofit/>
          </a:bodyPr>
          <a:lstStyle/>
          <a:p>
            <a:pPr marL="0" indent="0">
              <a:lnSpc>
                <a:spcPct val="100000"/>
              </a:lnSpc>
              <a:buNone/>
            </a:pPr>
            <a:endParaRPr lang="en-US" sz="1300" b="1" dirty="0"/>
          </a:p>
          <a:p>
            <a:pPr>
              <a:lnSpc>
                <a:spcPct val="100000"/>
              </a:lnSpc>
            </a:pPr>
            <a:r>
              <a:rPr lang="en-US" sz="1300" dirty="0"/>
              <a:t>Integrating </a:t>
            </a:r>
            <a:r>
              <a:rPr lang="en-US" sz="1300" b="1" dirty="0"/>
              <a:t>health, wellbeing, and sustainable development (SD)</a:t>
            </a:r>
            <a:r>
              <a:rPr lang="en-US" sz="1300" dirty="0"/>
              <a:t> is essential for creating resilient, equitable, and future‑focused health and social care systems.</a:t>
            </a:r>
          </a:p>
          <a:p>
            <a:pPr>
              <a:lnSpc>
                <a:spcPct val="100000"/>
              </a:lnSpc>
            </a:pPr>
            <a:r>
              <a:rPr lang="en-US" sz="1300" dirty="0"/>
              <a:t>The </a:t>
            </a:r>
            <a:r>
              <a:rPr lang="en-US" sz="1300" b="1" dirty="0"/>
              <a:t>UN Sustainable Development Goals (SDGs)</a:t>
            </a:r>
            <a:r>
              <a:rPr lang="en-US" sz="1300" dirty="0"/>
              <a:t>—especially </a:t>
            </a:r>
            <a:r>
              <a:rPr lang="en-US" sz="1300" b="1" dirty="0"/>
              <a:t>SDG 3: Good Health and Wellbeing</a:t>
            </a:r>
            <a:r>
              <a:rPr lang="en-US" sz="1300" dirty="0"/>
              <a:t>—provide a global framework for prevention, equity, and long‑term sustainability (UN, 2015).</a:t>
            </a:r>
          </a:p>
          <a:p>
            <a:pPr>
              <a:lnSpc>
                <a:spcPct val="100000"/>
              </a:lnSpc>
            </a:pPr>
            <a:r>
              <a:rPr lang="en-US" sz="1300" dirty="0"/>
              <a:t>UK policies such as the </a:t>
            </a:r>
            <a:r>
              <a:rPr lang="en-US" sz="1300" b="1" dirty="0"/>
              <a:t>NHS Long Term Plan</a:t>
            </a:r>
            <a:r>
              <a:rPr lang="en-US" sz="1300" dirty="0"/>
              <a:t> and </a:t>
            </a:r>
            <a:r>
              <a:rPr lang="en-US" sz="1300" b="1" dirty="0"/>
              <a:t>Core20PLUS5</a:t>
            </a:r>
            <a:r>
              <a:rPr lang="en-US" sz="1300" dirty="0"/>
              <a:t> align with SDG principles by prioritising prevention, reducing inequalities, and supporting integrated care (NHS England, 2019; NHS England, 2021).</a:t>
            </a:r>
          </a:p>
          <a:p>
            <a:pPr>
              <a:lnSpc>
                <a:spcPct val="100000"/>
              </a:lnSpc>
            </a:pPr>
            <a:r>
              <a:rPr lang="en-US" sz="1300" dirty="0"/>
              <a:t>Achieving sustainable, person‑centered care requires continued focus on addressing wider determinants, improving access, and strengthening community‑based prevention.</a:t>
            </a:r>
          </a:p>
          <a:p>
            <a:pPr>
              <a:lnSpc>
                <a:spcPct val="100000"/>
              </a:lnSpc>
            </a:pPr>
            <a:r>
              <a:rPr lang="en-US" sz="1300" dirty="0"/>
              <a:t>SDGs remain vital for guiding the UK toward a more </a:t>
            </a:r>
            <a:r>
              <a:rPr lang="en-US" sz="1300" b="1" dirty="0"/>
              <a:t>integrated, equitable, and sustainable</a:t>
            </a:r>
            <a:r>
              <a:rPr lang="en-US" sz="1300" dirty="0"/>
              <a:t> health and social care future.</a:t>
            </a:r>
          </a:p>
          <a:p>
            <a:pPr>
              <a:lnSpc>
                <a:spcPct val="100000"/>
              </a:lnSpc>
            </a:pPr>
            <a:endParaRPr lang="en-GB" sz="1300" dirty="0"/>
          </a:p>
        </p:txBody>
      </p:sp>
      <p:pic>
        <p:nvPicPr>
          <p:cNvPr id="1035" name="Graphic 1034" descr="Laptop Secure">
            <a:extLst>
              <a:ext uri="{FF2B5EF4-FFF2-40B4-BE49-F238E27FC236}">
                <a16:creationId xmlns:a16="http://schemas.microsoft.com/office/drawing/2014/main" id="{E6CBFE8F-18BF-FC83-2DE5-0237FFA07BB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pic>
        <p:nvPicPr>
          <p:cNvPr id="1031" name="Picture 7">
            <a:extLst>
              <a:ext uri="{FF2B5EF4-FFF2-40B4-BE49-F238E27FC236}">
                <a16:creationId xmlns:a16="http://schemas.microsoft.com/office/drawing/2014/main" id="{1CBF8568-F23A-A55D-7FF0-A7AE7A83B8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9525" cy="9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98843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B765F7-D7C4-5938-CE89-75DBEC01B6E0}"/>
              </a:ext>
            </a:extLst>
          </p:cNvPr>
          <p:cNvSpPr txBox="1"/>
          <p:nvPr/>
        </p:nvSpPr>
        <p:spPr>
          <a:xfrm>
            <a:off x="217715" y="724387"/>
            <a:ext cx="11669486" cy="677108"/>
          </a:xfrm>
          <a:prstGeom prst="rect">
            <a:avLst/>
          </a:prstGeom>
          <a:noFill/>
        </p:spPr>
        <p:txBody>
          <a:bodyPr wrap="square" rtlCol="0">
            <a:spAutoFit/>
          </a:bodyPr>
          <a:lstStyle/>
          <a:p>
            <a:r>
              <a:rPr lang="en-US" sz="2000" b="1" u="sng" dirty="0">
                <a:latin typeface="Arial" panose="020B0604020202020204" pitchFamily="34" charset="0"/>
                <a:cs typeface="Arial" panose="020B0604020202020204" pitchFamily="34" charset="0"/>
              </a:rPr>
              <a:t>References</a:t>
            </a:r>
          </a:p>
          <a:p>
            <a:endParaRPr lang="en-US" dirty="0"/>
          </a:p>
        </p:txBody>
      </p:sp>
      <p:sp>
        <p:nvSpPr>
          <p:cNvPr id="6" name="TextBox 5">
            <a:extLst>
              <a:ext uri="{FF2B5EF4-FFF2-40B4-BE49-F238E27FC236}">
                <a16:creationId xmlns:a16="http://schemas.microsoft.com/office/drawing/2014/main" id="{E91A15CD-FADD-D34D-55BA-B6C419EF7D54}"/>
              </a:ext>
            </a:extLst>
          </p:cNvPr>
          <p:cNvSpPr txBox="1"/>
          <p:nvPr/>
        </p:nvSpPr>
        <p:spPr>
          <a:xfrm>
            <a:off x="217714" y="1282397"/>
            <a:ext cx="11824933" cy="5386090"/>
          </a:xfrm>
          <a:prstGeom prst="rect">
            <a:avLst/>
          </a:prstGeom>
          <a:noFill/>
        </p:spPr>
        <p:txBody>
          <a:bodyPr wrap="square">
            <a:spAutoFit/>
          </a:bodyPr>
          <a:lstStyle/>
          <a:p>
            <a:r>
              <a:rPr lang="en-US" sz="1000" dirty="0">
                <a:effectLst/>
              </a:rPr>
              <a:t>Diener, E., Oishi, S. &amp; Tay, L. 2018, </a:t>
            </a:r>
            <a:r>
              <a:rPr lang="en-US" sz="1000" i="1" dirty="0">
                <a:effectLst/>
              </a:rPr>
              <a:t>Subjective Well-Being: The Science of Happiness and Life Satisfaction</a:t>
            </a:r>
            <a:r>
              <a:rPr lang="en-US" sz="1000" dirty="0">
                <a:effectLst/>
              </a:rPr>
              <a:t>, The Oxford Handbook of Well-Being and Quality of Life, Oxford University Press.</a:t>
            </a:r>
            <a:br>
              <a:rPr lang="en-US" sz="1000" dirty="0">
                <a:effectLst/>
              </a:rPr>
            </a:br>
            <a:endParaRPr lang="en-US" sz="1000" dirty="0">
              <a:effectLst/>
            </a:endParaRPr>
          </a:p>
          <a:p>
            <a:r>
              <a:rPr lang="en-US" sz="1000" dirty="0">
                <a:effectLst/>
              </a:rPr>
              <a:t>OECD 2020, </a:t>
            </a:r>
            <a:r>
              <a:rPr lang="en-US" sz="1000" i="1" dirty="0">
                <a:effectLst/>
              </a:rPr>
              <a:t>How’s Life? 2020: Measuring Well-being</a:t>
            </a:r>
            <a:r>
              <a:rPr lang="en-US" sz="1000" dirty="0">
                <a:effectLst/>
              </a:rPr>
              <a:t>, OECD Publishing, Paris.</a:t>
            </a:r>
            <a:br>
              <a:rPr lang="en-US" sz="1000" dirty="0">
                <a:effectLst/>
              </a:rPr>
            </a:br>
            <a:endParaRPr lang="en-US" sz="1000" dirty="0">
              <a:effectLst/>
            </a:endParaRPr>
          </a:p>
          <a:p>
            <a:r>
              <a:rPr lang="en-US" sz="1000" dirty="0">
                <a:effectLst/>
              </a:rPr>
              <a:t>United Nations (UN) 2015, </a:t>
            </a:r>
            <a:r>
              <a:rPr lang="en-US" sz="1000" i="1" dirty="0">
                <a:effectLst/>
              </a:rPr>
              <a:t>Transforming Our World: The 2030 Agenda for Sustainable Development</a:t>
            </a:r>
            <a:r>
              <a:rPr lang="en-US" sz="1000" dirty="0">
                <a:effectLst/>
              </a:rPr>
              <a:t>, United Nations, New York.</a:t>
            </a:r>
            <a:br>
              <a:rPr lang="en-US" sz="1000" dirty="0">
                <a:effectLst/>
              </a:rPr>
            </a:br>
            <a:endParaRPr lang="en-US" sz="1000" dirty="0">
              <a:effectLst/>
            </a:endParaRPr>
          </a:p>
          <a:p>
            <a:r>
              <a:rPr lang="en-US" sz="1000" dirty="0">
                <a:effectLst/>
              </a:rPr>
              <a:t>World Health Organization (WHO) 2020, </a:t>
            </a:r>
            <a:r>
              <a:rPr lang="en-US" sz="1000" i="1" dirty="0">
                <a:effectLst/>
              </a:rPr>
              <a:t>Constitution of the World Health Organization</a:t>
            </a:r>
            <a:r>
              <a:rPr lang="en-US" sz="1000" dirty="0">
                <a:effectLst/>
              </a:rPr>
              <a:t>, WHO, Geneva.</a:t>
            </a:r>
          </a:p>
          <a:p>
            <a:endParaRPr lang="en-US" sz="1000" dirty="0">
              <a:effectLst/>
            </a:endParaRPr>
          </a:p>
          <a:p>
            <a:r>
              <a:rPr lang="en-US" sz="1000" dirty="0"/>
              <a:t>Bronfenbrenner, U. 1979, </a:t>
            </a:r>
            <a:r>
              <a:rPr lang="en-US" sz="1000" i="1" dirty="0">
                <a:effectLst/>
              </a:rPr>
              <a:t>The Ecology of Human Development</a:t>
            </a:r>
            <a:r>
              <a:rPr lang="en-US" sz="1000" dirty="0"/>
              <a:t>, Harvard University Press, Cambridge, MA. Engel, G.L. 1977, ‘The need for a new medical model: a challenge for biomedicine’, </a:t>
            </a:r>
            <a:r>
              <a:rPr lang="en-US" sz="1000" i="1" dirty="0">
                <a:effectLst/>
              </a:rPr>
              <a:t>Science</a:t>
            </a:r>
            <a:r>
              <a:rPr lang="en-US" sz="1000" dirty="0"/>
              <a:t>, vol. 196, no. 4286, pp. 129–136. </a:t>
            </a:r>
          </a:p>
          <a:p>
            <a:endParaRPr lang="en-US" sz="1000" dirty="0"/>
          </a:p>
          <a:p>
            <a:r>
              <a:rPr lang="en-US" sz="1000" dirty="0"/>
              <a:t>World Health Organization (WHO) 2020, </a:t>
            </a:r>
            <a:r>
              <a:rPr lang="en-US" sz="1000" i="1" dirty="0">
                <a:effectLst/>
              </a:rPr>
              <a:t>Constitution of the World Health Organization</a:t>
            </a:r>
            <a:r>
              <a:rPr lang="en-US" sz="1000" dirty="0"/>
              <a:t>, WHO, Geneva.</a:t>
            </a:r>
            <a:br>
              <a:rPr lang="en-US" sz="1000" dirty="0"/>
            </a:br>
            <a:endParaRPr lang="en-US" sz="1000" dirty="0"/>
          </a:p>
          <a:p>
            <a:r>
              <a:rPr lang="en-US" sz="1000" dirty="0"/>
              <a:t>NHS England 2023, </a:t>
            </a:r>
            <a:r>
              <a:rPr lang="en-US" sz="1000" i="1" dirty="0">
                <a:effectLst/>
              </a:rPr>
              <a:t>NHS Diabetes Prevention Programme</a:t>
            </a:r>
            <a:r>
              <a:rPr lang="en-US" sz="1000" dirty="0"/>
              <a:t>, NHS England, London. United Nations (UN) 2015, </a:t>
            </a:r>
            <a:r>
              <a:rPr lang="en-US" sz="1000" i="1" dirty="0">
                <a:effectLst/>
              </a:rPr>
              <a:t>Transforming Our World: The 2030 Agenda for Sustainable Development</a:t>
            </a:r>
            <a:r>
              <a:rPr lang="en-US" sz="1000" dirty="0"/>
              <a:t>, United Nations, New York.</a:t>
            </a:r>
            <a:br>
              <a:rPr lang="en-US" sz="1000" dirty="0"/>
            </a:br>
            <a:endParaRPr lang="en-US" sz="1000" dirty="0"/>
          </a:p>
          <a:p>
            <a:r>
              <a:rPr lang="en-US" sz="1000" dirty="0"/>
              <a:t>Marmot, M. 2020, </a:t>
            </a:r>
            <a:r>
              <a:rPr lang="en-US" sz="1000" i="1" dirty="0">
                <a:effectLst/>
              </a:rPr>
              <a:t>Health Equity in England: The Marmot Review 10 Years On</a:t>
            </a:r>
            <a:r>
              <a:rPr lang="en-US" sz="1000" dirty="0"/>
              <a:t>, BMJ, vol. 368, m693</a:t>
            </a:r>
          </a:p>
          <a:p>
            <a:endParaRPr lang="en-US" sz="1000" dirty="0"/>
          </a:p>
          <a:p>
            <a:r>
              <a:rPr lang="en-US" sz="1000" dirty="0"/>
              <a:t>NHS England 2019, </a:t>
            </a:r>
            <a:r>
              <a:rPr lang="en-US" sz="1000" i="1" dirty="0">
                <a:effectLst/>
              </a:rPr>
              <a:t>The NHS Long Term Plan</a:t>
            </a:r>
            <a:r>
              <a:rPr lang="en-US" sz="1000" dirty="0"/>
              <a:t>, NHS England, London..</a:t>
            </a:r>
          </a:p>
          <a:p>
            <a:endParaRPr lang="en-US" sz="1000" dirty="0"/>
          </a:p>
          <a:p>
            <a:r>
              <a:rPr lang="en-GB" sz="1000" dirty="0"/>
              <a:t>NHS England 2023, </a:t>
            </a:r>
            <a:r>
              <a:rPr lang="en-GB" sz="1000" i="1" dirty="0">
                <a:effectLst/>
              </a:rPr>
              <a:t>NHS Diabetes Prevention Programme</a:t>
            </a:r>
            <a:r>
              <a:rPr lang="en-GB" sz="1000" dirty="0"/>
              <a:t>, NHS England, London. Rosenstock, I. 1974, ‘Historical origins of the Health Belief Model’, </a:t>
            </a:r>
            <a:r>
              <a:rPr lang="en-GB" sz="1000" i="1" dirty="0">
                <a:effectLst/>
              </a:rPr>
              <a:t>Health Education Monographs</a:t>
            </a:r>
            <a:r>
              <a:rPr lang="en-GB" sz="1000" dirty="0"/>
              <a:t>, vol. 2, no. 4, pp. 328–335. </a:t>
            </a:r>
            <a:r>
              <a:rPr lang="en-GB" sz="1000" dirty="0" err="1"/>
              <a:t>Valabhji</a:t>
            </a:r>
            <a:r>
              <a:rPr lang="en-GB" sz="1000" dirty="0"/>
              <a:t>, J. et al. 2020, ‘Early outcomes from the English National Health Service Diabetes Prevention Programme’, </a:t>
            </a:r>
            <a:r>
              <a:rPr lang="en-GB" sz="1000" i="1" dirty="0" err="1">
                <a:effectLst/>
              </a:rPr>
              <a:t>Diabetologia</a:t>
            </a:r>
            <a:r>
              <a:rPr lang="en-GB" sz="1000" dirty="0"/>
              <a:t>, vol. 63, pp. 152–161.</a:t>
            </a:r>
          </a:p>
          <a:p>
            <a:endParaRPr lang="en-GB" sz="1000" dirty="0"/>
          </a:p>
          <a:p>
            <a:r>
              <a:rPr lang="en-US" sz="1000" dirty="0"/>
              <a:t>NHS England 2023, </a:t>
            </a:r>
            <a:r>
              <a:rPr lang="en-US" sz="1000" i="1" dirty="0"/>
              <a:t>NHS Diabetes Prevention </a:t>
            </a:r>
            <a:r>
              <a:rPr lang="en-US" sz="1000" i="1" dirty="0" err="1"/>
              <a:t>Programme</a:t>
            </a:r>
            <a:r>
              <a:rPr lang="en-US" sz="1000" dirty="0"/>
              <a:t>, NHS England, London. UK Government 2010, </a:t>
            </a:r>
            <a:r>
              <a:rPr lang="en-US" sz="1000" i="1" dirty="0"/>
              <a:t>Equality Act 2010</a:t>
            </a:r>
            <a:r>
              <a:rPr lang="en-US" sz="1000" dirty="0"/>
              <a:t>, The Stationery Office, London. UK Government 2012, </a:t>
            </a:r>
            <a:r>
              <a:rPr lang="en-US" sz="1000" i="1" dirty="0"/>
              <a:t>Health and Social Care Act 2012</a:t>
            </a:r>
            <a:r>
              <a:rPr lang="en-US" sz="1000" dirty="0"/>
              <a:t>, The Stationery Office, London. </a:t>
            </a:r>
          </a:p>
          <a:p>
            <a:endParaRPr lang="en-US" sz="1000" dirty="0"/>
          </a:p>
          <a:p>
            <a:r>
              <a:rPr lang="en-US" sz="1000" dirty="0"/>
              <a:t>World Health Organization (WHO) 2014, </a:t>
            </a:r>
            <a:r>
              <a:rPr lang="en-US" sz="1000" i="1" dirty="0"/>
              <a:t>Health in All Policies: Framework for Country Action</a:t>
            </a:r>
            <a:r>
              <a:rPr lang="en-US" sz="1000" dirty="0"/>
              <a:t>, WHO, Geneva</a:t>
            </a:r>
          </a:p>
          <a:p>
            <a:endParaRPr lang="en-US" sz="1000" dirty="0"/>
          </a:p>
          <a:p>
            <a:r>
              <a:rPr lang="en-US" sz="1000" dirty="0"/>
              <a:t>Marmot, M. 2020, </a:t>
            </a:r>
            <a:r>
              <a:rPr lang="en-US" sz="1000" i="1" dirty="0"/>
              <a:t>Health Equity in England: The Marmot Review 10 Years On</a:t>
            </a:r>
            <a:r>
              <a:rPr lang="en-US" sz="1000" dirty="0"/>
              <a:t>, BMJ, London. NHS Digital 2022, </a:t>
            </a:r>
            <a:r>
              <a:rPr lang="en-US" sz="1000" i="1" dirty="0"/>
              <a:t>Digital Inclusion and Health Inequalities</a:t>
            </a:r>
            <a:r>
              <a:rPr lang="en-US" sz="1000" dirty="0"/>
              <a:t>, NHS Digital, Leeds.</a:t>
            </a:r>
          </a:p>
          <a:p>
            <a:endParaRPr lang="en-US" sz="1000" dirty="0"/>
          </a:p>
          <a:p>
            <a:r>
              <a:rPr lang="en-US" sz="1000" dirty="0"/>
              <a:t> NHS England 2019, </a:t>
            </a:r>
            <a:r>
              <a:rPr lang="en-US" sz="1000" i="1" dirty="0"/>
              <a:t>The NHS Long Term Plan</a:t>
            </a:r>
            <a:r>
              <a:rPr lang="en-US" sz="1000" dirty="0"/>
              <a:t>, NHS England, London. NHS England 2021, </a:t>
            </a:r>
            <a:r>
              <a:rPr lang="en-US" sz="1000" i="1" dirty="0"/>
              <a:t>Core20PLUS5: An Approach to Reducing Health Inequalities</a:t>
            </a:r>
            <a:r>
              <a:rPr lang="en-US" sz="1000" dirty="0"/>
              <a:t>, NHS England, London. UK Government 2010, </a:t>
            </a:r>
            <a:r>
              <a:rPr lang="en-US" sz="1000" i="1" dirty="0"/>
              <a:t>Equality Act 2010</a:t>
            </a:r>
            <a:r>
              <a:rPr lang="en-US" sz="1000" dirty="0"/>
              <a:t>, The Stationery Office, London.</a:t>
            </a:r>
          </a:p>
          <a:p>
            <a:endParaRPr lang="en-US" sz="1000" dirty="0"/>
          </a:p>
          <a:p>
            <a:pPr marL="342900" indent="-342900">
              <a:buFont typeface="+mj-lt"/>
              <a:buAutoNum type="arabicPeriod"/>
            </a:pPr>
            <a:endParaRPr lang="en-GB" sz="1200" dirty="0"/>
          </a:p>
          <a:p>
            <a:pPr>
              <a:buNone/>
            </a:pPr>
            <a:endParaRPr lang="en-US" sz="1200" dirty="0">
              <a:effectLst/>
            </a:endParaRPr>
          </a:p>
        </p:txBody>
      </p:sp>
    </p:spTree>
    <p:extLst>
      <p:ext uri="{BB962C8B-B14F-4D97-AF65-F5344CB8AC3E}">
        <p14:creationId xmlns:p14="http://schemas.microsoft.com/office/powerpoint/2010/main" val="4261486978"/>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Metadata/LabelInfo.xml><?xml version="1.0" encoding="utf-8"?>
<clbl:labelList xmlns:clbl="http://schemas.microsoft.com/office/2020/mipLabelMetadata">
  <clbl:label id="{b5396b3f-dc01-41c6-a648-ab88fc50c118}" enabled="0" method="" siteId="{b5396b3f-dc01-41c6-a648-ab88fc50c118}" removed="1"/>
</clbl:labelList>
</file>

<file path=docProps/app.xml><?xml version="1.0" encoding="utf-8"?>
<Properties xmlns="http://schemas.openxmlformats.org/officeDocument/2006/extended-properties" xmlns:vt="http://schemas.openxmlformats.org/officeDocument/2006/docPropsVTypes">
  <TotalTime>6</TotalTime>
  <Words>1908</Words>
  <Application>Microsoft Office PowerPoint</Application>
  <PresentationFormat>Widescreen</PresentationFormat>
  <Paragraphs>105</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Bierstadt</vt:lpstr>
      <vt:lpstr>GestaltVTI</vt:lpstr>
      <vt:lpstr> Module Title  Health, Wellbeing and Sustainable Development  Name/ID  Tanzeel Khan  Module Code BMHP6030   Assignment Title  Presentation   Lecturer Zakkiyah Ahmed</vt:lpstr>
      <vt:lpstr>PowerPoint Presentation</vt:lpstr>
      <vt:lpstr>Definitions and Key Concepts- Health  </vt:lpstr>
      <vt:lpstr>Key Concepts and Definitions- Wellbeing</vt:lpstr>
      <vt:lpstr>Key Concepts and Definitions- Sustainable Development (SD)</vt:lpstr>
      <vt:lpstr>Key Theoretical Models and Their Relevance </vt:lpstr>
      <vt:lpstr>UN Sustainable Development Goals (SDGs) &amp; Health Integration </vt:lpstr>
      <vt:lpstr>Policy &amp; Governance in Health and Social Care </vt:lpstr>
      <vt:lpstr>Case Study: NHS Diabetes Prevention Programme (DPP)</vt:lpstr>
      <vt:lpstr>Equity &amp; Access in UK Health and Social Care </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Khan</dc:creator>
  <cp:lastModifiedBy>Tanzeel Khan</cp:lastModifiedBy>
  <cp:revision>2</cp:revision>
  <dcterms:created xsi:type="dcterms:W3CDTF">2026-02-13T13:07:10Z</dcterms:created>
  <dcterms:modified xsi:type="dcterms:W3CDTF">2026-02-15T13:04:25Z</dcterms:modified>
</cp:coreProperties>
</file>