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54"/>
    <p:restoredTop sz="96197"/>
  </p:normalViewPr>
  <p:slideViewPr>
    <p:cSldViewPr snapToGrid="0">
      <p:cViewPr varScale="1">
        <p:scale>
          <a:sx n="127" d="100"/>
          <a:sy n="127" d="100"/>
        </p:scale>
        <p:origin x="3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E680B9-90B5-4B1E-85F2-3CAA3F627164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7E0628C-922F-417F-BE27-9DC864804220}">
      <dgm:prSet/>
      <dgm:spPr/>
      <dgm:t>
        <a:bodyPr/>
        <a:lstStyle/>
        <a:p>
          <a:r>
            <a:rPr lang="en-US"/>
            <a:t>Flexible work hours</a:t>
          </a:r>
        </a:p>
      </dgm:t>
    </dgm:pt>
    <dgm:pt modelId="{AEE388C6-1FDC-479F-8A8F-A82AFB70C141}" type="parTrans" cxnId="{F0D266D5-8B2C-4F47-8BEF-FBDD6184489A}">
      <dgm:prSet/>
      <dgm:spPr/>
      <dgm:t>
        <a:bodyPr/>
        <a:lstStyle/>
        <a:p>
          <a:endParaRPr lang="en-US"/>
        </a:p>
      </dgm:t>
    </dgm:pt>
    <dgm:pt modelId="{DC081D94-B299-4484-B41D-82B43DADFEC8}" type="sibTrans" cxnId="{F0D266D5-8B2C-4F47-8BEF-FBDD6184489A}">
      <dgm:prSet/>
      <dgm:spPr/>
      <dgm:t>
        <a:bodyPr/>
        <a:lstStyle/>
        <a:p>
          <a:endParaRPr lang="en-US"/>
        </a:p>
      </dgm:t>
    </dgm:pt>
    <dgm:pt modelId="{4D8542F5-B107-4EB1-A463-EB60B818D01D}">
      <dgm:prSet/>
      <dgm:spPr/>
      <dgm:t>
        <a:bodyPr/>
        <a:lstStyle/>
        <a:p>
          <a:r>
            <a:rPr lang="en-US"/>
            <a:t>Working Conditions</a:t>
          </a:r>
        </a:p>
      </dgm:t>
    </dgm:pt>
    <dgm:pt modelId="{12D098F4-35F9-4B8E-B0D3-145B2E39DB66}" type="parTrans" cxnId="{4D45D95B-4B02-43CC-9002-1F36E26C752D}">
      <dgm:prSet/>
      <dgm:spPr/>
      <dgm:t>
        <a:bodyPr/>
        <a:lstStyle/>
        <a:p>
          <a:endParaRPr lang="en-US"/>
        </a:p>
      </dgm:t>
    </dgm:pt>
    <dgm:pt modelId="{C919E34F-AFFB-4E72-8867-38DA97C3DB87}" type="sibTrans" cxnId="{4D45D95B-4B02-43CC-9002-1F36E26C752D}">
      <dgm:prSet/>
      <dgm:spPr/>
      <dgm:t>
        <a:bodyPr/>
        <a:lstStyle/>
        <a:p>
          <a:endParaRPr lang="en-US"/>
        </a:p>
      </dgm:t>
    </dgm:pt>
    <dgm:pt modelId="{50B68FD5-A170-47F9-8AD9-EEAF4E524C8E}">
      <dgm:prSet/>
      <dgm:spPr/>
      <dgm:t>
        <a:bodyPr/>
        <a:lstStyle/>
        <a:p>
          <a:r>
            <a:rPr lang="en-US"/>
            <a:t>Career development</a:t>
          </a:r>
        </a:p>
      </dgm:t>
    </dgm:pt>
    <dgm:pt modelId="{DC151DA4-AC60-413C-9951-D7FCCCC3F9BA}" type="parTrans" cxnId="{86781199-0211-4771-A07F-16336D19FE91}">
      <dgm:prSet/>
      <dgm:spPr/>
      <dgm:t>
        <a:bodyPr/>
        <a:lstStyle/>
        <a:p>
          <a:endParaRPr lang="en-US"/>
        </a:p>
      </dgm:t>
    </dgm:pt>
    <dgm:pt modelId="{646802C2-2977-492D-B936-A52482243E8D}" type="sibTrans" cxnId="{86781199-0211-4771-A07F-16336D19FE91}">
      <dgm:prSet/>
      <dgm:spPr/>
      <dgm:t>
        <a:bodyPr/>
        <a:lstStyle/>
        <a:p>
          <a:endParaRPr lang="en-US"/>
        </a:p>
      </dgm:t>
    </dgm:pt>
    <dgm:pt modelId="{1C9FDF51-A712-EE43-847C-E1F4137112AB}" type="pres">
      <dgm:prSet presAssocID="{D9E680B9-90B5-4B1E-85F2-3CAA3F627164}" presName="linear" presStyleCnt="0">
        <dgm:presLayoutVars>
          <dgm:dir/>
          <dgm:animLvl val="lvl"/>
          <dgm:resizeHandles val="exact"/>
        </dgm:presLayoutVars>
      </dgm:prSet>
      <dgm:spPr/>
    </dgm:pt>
    <dgm:pt modelId="{4043D935-DC81-5644-9040-953C8AE06E44}" type="pres">
      <dgm:prSet presAssocID="{D7E0628C-922F-417F-BE27-9DC864804220}" presName="parentLin" presStyleCnt="0"/>
      <dgm:spPr/>
    </dgm:pt>
    <dgm:pt modelId="{E6A722DD-982F-5542-BDA9-2FCD9CB2CB08}" type="pres">
      <dgm:prSet presAssocID="{D7E0628C-922F-417F-BE27-9DC864804220}" presName="parentLeftMargin" presStyleLbl="node1" presStyleIdx="0" presStyleCnt="3"/>
      <dgm:spPr/>
    </dgm:pt>
    <dgm:pt modelId="{DB7EEE62-FF8E-1A41-AB78-EDA25CCE9167}" type="pres">
      <dgm:prSet presAssocID="{D7E0628C-922F-417F-BE27-9DC86480422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C09F70B-8E6C-7746-B333-72D4B2741F18}" type="pres">
      <dgm:prSet presAssocID="{D7E0628C-922F-417F-BE27-9DC864804220}" presName="negativeSpace" presStyleCnt="0"/>
      <dgm:spPr/>
    </dgm:pt>
    <dgm:pt modelId="{CC7D5DFD-99A6-DA4B-8563-C9DAED9CCCF9}" type="pres">
      <dgm:prSet presAssocID="{D7E0628C-922F-417F-BE27-9DC864804220}" presName="childText" presStyleLbl="conFgAcc1" presStyleIdx="0" presStyleCnt="3">
        <dgm:presLayoutVars>
          <dgm:bulletEnabled val="1"/>
        </dgm:presLayoutVars>
      </dgm:prSet>
      <dgm:spPr/>
    </dgm:pt>
    <dgm:pt modelId="{E6FE6B4B-770E-3940-9B93-B264E92CFD31}" type="pres">
      <dgm:prSet presAssocID="{DC081D94-B299-4484-B41D-82B43DADFEC8}" presName="spaceBetweenRectangles" presStyleCnt="0"/>
      <dgm:spPr/>
    </dgm:pt>
    <dgm:pt modelId="{B8A2BC9E-DA59-0D4C-99E4-CC13D0A8A195}" type="pres">
      <dgm:prSet presAssocID="{4D8542F5-B107-4EB1-A463-EB60B818D01D}" presName="parentLin" presStyleCnt="0"/>
      <dgm:spPr/>
    </dgm:pt>
    <dgm:pt modelId="{B7759953-ED21-F948-8AC2-7C292865B1E8}" type="pres">
      <dgm:prSet presAssocID="{4D8542F5-B107-4EB1-A463-EB60B818D01D}" presName="parentLeftMargin" presStyleLbl="node1" presStyleIdx="0" presStyleCnt="3"/>
      <dgm:spPr/>
    </dgm:pt>
    <dgm:pt modelId="{7A10EE33-CBBD-7045-82BE-F3BCB9EA6E4A}" type="pres">
      <dgm:prSet presAssocID="{4D8542F5-B107-4EB1-A463-EB60B818D01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435E8CC-020B-164A-B174-877C3F98E402}" type="pres">
      <dgm:prSet presAssocID="{4D8542F5-B107-4EB1-A463-EB60B818D01D}" presName="negativeSpace" presStyleCnt="0"/>
      <dgm:spPr/>
    </dgm:pt>
    <dgm:pt modelId="{A4EDAA5A-149D-744F-88DB-B167E50936B8}" type="pres">
      <dgm:prSet presAssocID="{4D8542F5-B107-4EB1-A463-EB60B818D01D}" presName="childText" presStyleLbl="conFgAcc1" presStyleIdx="1" presStyleCnt="3">
        <dgm:presLayoutVars>
          <dgm:bulletEnabled val="1"/>
        </dgm:presLayoutVars>
      </dgm:prSet>
      <dgm:spPr/>
    </dgm:pt>
    <dgm:pt modelId="{E08BB304-734E-DD4A-BE38-067CFAE535FE}" type="pres">
      <dgm:prSet presAssocID="{C919E34F-AFFB-4E72-8867-38DA97C3DB87}" presName="spaceBetweenRectangles" presStyleCnt="0"/>
      <dgm:spPr/>
    </dgm:pt>
    <dgm:pt modelId="{75BD2022-A9AD-4748-99AE-1FBDE55FBD86}" type="pres">
      <dgm:prSet presAssocID="{50B68FD5-A170-47F9-8AD9-EEAF4E524C8E}" presName="parentLin" presStyleCnt="0"/>
      <dgm:spPr/>
    </dgm:pt>
    <dgm:pt modelId="{BB0E1A80-DB7E-5448-A7CE-F3EF615A760A}" type="pres">
      <dgm:prSet presAssocID="{50B68FD5-A170-47F9-8AD9-EEAF4E524C8E}" presName="parentLeftMargin" presStyleLbl="node1" presStyleIdx="1" presStyleCnt="3"/>
      <dgm:spPr/>
    </dgm:pt>
    <dgm:pt modelId="{1742A108-9B83-7B49-AD13-54DD3A810B69}" type="pres">
      <dgm:prSet presAssocID="{50B68FD5-A170-47F9-8AD9-EEAF4E524C8E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A5CDCEEF-23C7-DC44-8B3A-1F8F64D9AA63}" type="pres">
      <dgm:prSet presAssocID="{50B68FD5-A170-47F9-8AD9-EEAF4E524C8E}" presName="negativeSpace" presStyleCnt="0"/>
      <dgm:spPr/>
    </dgm:pt>
    <dgm:pt modelId="{11CD964B-A5ED-A14E-BFEF-D7FEA8CDD192}" type="pres">
      <dgm:prSet presAssocID="{50B68FD5-A170-47F9-8AD9-EEAF4E524C8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33DE54A-3084-6F43-9DC2-0FF48C66C043}" type="presOf" srcId="{D7E0628C-922F-417F-BE27-9DC864804220}" destId="{DB7EEE62-FF8E-1A41-AB78-EDA25CCE9167}" srcOrd="1" destOrd="0" presId="urn:microsoft.com/office/officeart/2005/8/layout/list1"/>
    <dgm:cxn modelId="{0EDC9C4C-69CA-4E41-9BA9-D6144B908356}" type="presOf" srcId="{50B68FD5-A170-47F9-8AD9-EEAF4E524C8E}" destId="{1742A108-9B83-7B49-AD13-54DD3A810B69}" srcOrd="1" destOrd="0" presId="urn:microsoft.com/office/officeart/2005/8/layout/list1"/>
    <dgm:cxn modelId="{4D45D95B-4B02-43CC-9002-1F36E26C752D}" srcId="{D9E680B9-90B5-4B1E-85F2-3CAA3F627164}" destId="{4D8542F5-B107-4EB1-A463-EB60B818D01D}" srcOrd="1" destOrd="0" parTransId="{12D098F4-35F9-4B8E-B0D3-145B2E39DB66}" sibTransId="{C919E34F-AFFB-4E72-8867-38DA97C3DB87}"/>
    <dgm:cxn modelId="{C35BF377-5243-CE43-9469-AA1FBB7337F3}" type="presOf" srcId="{D7E0628C-922F-417F-BE27-9DC864804220}" destId="{E6A722DD-982F-5542-BDA9-2FCD9CB2CB08}" srcOrd="0" destOrd="0" presId="urn:microsoft.com/office/officeart/2005/8/layout/list1"/>
    <dgm:cxn modelId="{550FD593-5359-9E45-BBFC-501C16361A88}" type="presOf" srcId="{4D8542F5-B107-4EB1-A463-EB60B818D01D}" destId="{7A10EE33-CBBD-7045-82BE-F3BCB9EA6E4A}" srcOrd="1" destOrd="0" presId="urn:microsoft.com/office/officeart/2005/8/layout/list1"/>
    <dgm:cxn modelId="{86781199-0211-4771-A07F-16336D19FE91}" srcId="{D9E680B9-90B5-4B1E-85F2-3CAA3F627164}" destId="{50B68FD5-A170-47F9-8AD9-EEAF4E524C8E}" srcOrd="2" destOrd="0" parTransId="{DC151DA4-AC60-413C-9951-D7FCCCC3F9BA}" sibTransId="{646802C2-2977-492D-B936-A52482243E8D}"/>
    <dgm:cxn modelId="{8A031C9B-9E05-5941-8D85-3B3A55191C9C}" type="presOf" srcId="{D9E680B9-90B5-4B1E-85F2-3CAA3F627164}" destId="{1C9FDF51-A712-EE43-847C-E1F4137112AB}" srcOrd="0" destOrd="0" presId="urn:microsoft.com/office/officeart/2005/8/layout/list1"/>
    <dgm:cxn modelId="{DB168DB2-BF09-EE49-ABA4-E3C499024C2B}" type="presOf" srcId="{50B68FD5-A170-47F9-8AD9-EEAF4E524C8E}" destId="{BB0E1A80-DB7E-5448-A7CE-F3EF615A760A}" srcOrd="0" destOrd="0" presId="urn:microsoft.com/office/officeart/2005/8/layout/list1"/>
    <dgm:cxn modelId="{F0D266D5-8B2C-4F47-8BEF-FBDD6184489A}" srcId="{D9E680B9-90B5-4B1E-85F2-3CAA3F627164}" destId="{D7E0628C-922F-417F-BE27-9DC864804220}" srcOrd="0" destOrd="0" parTransId="{AEE388C6-1FDC-479F-8A8F-A82AFB70C141}" sibTransId="{DC081D94-B299-4484-B41D-82B43DADFEC8}"/>
    <dgm:cxn modelId="{F66956DA-9312-D54E-A4F6-C17BF5D09D95}" type="presOf" srcId="{4D8542F5-B107-4EB1-A463-EB60B818D01D}" destId="{B7759953-ED21-F948-8AC2-7C292865B1E8}" srcOrd="0" destOrd="0" presId="urn:microsoft.com/office/officeart/2005/8/layout/list1"/>
    <dgm:cxn modelId="{C6C0BE17-79C4-E14F-B0BF-AFFC1ABE50B8}" type="presParOf" srcId="{1C9FDF51-A712-EE43-847C-E1F4137112AB}" destId="{4043D935-DC81-5644-9040-953C8AE06E44}" srcOrd="0" destOrd="0" presId="urn:microsoft.com/office/officeart/2005/8/layout/list1"/>
    <dgm:cxn modelId="{8E05DE7D-A80D-8C45-8F1B-BB13FA49BCD1}" type="presParOf" srcId="{4043D935-DC81-5644-9040-953C8AE06E44}" destId="{E6A722DD-982F-5542-BDA9-2FCD9CB2CB08}" srcOrd="0" destOrd="0" presId="urn:microsoft.com/office/officeart/2005/8/layout/list1"/>
    <dgm:cxn modelId="{7C08287F-423A-F64D-8A4E-16CC598121F7}" type="presParOf" srcId="{4043D935-DC81-5644-9040-953C8AE06E44}" destId="{DB7EEE62-FF8E-1A41-AB78-EDA25CCE9167}" srcOrd="1" destOrd="0" presId="urn:microsoft.com/office/officeart/2005/8/layout/list1"/>
    <dgm:cxn modelId="{5B8729B0-BC28-154C-A018-4E0D35B03B8A}" type="presParOf" srcId="{1C9FDF51-A712-EE43-847C-E1F4137112AB}" destId="{8C09F70B-8E6C-7746-B333-72D4B2741F18}" srcOrd="1" destOrd="0" presId="urn:microsoft.com/office/officeart/2005/8/layout/list1"/>
    <dgm:cxn modelId="{E7DDAD1D-15AF-D24F-807B-B5AF579B6ED3}" type="presParOf" srcId="{1C9FDF51-A712-EE43-847C-E1F4137112AB}" destId="{CC7D5DFD-99A6-DA4B-8563-C9DAED9CCCF9}" srcOrd="2" destOrd="0" presId="urn:microsoft.com/office/officeart/2005/8/layout/list1"/>
    <dgm:cxn modelId="{061A861F-7187-9548-8F23-DE1AB4A2F6B9}" type="presParOf" srcId="{1C9FDF51-A712-EE43-847C-E1F4137112AB}" destId="{E6FE6B4B-770E-3940-9B93-B264E92CFD31}" srcOrd="3" destOrd="0" presId="urn:microsoft.com/office/officeart/2005/8/layout/list1"/>
    <dgm:cxn modelId="{EE690508-007A-5F49-B159-8757E1E4B6C8}" type="presParOf" srcId="{1C9FDF51-A712-EE43-847C-E1F4137112AB}" destId="{B8A2BC9E-DA59-0D4C-99E4-CC13D0A8A195}" srcOrd="4" destOrd="0" presId="urn:microsoft.com/office/officeart/2005/8/layout/list1"/>
    <dgm:cxn modelId="{23CB729E-C2BE-3E4E-A8A0-A75C7A6E1F49}" type="presParOf" srcId="{B8A2BC9E-DA59-0D4C-99E4-CC13D0A8A195}" destId="{B7759953-ED21-F948-8AC2-7C292865B1E8}" srcOrd="0" destOrd="0" presId="urn:microsoft.com/office/officeart/2005/8/layout/list1"/>
    <dgm:cxn modelId="{5282338D-4450-964F-BB22-F869E7292A12}" type="presParOf" srcId="{B8A2BC9E-DA59-0D4C-99E4-CC13D0A8A195}" destId="{7A10EE33-CBBD-7045-82BE-F3BCB9EA6E4A}" srcOrd="1" destOrd="0" presId="urn:microsoft.com/office/officeart/2005/8/layout/list1"/>
    <dgm:cxn modelId="{06BAE5D4-6145-4D43-8DF2-3432FA141467}" type="presParOf" srcId="{1C9FDF51-A712-EE43-847C-E1F4137112AB}" destId="{F435E8CC-020B-164A-B174-877C3F98E402}" srcOrd="5" destOrd="0" presId="urn:microsoft.com/office/officeart/2005/8/layout/list1"/>
    <dgm:cxn modelId="{E71AB84C-6EB6-F64C-B469-777ED6A3B824}" type="presParOf" srcId="{1C9FDF51-A712-EE43-847C-E1F4137112AB}" destId="{A4EDAA5A-149D-744F-88DB-B167E50936B8}" srcOrd="6" destOrd="0" presId="urn:microsoft.com/office/officeart/2005/8/layout/list1"/>
    <dgm:cxn modelId="{D62D8BF1-B475-C249-B7BE-EA56308FCA51}" type="presParOf" srcId="{1C9FDF51-A712-EE43-847C-E1F4137112AB}" destId="{E08BB304-734E-DD4A-BE38-067CFAE535FE}" srcOrd="7" destOrd="0" presId="urn:microsoft.com/office/officeart/2005/8/layout/list1"/>
    <dgm:cxn modelId="{5D045419-5A60-9D4F-8E9A-95CE5D9E8115}" type="presParOf" srcId="{1C9FDF51-A712-EE43-847C-E1F4137112AB}" destId="{75BD2022-A9AD-4748-99AE-1FBDE55FBD86}" srcOrd="8" destOrd="0" presId="urn:microsoft.com/office/officeart/2005/8/layout/list1"/>
    <dgm:cxn modelId="{A8CF0672-C204-8147-A14A-E4AB71BE5D36}" type="presParOf" srcId="{75BD2022-A9AD-4748-99AE-1FBDE55FBD86}" destId="{BB0E1A80-DB7E-5448-A7CE-F3EF615A760A}" srcOrd="0" destOrd="0" presId="urn:microsoft.com/office/officeart/2005/8/layout/list1"/>
    <dgm:cxn modelId="{F40B9DF5-1168-7F4A-B686-BF40F92963B8}" type="presParOf" srcId="{75BD2022-A9AD-4748-99AE-1FBDE55FBD86}" destId="{1742A108-9B83-7B49-AD13-54DD3A810B69}" srcOrd="1" destOrd="0" presId="urn:microsoft.com/office/officeart/2005/8/layout/list1"/>
    <dgm:cxn modelId="{112A0049-3BDF-B94E-BF4E-636583DC5A03}" type="presParOf" srcId="{1C9FDF51-A712-EE43-847C-E1F4137112AB}" destId="{A5CDCEEF-23C7-DC44-8B3A-1F8F64D9AA63}" srcOrd="9" destOrd="0" presId="urn:microsoft.com/office/officeart/2005/8/layout/list1"/>
    <dgm:cxn modelId="{C62877E8-8E2F-574F-94AF-5C6B1B853D6C}" type="presParOf" srcId="{1C9FDF51-A712-EE43-847C-E1F4137112AB}" destId="{11CD964B-A5ED-A14E-BFEF-D7FEA8CDD19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7D5DFD-99A6-DA4B-8563-C9DAED9CCCF9}">
      <dsp:nvSpPr>
        <dsp:cNvPr id="0" name=""/>
        <dsp:cNvSpPr/>
      </dsp:nvSpPr>
      <dsp:spPr>
        <a:xfrm>
          <a:off x="0" y="598874"/>
          <a:ext cx="7293610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7EEE62-FF8E-1A41-AB78-EDA25CCE9167}">
      <dsp:nvSpPr>
        <dsp:cNvPr id="0" name=""/>
        <dsp:cNvSpPr/>
      </dsp:nvSpPr>
      <dsp:spPr>
        <a:xfrm>
          <a:off x="364680" y="37994"/>
          <a:ext cx="5105527" cy="11217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977" tIns="0" rIns="192977" bIns="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Flexible work hours</a:t>
          </a:r>
        </a:p>
      </dsp:txBody>
      <dsp:txXfrm>
        <a:off x="419440" y="92754"/>
        <a:ext cx="4996007" cy="1012240"/>
      </dsp:txXfrm>
    </dsp:sp>
    <dsp:sp modelId="{A4EDAA5A-149D-744F-88DB-B167E50936B8}">
      <dsp:nvSpPr>
        <dsp:cNvPr id="0" name=""/>
        <dsp:cNvSpPr/>
      </dsp:nvSpPr>
      <dsp:spPr>
        <a:xfrm>
          <a:off x="0" y="2322554"/>
          <a:ext cx="7293610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977227"/>
              <a:satOff val="-15767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10EE33-CBBD-7045-82BE-F3BCB9EA6E4A}">
      <dsp:nvSpPr>
        <dsp:cNvPr id="0" name=""/>
        <dsp:cNvSpPr/>
      </dsp:nvSpPr>
      <dsp:spPr>
        <a:xfrm>
          <a:off x="364680" y="1761674"/>
          <a:ext cx="5105527" cy="1121760"/>
        </a:xfrm>
        <a:prstGeom prst="roundRect">
          <a:avLst/>
        </a:prstGeom>
        <a:solidFill>
          <a:schemeClr val="accent2">
            <a:hueOff val="977227"/>
            <a:satOff val="-15767"/>
            <a:lumOff val="-2745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977" tIns="0" rIns="192977" bIns="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Working Conditions</a:t>
          </a:r>
        </a:p>
      </dsp:txBody>
      <dsp:txXfrm>
        <a:off x="419440" y="1816434"/>
        <a:ext cx="4996007" cy="1012240"/>
      </dsp:txXfrm>
    </dsp:sp>
    <dsp:sp modelId="{11CD964B-A5ED-A14E-BFEF-D7FEA8CDD192}">
      <dsp:nvSpPr>
        <dsp:cNvPr id="0" name=""/>
        <dsp:cNvSpPr/>
      </dsp:nvSpPr>
      <dsp:spPr>
        <a:xfrm>
          <a:off x="0" y="4046234"/>
          <a:ext cx="7293610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1954454"/>
              <a:satOff val="-31534"/>
              <a:lumOff val="-5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42A108-9B83-7B49-AD13-54DD3A810B69}">
      <dsp:nvSpPr>
        <dsp:cNvPr id="0" name=""/>
        <dsp:cNvSpPr/>
      </dsp:nvSpPr>
      <dsp:spPr>
        <a:xfrm>
          <a:off x="364680" y="3485354"/>
          <a:ext cx="5105527" cy="1121760"/>
        </a:xfrm>
        <a:prstGeom prst="roundRect">
          <a:avLst/>
        </a:prstGeom>
        <a:solidFill>
          <a:schemeClr val="accent2">
            <a:hueOff val="1954454"/>
            <a:satOff val="-31534"/>
            <a:lumOff val="-549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977" tIns="0" rIns="192977" bIns="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Career development</a:t>
          </a:r>
        </a:p>
      </dsp:txBody>
      <dsp:txXfrm>
        <a:off x="419440" y="3540114"/>
        <a:ext cx="4996007" cy="1012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3/29/23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sisolutions.com/blog/5-key-talent-acquisition-strategies-for-hiring-better-talent-than-your-competitors" TargetMode="External"/><Relationship Id="rId2" Type="http://schemas.openxmlformats.org/officeDocument/2006/relationships/hyperlink" Target="https://www.linkedin.com/pulse/implement-effective-recruiting-strategies-anatoly-denisov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hifives.in/non-monetary-awards-can-work-great/" TargetMode="External"/><Relationship Id="rId4" Type="http://schemas.openxmlformats.org/officeDocument/2006/relationships/hyperlink" Target="https://www.aihr.com/blog/non-monetary-incentiv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45377-13E1-98D3-F8CA-FA14DC58A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703" y="4046483"/>
            <a:ext cx="7670345" cy="507228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6700" dirty="0">
                <a:solidFill>
                  <a:srgbClr val="2427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6700" dirty="0">
                <a:solidFill>
                  <a:srgbClr val="2427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6700" dirty="0">
                <a:solidFill>
                  <a:srgbClr val="2427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Presentation</a:t>
            </a:r>
            <a:br>
              <a:rPr lang="en-GB" sz="4900" dirty="0">
                <a:solidFill>
                  <a:srgbClr val="2427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4900" b="1" dirty="0">
                <a:solidFill>
                  <a:srgbClr val="2427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900" b="1" dirty="0">
                <a:solidFill>
                  <a:srgbClr val="2427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Talent Acquisition Strategies and Monetary Methods</a:t>
            </a:r>
            <a:br>
              <a:rPr lang="en-GB" sz="2400" dirty="0">
                <a:solidFill>
                  <a:srgbClr val="24272A"/>
                </a:solidFill>
                <a:latin typeface="system-ui"/>
              </a:rPr>
            </a:br>
            <a:br>
              <a:rPr lang="en-GB" sz="2400" dirty="0">
                <a:solidFill>
                  <a:srgbClr val="24272A"/>
                </a:solidFill>
                <a:latin typeface="system-ui"/>
              </a:rPr>
            </a:br>
            <a:br>
              <a:rPr lang="en-GB" sz="2400" dirty="0">
                <a:solidFill>
                  <a:srgbClr val="24272A"/>
                </a:solidFill>
                <a:latin typeface="system-ui"/>
              </a:rPr>
            </a:br>
            <a:r>
              <a:rPr lang="en-GB" sz="2400" dirty="0">
                <a:solidFill>
                  <a:srgbClr val="24272A"/>
                </a:solidFill>
                <a:latin typeface="system-ui"/>
              </a:rPr>
              <a:t>Module name and code: Managing People </a:t>
            </a:r>
            <a:r>
              <a:rPr lang="en-GB" sz="2400" b="1" dirty="0">
                <a:solidFill>
                  <a:srgbClr val="24272A"/>
                </a:solidFill>
                <a:latin typeface="system-ui"/>
              </a:rPr>
              <a:t>LCBB5004</a:t>
            </a:r>
            <a:endParaRPr lang="en-US" sz="24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3EEEBD-C422-D438-CCEF-FF32ACC85E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 and ID: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Valentina </a:t>
            </a:r>
            <a:r>
              <a:rPr lang="en-US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Pituscanu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2124861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 name: </a:t>
            </a:r>
            <a:r>
              <a:rPr lang="en-US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Piyumika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Gamage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168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168A6-88FB-F31E-B13F-3FE74E465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Tabel</a:t>
            </a:r>
            <a:r>
              <a:rPr lang="en-US" dirty="0"/>
              <a:t> of 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40D13-DA98-40F2-1C18-918A27DAE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Talent Acquisition Manager Duties</a:t>
            </a:r>
          </a:p>
          <a:p>
            <a:r>
              <a:rPr lang="en-US" dirty="0"/>
              <a:t>Talent Acquisition Process</a:t>
            </a:r>
          </a:p>
          <a:p>
            <a:r>
              <a:rPr lang="en-US" dirty="0"/>
              <a:t>Talent Acquisition Short-Term Strategies</a:t>
            </a:r>
          </a:p>
          <a:p>
            <a:r>
              <a:rPr lang="en-US" dirty="0"/>
              <a:t>Talent Acquisition Long-Term Strategies</a:t>
            </a:r>
          </a:p>
          <a:p>
            <a:r>
              <a:rPr lang="en-US" dirty="0"/>
              <a:t>Rewards Monetary</a:t>
            </a:r>
          </a:p>
          <a:p>
            <a:r>
              <a:rPr lang="en-US" dirty="0"/>
              <a:t>Rewards Non-Monetary</a:t>
            </a:r>
          </a:p>
          <a:p>
            <a:r>
              <a:rPr lang="en-US" dirty="0"/>
              <a:t>Conclusion</a:t>
            </a:r>
          </a:p>
          <a:p>
            <a:r>
              <a:rPr lang="en-US" dirty="0"/>
              <a:t>References </a:t>
            </a:r>
          </a:p>
        </p:txBody>
      </p:sp>
    </p:spTree>
    <p:extLst>
      <p:ext uri="{BB962C8B-B14F-4D97-AF65-F5344CB8AC3E}">
        <p14:creationId xmlns:p14="http://schemas.microsoft.com/office/powerpoint/2010/main" val="688019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59C0F-C715-D811-7ED8-D5C38AFE4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Talent </a:t>
            </a:r>
            <a:r>
              <a:rPr lang="en-US" dirty="0" err="1"/>
              <a:t>Acquisiton</a:t>
            </a:r>
            <a:endParaRPr lang="en-US" dirty="0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058D2DE7-FB28-5A58-B300-EF20923CE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95945" y="1406770"/>
            <a:ext cx="6996331" cy="3748034"/>
          </a:xfrm>
        </p:spPr>
      </p:pic>
    </p:spTree>
    <p:extLst>
      <p:ext uri="{BB962C8B-B14F-4D97-AF65-F5344CB8AC3E}">
        <p14:creationId xmlns:p14="http://schemas.microsoft.com/office/powerpoint/2010/main" val="1823381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D95D1-1377-3AA0-68D1-ED43F5485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8" y="1123837"/>
            <a:ext cx="3204985" cy="4601183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Talent Acquisition Manager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7F27D-1F7A-22ED-EDE3-1C8880728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chemeClr val="tx1"/>
                </a:solidFill>
                <a:latin typeface="Google Sans"/>
              </a:rPr>
              <a:t>D</a:t>
            </a:r>
            <a:r>
              <a:rPr lang="en-GB" b="0" i="0" dirty="0">
                <a:solidFill>
                  <a:schemeClr val="tx1"/>
                </a:solidFill>
                <a:effectLst/>
                <a:latin typeface="Google Sans"/>
              </a:rPr>
              <a:t>eals with the strategies, tactics and processes for identifying, recruiting and retaining the human resources a company needs.</a:t>
            </a:r>
            <a:endParaRPr lang="en-GB" b="0" i="0" dirty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 the person who is looking for talent.</a:t>
            </a:r>
          </a:p>
          <a:p>
            <a:pPr algn="l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</a:rPr>
              <a:t>Decide what  is the job position the company needs.</a:t>
            </a:r>
          </a:p>
          <a:p>
            <a:pPr algn="l"/>
            <a:r>
              <a:rPr lang="en-GB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Recruiting internal or external candidates.</a:t>
            </a:r>
          </a:p>
          <a:p>
            <a:pPr algn="l"/>
            <a:r>
              <a:rPr lang="en-GB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After obtaining application forms, he uses different tools l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</a:rPr>
              <a:t>ike test, interviews, background checks, experience to  identify the right candidate.</a:t>
            </a:r>
            <a:endParaRPr lang="en-GB" b="0" i="0" dirty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789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BF9B9-5C38-53D9-4AA0-A7357AE28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Talent Acquisition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E78F1-DEF8-99FC-97BA-1EB76371B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Make the decision  </a:t>
            </a:r>
          </a:p>
          <a:p>
            <a:r>
              <a:rPr lang="en-US" dirty="0">
                <a:solidFill>
                  <a:schemeClr val="tx1"/>
                </a:solidFill>
              </a:rPr>
              <a:t>Offer trainings  and develop new competencies  to their employees .</a:t>
            </a:r>
          </a:p>
          <a:p>
            <a:r>
              <a:rPr lang="en-US" dirty="0">
                <a:solidFill>
                  <a:schemeClr val="tx1"/>
                </a:solidFill>
              </a:rPr>
              <a:t>Frequently assess  and compensate the employees in order to keep their motivation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3B020BDE-B92A-517C-9305-AADA66F1E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8043" y="3465346"/>
            <a:ext cx="3614981" cy="242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65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74FB2-08AF-FDBD-CA55-D764152FB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Talent Acquisition </a:t>
            </a:r>
            <a:r>
              <a:rPr lang="en-US" u="sng" dirty="0"/>
              <a:t>Short-Term</a:t>
            </a:r>
            <a:r>
              <a:rPr lang="en-US" dirty="0"/>
              <a:t>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C2EFD1-A223-9DDE-F526-E0A481978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7165" y="864107"/>
            <a:ext cx="7617303" cy="3285861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detailed job descriptions</a:t>
            </a: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Outreaching to qualified candidates</a:t>
            </a: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 Industry –Related Meetups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Timeline&#10;&#10;Description automatically generated">
            <a:extLst>
              <a:ext uri="{FF2B5EF4-FFF2-40B4-BE49-F238E27FC236}">
                <a16:creationId xmlns:a16="http://schemas.microsoft.com/office/drawing/2014/main" id="{76BE04A9-2CA6-2D06-DA76-5AC6B6F95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7302" y="3015785"/>
            <a:ext cx="5102500" cy="279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4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4E20C-B3A4-6AD1-9B91-69BFAA11C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Talent Acquisition </a:t>
            </a:r>
            <a:r>
              <a:rPr lang="en-US" u="sng" dirty="0"/>
              <a:t>Long Term </a:t>
            </a:r>
            <a:r>
              <a:rPr lang="en-US" dirty="0"/>
              <a:t>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37E81-09B7-193C-BAB3-72B849167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854084" cy="512064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DE&amp;I</a:t>
            </a: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Employer Branding</a:t>
            </a: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Diversity Hiring Strategies</a:t>
            </a:r>
          </a:p>
        </p:txBody>
      </p:sp>
      <p:pic>
        <p:nvPicPr>
          <p:cNvPr id="5" name="Picture 4" descr="Text&#10;&#10;Description automatically generated with low confidence">
            <a:extLst>
              <a:ext uri="{FF2B5EF4-FFF2-40B4-BE49-F238E27FC236}">
                <a16:creationId xmlns:a16="http://schemas.microsoft.com/office/drawing/2014/main" id="{A12B736D-3B66-8F97-2B22-0FC781A30B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6700" y="1596980"/>
            <a:ext cx="4776652" cy="318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006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76892F18-E183-1D11-4147-2D609810A3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6" r="803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A133C1E-CB83-47F3-8F35-94C2A7C58E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16CA84-8A9D-26A3-9113-023B8FE3A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1283461"/>
          </a:xfrm>
        </p:spPr>
        <p:txBody>
          <a:bodyPr anchor="b">
            <a:normAutofit/>
          </a:bodyPr>
          <a:lstStyle/>
          <a:p>
            <a:r>
              <a:rPr lang="en-US" sz="2400">
                <a:ln w="15875">
                  <a:solidFill>
                    <a:srgbClr val="FFFFFF"/>
                  </a:solidFill>
                </a:ln>
              </a:rPr>
              <a:t>Rewards Monetary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71210-3D21-7166-DDCE-E09787AC1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920" y="2407298"/>
            <a:ext cx="2947482" cy="3498980"/>
          </a:xfrm>
        </p:spPr>
        <p:txBody>
          <a:bodyPr anchor="t">
            <a:normAutofit/>
          </a:bodyPr>
          <a:lstStyle/>
          <a:p>
            <a:r>
              <a:rPr lang="en-US" sz="1600">
                <a:solidFill>
                  <a:srgbClr val="FFFFFF"/>
                </a:solidFill>
              </a:rPr>
              <a:t>Salary</a:t>
            </a:r>
          </a:p>
          <a:p>
            <a:r>
              <a:rPr lang="en-US" sz="1600">
                <a:solidFill>
                  <a:srgbClr val="FFFFFF"/>
                </a:solidFill>
              </a:rPr>
              <a:t>Bonuses</a:t>
            </a:r>
          </a:p>
          <a:p>
            <a:r>
              <a:rPr lang="en-US" sz="1600">
                <a:solidFill>
                  <a:srgbClr val="FFFFFF"/>
                </a:solidFill>
              </a:rPr>
              <a:t>Life + Health insurance</a:t>
            </a:r>
          </a:p>
          <a:p>
            <a:endParaRPr lang="en-US" sz="1600">
              <a:solidFill>
                <a:srgbClr val="FFFFFF"/>
              </a:solidFill>
            </a:endParaRPr>
          </a:p>
          <a:p>
            <a:endParaRPr lang="en-US" sz="1600">
              <a:solidFill>
                <a:srgbClr val="FFFFFF"/>
              </a:solidFill>
            </a:endParaRPr>
          </a:p>
          <a:p>
            <a:endParaRPr lang="en-US" sz="1600">
              <a:solidFill>
                <a:srgbClr val="FFFFFF"/>
              </a:solidFill>
            </a:endParaRPr>
          </a:p>
          <a:p>
            <a:endParaRPr lang="en-US" sz="1600">
              <a:solidFill>
                <a:srgbClr val="FFFFFF"/>
              </a:solidFill>
            </a:endParaRPr>
          </a:p>
          <a:p>
            <a:endParaRPr lang="en-US" sz="1600">
              <a:solidFill>
                <a:srgbClr val="FFFFFF"/>
              </a:solidFill>
            </a:endParaRPr>
          </a:p>
          <a:p>
            <a:endParaRPr lang="en-US" sz="1600">
              <a:solidFill>
                <a:srgbClr val="FFFFFF"/>
              </a:solidFill>
            </a:endParaRPr>
          </a:p>
          <a:p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9E943A-225D-44B1-B345-D7FDBA43C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03566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AAD8036-96D8-496C-8006-37ACA5AD8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A4CBA9-3463-4C65-BF46-6B6C50E7F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42856" y="757325"/>
            <a:ext cx="3549144" cy="5329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D6B6B9-2AC2-D850-41BD-30AA921A9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5775" y="1123837"/>
            <a:ext cx="2947482" cy="4601183"/>
          </a:xfrm>
        </p:spPr>
        <p:txBody>
          <a:bodyPr>
            <a:normAutofit/>
          </a:bodyPr>
          <a:lstStyle/>
          <a:p>
            <a:r>
              <a:rPr lang="en-US" dirty="0"/>
              <a:t>Rewards Non-Monetary</a:t>
            </a:r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CEED6C-D39C-40AA-B89E-52C3FA5A7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C77067-319A-9226-CC9D-69BD785B24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3522369"/>
              </p:ext>
            </p:extLst>
          </p:nvPr>
        </p:nvGraphicFramePr>
        <p:xfrm>
          <a:off x="866647" y="933854"/>
          <a:ext cx="7293610" cy="5041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8880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DB23C2B-2054-4D8B-9E98-9190F8E05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797B5BC-9873-45F9-97D6-298FB5AF0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762000"/>
            <a:ext cx="4208489" cy="5334001"/>
          </a:xfrm>
          <a:custGeom>
            <a:avLst/>
            <a:gdLst>
              <a:gd name="connsiteX0" fmla="*/ 1015642 w 4208489"/>
              <a:gd name="connsiteY0" fmla="*/ 0 h 5334001"/>
              <a:gd name="connsiteX1" fmla="*/ 4208489 w 4208489"/>
              <a:gd name="connsiteY1" fmla="*/ 0 h 5334001"/>
              <a:gd name="connsiteX2" fmla="*/ 4208489 w 4208489"/>
              <a:gd name="connsiteY2" fmla="*/ 5334001 h 5334001"/>
              <a:gd name="connsiteX3" fmla="*/ 0 w 4208489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08489" h="5334001">
                <a:moveTo>
                  <a:pt x="1015642" y="0"/>
                </a:moveTo>
                <a:lnTo>
                  <a:pt x="4208489" y="0"/>
                </a:lnTo>
                <a:lnTo>
                  <a:pt x="4208489" y="5334001"/>
                </a:lnTo>
                <a:lnTo>
                  <a:pt x="0" y="5334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50C644-5EC2-8873-275F-1F2913873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260" y="1683144"/>
            <a:ext cx="2774922" cy="3491712"/>
          </a:xfrm>
        </p:spPr>
        <p:txBody>
          <a:bodyPr>
            <a:normAutofit/>
          </a:bodyPr>
          <a:lstStyle/>
          <a:p>
            <a:r>
              <a:rPr lang="en-US" dirty="0"/>
              <a:t>Conclusion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5FCFB-C060-C6B0-79A1-4245A63F39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1606" y="1683143"/>
            <a:ext cx="6627377" cy="3491713"/>
          </a:xfrm>
        </p:spPr>
        <p:txBody>
          <a:bodyPr>
            <a:normAutofit/>
          </a:bodyPr>
          <a:lstStyle/>
          <a:p>
            <a:r>
              <a:rPr lang="en-US" dirty="0"/>
              <a:t>In conclusion I would say that if we want to recruit a talent for Short-Term or Long-Term, there are a lot of strategies which should be followed in order to recruit the right person, the process may not be easy but the result will be great.  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65C2FCD-09A4-4B4B-AA73-F330DFE91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1190517" y="1056875"/>
            <a:ext cx="1001483" cy="4744251"/>
          </a:xfrm>
          <a:custGeom>
            <a:avLst/>
            <a:gdLst>
              <a:gd name="connsiteX0" fmla="*/ 0 w 1001483"/>
              <a:gd name="connsiteY0" fmla="*/ 0 h 4744251"/>
              <a:gd name="connsiteX1" fmla="*/ 1001483 w 1001483"/>
              <a:gd name="connsiteY1" fmla="*/ 0 h 4744251"/>
              <a:gd name="connsiteX2" fmla="*/ 0 w 1001483"/>
              <a:gd name="connsiteY2" fmla="*/ 4744251 h 4744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483" h="4744251">
                <a:moveTo>
                  <a:pt x="0" y="0"/>
                </a:moveTo>
                <a:lnTo>
                  <a:pt x="1001483" y="0"/>
                </a:lnTo>
                <a:lnTo>
                  <a:pt x="0" y="47442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0549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F7270-BCFB-1AEF-B850-605F061B1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5827D-9E51-F185-3A9F-65A32BFBFC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https://www.linkedin.com/pulse/implement-effective-recruiting-strategies-anatoly-denisov</a:t>
            </a:r>
            <a:endParaRPr lang="en-US" dirty="0"/>
          </a:p>
          <a:p>
            <a:r>
              <a:rPr lang="en-US" dirty="0">
                <a:hlinkClick r:id="rId3"/>
              </a:rPr>
              <a:t>https://www.edsisolutions.com/blog/5-key-talent-acquisition-strategies-for-hiring-better-talent-than-your-competitors</a:t>
            </a:r>
            <a:endParaRPr lang="en-US" dirty="0"/>
          </a:p>
          <a:p>
            <a:r>
              <a:rPr lang="en-US" dirty="0">
                <a:hlinkClick r:id="rId4"/>
              </a:rPr>
              <a:t>https://www.aihr.com/blog/non-monetary-incentives/</a:t>
            </a:r>
            <a:endParaRPr lang="en-US" dirty="0"/>
          </a:p>
          <a:p>
            <a:r>
              <a:rPr lang="en-US" dirty="0">
                <a:hlinkClick r:id="rId5"/>
              </a:rPr>
              <a:t>https://www.hifives.in/non-monetary-awards-can-work-great/</a:t>
            </a:r>
            <a:endParaRPr lang="en-US" dirty="0"/>
          </a:p>
          <a:p>
            <a:pPr marL="0" indent="0">
              <a:buNone/>
            </a:pPr>
            <a:r>
              <a:rPr lang="en-GB" altLang="en-US" sz="2000" dirty="0" err="1"/>
              <a:t>Calnan</a:t>
            </a:r>
            <a:r>
              <a:rPr lang="en-GB" altLang="en-US" sz="2000" dirty="0"/>
              <a:t> (2017b) No I’m not the HR director. I’m the vibe manager, </a:t>
            </a:r>
            <a:r>
              <a:rPr lang="en-GB" altLang="en-US" sz="2000" i="1" dirty="0"/>
              <a:t>People Management</a:t>
            </a:r>
          </a:p>
          <a:p>
            <a:pPr marL="0" indent="0">
              <a:buNone/>
            </a:pPr>
            <a:r>
              <a:rPr lang="en-GB" altLang="en-US" sz="2000" dirty="0"/>
              <a:t>Stewart, J. and C. Rigg (2011) </a:t>
            </a:r>
            <a:r>
              <a:rPr lang="en-GB" altLang="en-US" sz="2000" i="1" dirty="0"/>
              <a:t>Learning and Talent Development, </a:t>
            </a:r>
            <a:r>
              <a:rPr lang="en-GB" altLang="en-US" sz="2000" dirty="0"/>
              <a:t>CIPD, London.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045626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7215</TotalTime>
  <Words>350</Words>
  <Application>Microsoft Macintosh PowerPoint</Application>
  <PresentationFormat>Widescreen</PresentationFormat>
  <Paragraphs>58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Corbel</vt:lpstr>
      <vt:lpstr>Google Sans</vt:lpstr>
      <vt:lpstr>system-ui</vt:lpstr>
      <vt:lpstr>Times New Roman</vt:lpstr>
      <vt:lpstr>Wingdings 2</vt:lpstr>
      <vt:lpstr>Frame</vt:lpstr>
      <vt:lpstr>  Individual Presentation  Talent Acquisition Strategies and Monetary Methods   Module name and code: Managing People LCBB5004</vt:lpstr>
      <vt:lpstr>Tabel of contents</vt:lpstr>
      <vt:lpstr>Talent Acquisiton</vt:lpstr>
      <vt:lpstr>Talent Acquisition Manager     </vt:lpstr>
      <vt:lpstr>Talent Acquisition Process</vt:lpstr>
      <vt:lpstr>Talent Acquisition Short-Term Strategies</vt:lpstr>
      <vt:lpstr>Talent Acquisition Long Term Strategies</vt:lpstr>
      <vt:lpstr>Rewards Monetary</vt:lpstr>
      <vt:lpstr>Rewards Non-Monetary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Individual Presentation  Talent Acquisition Strategies and Monetary Methods    Module name and code: Managing People LCBB5004</dc:title>
  <dc:creator>Valentina Pituscanu</dc:creator>
  <cp:lastModifiedBy>Valentina Pituscanu</cp:lastModifiedBy>
  <cp:revision>4</cp:revision>
  <dcterms:created xsi:type="dcterms:W3CDTF">2023-03-22T10:20:31Z</dcterms:created>
  <dcterms:modified xsi:type="dcterms:W3CDTF">2023-03-30T13:10:55Z</dcterms:modified>
</cp:coreProperties>
</file>