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9"/>
  </p:notesMasterIdLst>
  <p:sldIdLst>
    <p:sldId id="285" r:id="rId2"/>
    <p:sldId id="286" r:id="rId3"/>
    <p:sldId id="287" r:id="rId4"/>
    <p:sldId id="289" r:id="rId5"/>
    <p:sldId id="288" r:id="rId6"/>
    <p:sldId id="290" r:id="rId7"/>
    <p:sldId id="291" r:id="rId8"/>
    <p:sldId id="292" r:id="rId9"/>
    <p:sldId id="293" r:id="rId10"/>
    <p:sldId id="256" r:id="rId11"/>
    <p:sldId id="282" r:id="rId12"/>
    <p:sldId id="257" r:id="rId13"/>
    <p:sldId id="275" r:id="rId14"/>
    <p:sldId id="258" r:id="rId15"/>
    <p:sldId id="259" r:id="rId16"/>
    <p:sldId id="260" r:id="rId17"/>
    <p:sldId id="262" r:id="rId18"/>
    <p:sldId id="263" r:id="rId19"/>
    <p:sldId id="267" r:id="rId20"/>
    <p:sldId id="266" r:id="rId21"/>
    <p:sldId id="265" r:id="rId22"/>
    <p:sldId id="264" r:id="rId23"/>
    <p:sldId id="268" r:id="rId24"/>
    <p:sldId id="269" r:id="rId25"/>
    <p:sldId id="274" r:id="rId26"/>
    <p:sldId id="273" r:id="rId27"/>
    <p:sldId id="272" r:id="rId28"/>
    <p:sldId id="271" r:id="rId29"/>
    <p:sldId id="270" r:id="rId30"/>
    <p:sldId id="283" r:id="rId31"/>
    <p:sldId id="261" r:id="rId32"/>
    <p:sldId id="277" r:id="rId33"/>
    <p:sldId id="278" r:id="rId34"/>
    <p:sldId id="279" r:id="rId35"/>
    <p:sldId id="276" r:id="rId36"/>
    <p:sldId id="281" r:id="rId37"/>
    <p:sldId id="280" r:id="rId3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9CFD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0" d="100"/>
          <a:sy n="60" d="100"/>
        </p:scale>
        <p:origin x="90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A21DF8-8C40-4FAE-B7EF-405E8AD2C22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4E2D2E-716B-4354-96E9-E0B1B520437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32993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A4E2D2E-716B-4354-96E9-E0B1B5204376}" type="slidenum">
              <a:rPr lang="cy-GB" smtClean="0"/>
              <a:t>10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550658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A4E2D2E-716B-4354-96E9-E0B1B5204376}" type="slidenum">
              <a:rPr lang="cy-GB" smtClean="0"/>
              <a:t>13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168912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A4E2D2E-716B-4354-96E9-E0B1B5204376}" type="slidenum">
              <a:rPr lang="cy-GB" smtClean="0"/>
              <a:t>31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176900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11/20/2024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jdorganizer.blogspot.com/2012/08/alarm-clocks-to-start-your-day-right.html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B3D88A7-B54D-CCDD-C9CC-59E275ACFA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225" y="214312"/>
            <a:ext cx="10877550" cy="6429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5710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A9667DC-1325-CF3D-54E0-38DA7DE04A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287" y="190500"/>
            <a:ext cx="10639425" cy="647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10225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A2A3416-7416-9AB7-C73E-871251F462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0687" y="519112"/>
            <a:ext cx="8810625" cy="5819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60284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937AF3C-CED6-5C74-A785-F09E3B00EA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4012" y="347662"/>
            <a:ext cx="8943975" cy="6162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50895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7EBF5C4-266E-F781-15FD-49223871C1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5950" y="509587"/>
            <a:ext cx="8420100" cy="5838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55035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4528E1F-3ACD-2EA6-35D1-A787FDD335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4950" y="438150"/>
            <a:ext cx="9182100" cy="598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29319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D5433A1-4AA1-D6B0-2560-7225765CC6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600" y="195262"/>
            <a:ext cx="10210800" cy="6467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74946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28565C1-A08B-B88E-E9F8-DA485C6D7A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2025" y="204787"/>
            <a:ext cx="10267950" cy="6448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14133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668352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8DB5F-5F78-4B63-8BB8-647A06A534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7121453" cy="1515533"/>
          </a:xfrm>
        </p:spPr>
        <p:txBody>
          <a:bodyPr/>
          <a:lstStyle/>
          <a:p>
            <a:br>
              <a:rPr lang="cy-GB" dirty="0"/>
            </a:br>
            <a:r>
              <a:rPr lang="cy-GB" dirty="0">
                <a:latin typeface="Comic Sans MS" panose="030F0702030302020204" pitchFamily="66" charset="0"/>
              </a:rPr>
              <a:t>Faciw</a:t>
            </a:r>
            <a:r>
              <a:rPr lang="cy-GB" b="0" i="0" dirty="0">
                <a:solidFill>
                  <a:srgbClr val="3C4043"/>
                </a:solidFill>
                <a:effectLst/>
                <a:latin typeface="Comic Sans MS" panose="030F0702030302020204" pitchFamily="66" charset="0"/>
              </a:rPr>
              <a:t>î</a:t>
            </a:r>
            <a:r>
              <a:rPr lang="cy-GB" dirty="0">
                <a:latin typeface="Comic Sans MS" panose="030F0702030302020204" pitchFamily="66" charset="0"/>
              </a:rPr>
              <a:t>s yn Yr Ail Ryfel Byd</a:t>
            </a:r>
          </a:p>
        </p:txBody>
      </p:sp>
    </p:spTree>
    <p:extLst>
      <p:ext uri="{BB962C8B-B14F-4D97-AF65-F5344CB8AC3E}">
        <p14:creationId xmlns:p14="http://schemas.microsoft.com/office/powerpoint/2010/main" val="31011714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FE08D-687F-A120-13B2-5CBD812EC6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u="sng" dirty="0">
                <a:latin typeface="Comic Sans MS" panose="030F0702030302020204" pitchFamily="66" charset="0"/>
              </a:rPr>
              <a:t>Gwers Diwethaf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1BD31-2244-859B-F357-BD8C415B36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sz="4000" dirty="0">
                <a:latin typeface="Comic Sans MS" panose="030F0702030302020204" pitchFamily="66" charset="0"/>
              </a:rPr>
              <a:t>Dysgaist ti eisiau yn yr unigol.</a:t>
            </a:r>
          </a:p>
        </p:txBody>
      </p:sp>
    </p:spTree>
    <p:extLst>
      <p:ext uri="{BB962C8B-B14F-4D97-AF65-F5344CB8AC3E}">
        <p14:creationId xmlns:p14="http://schemas.microsoft.com/office/powerpoint/2010/main" val="35464381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6726D-4D90-4975-4160-3D3021D56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Nod y wers Heddiw ydy: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B48F44-D378-8FBB-C521-B78909B168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b="0" i="0" dirty="0">
                <a:solidFill>
                  <a:srgbClr val="3C4043"/>
                </a:solidFill>
                <a:effectLst/>
                <a:latin typeface="Roboto" panose="02000000000000000000" pitchFamily="2" charset="0"/>
              </a:rPr>
              <a:t>Beth oedd y faciwîs eisiau yn yr ail ryfel byd?</a:t>
            </a:r>
          </a:p>
          <a:p>
            <a:r>
              <a:rPr lang="cy-GB" altLang="en-US" dirty="0">
                <a:solidFill>
                  <a:srgbClr val="1F1F1F"/>
                </a:solidFill>
                <a:latin typeface="inherit"/>
              </a:rPr>
              <a:t>G</a:t>
            </a:r>
            <a:r>
              <a:rPr kumimoji="0" lang="cy-GB" altLang="en-US" sz="24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inherit"/>
              </a:rPr>
              <a:t>ofyn y cwestiwn</a:t>
            </a:r>
            <a:r>
              <a:rPr kumimoji="0" lang="cy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lang="cy-GB" dirty="0">
                <a:solidFill>
                  <a:srgbClr val="3C4043"/>
                </a:solidFill>
                <a:latin typeface="Roboto" panose="02000000000000000000" pitchFamily="2" charset="0"/>
              </a:rPr>
              <a:t> Ydy e/hi eisiau .....?</a:t>
            </a:r>
          </a:p>
          <a:p>
            <a:r>
              <a:rPr lang="cy-GB" dirty="0">
                <a:solidFill>
                  <a:srgbClr val="3C4043"/>
                </a:solidFill>
                <a:latin typeface="Roboto" panose="02000000000000000000" pitchFamily="2" charset="0"/>
              </a:rPr>
              <a:t>Ateb y cwestiwn       </a:t>
            </a:r>
            <a:r>
              <a:rPr lang="cy-GB" sz="3600" dirty="0">
                <a:solidFill>
                  <a:srgbClr val="00B050"/>
                </a:solidFill>
                <a:latin typeface="Roboto" panose="02000000000000000000" pitchFamily="2" charset="0"/>
                <a:sym typeface="Wingdings" panose="05000000000000000000" pitchFamily="2" charset="2"/>
              </a:rPr>
              <a:t></a:t>
            </a:r>
            <a:r>
              <a:rPr lang="cy-GB" dirty="0">
                <a:solidFill>
                  <a:srgbClr val="3C4043"/>
                </a:solidFill>
                <a:latin typeface="Roboto" panose="02000000000000000000" pitchFamily="2" charset="0"/>
              </a:rPr>
              <a:t> Ydy, mae e/hi eisiau...</a:t>
            </a:r>
          </a:p>
          <a:p>
            <a:r>
              <a:rPr lang="cy-GB" dirty="0">
                <a:solidFill>
                  <a:srgbClr val="3C4043"/>
                </a:solidFill>
                <a:latin typeface="Roboto" panose="02000000000000000000" pitchFamily="2" charset="0"/>
              </a:rPr>
              <a:t>                                     </a:t>
            </a:r>
            <a:r>
              <a:rPr lang="cy-GB" sz="3600" dirty="0">
                <a:solidFill>
                  <a:srgbClr val="FF0000"/>
                </a:solidFill>
                <a:latin typeface="Roboto" panose="02000000000000000000" pitchFamily="2" charset="0"/>
                <a:sym typeface="Wingdings" panose="05000000000000000000" pitchFamily="2" charset="2"/>
              </a:rPr>
              <a:t></a:t>
            </a:r>
            <a:r>
              <a:rPr lang="cy-GB" dirty="0">
                <a:solidFill>
                  <a:srgbClr val="3C4043"/>
                </a:solidFill>
                <a:latin typeface="Roboto" panose="02000000000000000000" pitchFamily="2" charset="0"/>
              </a:rPr>
              <a:t>Nac ydy, dydy e/hi ddim eisiau....</a:t>
            </a:r>
          </a:p>
        </p:txBody>
      </p:sp>
    </p:spTree>
    <p:extLst>
      <p:ext uri="{BB962C8B-B14F-4D97-AF65-F5344CB8AC3E}">
        <p14:creationId xmlns:p14="http://schemas.microsoft.com/office/powerpoint/2010/main" val="33414142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3E5C3-F956-289B-78BA-AB2F6F479C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sz="5400" dirty="0">
                <a:solidFill>
                  <a:srgbClr val="262626"/>
                </a:solidFill>
              </a:rPr>
              <a:t>R</a:t>
            </a:r>
            <a:r>
              <a:rPr lang="cy-GB" sz="5400" kern="1200" dirty="0">
                <a:solidFill>
                  <a:srgbClr val="262626"/>
                </a:solidFill>
              </a:rPr>
              <a:t>ydyn ni’n mynd yn ôl mewn amser</a:t>
            </a:r>
            <a:endParaRPr lang="cy-GB" sz="115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A0034B-164F-4079-1865-392C57930E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sz="3600" kern="1200" dirty="0">
                <a:solidFill>
                  <a:srgbClr val="262626"/>
                </a:solidFill>
              </a:rPr>
              <a:t>Rydyn ni'n mynd i helpu'r plant i bacio eu cês</a:t>
            </a:r>
          </a:p>
          <a:p>
            <a:pPr marL="0" indent="0">
              <a:buNone/>
            </a:pPr>
            <a:r>
              <a:rPr lang="cy-GB" sz="3600" dirty="0">
                <a:solidFill>
                  <a:srgbClr val="262626"/>
                </a:solidFill>
              </a:rPr>
              <a:t>Smalio ein bod yn ôl yn yr Ail Ryfel Byd</a:t>
            </a:r>
            <a:endParaRPr lang="cy-GB" sz="1800" kern="1200" dirty="0">
              <a:solidFill>
                <a:srgbClr val="2626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89169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606F7-6035-0956-1E69-7FEF088843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556932"/>
            <a:ext cx="6256866" cy="3318936"/>
          </a:xfrm>
        </p:spPr>
        <p:txBody>
          <a:bodyPr>
            <a:normAutofit/>
          </a:bodyPr>
          <a:lstStyle/>
          <a:p>
            <a:br>
              <a:rPr lang="en-GB" dirty="0"/>
            </a:br>
            <a:r>
              <a:rPr lang="cy-GB" dirty="0">
                <a:latin typeface="Arial" panose="020B0604020202020204" pitchFamily="34" charset="0"/>
              </a:rPr>
              <a:t>M</a:t>
            </a:r>
            <a:r>
              <a:rPr lang="cy-GB" b="0" i="0" dirty="0">
                <a:effectLst/>
                <a:latin typeface="Arial" panose="020B0604020202020204" pitchFamily="34" charset="0"/>
              </a:rPr>
              <a:t>eddyliwch am y dillad rydych chi’n gwybod.</a:t>
            </a:r>
          </a:p>
          <a:p>
            <a:r>
              <a:rPr lang="cy-GB" b="0" i="0" dirty="0">
                <a:effectLst/>
                <a:latin typeface="Arial" panose="020B0604020202020204" pitchFamily="34" charset="0"/>
              </a:rPr>
              <a:t> Ysgrifennwch ar y bwrdd bach gwyn.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</a:rPr>
              <a:t>Rydych  chi’n cael 30 eiliad.</a:t>
            </a:r>
            <a:endParaRPr lang="cy-GB" dirty="0"/>
          </a:p>
        </p:txBody>
      </p:sp>
      <p:pic>
        <p:nvPicPr>
          <p:cNvPr id="5" name="Picture 4" descr="A red and white alarm clock&#10;&#10;Description automatically generated">
            <a:extLst>
              <a:ext uri="{FF2B5EF4-FFF2-40B4-BE49-F238E27FC236}">
                <a16:creationId xmlns:a16="http://schemas.microsoft.com/office/drawing/2014/main" id="{A33DCB74-1D73-D8A2-B3B5-AE1FCE4E70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085026" y="2802157"/>
            <a:ext cx="2739728" cy="2650686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8137C1E-D62B-78F7-FA0A-D90A26E39D6A}"/>
              </a:ext>
            </a:extLst>
          </p:cNvPr>
          <p:cNvSpPr txBox="1"/>
          <p:nvPr/>
        </p:nvSpPr>
        <p:spPr>
          <a:xfrm>
            <a:off x="8331764" y="5252788"/>
            <a:ext cx="249299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cy-GB" sz="700">
                <a:solidFill>
                  <a:srgbClr val="FFFFFF"/>
                </a:solidFill>
                <a:hlinkClick r:id="rId4" tooltip="https://jdorganizer.blogspot.com/2012/08/alarm-clocks-to-start-your-day-right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cy-GB" sz="700">
                <a:solidFill>
                  <a:srgbClr val="FFFFFF"/>
                </a:solidFill>
              </a:rPr>
              <a:t> by Unknown Author is licensed under </a:t>
            </a:r>
            <a:r>
              <a:rPr lang="cy-GB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cy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67400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84AB6-6F20-2F55-7919-753D1E86B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Geirfa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D27C38-62A7-00F4-CF5C-0FB4DA3822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0642" y="2611065"/>
            <a:ext cx="5381182" cy="3707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3378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4173A58-B122-4342-8641-2C7187495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E3E38EB-06F9-40C9-B3E2-7CC1363B99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F4602F8C-E1EC-4202-83F7-93670CAFA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4E31948-EA92-4179-8BB5-5451F6E3D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D0AC484-6868-593A-CB0B-A936354E0978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17" r="2" b="12135"/>
          <a:stretch/>
        </p:blipFill>
        <p:spPr bwMode="auto">
          <a:xfrm>
            <a:off x="1412683" y="1410208"/>
            <a:ext cx="5278777" cy="3858780"/>
          </a:xfrm>
          <a:prstGeom prst="rect">
            <a:avLst/>
          </a:prstGeom>
          <a:noFill/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83CC4B-D7FE-41C7-8BDC-1FF487C9C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DAD75129-CF3E-0551-2B78-9C25128B0DC5}"/>
              </a:ext>
            </a:extLst>
          </p:cNvPr>
          <p:cNvSpPr txBox="1"/>
          <p:nvPr/>
        </p:nvSpPr>
        <p:spPr>
          <a:xfrm>
            <a:off x="7655241" y="1405803"/>
            <a:ext cx="337650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dirty="0">
                <a:latin typeface="Comic Sans MS" panose="030F0702030302020204" pitchFamily="66" charset="0"/>
              </a:rPr>
              <a:t>trowsus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3A381D7B-A9AF-3857-A711-A285BCD570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25736" y="4967353"/>
            <a:ext cx="246380" cy="246380"/>
          </a:xfrm>
          <a:prstGeom prst="ellipse">
            <a:avLst/>
          </a:prstGeom>
          <a:solidFill>
            <a:srgbClr val="0070C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1887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4173A58-B122-4342-8641-2C7187495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E3E38EB-06F9-40C9-B3E2-7CC1363B99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F4602F8C-E1EC-4202-83F7-93670CAFA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4E31948-EA92-4179-8BB5-5451F6E3D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83CC4B-D7FE-41C7-8BDC-1FF487C9C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51DC58D9-07F3-72AC-8528-EE4C5B78081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2718" y="1538220"/>
            <a:ext cx="3964556" cy="3884709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AA9BC67-42E7-760A-F24F-29E0BBC62672}"/>
              </a:ext>
            </a:extLst>
          </p:cNvPr>
          <p:cNvSpPr txBox="1"/>
          <p:nvPr/>
        </p:nvSpPr>
        <p:spPr>
          <a:xfrm>
            <a:off x="7035330" y="1392874"/>
            <a:ext cx="55056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dirty="0">
                <a:latin typeface="Comic Sans MS" panose="030F0702030302020204" pitchFamily="66" charset="0"/>
              </a:rPr>
              <a:t>brws dannedd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DC0ECD3-FC03-CA5D-1984-59C1E09603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25736" y="4967353"/>
            <a:ext cx="246380" cy="246380"/>
          </a:xfrm>
          <a:prstGeom prst="ellipse">
            <a:avLst/>
          </a:prstGeom>
          <a:solidFill>
            <a:srgbClr val="0070C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4389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4173A58-B122-4342-8641-2C7187495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E3E38EB-06F9-40C9-B3E2-7CC1363B99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F4602F8C-E1EC-4202-83F7-93670CAFA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4E31948-EA92-4179-8BB5-5451F6E3D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83CC4B-D7FE-41C7-8BDC-1FF487C9C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F9D32189-26F3-3C1D-D7F3-1F23CE8E399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9495" y="1294811"/>
            <a:ext cx="4302125" cy="4302125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C9FD302-F856-444C-D737-BF5695C422C9}"/>
              </a:ext>
            </a:extLst>
          </p:cNvPr>
          <p:cNvSpPr txBox="1"/>
          <p:nvPr/>
        </p:nvSpPr>
        <p:spPr>
          <a:xfrm>
            <a:off x="7655241" y="1405803"/>
            <a:ext cx="337650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dirty="0">
                <a:latin typeface="Comic Sans MS" panose="030F0702030302020204" pitchFamily="66" charset="0"/>
              </a:rPr>
              <a:t>tedi 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D238057-B7A3-AF1E-EF1B-AFAA3C2CF2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25736" y="4967353"/>
            <a:ext cx="246380" cy="246380"/>
          </a:xfrm>
          <a:prstGeom prst="ellipse">
            <a:avLst/>
          </a:prstGeom>
          <a:solidFill>
            <a:srgbClr val="0070C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2103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4173A58-B122-4342-8641-2C7187495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E3E38EB-06F9-40C9-B3E2-7CC1363B99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F4602F8C-E1EC-4202-83F7-93670CAFA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4E31948-EA92-4179-8BB5-5451F6E3D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83CC4B-D7FE-41C7-8BDC-1FF487C9C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F58589D9-6593-8E79-A830-C5D60931E0B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719"/>
          <a:stretch/>
        </p:blipFill>
        <p:spPr bwMode="auto">
          <a:xfrm>
            <a:off x="2398485" y="1337283"/>
            <a:ext cx="3306861" cy="374247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F5FE76A-6F47-73CB-0920-1F166AA16B2A}"/>
              </a:ext>
            </a:extLst>
          </p:cNvPr>
          <p:cNvSpPr txBox="1"/>
          <p:nvPr/>
        </p:nvSpPr>
        <p:spPr>
          <a:xfrm>
            <a:off x="7338856" y="1530931"/>
            <a:ext cx="426083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dirty="0">
                <a:latin typeface="Comic Sans MS" panose="030F0702030302020204" pitchFamily="66" charset="0"/>
              </a:rPr>
              <a:t>mwgwd nwy 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5DD30EC-013C-4E1B-8AE5-0BA44988F6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25736" y="4967353"/>
            <a:ext cx="246380" cy="246380"/>
          </a:xfrm>
          <a:prstGeom prst="ellipse">
            <a:avLst/>
          </a:prstGeom>
          <a:solidFill>
            <a:srgbClr val="0070C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0444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4173A58-B122-4342-8641-2C7187495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E3E38EB-06F9-40C9-B3E2-7CC1363B99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F4602F8C-E1EC-4202-83F7-93670CAFA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4E31948-EA92-4179-8BB5-5451F6E3D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83CC4B-D7FE-41C7-8BDC-1FF487C9C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EAD1CFD9-E274-EC63-AA28-A570E122365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04" b="7994"/>
          <a:stretch/>
        </p:blipFill>
        <p:spPr bwMode="auto">
          <a:xfrm>
            <a:off x="2841217" y="1862420"/>
            <a:ext cx="2514554" cy="313315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86E668D-4BDA-4761-4E59-2DCD339416CE}"/>
              </a:ext>
            </a:extLst>
          </p:cNvPr>
          <p:cNvSpPr txBox="1"/>
          <p:nvPr/>
        </p:nvSpPr>
        <p:spPr>
          <a:xfrm>
            <a:off x="7655241" y="1405803"/>
            <a:ext cx="337650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dirty="0">
                <a:latin typeface="Comic Sans MS" panose="030F0702030302020204" pitchFamily="66" charset="0"/>
              </a:rPr>
              <a:t>ffrog </a:t>
            </a:r>
          </a:p>
        </p:txBody>
      </p:sp>
    </p:spTree>
    <p:extLst>
      <p:ext uri="{BB962C8B-B14F-4D97-AF65-F5344CB8AC3E}">
        <p14:creationId xmlns:p14="http://schemas.microsoft.com/office/powerpoint/2010/main" val="41129294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4173A58-B122-4342-8641-2C7187495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E3E38EB-06F9-40C9-B3E2-7CC1363B99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F4602F8C-E1EC-4202-83F7-93670CAFA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4E31948-EA92-4179-8BB5-5451F6E3D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83CC4B-D7FE-41C7-8BDC-1FF487C9C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5CAC4A35-AE63-8FBE-B355-911A20B130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55691" y="1250696"/>
            <a:ext cx="4164856" cy="421965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48A305F-F086-F202-ED1D-A2192F6915BB}"/>
              </a:ext>
            </a:extLst>
          </p:cNvPr>
          <p:cNvSpPr txBox="1"/>
          <p:nvPr/>
        </p:nvSpPr>
        <p:spPr>
          <a:xfrm>
            <a:off x="7655241" y="1405803"/>
            <a:ext cx="337650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dirty="0">
                <a:latin typeface="Comic Sans MS" panose="030F0702030302020204" pitchFamily="66" charset="0"/>
              </a:rPr>
              <a:t>marblis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1207BCDF-084D-D146-0D6A-9E6AC4A766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4748" y="4842933"/>
            <a:ext cx="246380" cy="246380"/>
          </a:xfrm>
          <a:prstGeom prst="ellipse">
            <a:avLst/>
          </a:prstGeom>
          <a:solidFill>
            <a:srgbClr val="FF99CC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4035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4173A58-B122-4342-8641-2C7187495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E3E38EB-06F9-40C9-B3E2-7CC1363B99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F4602F8C-E1EC-4202-83F7-93670CAFA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4E31948-EA92-4179-8BB5-5451F6E3D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83CC4B-D7FE-41C7-8BDC-1FF487C9C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BE885746-A602-4189-E38A-035BBE5D986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1629" y="1809453"/>
            <a:ext cx="3572476" cy="3587891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101DFC1-24F7-5A68-6188-BB818955C236}"/>
              </a:ext>
            </a:extLst>
          </p:cNvPr>
          <p:cNvSpPr txBox="1"/>
          <p:nvPr/>
        </p:nvSpPr>
        <p:spPr>
          <a:xfrm>
            <a:off x="7655241" y="1405803"/>
            <a:ext cx="337650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dirty="0">
                <a:latin typeface="Comic Sans MS" panose="030F0702030302020204" pitchFamily="66" charset="0"/>
              </a:rPr>
              <a:t>esgidiau 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6F8B625-302F-2BF8-EBFC-C3720F1429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0706" y="4826891"/>
            <a:ext cx="246380" cy="246380"/>
          </a:xfrm>
          <a:prstGeom prst="ellipse">
            <a:avLst/>
          </a:prstGeom>
          <a:solidFill>
            <a:srgbClr val="FF99CC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0899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4173A58-B122-4342-8641-2C7187495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E3E38EB-06F9-40C9-B3E2-7CC1363B99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F4602F8C-E1EC-4202-83F7-93670CAFA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4E31948-EA92-4179-8BB5-5451F6E3D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83CC4B-D7FE-41C7-8BDC-1FF487C9C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DB728585-7E71-EAED-9443-E5D25FD0ACE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3247" y="1577338"/>
            <a:ext cx="2789806" cy="3677891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EEDA3FA-9699-8CC8-69B9-F9208F7FF9CD}"/>
              </a:ext>
            </a:extLst>
          </p:cNvPr>
          <p:cNvSpPr txBox="1"/>
          <p:nvPr/>
        </p:nvSpPr>
        <p:spPr>
          <a:xfrm>
            <a:off x="7161196" y="1348109"/>
            <a:ext cx="406186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dirty="0">
                <a:latin typeface="Comic Sans MS" panose="030F0702030302020204" pitchFamily="66" charset="0"/>
              </a:rPr>
              <a:t>llyfr dogni </a:t>
            </a:r>
          </a:p>
        </p:txBody>
      </p:sp>
    </p:spTree>
    <p:extLst>
      <p:ext uri="{BB962C8B-B14F-4D97-AF65-F5344CB8AC3E}">
        <p14:creationId xmlns:p14="http://schemas.microsoft.com/office/powerpoint/2010/main" val="20609430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4173A58-B122-4342-8641-2C7187495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E3E38EB-06F9-40C9-B3E2-7CC1363B99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F4602F8C-E1EC-4202-83F7-93670CAFA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4E31948-EA92-4179-8BB5-5451F6E3D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83CC4B-D7FE-41C7-8BDC-1FF487C9C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3B824F33-6B3A-0326-DE6C-A61FCDA26E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1023" y="1686277"/>
            <a:ext cx="3195588" cy="3423052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13DEEAF-BD4F-0524-A54C-A91D2F169EE0}"/>
              </a:ext>
            </a:extLst>
          </p:cNvPr>
          <p:cNvSpPr txBox="1"/>
          <p:nvPr/>
        </p:nvSpPr>
        <p:spPr>
          <a:xfrm>
            <a:off x="7035330" y="1459868"/>
            <a:ext cx="52830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>
                <a:latin typeface="Comic Sans MS" panose="030F0702030302020204" pitchFamily="66" charset="0"/>
              </a:rPr>
              <a:t>llythyr o gartref </a:t>
            </a:r>
          </a:p>
        </p:txBody>
      </p:sp>
    </p:spTree>
    <p:extLst>
      <p:ext uri="{BB962C8B-B14F-4D97-AF65-F5344CB8AC3E}">
        <p14:creationId xmlns:p14="http://schemas.microsoft.com/office/powerpoint/2010/main" val="42014375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4173A58-B122-4342-8641-2C7187495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E3E38EB-06F9-40C9-B3E2-7CC1363B99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F4602F8C-E1EC-4202-83F7-93670CAFA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4E31948-EA92-4179-8BB5-5451F6E3D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83CC4B-D7FE-41C7-8BDC-1FF487C9C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55F99DCC-1B25-1977-ED8B-6D92EF0D363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1615" y="1643797"/>
            <a:ext cx="2489985" cy="3542869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54B0775-F692-C7FC-8A64-D589244667E6}"/>
              </a:ext>
            </a:extLst>
          </p:cNvPr>
          <p:cNvSpPr txBox="1"/>
          <p:nvPr/>
        </p:nvSpPr>
        <p:spPr>
          <a:xfrm>
            <a:off x="8377137" y="1348109"/>
            <a:ext cx="25194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dirty="0">
                <a:latin typeface="Comic Sans MS" panose="030F0702030302020204" pitchFamily="66" charset="0"/>
              </a:rPr>
              <a:t>sanau </a:t>
            </a:r>
          </a:p>
        </p:txBody>
      </p:sp>
    </p:spTree>
    <p:extLst>
      <p:ext uri="{BB962C8B-B14F-4D97-AF65-F5344CB8AC3E}">
        <p14:creationId xmlns:p14="http://schemas.microsoft.com/office/powerpoint/2010/main" val="27957580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4173A58-B122-4342-8641-2C7187495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E3E38EB-06F9-40C9-B3E2-7CC1363B99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F4602F8C-E1EC-4202-83F7-93670CAFA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4E31948-EA92-4179-8BB5-5451F6E3D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83CC4B-D7FE-41C7-8BDC-1FF487C9C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E1996E62-AB27-F827-232A-92DF9AA087B1}"/>
              </a:ext>
            </a:extLst>
          </p:cNvPr>
          <p:cNvSpPr txBox="1"/>
          <p:nvPr/>
        </p:nvSpPr>
        <p:spPr>
          <a:xfrm>
            <a:off x="8377137" y="1348109"/>
            <a:ext cx="24263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dirty="0">
                <a:latin typeface="Comic Sans MS" panose="030F0702030302020204" pitchFamily="66" charset="0"/>
              </a:rPr>
              <a:t>trên  </a:t>
            </a:r>
          </a:p>
        </p:txBody>
      </p:sp>
      <p:pic>
        <p:nvPicPr>
          <p:cNvPr id="5" name="Picture 4" descr="Toy Train Drawing Royalty-Free Images, Stock Photos &amp; Pictures |  Shutterstock">
            <a:extLst>
              <a:ext uri="{FF2B5EF4-FFF2-40B4-BE49-F238E27FC236}">
                <a16:creationId xmlns:a16="http://schemas.microsoft.com/office/drawing/2014/main" id="{409FCF1B-ADEC-E74F-7F61-9629E1EF2F1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373"/>
          <a:stretch/>
        </p:blipFill>
        <p:spPr bwMode="auto">
          <a:xfrm>
            <a:off x="1396168" y="1460075"/>
            <a:ext cx="5194459" cy="272691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928663FF-416E-158D-AC73-C4670BC150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25736" y="4967353"/>
            <a:ext cx="246380" cy="246380"/>
          </a:xfrm>
          <a:prstGeom prst="ellipse">
            <a:avLst/>
          </a:prstGeom>
          <a:solidFill>
            <a:srgbClr val="0070C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9577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4173A58-B122-4342-8641-2C7187495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E3E38EB-06F9-40C9-B3E2-7CC1363B99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F4602F8C-E1EC-4202-83F7-93670CAFA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4E31948-EA92-4179-8BB5-5451F6E3D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83CC4B-D7FE-41C7-8BDC-1FF487C9C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0FEE64B8-7F09-69EE-BB86-95B013BD20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0757" y="1857889"/>
            <a:ext cx="4177104" cy="25786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043099-D044-09C6-A463-1B255652A62A}"/>
              </a:ext>
            </a:extLst>
          </p:cNvPr>
          <p:cNvSpPr txBox="1"/>
          <p:nvPr/>
        </p:nvSpPr>
        <p:spPr>
          <a:xfrm>
            <a:off x="8377137" y="1348109"/>
            <a:ext cx="16624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dirty="0">
                <a:latin typeface="Comic Sans MS" panose="030F0702030302020204" pitchFamily="66" charset="0"/>
              </a:rPr>
              <a:t>het 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ED9DC0FF-21F0-4D5E-41F6-A9A4F9AD48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70115" y="4926063"/>
            <a:ext cx="246380" cy="246380"/>
          </a:xfrm>
          <a:prstGeom prst="ellipse">
            <a:avLst/>
          </a:prstGeom>
          <a:solidFill>
            <a:srgbClr val="FF99CC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5078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4173A58-B122-4342-8641-2C7187495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E3E38EB-06F9-40C9-B3E2-7CC1363B99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F4602F8C-E1EC-4202-83F7-93670CAFA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4E31948-EA92-4179-8BB5-5451F6E3D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83CC4B-D7FE-41C7-8BDC-1FF487C9C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50C5929F-80CA-9618-15AC-797F789C3D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3927" y="1738651"/>
            <a:ext cx="3597694" cy="3597694"/>
          </a:xfrm>
          <a:prstGeom prst="rect">
            <a:avLst/>
          </a:prstGeom>
          <a:noFill/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CF0D08F9-6944-E118-B794-0CF6970CD8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62999" y="5101997"/>
            <a:ext cx="246380" cy="246380"/>
          </a:xfrm>
          <a:prstGeom prst="ellipse">
            <a:avLst/>
          </a:prstGeom>
          <a:solidFill>
            <a:srgbClr val="FF99CC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6B1B72-49E1-0894-BB46-B0ED66E35125}"/>
              </a:ext>
            </a:extLst>
          </p:cNvPr>
          <p:cNvSpPr txBox="1"/>
          <p:nvPr/>
        </p:nvSpPr>
        <p:spPr>
          <a:xfrm>
            <a:off x="7722849" y="1384976"/>
            <a:ext cx="33765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dirty="0">
                <a:latin typeface="Comic Sans MS" panose="030F0702030302020204" pitchFamily="66" charset="0"/>
              </a:rPr>
              <a:t>siwmper</a:t>
            </a:r>
          </a:p>
        </p:txBody>
      </p:sp>
    </p:spTree>
    <p:extLst>
      <p:ext uri="{BB962C8B-B14F-4D97-AF65-F5344CB8AC3E}">
        <p14:creationId xmlns:p14="http://schemas.microsoft.com/office/powerpoint/2010/main" val="195081728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4173A58-B122-4342-8641-2C7187495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E3E38EB-06F9-40C9-B3E2-7CC1363B99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F4602F8C-E1EC-4202-83F7-93670CAFA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4E31948-EA92-4179-8BB5-5451F6E3D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83CC4B-D7FE-41C7-8BDC-1FF487C9C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06C87BCD-1B59-428E-9043-DD7F7BF5FC9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3052" y="1609441"/>
            <a:ext cx="3568148" cy="3568148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935C3A1-EF48-E1E6-DE19-8706D06A3A89}"/>
              </a:ext>
            </a:extLst>
          </p:cNvPr>
          <p:cNvSpPr txBox="1"/>
          <p:nvPr/>
        </p:nvSpPr>
        <p:spPr>
          <a:xfrm>
            <a:off x="8377137" y="1348109"/>
            <a:ext cx="16624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dirty="0">
                <a:latin typeface="Comic Sans MS" panose="030F0702030302020204" pitchFamily="66" charset="0"/>
              </a:rPr>
              <a:t>cot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1DC261C9-FCF0-34F5-64EE-EAC7EF8C4F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00453" y="5177589"/>
            <a:ext cx="246380" cy="246380"/>
          </a:xfrm>
          <a:prstGeom prst="ellipse">
            <a:avLst/>
          </a:prstGeom>
          <a:solidFill>
            <a:srgbClr val="FF99CC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23820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4173A58-B122-4342-8641-2C7187495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E3E38EB-06F9-40C9-B3E2-7CC1363B99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F4602F8C-E1EC-4202-83F7-93670CAFA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4E31948-EA92-4179-8BB5-5451F6E3D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83CC4B-D7FE-41C7-8BDC-1FF487C9C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9935C3A1-EF48-E1E6-DE19-8706D06A3A89}"/>
              </a:ext>
            </a:extLst>
          </p:cNvPr>
          <p:cNvSpPr txBox="1"/>
          <p:nvPr/>
        </p:nvSpPr>
        <p:spPr>
          <a:xfrm>
            <a:off x="8377137" y="1348109"/>
            <a:ext cx="22106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dirty="0">
                <a:latin typeface="Comic Sans MS" panose="030F0702030302020204" pitchFamily="66" charset="0"/>
              </a:rPr>
              <a:t>crys 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A35BA367-F3B9-1BC2-E7B5-8C2F22C5E4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25736" y="4967353"/>
            <a:ext cx="246380" cy="246380"/>
          </a:xfrm>
          <a:prstGeom prst="ellipse">
            <a:avLst/>
          </a:prstGeom>
          <a:solidFill>
            <a:srgbClr val="0070C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endParaRPr lang="en-GB"/>
          </a:p>
        </p:txBody>
      </p:sp>
      <p:pic>
        <p:nvPicPr>
          <p:cNvPr id="6" name="Picture 5" descr="15+ Dress Shirt Drawing">
            <a:extLst>
              <a:ext uri="{FF2B5EF4-FFF2-40B4-BE49-F238E27FC236}">
                <a16:creationId xmlns:a16="http://schemas.microsoft.com/office/drawing/2014/main" id="{258E1B26-D4C8-B032-BA24-8A129E91AFF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152450" y="1553528"/>
            <a:ext cx="2483717" cy="358008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978757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7D84A-AFAC-5A4A-FEB2-F39DCF0E7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Bingo!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61C8E1B-F9E9-98A2-EE36-46362A07CA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6282" y="2071411"/>
            <a:ext cx="8927693" cy="2769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87095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25906-FB95-ED54-A4B2-47683FA7CE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6000" dirty="0">
                <a:latin typeface="Comic Sans MS" panose="030F0702030302020204" pitchFamily="66" charset="0"/>
              </a:rPr>
              <a:t>Cwestiwn - Ydy...eisiau....?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070767A-65C8-5EE5-3817-C69313C48DC0}"/>
              </a:ext>
            </a:extLst>
          </p:cNvPr>
          <p:cNvSpPr/>
          <p:nvPr/>
        </p:nvSpPr>
        <p:spPr>
          <a:xfrm>
            <a:off x="1701210" y="4572001"/>
            <a:ext cx="8537944" cy="118021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6000" dirty="0">
                <a:solidFill>
                  <a:schemeClr val="tx1"/>
                </a:solidFill>
                <a:latin typeface="Comic Sans MS" panose="030F0702030302020204" pitchFamily="66" charset="0"/>
              </a:rPr>
              <a:t>Ydy hi eisiau....?</a:t>
            </a:r>
          </a:p>
          <a:p>
            <a:pPr algn="ctr"/>
            <a:endParaRPr lang="cy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7E4F231-5B57-F4E7-5CBF-07F357D43BEE}"/>
              </a:ext>
            </a:extLst>
          </p:cNvPr>
          <p:cNvSpPr/>
          <p:nvPr/>
        </p:nvSpPr>
        <p:spPr>
          <a:xfrm>
            <a:off x="1701210" y="2838893"/>
            <a:ext cx="8537944" cy="1180214"/>
          </a:xfrm>
          <a:prstGeom prst="roundRect">
            <a:avLst/>
          </a:prstGeom>
          <a:solidFill>
            <a:srgbClr val="B9CFDD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6000" dirty="0">
                <a:solidFill>
                  <a:schemeClr val="tx1"/>
                </a:solidFill>
                <a:latin typeface="Comic Sans MS" panose="030F0702030302020204" pitchFamily="66" charset="0"/>
              </a:rPr>
              <a:t>Ydy e eisiau....?</a:t>
            </a:r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B18F9BFE-2AD0-6442-9AA4-795135757952}"/>
              </a:ext>
            </a:extLst>
          </p:cNvPr>
          <p:cNvSpPr/>
          <p:nvPr/>
        </p:nvSpPr>
        <p:spPr>
          <a:xfrm>
            <a:off x="421312" y="115578"/>
            <a:ext cx="3101164" cy="1180214"/>
          </a:xfrm>
          <a:prstGeom prst="wedgeRoundRectCallout">
            <a:avLst>
              <a:gd name="adj1" fmla="val 99726"/>
              <a:gd name="adj2" fmla="val 213851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u="sng" dirty="0">
                <a:solidFill>
                  <a:schemeClr val="tx1"/>
                </a:solidFill>
                <a:latin typeface="Comic Sans MS" panose="030F0702030302020204" pitchFamily="66" charset="0"/>
              </a:rPr>
              <a:t>Cofiwch</a:t>
            </a:r>
          </a:p>
          <a:p>
            <a:pPr algn="ctr"/>
            <a:r>
              <a:rPr lang="cy-GB" sz="4000" b="1" dirty="0">
                <a:solidFill>
                  <a:schemeClr val="tx1"/>
                </a:solidFill>
                <a:latin typeface="Comic Sans MS" panose="030F0702030302020204" pitchFamily="66" charset="0"/>
              </a:rPr>
              <a:t>yn </a:t>
            </a:r>
            <a:endParaRPr lang="cy-GB" sz="28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31F208-9626-E3B7-C13A-99771301F366}"/>
              </a:ext>
            </a:extLst>
          </p:cNvPr>
          <p:cNvSpPr txBox="1"/>
          <p:nvPr/>
        </p:nvSpPr>
        <p:spPr>
          <a:xfrm>
            <a:off x="923041" y="433736"/>
            <a:ext cx="74472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7200" b="1" dirty="0">
                <a:solidFill>
                  <a:srgbClr val="FF0000"/>
                </a:solidFill>
                <a:latin typeface="Roboto" panose="02000000000000000000" pitchFamily="2" charset="0"/>
                <a:sym typeface="Wingdings" panose="05000000000000000000" pitchFamily="2" charset="2"/>
              </a:rPr>
              <a:t></a:t>
            </a:r>
            <a:endParaRPr lang="cy-GB" sz="7200" b="1" dirty="0"/>
          </a:p>
        </p:txBody>
      </p:sp>
    </p:spTree>
    <p:extLst>
      <p:ext uri="{BB962C8B-B14F-4D97-AF65-F5344CB8AC3E}">
        <p14:creationId xmlns:p14="http://schemas.microsoft.com/office/powerpoint/2010/main" val="1964372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6" grpId="0" animBg="1"/>
      <p:bldP spid="7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69A98-6F1A-C117-A14C-2F08BA4975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sz="6700" dirty="0">
                <a:latin typeface="Comic Sans MS" panose="030F0702030302020204" pitchFamily="66" charset="0"/>
              </a:rPr>
              <a:t>Ateb - Cadarnhaol</a:t>
            </a:r>
            <a:br>
              <a:rPr lang="cy-GB" dirty="0"/>
            </a:br>
            <a:r>
              <a:rPr lang="cy-GB" dirty="0"/>
              <a:t>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63F5C73-6CF8-80AB-28AF-4462CB432D89}"/>
              </a:ext>
            </a:extLst>
          </p:cNvPr>
          <p:cNvSpPr/>
          <p:nvPr/>
        </p:nvSpPr>
        <p:spPr>
          <a:xfrm>
            <a:off x="1701210" y="2838893"/>
            <a:ext cx="8537944" cy="1180214"/>
          </a:xfrm>
          <a:prstGeom prst="roundRect">
            <a:avLst/>
          </a:prstGeom>
          <a:solidFill>
            <a:srgbClr val="B9CFDD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6000" dirty="0">
                <a:solidFill>
                  <a:schemeClr val="tx1"/>
                </a:solidFill>
                <a:latin typeface="Comic Sans MS" panose="030F0702030302020204" pitchFamily="66" charset="0"/>
              </a:rPr>
              <a:t>Ydy, mae e eisiau....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5D5B959-5938-AC70-0AB4-3AC399ADA3D8}"/>
              </a:ext>
            </a:extLst>
          </p:cNvPr>
          <p:cNvSpPr/>
          <p:nvPr/>
        </p:nvSpPr>
        <p:spPr>
          <a:xfrm>
            <a:off x="1701210" y="4572001"/>
            <a:ext cx="8537944" cy="118021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6000" dirty="0">
                <a:solidFill>
                  <a:schemeClr val="tx1"/>
                </a:solidFill>
                <a:latin typeface="Comic Sans MS" panose="030F0702030302020204" pitchFamily="66" charset="0"/>
              </a:rPr>
              <a:t>Ydy, mae hi eisiau....</a:t>
            </a:r>
          </a:p>
          <a:p>
            <a:pPr algn="ctr"/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D1A375-DE33-8EDA-C264-A1F63D283CAB}"/>
              </a:ext>
            </a:extLst>
          </p:cNvPr>
          <p:cNvSpPr txBox="1"/>
          <p:nvPr/>
        </p:nvSpPr>
        <p:spPr>
          <a:xfrm>
            <a:off x="1875986" y="429238"/>
            <a:ext cx="123514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9600" dirty="0">
                <a:solidFill>
                  <a:srgbClr val="00B050"/>
                </a:solidFill>
                <a:latin typeface="Roboto" panose="02000000000000000000" pitchFamily="2" charset="0"/>
                <a:sym typeface="Wingdings" panose="05000000000000000000" pitchFamily="2" charset="2"/>
              </a:rPr>
              <a:t></a:t>
            </a:r>
            <a:endParaRPr lang="cy-GB" sz="9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56EA79-9D9F-485D-EF5A-DC935CC2CB4B}"/>
              </a:ext>
            </a:extLst>
          </p:cNvPr>
          <p:cNvSpPr txBox="1"/>
          <p:nvPr/>
        </p:nvSpPr>
        <p:spPr>
          <a:xfrm>
            <a:off x="9369058" y="745889"/>
            <a:ext cx="123514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9600" dirty="0">
                <a:solidFill>
                  <a:srgbClr val="00B050"/>
                </a:solidFill>
                <a:latin typeface="Roboto" panose="02000000000000000000" pitchFamily="2" charset="0"/>
                <a:sym typeface="Wingdings" panose="05000000000000000000" pitchFamily="2" charset="2"/>
              </a:rPr>
              <a:t></a:t>
            </a:r>
            <a:endParaRPr lang="cy-GB" sz="9600" dirty="0"/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24BD82BD-CF4E-EBA1-D316-9AEED09BB122}"/>
              </a:ext>
            </a:extLst>
          </p:cNvPr>
          <p:cNvSpPr/>
          <p:nvPr/>
        </p:nvSpPr>
        <p:spPr>
          <a:xfrm>
            <a:off x="669851" y="1573619"/>
            <a:ext cx="2441282" cy="914854"/>
          </a:xfrm>
          <a:prstGeom prst="wedgeRoundRectCallout">
            <a:avLst>
              <a:gd name="adj1" fmla="val 163135"/>
              <a:gd name="adj2" fmla="val 108408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u="sng" dirty="0">
                <a:solidFill>
                  <a:schemeClr val="tx1"/>
                </a:solidFill>
                <a:latin typeface="Comic Sans MS" panose="030F0702030302020204" pitchFamily="66" charset="0"/>
              </a:rPr>
              <a:t>Cofiwch</a:t>
            </a:r>
          </a:p>
          <a:p>
            <a:pPr algn="ctr"/>
            <a:r>
              <a:rPr lang="cy-GB" sz="4000" b="1" dirty="0">
                <a:solidFill>
                  <a:schemeClr val="tx1"/>
                </a:solidFill>
                <a:latin typeface="Comic Sans MS" panose="030F0702030302020204" pitchFamily="66" charset="0"/>
              </a:rPr>
              <a:t>yn </a:t>
            </a:r>
            <a:endParaRPr lang="cy-GB" sz="28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9F95BA-A9C8-0575-2B2E-09E2DE077446}"/>
              </a:ext>
            </a:extLst>
          </p:cNvPr>
          <p:cNvSpPr txBox="1"/>
          <p:nvPr/>
        </p:nvSpPr>
        <p:spPr>
          <a:xfrm>
            <a:off x="923041" y="1638564"/>
            <a:ext cx="74472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7200" b="1" dirty="0">
                <a:solidFill>
                  <a:srgbClr val="FF0000"/>
                </a:solidFill>
                <a:latin typeface="Roboto" panose="02000000000000000000" pitchFamily="2" charset="0"/>
                <a:sym typeface="Wingdings" panose="05000000000000000000" pitchFamily="2" charset="2"/>
              </a:rPr>
              <a:t></a:t>
            </a:r>
            <a:endParaRPr lang="cy-GB" sz="7200" b="1" dirty="0"/>
          </a:p>
        </p:txBody>
      </p:sp>
    </p:spTree>
    <p:extLst>
      <p:ext uri="{BB962C8B-B14F-4D97-AF65-F5344CB8AC3E}">
        <p14:creationId xmlns:p14="http://schemas.microsoft.com/office/powerpoint/2010/main" val="3997598362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6" grpId="0"/>
      <p:bldP spid="7" grpId="0"/>
      <p:bldP spid="8" grpId="0" animBg="1"/>
      <p:bldP spid="9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25906-FB95-ED54-A4B2-47683FA7CE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400" dirty="0">
                <a:latin typeface="Comic Sans MS" panose="030F0702030302020204" pitchFamily="66" charset="0"/>
              </a:rPr>
              <a:t>Ateb – Negyddol </a:t>
            </a:r>
            <a:endParaRPr lang="cy-GB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070767A-65C8-5EE5-3817-C69313C48DC0}"/>
              </a:ext>
            </a:extLst>
          </p:cNvPr>
          <p:cNvSpPr/>
          <p:nvPr/>
        </p:nvSpPr>
        <p:spPr>
          <a:xfrm>
            <a:off x="361507" y="4572001"/>
            <a:ext cx="11079125" cy="118021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5400" dirty="0">
                <a:solidFill>
                  <a:schemeClr val="tx1"/>
                </a:solidFill>
                <a:latin typeface="Comic Sans MS" panose="030F0702030302020204" pitchFamily="66" charset="0"/>
              </a:rPr>
              <a:t>Nac ydy, dydy  hi ddim  eisiau....</a:t>
            </a:r>
          </a:p>
          <a:p>
            <a:pPr algn="ctr"/>
            <a:endParaRPr lang="cy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7E4F231-5B57-F4E7-5CBF-07F357D43BEE}"/>
              </a:ext>
            </a:extLst>
          </p:cNvPr>
          <p:cNvSpPr/>
          <p:nvPr/>
        </p:nvSpPr>
        <p:spPr>
          <a:xfrm>
            <a:off x="361507" y="2838893"/>
            <a:ext cx="11079125" cy="1180214"/>
          </a:xfrm>
          <a:prstGeom prst="roundRect">
            <a:avLst/>
          </a:prstGeom>
          <a:solidFill>
            <a:srgbClr val="B9CFDD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5400" dirty="0">
                <a:solidFill>
                  <a:schemeClr val="tx1"/>
                </a:solidFill>
                <a:latin typeface="Comic Sans MS" panose="030F0702030302020204" pitchFamily="66" charset="0"/>
              </a:rPr>
              <a:t>Nac ydy, dydy  e ddim  eisiau....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1EFDD6-5531-F932-F775-2D7BB1925FCA}"/>
              </a:ext>
            </a:extLst>
          </p:cNvPr>
          <p:cNvSpPr txBox="1"/>
          <p:nvPr/>
        </p:nvSpPr>
        <p:spPr>
          <a:xfrm>
            <a:off x="3197299" y="1033900"/>
            <a:ext cx="86389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7200" dirty="0">
                <a:solidFill>
                  <a:srgbClr val="FF0000"/>
                </a:solidFill>
                <a:latin typeface="Roboto" panose="02000000000000000000" pitchFamily="2" charset="0"/>
                <a:sym typeface="Wingdings" panose="05000000000000000000" pitchFamily="2" charset="2"/>
              </a:rPr>
              <a:t></a:t>
            </a:r>
            <a:endParaRPr lang="cy-GB" sz="7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E5D704-2E91-0501-125C-A8F2629A3484}"/>
              </a:ext>
            </a:extLst>
          </p:cNvPr>
          <p:cNvSpPr txBox="1"/>
          <p:nvPr/>
        </p:nvSpPr>
        <p:spPr>
          <a:xfrm>
            <a:off x="8326179" y="1078918"/>
            <a:ext cx="86389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7200" dirty="0">
                <a:solidFill>
                  <a:srgbClr val="FF0000"/>
                </a:solidFill>
                <a:latin typeface="Roboto" panose="02000000000000000000" pitchFamily="2" charset="0"/>
                <a:sym typeface="Wingdings" panose="05000000000000000000" pitchFamily="2" charset="2"/>
              </a:rPr>
              <a:t></a:t>
            </a:r>
            <a:endParaRPr lang="cy-GB" sz="7200" dirty="0"/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CCA15118-7FC1-B65A-FB4A-54F3EA82DFDD}"/>
              </a:ext>
            </a:extLst>
          </p:cNvPr>
          <p:cNvSpPr/>
          <p:nvPr/>
        </p:nvSpPr>
        <p:spPr>
          <a:xfrm>
            <a:off x="9090836" y="539198"/>
            <a:ext cx="3101164" cy="1180214"/>
          </a:xfrm>
          <a:prstGeom prst="wedgeRoundRectCallout">
            <a:avLst>
              <a:gd name="adj1" fmla="val -114216"/>
              <a:gd name="adj2" fmla="val 148085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u="sng" dirty="0">
                <a:solidFill>
                  <a:schemeClr val="tx1"/>
                </a:solidFill>
                <a:latin typeface="Comic Sans MS" panose="030F0702030302020204" pitchFamily="66" charset="0"/>
              </a:rPr>
              <a:t>Cofiwch</a:t>
            </a:r>
          </a:p>
          <a:p>
            <a:pPr algn="ctr"/>
            <a:r>
              <a:rPr lang="cy-GB" sz="2800" dirty="0">
                <a:solidFill>
                  <a:schemeClr val="tx1"/>
                </a:solidFill>
                <a:latin typeface="Comic Sans MS" panose="030F0702030302020204" pitchFamily="66" charset="0"/>
              </a:rPr>
              <a:t>Treiglad Meddal </a:t>
            </a:r>
            <a:r>
              <a:rPr lang="cy-GB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255022A9-7011-C1D3-1E06-C4E9915920DF}"/>
              </a:ext>
            </a:extLst>
          </p:cNvPr>
          <p:cNvSpPr/>
          <p:nvPr/>
        </p:nvSpPr>
        <p:spPr>
          <a:xfrm>
            <a:off x="38540" y="453850"/>
            <a:ext cx="3101164" cy="1180214"/>
          </a:xfrm>
          <a:prstGeom prst="wedgeRoundRectCallout">
            <a:avLst>
              <a:gd name="adj1" fmla="val 143612"/>
              <a:gd name="adj2" fmla="val 185022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u="sng" dirty="0">
                <a:solidFill>
                  <a:schemeClr val="tx1"/>
                </a:solidFill>
                <a:latin typeface="Comic Sans MS" panose="030F0702030302020204" pitchFamily="66" charset="0"/>
              </a:rPr>
              <a:t>Cofiwch</a:t>
            </a:r>
          </a:p>
          <a:p>
            <a:pPr algn="ctr"/>
            <a:r>
              <a:rPr lang="cy-GB" sz="4000" b="1" dirty="0">
                <a:solidFill>
                  <a:schemeClr val="tx1"/>
                </a:solidFill>
                <a:latin typeface="Comic Sans MS" panose="030F0702030302020204" pitchFamily="66" charset="0"/>
              </a:rPr>
              <a:t>Yn </a:t>
            </a:r>
            <a:endParaRPr lang="cy-GB" sz="28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36D5E6C-7922-114A-6122-0F9C8BBF24B6}"/>
              </a:ext>
            </a:extLst>
          </p:cNvPr>
          <p:cNvSpPr txBox="1"/>
          <p:nvPr/>
        </p:nvSpPr>
        <p:spPr>
          <a:xfrm>
            <a:off x="692446" y="710182"/>
            <a:ext cx="74472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7200" b="1" dirty="0">
                <a:solidFill>
                  <a:srgbClr val="FF0000"/>
                </a:solidFill>
                <a:latin typeface="Roboto" panose="02000000000000000000" pitchFamily="2" charset="0"/>
                <a:sym typeface="Wingdings" panose="05000000000000000000" pitchFamily="2" charset="2"/>
              </a:rPr>
              <a:t></a:t>
            </a:r>
            <a:endParaRPr lang="cy-GB" sz="7200" b="1" dirty="0"/>
          </a:p>
        </p:txBody>
      </p:sp>
    </p:spTree>
    <p:extLst>
      <p:ext uri="{BB962C8B-B14F-4D97-AF65-F5344CB8AC3E}">
        <p14:creationId xmlns:p14="http://schemas.microsoft.com/office/powerpoint/2010/main" val="3591216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6" grpId="0"/>
      <p:bldP spid="7" grpId="0"/>
      <p:bldP spid="8" grpId="0" animBg="1"/>
      <p:bldP spid="9" grpId="0" animBg="1"/>
      <p:bldP spid="10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0A08C-1BF8-B66A-BA35-9798216AE9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 </a:t>
            </a:r>
            <a:r>
              <a:rPr lang="cy-GB" sz="6600" u="sng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Pacio cês i... </a:t>
            </a:r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3F5E79-4C17-856C-950D-A80CF1A396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680" y="2418353"/>
            <a:ext cx="6581775" cy="22764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758CC7B-60E5-D422-E902-0F421A20F5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8854" y="2950038"/>
            <a:ext cx="4167423" cy="3243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4174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>
            <a:extLst>
              <a:ext uri="{FF2B5EF4-FFF2-40B4-BE49-F238E27FC236}">
                <a16:creationId xmlns:a16="http://schemas.microsoft.com/office/drawing/2014/main" id="{87908963-DD3A-8F70-6505-2B7357D505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40981" y="2329060"/>
            <a:ext cx="10910038" cy="651468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y-GB" altLang="en-US" dirty="0">
                <a:ln>
                  <a:noFill/>
                </a:ln>
                <a:solidFill>
                  <a:srgbClr val="1F1F1F"/>
                </a:solidFill>
                <a:latin typeface="Comic Sans MS" panose="030F0702030302020204" pitchFamily="66" charset="0"/>
              </a:rPr>
              <a:t>B</a:t>
            </a:r>
            <a:r>
              <a:rPr kumimoji="0" lang="cy-GB" altLang="en-US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eth ydych chi’n cofio yn y wers heddiw?</a:t>
            </a: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endParaRPr kumimoji="0" lang="cy-GB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52072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C9D98-B794-FFE8-7EBF-0D652AA94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Gwers Nesaf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6E7ACF77-7D5A-A74F-8E7E-A45CAB3FD0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14130" y="2750983"/>
            <a:ext cx="7697972" cy="182101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y-GB" altLang="en-US" sz="4000" dirty="0">
                <a:solidFill>
                  <a:srgbClr val="1F1F1F"/>
                </a:solidFill>
                <a:latin typeface="Comic Sans MS" panose="030F0702030302020204" pitchFamily="66" charset="0"/>
              </a:rPr>
              <a:t>B</a:t>
            </a:r>
            <a:r>
              <a:rPr kumimoji="0" lang="cy-GB" altLang="en-US" sz="40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yddwn ni’n </a:t>
            </a:r>
            <a:r>
              <a:rPr lang="cy-GB" altLang="en-US" sz="4000" dirty="0">
                <a:solidFill>
                  <a:srgbClr val="1F1F1F"/>
                </a:solidFill>
                <a:latin typeface="Comic Sans MS" panose="030F0702030302020204" pitchFamily="66" charset="0"/>
              </a:rPr>
              <a:t>meddwl ...</a:t>
            </a:r>
            <a:endParaRPr kumimoji="0" lang="cy-GB" altLang="en-US" sz="4000" b="0" i="0" u="none" strike="noStrike" cap="none" normalizeH="0" baseline="0" dirty="0">
              <a:ln>
                <a:noFill/>
              </a:ln>
              <a:solidFill>
                <a:srgbClr val="1F1F1F"/>
              </a:solidFill>
              <a:effectLst/>
              <a:latin typeface="Comic Sans MS" panose="030F0702030302020204" pitchFamily="66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y-GB" altLang="en-US" sz="4000" dirty="0">
                <a:solidFill>
                  <a:srgbClr val="1F1F1F"/>
                </a:solidFill>
                <a:latin typeface="Comic Sans MS" panose="030F0702030302020204" pitchFamily="66" charset="0"/>
              </a:rPr>
              <a:t>S</a:t>
            </a:r>
            <a:r>
              <a:rPr kumimoji="0" lang="cy-GB" altLang="en-US" sz="40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ut oeddech chi’n teimlo pan wnaethoch chi bacio'r cês?</a:t>
            </a:r>
            <a:r>
              <a:rPr kumimoji="0" lang="cy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endParaRPr kumimoji="0" lang="cy-GB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64423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3487</TotalTime>
  <Words>249</Words>
  <Application>Microsoft Office PowerPoint</Application>
  <PresentationFormat>Widescreen</PresentationFormat>
  <Paragraphs>65</Paragraphs>
  <Slides>37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4" baseType="lpstr">
      <vt:lpstr>Aptos</vt:lpstr>
      <vt:lpstr>Arial</vt:lpstr>
      <vt:lpstr>Comic Sans MS</vt:lpstr>
      <vt:lpstr>Garamond</vt:lpstr>
      <vt:lpstr>inherit</vt:lpstr>
      <vt:lpstr>Roboto</vt:lpstr>
      <vt:lpstr>Organic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Faciwîs yn Yr Ail Ryfel Byd</vt:lpstr>
      <vt:lpstr>Gwers Diwethaf </vt:lpstr>
      <vt:lpstr>Nod y wers Heddiw ydy: </vt:lpstr>
      <vt:lpstr>Rydyn ni’n mynd yn ôl mewn amser</vt:lpstr>
      <vt:lpstr>PowerPoint Presentation</vt:lpstr>
      <vt:lpstr>Geirfa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Bingo!</vt:lpstr>
      <vt:lpstr>Cwestiwn - Ydy...eisiau....?</vt:lpstr>
      <vt:lpstr>Ateb - Cadarnhaol  </vt:lpstr>
      <vt:lpstr>Ateb – Negyddol </vt:lpstr>
      <vt:lpstr> Pacio cês i... </vt:lpstr>
      <vt:lpstr>Beth ydych chi’n cofio yn y wers heddiw? </vt:lpstr>
      <vt:lpstr>Gwers Nesaf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Kayleigh Young (2413018)</dc:creator>
  <cp:lastModifiedBy>Kayleigh Young (2413018)</cp:lastModifiedBy>
  <cp:revision>3</cp:revision>
  <dcterms:created xsi:type="dcterms:W3CDTF">2024-11-18T10:42:37Z</dcterms:created>
  <dcterms:modified xsi:type="dcterms:W3CDTF">2024-11-20T20:50:47Z</dcterms:modified>
</cp:coreProperties>
</file>