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6.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 id="2147483701" r:id="rId2"/>
    <p:sldMasterId id="2147483718" r:id="rId3"/>
    <p:sldMasterId id="2147483730" r:id="rId4"/>
    <p:sldMasterId id="2147483742" r:id="rId5"/>
    <p:sldMasterId id="2147483754" r:id="rId6"/>
    <p:sldMasterId id="2147483802" r:id="rId7"/>
  </p:sldMasterIdLst>
  <p:notesMasterIdLst>
    <p:notesMasterId r:id="rId22"/>
  </p:notesMasterIdLst>
  <p:sldIdLst>
    <p:sldId id="261" r:id="rId8"/>
    <p:sldId id="262" r:id="rId9"/>
    <p:sldId id="263" r:id="rId10"/>
    <p:sldId id="257" r:id="rId11"/>
    <p:sldId id="256" r:id="rId12"/>
    <p:sldId id="264" r:id="rId13"/>
    <p:sldId id="265" r:id="rId14"/>
    <p:sldId id="266" r:id="rId15"/>
    <p:sldId id="267" r:id="rId16"/>
    <p:sldId id="268" r:id="rId17"/>
    <p:sldId id="269" r:id="rId18"/>
    <p:sldId id="270" r:id="rId19"/>
    <p:sldId id="271" r:id="rId20"/>
    <p:sldId id="272" r:id="rId21"/>
  </p:sldIdLst>
  <p:sldSz cx="12192000" cy="6858000"/>
  <p:notesSz cx="6858000" cy="9144000"/>
  <p:defaultTextStyle>
    <a:defPPr>
      <a:defRPr lang="en-US"/>
    </a:defPPr>
    <a:lvl1pPr marL="0" algn="l" defTabSz="914246" rtl="0" eaLnBrk="1" latinLnBrk="0" hangingPunct="1">
      <a:defRPr sz="1800" kern="1200">
        <a:solidFill>
          <a:schemeClr val="tx1"/>
        </a:solidFill>
        <a:latin typeface="+mn-lt"/>
        <a:ea typeface="+mn-ea"/>
        <a:cs typeface="+mn-cs"/>
      </a:defRPr>
    </a:lvl1pPr>
    <a:lvl2pPr marL="457123" algn="l" defTabSz="914246" rtl="0" eaLnBrk="1" latinLnBrk="0" hangingPunct="1">
      <a:defRPr sz="1800" kern="1200">
        <a:solidFill>
          <a:schemeClr val="tx1"/>
        </a:solidFill>
        <a:latin typeface="+mn-lt"/>
        <a:ea typeface="+mn-ea"/>
        <a:cs typeface="+mn-cs"/>
      </a:defRPr>
    </a:lvl2pPr>
    <a:lvl3pPr marL="914246" algn="l" defTabSz="914246" rtl="0" eaLnBrk="1" latinLnBrk="0" hangingPunct="1">
      <a:defRPr sz="1800" kern="1200">
        <a:solidFill>
          <a:schemeClr val="tx1"/>
        </a:solidFill>
        <a:latin typeface="+mn-lt"/>
        <a:ea typeface="+mn-ea"/>
        <a:cs typeface="+mn-cs"/>
      </a:defRPr>
    </a:lvl3pPr>
    <a:lvl4pPr marL="1371369" algn="l" defTabSz="914246" rtl="0" eaLnBrk="1" latinLnBrk="0" hangingPunct="1">
      <a:defRPr sz="1800" kern="1200">
        <a:solidFill>
          <a:schemeClr val="tx1"/>
        </a:solidFill>
        <a:latin typeface="+mn-lt"/>
        <a:ea typeface="+mn-ea"/>
        <a:cs typeface="+mn-cs"/>
      </a:defRPr>
    </a:lvl4pPr>
    <a:lvl5pPr marL="1828491" algn="l" defTabSz="914246" rtl="0" eaLnBrk="1" latinLnBrk="0" hangingPunct="1">
      <a:defRPr sz="1800" kern="1200">
        <a:solidFill>
          <a:schemeClr val="tx1"/>
        </a:solidFill>
        <a:latin typeface="+mn-lt"/>
        <a:ea typeface="+mn-ea"/>
        <a:cs typeface="+mn-cs"/>
      </a:defRPr>
    </a:lvl5pPr>
    <a:lvl6pPr marL="2285615" algn="l" defTabSz="914246" rtl="0" eaLnBrk="1" latinLnBrk="0" hangingPunct="1">
      <a:defRPr sz="1800" kern="1200">
        <a:solidFill>
          <a:schemeClr val="tx1"/>
        </a:solidFill>
        <a:latin typeface="+mn-lt"/>
        <a:ea typeface="+mn-ea"/>
        <a:cs typeface="+mn-cs"/>
      </a:defRPr>
    </a:lvl6pPr>
    <a:lvl7pPr marL="2742738" algn="l" defTabSz="914246" rtl="0" eaLnBrk="1" latinLnBrk="0" hangingPunct="1">
      <a:defRPr sz="1800" kern="1200">
        <a:solidFill>
          <a:schemeClr val="tx1"/>
        </a:solidFill>
        <a:latin typeface="+mn-lt"/>
        <a:ea typeface="+mn-ea"/>
        <a:cs typeface="+mn-cs"/>
      </a:defRPr>
    </a:lvl7pPr>
    <a:lvl8pPr marL="3199860" algn="l" defTabSz="914246" rtl="0" eaLnBrk="1" latinLnBrk="0" hangingPunct="1">
      <a:defRPr sz="1800" kern="1200">
        <a:solidFill>
          <a:schemeClr val="tx1"/>
        </a:solidFill>
        <a:latin typeface="+mn-lt"/>
        <a:ea typeface="+mn-ea"/>
        <a:cs typeface="+mn-cs"/>
      </a:defRPr>
    </a:lvl8pPr>
    <a:lvl9pPr marL="3656984" algn="l" defTabSz="91424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94259" autoAdjust="0"/>
  </p:normalViewPr>
  <p:slideViewPr>
    <p:cSldViewPr snapToGrid="0">
      <p:cViewPr varScale="1">
        <p:scale>
          <a:sx n="98" d="100"/>
          <a:sy n="98" d="100"/>
        </p:scale>
        <p:origin x="110"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286D97-1C5E-4346-ADF5-618FB8B1E122}" type="doc">
      <dgm:prSet loTypeId="urn:microsoft.com/office/officeart/2005/8/layout/process4" loCatId="list" qsTypeId="urn:microsoft.com/office/officeart/2005/8/quickstyle/simple3" qsCatId="simple" csTypeId="urn:microsoft.com/office/officeart/2005/8/colors/accent2_4" csCatId="accent2" phldr="1"/>
      <dgm:spPr/>
      <dgm:t>
        <a:bodyPr/>
        <a:lstStyle/>
        <a:p>
          <a:endParaRPr lang="en-US"/>
        </a:p>
      </dgm:t>
    </dgm:pt>
    <dgm:pt modelId="{C2D01EEF-9FB8-430A-A470-FF33DA3AE4DA}">
      <dgm:prSet phldrT="[Text]" custT="1"/>
      <dgm:spPr/>
      <dgm:t>
        <a:bodyPr/>
        <a:lstStyle/>
        <a:p>
          <a:pPr algn="just">
            <a:lnSpc>
              <a:spcPct val="150000"/>
            </a:lnSpc>
          </a:pPr>
          <a:r>
            <a:rPr lang="en-US" sz="1800" b="0" i="0" u="none" dirty="0">
              <a:latin typeface="Arial" panose="020B0604020202020204" pitchFamily="34" charset="0"/>
              <a:cs typeface="Arial" panose="020B0604020202020204" pitchFamily="34" charset="0"/>
            </a:rPr>
            <a:t>The 2016 report by the Care Quality Commission raised concerns over staffing levels and baby safety risks at the hospital </a:t>
          </a:r>
          <a:r>
            <a:rPr lang="en-US" sz="1800" b="1" i="0" u="none" dirty="0">
              <a:latin typeface="Arial" panose="020B0604020202020204" pitchFamily="34" charset="0"/>
              <a:cs typeface="Arial" panose="020B0604020202020204" pitchFamily="34" charset="0"/>
            </a:rPr>
            <a:t>(CQC, 2016).</a:t>
          </a:r>
          <a:endParaRPr lang="en-US" sz="1800" b="1" dirty="0">
            <a:latin typeface="Arial" panose="020B0604020202020204" pitchFamily="34" charset="0"/>
            <a:cs typeface="Arial" panose="020B0604020202020204" pitchFamily="34" charset="0"/>
          </a:endParaRPr>
        </a:p>
      </dgm:t>
    </dgm:pt>
    <dgm:pt modelId="{8CA0A329-2E79-4C19-ADB4-14FAF858F217}" type="parTrans" cxnId="{5425BEDF-EA8B-40E3-9D59-AEEBF0493617}">
      <dgm:prSet/>
      <dgm:spPr/>
      <dgm:t>
        <a:bodyPr/>
        <a:lstStyle/>
        <a:p>
          <a:endParaRPr lang="en-US"/>
        </a:p>
      </dgm:t>
    </dgm:pt>
    <dgm:pt modelId="{D8B30903-160A-4540-B5A3-708B3D8F6125}" type="sibTrans" cxnId="{5425BEDF-EA8B-40E3-9D59-AEEBF0493617}">
      <dgm:prSet/>
      <dgm:spPr/>
      <dgm:t>
        <a:bodyPr/>
        <a:lstStyle/>
        <a:p>
          <a:endParaRPr lang="en-US"/>
        </a:p>
      </dgm:t>
    </dgm:pt>
    <dgm:pt modelId="{186257EB-21E2-4E66-86BE-FAE1B3708B80}">
      <dgm:prSet phldrT="[Text]" custT="1"/>
      <dgm:spPr>
        <a:solidFill>
          <a:schemeClr val="accent2">
            <a:lumMod val="20000"/>
            <a:lumOff val="80000"/>
          </a:schemeClr>
        </a:solidFill>
      </dgm:spPr>
      <dgm:t>
        <a:bodyPr/>
        <a:lstStyle/>
        <a:p>
          <a:pPr algn="just">
            <a:lnSpc>
              <a:spcPct val="150000"/>
            </a:lnSpc>
          </a:pPr>
          <a:r>
            <a:rPr lang="en-US" sz="1800" b="0" i="0" u="none" dirty="0">
              <a:latin typeface="Arial" panose="020B0604020202020204" pitchFamily="34" charset="0"/>
              <a:cs typeface="Arial" panose="020B0604020202020204" pitchFamily="34" charset="0"/>
            </a:rPr>
            <a:t>Hospital records of that period revealed the absence of any senior doctors alongside overloaded mid-grade and junior doctors </a:t>
          </a:r>
          <a:r>
            <a:rPr lang="en-US" sz="1800" b="1" i="0" u="none" dirty="0">
              <a:latin typeface="Arial" panose="020B0604020202020204" pitchFamily="34" charset="0"/>
              <a:cs typeface="Arial" panose="020B0604020202020204" pitchFamily="34" charset="0"/>
            </a:rPr>
            <a:t>(</a:t>
          </a:r>
          <a:r>
            <a:rPr lang="en-US" sz="1800" b="1" i="0" u="none" dirty="0" err="1">
              <a:latin typeface="Arial" panose="020B0604020202020204" pitchFamily="34" charset="0"/>
              <a:cs typeface="Arial" panose="020B0604020202020204" pitchFamily="34" charset="0"/>
            </a:rPr>
            <a:t>Lawrenovernightce</a:t>
          </a:r>
          <a:r>
            <a:rPr lang="en-US" sz="1800" b="1" i="0" u="none" dirty="0">
              <a:latin typeface="Arial" panose="020B0604020202020204" pitchFamily="34" charset="0"/>
              <a:cs typeface="Arial" panose="020B0604020202020204" pitchFamily="34" charset="0"/>
            </a:rPr>
            <a:t> and Conn, 2025).</a:t>
          </a:r>
          <a:endParaRPr lang="en-US" sz="1800" b="1" dirty="0">
            <a:latin typeface="Arial" panose="020B0604020202020204" pitchFamily="34" charset="0"/>
            <a:cs typeface="Arial" panose="020B0604020202020204" pitchFamily="34" charset="0"/>
          </a:endParaRPr>
        </a:p>
      </dgm:t>
    </dgm:pt>
    <dgm:pt modelId="{61542B2F-2747-4942-86DF-1D8427DB8AD3}" type="parTrans" cxnId="{6177947F-FE73-4EAC-B12B-B0F2593C3210}">
      <dgm:prSet/>
      <dgm:spPr/>
      <dgm:t>
        <a:bodyPr/>
        <a:lstStyle/>
        <a:p>
          <a:endParaRPr lang="en-US"/>
        </a:p>
      </dgm:t>
    </dgm:pt>
    <dgm:pt modelId="{92B1B367-C547-4DEF-91E2-E332F497E6D8}" type="sibTrans" cxnId="{6177947F-FE73-4EAC-B12B-B0F2593C3210}">
      <dgm:prSet/>
      <dgm:spPr/>
      <dgm:t>
        <a:bodyPr/>
        <a:lstStyle/>
        <a:p>
          <a:endParaRPr lang="en-US"/>
        </a:p>
      </dgm:t>
    </dgm:pt>
    <dgm:pt modelId="{BFBC223D-5862-44E9-8157-89ECDDF9E15D}">
      <dgm:prSet phldrT="[Text]" custT="1"/>
      <dgm:spPr/>
      <dgm:t>
        <a:bodyPr/>
        <a:lstStyle/>
        <a:p>
          <a:pPr algn="just">
            <a:lnSpc>
              <a:spcPct val="150000"/>
            </a:lnSpc>
          </a:pPr>
          <a:r>
            <a:rPr lang="en-US" sz="1800" b="0" i="0" u="none" dirty="0">
              <a:latin typeface="Arial" panose="020B0604020202020204" pitchFamily="34" charset="0"/>
              <a:cs typeface="Arial" panose="020B0604020202020204" pitchFamily="34" charset="0"/>
            </a:rPr>
            <a:t>The current ratings (2024) stated the overall rating of the five primary domains as requiring improvement.</a:t>
          </a:r>
          <a:endParaRPr lang="en-US" sz="1800" dirty="0">
            <a:latin typeface="Arial" panose="020B0604020202020204" pitchFamily="34" charset="0"/>
            <a:cs typeface="Arial" panose="020B0604020202020204" pitchFamily="34" charset="0"/>
          </a:endParaRPr>
        </a:p>
      </dgm:t>
    </dgm:pt>
    <dgm:pt modelId="{631A1BDD-A8EA-4A5E-A19D-4A79CADFD59F}" type="parTrans" cxnId="{A0BB715B-8747-4C84-9BC2-E67BC29E568B}">
      <dgm:prSet/>
      <dgm:spPr/>
      <dgm:t>
        <a:bodyPr/>
        <a:lstStyle/>
        <a:p>
          <a:endParaRPr lang="en-US"/>
        </a:p>
      </dgm:t>
    </dgm:pt>
    <dgm:pt modelId="{4E05D556-96F0-47ED-B829-DD9CC1E1200F}" type="sibTrans" cxnId="{A0BB715B-8747-4C84-9BC2-E67BC29E568B}">
      <dgm:prSet/>
      <dgm:spPr/>
      <dgm:t>
        <a:bodyPr/>
        <a:lstStyle/>
        <a:p>
          <a:endParaRPr lang="en-US"/>
        </a:p>
      </dgm:t>
    </dgm:pt>
    <dgm:pt modelId="{C54A7FD8-5B96-475C-A930-CD56A401C5E3}">
      <dgm:prSet phldrT="[Text]" custT="1"/>
      <dgm:spPr/>
      <dgm:t>
        <a:bodyPr/>
        <a:lstStyle/>
        <a:p>
          <a:pPr algn="just" rtl="0">
            <a:lnSpc>
              <a:spcPct val="150000"/>
            </a:lnSpc>
          </a:pPr>
          <a:r>
            <a:rPr lang="en-US" sz="1800" b="0" i="0" u="none" dirty="0">
              <a:latin typeface="Arial" panose="020B0604020202020204" pitchFamily="34" charset="0"/>
              <a:cs typeface="Arial" panose="020B0604020202020204" pitchFamily="34" charset="0"/>
            </a:rPr>
            <a:t>These domains include safety, effectiveness, care leadership and responsiveness, being at a subpar level </a:t>
          </a:r>
          <a:r>
            <a:rPr lang="en-US" sz="1800" b="1" i="0" u="none" dirty="0">
              <a:latin typeface="Arial" panose="020B0604020202020204" pitchFamily="34" charset="0"/>
              <a:cs typeface="Arial" panose="020B0604020202020204" pitchFamily="34" charset="0"/>
            </a:rPr>
            <a:t>(CQC, 2024). </a:t>
          </a:r>
          <a:endParaRPr lang="en-US" sz="1800" b="1" dirty="0">
            <a:latin typeface="Arial" panose="020B0604020202020204" pitchFamily="34" charset="0"/>
            <a:cs typeface="Arial" panose="020B0604020202020204" pitchFamily="34" charset="0"/>
          </a:endParaRPr>
        </a:p>
      </dgm:t>
    </dgm:pt>
    <dgm:pt modelId="{6255ECC4-481D-42E7-B06A-189287F00356}" type="parTrans" cxnId="{C1EDB556-DED8-41EA-92EE-97F19CF72710}">
      <dgm:prSet/>
      <dgm:spPr/>
      <dgm:t>
        <a:bodyPr/>
        <a:lstStyle/>
        <a:p>
          <a:endParaRPr lang="en-US"/>
        </a:p>
      </dgm:t>
    </dgm:pt>
    <dgm:pt modelId="{3FD27E64-2473-426A-829A-6A004ECD2136}" type="sibTrans" cxnId="{C1EDB556-DED8-41EA-92EE-97F19CF72710}">
      <dgm:prSet/>
      <dgm:spPr/>
      <dgm:t>
        <a:bodyPr/>
        <a:lstStyle/>
        <a:p>
          <a:endParaRPr lang="en-US"/>
        </a:p>
      </dgm:t>
    </dgm:pt>
    <dgm:pt modelId="{9C2D9205-B81C-4E02-8394-E4BBEBC52A33}" type="pres">
      <dgm:prSet presAssocID="{42286D97-1C5E-4346-ADF5-618FB8B1E122}" presName="Name0" presStyleCnt="0">
        <dgm:presLayoutVars>
          <dgm:dir/>
          <dgm:animLvl val="lvl"/>
          <dgm:resizeHandles val="exact"/>
        </dgm:presLayoutVars>
      </dgm:prSet>
      <dgm:spPr/>
    </dgm:pt>
    <dgm:pt modelId="{BA5E04E2-EA33-470B-9A25-6EA04EF3F813}" type="pres">
      <dgm:prSet presAssocID="{C54A7FD8-5B96-475C-A930-CD56A401C5E3}" presName="boxAndChildren" presStyleCnt="0"/>
      <dgm:spPr/>
    </dgm:pt>
    <dgm:pt modelId="{A25BA992-A8C2-4830-80D6-306AFD2AF365}" type="pres">
      <dgm:prSet presAssocID="{C54A7FD8-5B96-475C-A930-CD56A401C5E3}" presName="parentTextBox" presStyleLbl="node1" presStyleIdx="0" presStyleCnt="4" custScaleY="124992"/>
      <dgm:spPr/>
    </dgm:pt>
    <dgm:pt modelId="{9E27F57B-46AD-4B47-9DC3-4CECD16FE453}" type="pres">
      <dgm:prSet presAssocID="{4E05D556-96F0-47ED-B829-DD9CC1E1200F}" presName="sp" presStyleCnt="0"/>
      <dgm:spPr/>
    </dgm:pt>
    <dgm:pt modelId="{1AB02F92-7DED-46C8-B913-DDE77C49742E}" type="pres">
      <dgm:prSet presAssocID="{BFBC223D-5862-44E9-8157-89ECDDF9E15D}" presName="arrowAndChildren" presStyleCnt="0"/>
      <dgm:spPr/>
    </dgm:pt>
    <dgm:pt modelId="{EF4354A8-059B-4863-8475-74B562556D29}" type="pres">
      <dgm:prSet presAssocID="{BFBC223D-5862-44E9-8157-89ECDDF9E15D}" presName="parentTextArrow" presStyleLbl="node1" presStyleIdx="1" presStyleCnt="4" custScaleY="145806"/>
      <dgm:spPr/>
    </dgm:pt>
    <dgm:pt modelId="{FBC43103-1727-44E2-84D9-829DA7EECB40}" type="pres">
      <dgm:prSet presAssocID="{92B1B367-C547-4DEF-91E2-E332F497E6D8}" presName="sp" presStyleCnt="0"/>
      <dgm:spPr/>
    </dgm:pt>
    <dgm:pt modelId="{BF75C1A5-8E5F-4AAE-8BB2-2D09BC32CB8A}" type="pres">
      <dgm:prSet presAssocID="{186257EB-21E2-4E66-86BE-FAE1B3708B80}" presName="arrowAndChildren" presStyleCnt="0"/>
      <dgm:spPr/>
    </dgm:pt>
    <dgm:pt modelId="{D508EC42-986D-43AF-B002-E71495202472}" type="pres">
      <dgm:prSet presAssocID="{186257EB-21E2-4E66-86BE-FAE1B3708B80}" presName="parentTextArrow" presStyleLbl="node1" presStyleIdx="2" presStyleCnt="4" custScaleY="145508"/>
      <dgm:spPr/>
    </dgm:pt>
    <dgm:pt modelId="{F9190959-B2DC-460A-BD1C-C4B354CFC991}" type="pres">
      <dgm:prSet presAssocID="{D8B30903-160A-4540-B5A3-708B3D8F6125}" presName="sp" presStyleCnt="0"/>
      <dgm:spPr/>
    </dgm:pt>
    <dgm:pt modelId="{05600E7E-8067-4EFF-8DAA-7387E79CBC4A}" type="pres">
      <dgm:prSet presAssocID="{C2D01EEF-9FB8-430A-A470-FF33DA3AE4DA}" presName="arrowAndChildren" presStyleCnt="0"/>
      <dgm:spPr/>
    </dgm:pt>
    <dgm:pt modelId="{C23ACD80-AC86-4FBF-86C5-E6B6059E5E8E}" type="pres">
      <dgm:prSet presAssocID="{C2D01EEF-9FB8-430A-A470-FF33DA3AE4DA}" presName="parentTextArrow" presStyleLbl="node1" presStyleIdx="3" presStyleCnt="4"/>
      <dgm:spPr/>
    </dgm:pt>
  </dgm:ptLst>
  <dgm:cxnLst>
    <dgm:cxn modelId="{67CEDD06-7907-49B2-8FBD-CFE2E8A891FD}" type="presOf" srcId="{42286D97-1C5E-4346-ADF5-618FB8B1E122}" destId="{9C2D9205-B81C-4E02-8394-E4BBEBC52A33}" srcOrd="0" destOrd="0" presId="urn:microsoft.com/office/officeart/2005/8/layout/process4"/>
    <dgm:cxn modelId="{92F2AF2B-4727-4750-B629-8F7D74BD2230}" type="presOf" srcId="{C54A7FD8-5B96-475C-A930-CD56A401C5E3}" destId="{A25BA992-A8C2-4830-80D6-306AFD2AF365}" srcOrd="0" destOrd="0" presId="urn:microsoft.com/office/officeart/2005/8/layout/process4"/>
    <dgm:cxn modelId="{A0BB715B-8747-4C84-9BC2-E67BC29E568B}" srcId="{42286D97-1C5E-4346-ADF5-618FB8B1E122}" destId="{BFBC223D-5862-44E9-8157-89ECDDF9E15D}" srcOrd="2" destOrd="0" parTransId="{631A1BDD-A8EA-4A5E-A19D-4A79CADFD59F}" sibTransId="{4E05D556-96F0-47ED-B829-DD9CC1E1200F}"/>
    <dgm:cxn modelId="{6DC4CA62-B7EF-4352-B7D7-977808E9FD22}" type="presOf" srcId="{186257EB-21E2-4E66-86BE-FAE1B3708B80}" destId="{D508EC42-986D-43AF-B002-E71495202472}" srcOrd="0" destOrd="0" presId="urn:microsoft.com/office/officeart/2005/8/layout/process4"/>
    <dgm:cxn modelId="{C1EDB556-DED8-41EA-92EE-97F19CF72710}" srcId="{42286D97-1C5E-4346-ADF5-618FB8B1E122}" destId="{C54A7FD8-5B96-475C-A930-CD56A401C5E3}" srcOrd="3" destOrd="0" parTransId="{6255ECC4-481D-42E7-B06A-189287F00356}" sibTransId="{3FD27E64-2473-426A-829A-6A004ECD2136}"/>
    <dgm:cxn modelId="{6177947F-FE73-4EAC-B12B-B0F2593C3210}" srcId="{42286D97-1C5E-4346-ADF5-618FB8B1E122}" destId="{186257EB-21E2-4E66-86BE-FAE1B3708B80}" srcOrd="1" destOrd="0" parTransId="{61542B2F-2747-4942-86DF-1D8427DB8AD3}" sibTransId="{92B1B367-C547-4DEF-91E2-E332F497E6D8}"/>
    <dgm:cxn modelId="{5EB66180-1F73-401C-B6F6-B817E4DEA39A}" type="presOf" srcId="{BFBC223D-5862-44E9-8157-89ECDDF9E15D}" destId="{EF4354A8-059B-4863-8475-74B562556D29}" srcOrd="0" destOrd="0" presId="urn:microsoft.com/office/officeart/2005/8/layout/process4"/>
    <dgm:cxn modelId="{6B112EC5-3B9B-4A66-9D72-CA1D72555DCF}" type="presOf" srcId="{C2D01EEF-9FB8-430A-A470-FF33DA3AE4DA}" destId="{C23ACD80-AC86-4FBF-86C5-E6B6059E5E8E}" srcOrd="0" destOrd="0" presId="urn:microsoft.com/office/officeart/2005/8/layout/process4"/>
    <dgm:cxn modelId="{5425BEDF-EA8B-40E3-9D59-AEEBF0493617}" srcId="{42286D97-1C5E-4346-ADF5-618FB8B1E122}" destId="{C2D01EEF-9FB8-430A-A470-FF33DA3AE4DA}" srcOrd="0" destOrd="0" parTransId="{8CA0A329-2E79-4C19-ADB4-14FAF858F217}" sibTransId="{D8B30903-160A-4540-B5A3-708B3D8F6125}"/>
    <dgm:cxn modelId="{08A07C15-D621-45E0-A54A-3325B02444F4}" type="presParOf" srcId="{9C2D9205-B81C-4E02-8394-E4BBEBC52A33}" destId="{BA5E04E2-EA33-470B-9A25-6EA04EF3F813}" srcOrd="0" destOrd="0" presId="urn:microsoft.com/office/officeart/2005/8/layout/process4"/>
    <dgm:cxn modelId="{243F3AE0-CA54-48BF-AC52-56B7022FC74C}" type="presParOf" srcId="{BA5E04E2-EA33-470B-9A25-6EA04EF3F813}" destId="{A25BA992-A8C2-4830-80D6-306AFD2AF365}" srcOrd="0" destOrd="0" presId="urn:microsoft.com/office/officeart/2005/8/layout/process4"/>
    <dgm:cxn modelId="{C1A0A3E4-19FF-4683-9CBB-61E8C9AE2801}" type="presParOf" srcId="{9C2D9205-B81C-4E02-8394-E4BBEBC52A33}" destId="{9E27F57B-46AD-4B47-9DC3-4CECD16FE453}" srcOrd="1" destOrd="0" presId="urn:microsoft.com/office/officeart/2005/8/layout/process4"/>
    <dgm:cxn modelId="{1280063C-83A3-4978-A2BE-1B949E85E458}" type="presParOf" srcId="{9C2D9205-B81C-4E02-8394-E4BBEBC52A33}" destId="{1AB02F92-7DED-46C8-B913-DDE77C49742E}" srcOrd="2" destOrd="0" presId="urn:microsoft.com/office/officeart/2005/8/layout/process4"/>
    <dgm:cxn modelId="{BDC8A8B1-AB94-40CF-9030-868E7C35191F}" type="presParOf" srcId="{1AB02F92-7DED-46C8-B913-DDE77C49742E}" destId="{EF4354A8-059B-4863-8475-74B562556D29}" srcOrd="0" destOrd="0" presId="urn:microsoft.com/office/officeart/2005/8/layout/process4"/>
    <dgm:cxn modelId="{EFAC7001-CCAB-4A9D-81BB-EE0AEC9DE02F}" type="presParOf" srcId="{9C2D9205-B81C-4E02-8394-E4BBEBC52A33}" destId="{FBC43103-1727-44E2-84D9-829DA7EECB40}" srcOrd="3" destOrd="0" presId="urn:microsoft.com/office/officeart/2005/8/layout/process4"/>
    <dgm:cxn modelId="{975D34AC-E576-4243-9343-C2324BBC14BB}" type="presParOf" srcId="{9C2D9205-B81C-4E02-8394-E4BBEBC52A33}" destId="{BF75C1A5-8E5F-4AAE-8BB2-2D09BC32CB8A}" srcOrd="4" destOrd="0" presId="urn:microsoft.com/office/officeart/2005/8/layout/process4"/>
    <dgm:cxn modelId="{D4053859-C597-4832-BADD-525DDA8946AD}" type="presParOf" srcId="{BF75C1A5-8E5F-4AAE-8BB2-2D09BC32CB8A}" destId="{D508EC42-986D-43AF-B002-E71495202472}" srcOrd="0" destOrd="0" presId="urn:microsoft.com/office/officeart/2005/8/layout/process4"/>
    <dgm:cxn modelId="{2F179DDC-02D4-40F1-99CA-8E0E0785BC69}" type="presParOf" srcId="{9C2D9205-B81C-4E02-8394-E4BBEBC52A33}" destId="{F9190959-B2DC-460A-BD1C-C4B354CFC991}" srcOrd="5" destOrd="0" presId="urn:microsoft.com/office/officeart/2005/8/layout/process4"/>
    <dgm:cxn modelId="{61BE0133-7842-48C8-9D2B-97E1FCC76657}" type="presParOf" srcId="{9C2D9205-B81C-4E02-8394-E4BBEBC52A33}" destId="{05600E7E-8067-4EFF-8DAA-7387E79CBC4A}" srcOrd="6" destOrd="0" presId="urn:microsoft.com/office/officeart/2005/8/layout/process4"/>
    <dgm:cxn modelId="{B68DE284-2AFA-47C8-8C49-0B2B6DEB87E9}" type="presParOf" srcId="{05600E7E-8067-4EFF-8DAA-7387E79CBC4A}" destId="{C23ACD80-AC86-4FBF-86C5-E6B6059E5E8E}"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6F8F00-F5C5-46F9-BFD7-17D5F075737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9144B341-68A4-4A4A-803F-621030B27B0A}">
      <dgm:prSet custT="1"/>
      <dgm:spPr/>
      <dgm:t>
        <a:bodyPr/>
        <a:lstStyle/>
        <a:p>
          <a:pPr rtl="0"/>
          <a:r>
            <a:rPr lang="en-US" sz="1800" dirty="0">
              <a:latin typeface="Arial" panose="020B0604020202020204" pitchFamily="34" charset="0"/>
              <a:cs typeface="Arial" panose="020B0604020202020204" pitchFamily="34" charset="0"/>
            </a:rPr>
            <a:t>Unlike transformational and transactional leadership, servant leadership will </a:t>
          </a:r>
          <a:r>
            <a:rPr lang="en-US" sz="1800" dirty="0" err="1">
              <a:latin typeface="Arial" panose="020B0604020202020204" pitchFamily="34" charset="0"/>
              <a:cs typeface="Arial" panose="020B0604020202020204" pitchFamily="34" charset="0"/>
            </a:rPr>
            <a:t>prioritise</a:t>
          </a:r>
          <a:r>
            <a:rPr lang="en-US" sz="1800" dirty="0">
              <a:latin typeface="Arial" panose="020B0604020202020204" pitchFamily="34" charset="0"/>
              <a:cs typeface="Arial" panose="020B0604020202020204" pitchFamily="34" charset="0"/>
            </a:rPr>
            <a:t> frontline clinicians concerns and patient safety </a:t>
          </a:r>
          <a:r>
            <a:rPr lang="en-US" sz="1800" b="1" dirty="0">
              <a:latin typeface="Arial" panose="020B0604020202020204" pitchFamily="34" charset="0"/>
              <a:cs typeface="Arial" panose="020B0604020202020204" pitchFamily="34" charset="0"/>
            </a:rPr>
            <a:t>(Eva et al., 2019).</a:t>
          </a:r>
          <a:endParaRPr lang="en-IN" sz="1800" b="1" dirty="0">
            <a:latin typeface="Arial" panose="020B0604020202020204" pitchFamily="34" charset="0"/>
            <a:cs typeface="Arial" panose="020B0604020202020204" pitchFamily="34" charset="0"/>
          </a:endParaRPr>
        </a:p>
      </dgm:t>
    </dgm:pt>
    <dgm:pt modelId="{22CA3E7C-844F-41D6-AF4B-3531982CCEB6}" type="parTrans" cxnId="{8BC00EC0-6601-4A92-9CD7-C994C097A933}">
      <dgm:prSet/>
      <dgm:spPr/>
      <dgm:t>
        <a:bodyPr/>
        <a:lstStyle/>
        <a:p>
          <a:endParaRPr lang="en-GB" sz="1800">
            <a:latin typeface="Arial" panose="020B0604020202020204" pitchFamily="34" charset="0"/>
            <a:cs typeface="Arial" panose="020B0604020202020204" pitchFamily="34" charset="0"/>
          </a:endParaRPr>
        </a:p>
      </dgm:t>
    </dgm:pt>
    <dgm:pt modelId="{8BAC4CB0-711D-411E-B7AC-786D44ECC2A1}" type="sibTrans" cxnId="{8BC00EC0-6601-4A92-9CD7-C994C097A933}">
      <dgm:prSet/>
      <dgm:spPr/>
      <dgm:t>
        <a:bodyPr/>
        <a:lstStyle/>
        <a:p>
          <a:endParaRPr lang="en-GB" sz="1800">
            <a:latin typeface="Arial" panose="020B0604020202020204" pitchFamily="34" charset="0"/>
            <a:cs typeface="Arial" panose="020B0604020202020204" pitchFamily="34" charset="0"/>
          </a:endParaRPr>
        </a:p>
      </dgm:t>
    </dgm:pt>
    <dgm:pt modelId="{0FFF9FA9-B56E-42CB-ACD9-1F3E7CD15300}">
      <dgm:prSet custT="1"/>
      <dgm:spPr/>
      <dgm:t>
        <a:bodyPr/>
        <a:lstStyle/>
        <a:p>
          <a:pPr rtl="0"/>
          <a:r>
            <a:rPr lang="en-US" sz="1800" dirty="0">
              <a:latin typeface="Arial" panose="020B0604020202020204" pitchFamily="34" charset="0"/>
              <a:cs typeface="Arial" panose="020B0604020202020204" pitchFamily="34" charset="0"/>
            </a:rPr>
            <a:t>Servant leadership will allow clinical decisions to be placed entirely in the hands of medical staff </a:t>
          </a:r>
          <a:r>
            <a:rPr lang="en-US" sz="1800" b="1" dirty="0">
              <a:latin typeface="Arial" panose="020B0604020202020204" pitchFamily="34" charset="0"/>
              <a:cs typeface="Arial" panose="020B0604020202020204" pitchFamily="34" charset="0"/>
            </a:rPr>
            <a:t>(Eva et al., 2019).</a:t>
          </a:r>
          <a:endParaRPr lang="en-IN" sz="1800" b="1" dirty="0">
            <a:latin typeface="Arial" panose="020B0604020202020204" pitchFamily="34" charset="0"/>
            <a:cs typeface="Arial" panose="020B0604020202020204" pitchFamily="34" charset="0"/>
          </a:endParaRPr>
        </a:p>
      </dgm:t>
    </dgm:pt>
    <dgm:pt modelId="{93B57BE1-25AB-4086-8C7B-74A4A23DCE31}" type="parTrans" cxnId="{05836E5D-E35B-495F-AD60-B6AB96D933E3}">
      <dgm:prSet/>
      <dgm:spPr/>
      <dgm:t>
        <a:bodyPr/>
        <a:lstStyle/>
        <a:p>
          <a:endParaRPr lang="en-GB" sz="1800">
            <a:latin typeface="Arial" panose="020B0604020202020204" pitchFamily="34" charset="0"/>
            <a:cs typeface="Arial" panose="020B0604020202020204" pitchFamily="34" charset="0"/>
          </a:endParaRPr>
        </a:p>
      </dgm:t>
    </dgm:pt>
    <dgm:pt modelId="{C9F790BC-58E8-467D-A1E1-182C8FF2A37B}" type="sibTrans" cxnId="{05836E5D-E35B-495F-AD60-B6AB96D933E3}">
      <dgm:prSet/>
      <dgm:spPr/>
      <dgm:t>
        <a:bodyPr/>
        <a:lstStyle/>
        <a:p>
          <a:endParaRPr lang="en-GB" sz="1800">
            <a:latin typeface="Arial" panose="020B0604020202020204" pitchFamily="34" charset="0"/>
            <a:cs typeface="Arial" panose="020B0604020202020204" pitchFamily="34" charset="0"/>
          </a:endParaRPr>
        </a:p>
      </dgm:t>
    </dgm:pt>
    <dgm:pt modelId="{C10983C7-4A9F-4408-B314-F1335DFCC784}">
      <dgm:prSet custT="1"/>
      <dgm:spPr/>
      <dgm:t>
        <a:bodyPr/>
        <a:lstStyle/>
        <a:p>
          <a:pPr rtl="0"/>
          <a:r>
            <a:rPr lang="en-US" sz="1800">
              <a:latin typeface="Arial" panose="020B0604020202020204" pitchFamily="34" charset="0"/>
              <a:cs typeface="Arial" panose="020B0604020202020204" pitchFamily="34" charset="0"/>
            </a:rPr>
            <a:t>This style would have let the senior clinicians to immediately remove Letby without waiting for approval from the executive.</a:t>
          </a:r>
          <a:endParaRPr lang="en-IN" sz="1800">
            <a:latin typeface="Arial" panose="020B0604020202020204" pitchFamily="34" charset="0"/>
            <a:cs typeface="Arial" panose="020B0604020202020204" pitchFamily="34" charset="0"/>
          </a:endParaRPr>
        </a:p>
      </dgm:t>
    </dgm:pt>
    <dgm:pt modelId="{54DA063F-B172-4457-83AF-187B2A3C1A01}" type="parTrans" cxnId="{6A311D97-2818-494C-AFC7-FE692231D6DA}">
      <dgm:prSet/>
      <dgm:spPr/>
      <dgm:t>
        <a:bodyPr/>
        <a:lstStyle/>
        <a:p>
          <a:endParaRPr lang="en-GB" sz="1800">
            <a:latin typeface="Arial" panose="020B0604020202020204" pitchFamily="34" charset="0"/>
            <a:cs typeface="Arial" panose="020B0604020202020204" pitchFamily="34" charset="0"/>
          </a:endParaRPr>
        </a:p>
      </dgm:t>
    </dgm:pt>
    <dgm:pt modelId="{3029485D-DFB6-4EB9-AAF6-C39C3BA4D6C6}" type="sibTrans" cxnId="{6A311D97-2818-494C-AFC7-FE692231D6DA}">
      <dgm:prSet/>
      <dgm:spPr/>
      <dgm:t>
        <a:bodyPr/>
        <a:lstStyle/>
        <a:p>
          <a:endParaRPr lang="en-GB" sz="1800">
            <a:latin typeface="Arial" panose="020B0604020202020204" pitchFamily="34" charset="0"/>
            <a:cs typeface="Arial" panose="020B0604020202020204" pitchFamily="34" charset="0"/>
          </a:endParaRPr>
        </a:p>
      </dgm:t>
    </dgm:pt>
    <dgm:pt modelId="{A4E6CC2E-D1AC-48BE-B450-8AAB7D7D17F8}">
      <dgm:prSet custT="1"/>
      <dgm:spPr/>
      <dgm:t>
        <a:bodyPr/>
        <a:lstStyle/>
        <a:p>
          <a:pPr rtl="0"/>
          <a:r>
            <a:rPr lang="en-US" sz="1800" dirty="0">
              <a:latin typeface="Arial" panose="020B0604020202020204" pitchFamily="34" charset="0"/>
              <a:cs typeface="Arial" panose="020B0604020202020204" pitchFamily="34" charset="0"/>
            </a:rPr>
            <a:t>Application of servant leadership will change the managers’ roles from silencing doctors to servants to the frontline clinicians </a:t>
          </a:r>
          <a:r>
            <a:rPr lang="en-US" sz="1800" b="1" dirty="0">
              <a:latin typeface="Arial" panose="020B0604020202020204" pitchFamily="34" charset="0"/>
              <a:cs typeface="Arial" panose="020B0604020202020204" pitchFamily="34" charset="0"/>
            </a:rPr>
            <a:t>(Eva et al., 2019).</a:t>
          </a:r>
          <a:endParaRPr lang="en-IN" sz="1800" b="1" dirty="0">
            <a:latin typeface="Arial" panose="020B0604020202020204" pitchFamily="34" charset="0"/>
            <a:cs typeface="Arial" panose="020B0604020202020204" pitchFamily="34" charset="0"/>
          </a:endParaRPr>
        </a:p>
      </dgm:t>
    </dgm:pt>
    <dgm:pt modelId="{3640920D-4849-471D-8503-B52D0C2D348B}" type="parTrans" cxnId="{537D137A-0FFA-4B2D-AF4E-318BB9888EA5}">
      <dgm:prSet/>
      <dgm:spPr/>
      <dgm:t>
        <a:bodyPr/>
        <a:lstStyle/>
        <a:p>
          <a:endParaRPr lang="en-GB" sz="1800">
            <a:latin typeface="Arial" panose="020B0604020202020204" pitchFamily="34" charset="0"/>
            <a:cs typeface="Arial" panose="020B0604020202020204" pitchFamily="34" charset="0"/>
          </a:endParaRPr>
        </a:p>
      </dgm:t>
    </dgm:pt>
    <dgm:pt modelId="{7EB99A28-C864-40E3-AADE-DAC5365C3ADC}" type="sibTrans" cxnId="{537D137A-0FFA-4B2D-AF4E-318BB9888EA5}">
      <dgm:prSet/>
      <dgm:spPr/>
      <dgm:t>
        <a:bodyPr/>
        <a:lstStyle/>
        <a:p>
          <a:endParaRPr lang="en-GB" sz="1800">
            <a:latin typeface="Arial" panose="020B0604020202020204" pitchFamily="34" charset="0"/>
            <a:cs typeface="Arial" panose="020B0604020202020204" pitchFamily="34" charset="0"/>
          </a:endParaRPr>
        </a:p>
      </dgm:t>
    </dgm:pt>
    <dgm:pt modelId="{930A2D0C-D5A1-4339-9AD4-4C703EDE28A9}">
      <dgm:prSet custT="1"/>
      <dgm:spPr/>
      <dgm:t>
        <a:bodyPr/>
        <a:lstStyle/>
        <a:p>
          <a:pPr rtl="0"/>
          <a:r>
            <a:rPr lang="en-US" sz="1800">
              <a:latin typeface="Arial" panose="020B0604020202020204" pitchFamily="34" charset="0"/>
              <a:cs typeface="Arial" panose="020B0604020202020204" pitchFamily="34" charset="0"/>
            </a:rPr>
            <a:t>Upon receiving the concerns, managers will immediately remove the obstacle, handle any legal escalation, so that clinicians can focus on saving neonates.</a:t>
          </a:r>
          <a:endParaRPr lang="en-IN" sz="1800">
            <a:latin typeface="Arial" panose="020B0604020202020204" pitchFamily="34" charset="0"/>
            <a:cs typeface="Arial" panose="020B0604020202020204" pitchFamily="34" charset="0"/>
          </a:endParaRPr>
        </a:p>
      </dgm:t>
    </dgm:pt>
    <dgm:pt modelId="{678DD107-3768-44A8-B94B-72290D5BB126}" type="parTrans" cxnId="{285C057F-B3BD-4B06-BABC-95F8362D512D}">
      <dgm:prSet/>
      <dgm:spPr/>
      <dgm:t>
        <a:bodyPr/>
        <a:lstStyle/>
        <a:p>
          <a:endParaRPr lang="en-GB" sz="1800">
            <a:latin typeface="Arial" panose="020B0604020202020204" pitchFamily="34" charset="0"/>
            <a:cs typeface="Arial" panose="020B0604020202020204" pitchFamily="34" charset="0"/>
          </a:endParaRPr>
        </a:p>
      </dgm:t>
    </dgm:pt>
    <dgm:pt modelId="{F30CBD04-EA5C-4F2D-A955-7E678BD165BF}" type="sibTrans" cxnId="{285C057F-B3BD-4B06-BABC-95F8362D512D}">
      <dgm:prSet/>
      <dgm:spPr/>
      <dgm:t>
        <a:bodyPr/>
        <a:lstStyle/>
        <a:p>
          <a:endParaRPr lang="en-GB" sz="1800">
            <a:latin typeface="Arial" panose="020B0604020202020204" pitchFamily="34" charset="0"/>
            <a:cs typeface="Arial" panose="020B0604020202020204" pitchFamily="34" charset="0"/>
          </a:endParaRPr>
        </a:p>
      </dgm:t>
    </dgm:pt>
    <dgm:pt modelId="{5E2233F7-8E6F-41F5-AA63-6C68CD7803BF}">
      <dgm:prSet custT="1"/>
      <dgm:spPr/>
      <dgm:t>
        <a:bodyPr/>
        <a:lstStyle/>
        <a:p>
          <a:pPr rtl="0"/>
          <a:r>
            <a:rPr lang="en-US" sz="1800" dirty="0">
              <a:latin typeface="Arial" panose="020B0604020202020204" pitchFamily="34" charset="0"/>
              <a:cs typeface="Arial" panose="020B0604020202020204" pitchFamily="34" charset="0"/>
            </a:rPr>
            <a:t>Nevertheless, the style has tenets of slowing decision-making because of over-consultation, which can be mitigated by setting a strict timeframe </a:t>
          </a:r>
          <a:r>
            <a:rPr lang="en-US" sz="1800" b="1" dirty="0">
              <a:latin typeface="Arial" panose="020B0604020202020204" pitchFamily="34" charset="0"/>
              <a:cs typeface="Arial" panose="020B0604020202020204" pitchFamily="34" charset="0"/>
            </a:rPr>
            <a:t>(Eva et al., 2019).</a:t>
          </a:r>
          <a:endParaRPr lang="en-IN" sz="1800" b="1" dirty="0">
            <a:latin typeface="Arial" panose="020B0604020202020204" pitchFamily="34" charset="0"/>
            <a:cs typeface="Arial" panose="020B0604020202020204" pitchFamily="34" charset="0"/>
          </a:endParaRPr>
        </a:p>
      </dgm:t>
    </dgm:pt>
    <dgm:pt modelId="{F2F9FA84-3477-4D63-9C4C-6F355CB81BB0}" type="parTrans" cxnId="{8ED661AE-87FC-4AA4-80BC-82D072B528E9}">
      <dgm:prSet/>
      <dgm:spPr/>
      <dgm:t>
        <a:bodyPr/>
        <a:lstStyle/>
        <a:p>
          <a:endParaRPr lang="en-GB" sz="1800">
            <a:latin typeface="Arial" panose="020B0604020202020204" pitchFamily="34" charset="0"/>
            <a:cs typeface="Arial" panose="020B0604020202020204" pitchFamily="34" charset="0"/>
          </a:endParaRPr>
        </a:p>
      </dgm:t>
    </dgm:pt>
    <dgm:pt modelId="{3B99C445-0965-47A9-B2F8-113481AAAB9C}" type="sibTrans" cxnId="{8ED661AE-87FC-4AA4-80BC-82D072B528E9}">
      <dgm:prSet/>
      <dgm:spPr/>
      <dgm:t>
        <a:bodyPr/>
        <a:lstStyle/>
        <a:p>
          <a:endParaRPr lang="en-GB" sz="1800">
            <a:latin typeface="Arial" panose="020B0604020202020204" pitchFamily="34" charset="0"/>
            <a:cs typeface="Arial" panose="020B0604020202020204" pitchFamily="34" charset="0"/>
          </a:endParaRPr>
        </a:p>
      </dgm:t>
    </dgm:pt>
    <dgm:pt modelId="{82E06214-AE22-44A2-A372-DE10F5A5FF63}" type="pres">
      <dgm:prSet presAssocID="{5F6F8F00-F5C5-46F9-BFD7-17D5F075737F}" presName="linear" presStyleCnt="0">
        <dgm:presLayoutVars>
          <dgm:animLvl val="lvl"/>
          <dgm:resizeHandles val="exact"/>
        </dgm:presLayoutVars>
      </dgm:prSet>
      <dgm:spPr/>
    </dgm:pt>
    <dgm:pt modelId="{E453D442-10BE-4C85-A7AA-A8ECDD1046A9}" type="pres">
      <dgm:prSet presAssocID="{9144B341-68A4-4A4A-803F-621030B27B0A}" presName="parentText" presStyleLbl="node1" presStyleIdx="0" presStyleCnt="6">
        <dgm:presLayoutVars>
          <dgm:chMax val="0"/>
          <dgm:bulletEnabled val="1"/>
        </dgm:presLayoutVars>
      </dgm:prSet>
      <dgm:spPr/>
    </dgm:pt>
    <dgm:pt modelId="{97C3D794-2D16-4A98-8044-BC376E394AB1}" type="pres">
      <dgm:prSet presAssocID="{8BAC4CB0-711D-411E-B7AC-786D44ECC2A1}" presName="spacer" presStyleCnt="0"/>
      <dgm:spPr/>
    </dgm:pt>
    <dgm:pt modelId="{1738A020-E6AC-4054-85B5-51C2E521F5E3}" type="pres">
      <dgm:prSet presAssocID="{0FFF9FA9-B56E-42CB-ACD9-1F3E7CD15300}" presName="parentText" presStyleLbl="node1" presStyleIdx="1" presStyleCnt="6">
        <dgm:presLayoutVars>
          <dgm:chMax val="0"/>
          <dgm:bulletEnabled val="1"/>
        </dgm:presLayoutVars>
      </dgm:prSet>
      <dgm:spPr/>
    </dgm:pt>
    <dgm:pt modelId="{519ABAE1-3F49-495C-8301-9B370CB8EAC8}" type="pres">
      <dgm:prSet presAssocID="{C9F790BC-58E8-467D-A1E1-182C8FF2A37B}" presName="spacer" presStyleCnt="0"/>
      <dgm:spPr/>
    </dgm:pt>
    <dgm:pt modelId="{61996A59-B2B5-4A1C-8890-449511F013EC}" type="pres">
      <dgm:prSet presAssocID="{C10983C7-4A9F-4408-B314-F1335DFCC784}" presName="parentText" presStyleLbl="node1" presStyleIdx="2" presStyleCnt="6">
        <dgm:presLayoutVars>
          <dgm:chMax val="0"/>
          <dgm:bulletEnabled val="1"/>
        </dgm:presLayoutVars>
      </dgm:prSet>
      <dgm:spPr/>
    </dgm:pt>
    <dgm:pt modelId="{3EFF1481-71E8-437D-8DF3-9E6D8BDC0C47}" type="pres">
      <dgm:prSet presAssocID="{3029485D-DFB6-4EB9-AAF6-C39C3BA4D6C6}" presName="spacer" presStyleCnt="0"/>
      <dgm:spPr/>
    </dgm:pt>
    <dgm:pt modelId="{95C2D81B-0613-4E42-B694-2591BBEF7248}" type="pres">
      <dgm:prSet presAssocID="{A4E6CC2E-D1AC-48BE-B450-8AAB7D7D17F8}" presName="parentText" presStyleLbl="node1" presStyleIdx="3" presStyleCnt="6">
        <dgm:presLayoutVars>
          <dgm:chMax val="0"/>
          <dgm:bulletEnabled val="1"/>
        </dgm:presLayoutVars>
      </dgm:prSet>
      <dgm:spPr/>
    </dgm:pt>
    <dgm:pt modelId="{9F029DFC-9DD7-46E0-8429-5A60FDE40121}" type="pres">
      <dgm:prSet presAssocID="{7EB99A28-C864-40E3-AADE-DAC5365C3ADC}" presName="spacer" presStyleCnt="0"/>
      <dgm:spPr/>
    </dgm:pt>
    <dgm:pt modelId="{72586FA6-7616-4B1E-B153-1A43C38656C0}" type="pres">
      <dgm:prSet presAssocID="{930A2D0C-D5A1-4339-9AD4-4C703EDE28A9}" presName="parentText" presStyleLbl="node1" presStyleIdx="4" presStyleCnt="6">
        <dgm:presLayoutVars>
          <dgm:chMax val="0"/>
          <dgm:bulletEnabled val="1"/>
        </dgm:presLayoutVars>
      </dgm:prSet>
      <dgm:spPr/>
    </dgm:pt>
    <dgm:pt modelId="{E7BE6D0D-2C7C-4C85-80B5-05C0B0E25AD4}" type="pres">
      <dgm:prSet presAssocID="{F30CBD04-EA5C-4F2D-A955-7E678BD165BF}" presName="spacer" presStyleCnt="0"/>
      <dgm:spPr/>
    </dgm:pt>
    <dgm:pt modelId="{B32EA9A8-10C7-4F05-BC67-DD62430F51DD}" type="pres">
      <dgm:prSet presAssocID="{5E2233F7-8E6F-41F5-AA63-6C68CD7803BF}" presName="parentText" presStyleLbl="node1" presStyleIdx="5" presStyleCnt="6">
        <dgm:presLayoutVars>
          <dgm:chMax val="0"/>
          <dgm:bulletEnabled val="1"/>
        </dgm:presLayoutVars>
      </dgm:prSet>
      <dgm:spPr/>
    </dgm:pt>
  </dgm:ptLst>
  <dgm:cxnLst>
    <dgm:cxn modelId="{FE36AF1B-E9EC-4FBB-B444-A7BAE599454E}" type="presOf" srcId="{A4E6CC2E-D1AC-48BE-B450-8AAB7D7D17F8}" destId="{95C2D81B-0613-4E42-B694-2591BBEF7248}" srcOrd="0" destOrd="0" presId="urn:microsoft.com/office/officeart/2005/8/layout/vList2"/>
    <dgm:cxn modelId="{CE93E834-2660-432F-8CA0-E2C7217E6E67}" type="presOf" srcId="{9144B341-68A4-4A4A-803F-621030B27B0A}" destId="{E453D442-10BE-4C85-A7AA-A8ECDD1046A9}" srcOrd="0" destOrd="0" presId="urn:microsoft.com/office/officeart/2005/8/layout/vList2"/>
    <dgm:cxn modelId="{05836E5D-E35B-495F-AD60-B6AB96D933E3}" srcId="{5F6F8F00-F5C5-46F9-BFD7-17D5F075737F}" destId="{0FFF9FA9-B56E-42CB-ACD9-1F3E7CD15300}" srcOrd="1" destOrd="0" parTransId="{93B57BE1-25AB-4086-8C7B-74A4A23DCE31}" sibTransId="{C9F790BC-58E8-467D-A1E1-182C8FF2A37B}"/>
    <dgm:cxn modelId="{CD4E1768-87C1-4B30-8160-9115151D1B3B}" type="presOf" srcId="{5F6F8F00-F5C5-46F9-BFD7-17D5F075737F}" destId="{82E06214-AE22-44A2-A372-DE10F5A5FF63}" srcOrd="0" destOrd="0" presId="urn:microsoft.com/office/officeart/2005/8/layout/vList2"/>
    <dgm:cxn modelId="{DC74A972-9DFB-4BBC-84BA-072440D49C46}" type="presOf" srcId="{5E2233F7-8E6F-41F5-AA63-6C68CD7803BF}" destId="{B32EA9A8-10C7-4F05-BC67-DD62430F51DD}" srcOrd="0" destOrd="0" presId="urn:microsoft.com/office/officeart/2005/8/layout/vList2"/>
    <dgm:cxn modelId="{537D137A-0FFA-4B2D-AF4E-318BB9888EA5}" srcId="{5F6F8F00-F5C5-46F9-BFD7-17D5F075737F}" destId="{A4E6CC2E-D1AC-48BE-B450-8AAB7D7D17F8}" srcOrd="3" destOrd="0" parTransId="{3640920D-4849-471D-8503-B52D0C2D348B}" sibTransId="{7EB99A28-C864-40E3-AADE-DAC5365C3ADC}"/>
    <dgm:cxn modelId="{285C057F-B3BD-4B06-BABC-95F8362D512D}" srcId="{5F6F8F00-F5C5-46F9-BFD7-17D5F075737F}" destId="{930A2D0C-D5A1-4339-9AD4-4C703EDE28A9}" srcOrd="4" destOrd="0" parTransId="{678DD107-3768-44A8-B94B-72290D5BB126}" sibTransId="{F30CBD04-EA5C-4F2D-A955-7E678BD165BF}"/>
    <dgm:cxn modelId="{6A311D97-2818-494C-AFC7-FE692231D6DA}" srcId="{5F6F8F00-F5C5-46F9-BFD7-17D5F075737F}" destId="{C10983C7-4A9F-4408-B314-F1335DFCC784}" srcOrd="2" destOrd="0" parTransId="{54DA063F-B172-4457-83AF-187B2A3C1A01}" sibTransId="{3029485D-DFB6-4EB9-AAF6-C39C3BA4D6C6}"/>
    <dgm:cxn modelId="{8ED661AE-87FC-4AA4-80BC-82D072B528E9}" srcId="{5F6F8F00-F5C5-46F9-BFD7-17D5F075737F}" destId="{5E2233F7-8E6F-41F5-AA63-6C68CD7803BF}" srcOrd="5" destOrd="0" parTransId="{F2F9FA84-3477-4D63-9C4C-6F355CB81BB0}" sibTransId="{3B99C445-0965-47A9-B2F8-113481AAAB9C}"/>
    <dgm:cxn modelId="{8BC00EC0-6601-4A92-9CD7-C994C097A933}" srcId="{5F6F8F00-F5C5-46F9-BFD7-17D5F075737F}" destId="{9144B341-68A4-4A4A-803F-621030B27B0A}" srcOrd="0" destOrd="0" parTransId="{22CA3E7C-844F-41D6-AF4B-3531982CCEB6}" sibTransId="{8BAC4CB0-711D-411E-B7AC-786D44ECC2A1}"/>
    <dgm:cxn modelId="{2B9F19C1-B62A-4AA1-A8E1-202FB0C41D33}" type="presOf" srcId="{930A2D0C-D5A1-4339-9AD4-4C703EDE28A9}" destId="{72586FA6-7616-4B1E-B153-1A43C38656C0}" srcOrd="0" destOrd="0" presId="urn:microsoft.com/office/officeart/2005/8/layout/vList2"/>
    <dgm:cxn modelId="{8D31D3DA-3F0F-424F-91B0-F4119510C470}" type="presOf" srcId="{0FFF9FA9-B56E-42CB-ACD9-1F3E7CD15300}" destId="{1738A020-E6AC-4054-85B5-51C2E521F5E3}" srcOrd="0" destOrd="0" presId="urn:microsoft.com/office/officeart/2005/8/layout/vList2"/>
    <dgm:cxn modelId="{90542EEC-4F50-4A62-AA04-1D45F0420C38}" type="presOf" srcId="{C10983C7-4A9F-4408-B314-F1335DFCC784}" destId="{61996A59-B2B5-4A1C-8890-449511F013EC}" srcOrd="0" destOrd="0" presId="urn:microsoft.com/office/officeart/2005/8/layout/vList2"/>
    <dgm:cxn modelId="{8E748584-C87B-4FA5-8023-FA94591F8E82}" type="presParOf" srcId="{82E06214-AE22-44A2-A372-DE10F5A5FF63}" destId="{E453D442-10BE-4C85-A7AA-A8ECDD1046A9}" srcOrd="0" destOrd="0" presId="urn:microsoft.com/office/officeart/2005/8/layout/vList2"/>
    <dgm:cxn modelId="{2326D826-28D3-450E-B06B-1511E4B605AD}" type="presParOf" srcId="{82E06214-AE22-44A2-A372-DE10F5A5FF63}" destId="{97C3D794-2D16-4A98-8044-BC376E394AB1}" srcOrd="1" destOrd="0" presId="urn:microsoft.com/office/officeart/2005/8/layout/vList2"/>
    <dgm:cxn modelId="{7739BFAE-6209-4409-A885-65A547D9E86C}" type="presParOf" srcId="{82E06214-AE22-44A2-A372-DE10F5A5FF63}" destId="{1738A020-E6AC-4054-85B5-51C2E521F5E3}" srcOrd="2" destOrd="0" presId="urn:microsoft.com/office/officeart/2005/8/layout/vList2"/>
    <dgm:cxn modelId="{CB831018-8036-474F-A3AD-A7B62622FF52}" type="presParOf" srcId="{82E06214-AE22-44A2-A372-DE10F5A5FF63}" destId="{519ABAE1-3F49-495C-8301-9B370CB8EAC8}" srcOrd="3" destOrd="0" presId="urn:microsoft.com/office/officeart/2005/8/layout/vList2"/>
    <dgm:cxn modelId="{7437663F-F724-425E-A7AA-E1429B330026}" type="presParOf" srcId="{82E06214-AE22-44A2-A372-DE10F5A5FF63}" destId="{61996A59-B2B5-4A1C-8890-449511F013EC}" srcOrd="4" destOrd="0" presId="urn:microsoft.com/office/officeart/2005/8/layout/vList2"/>
    <dgm:cxn modelId="{30621DE8-7D9B-4800-B481-B0BAEE519582}" type="presParOf" srcId="{82E06214-AE22-44A2-A372-DE10F5A5FF63}" destId="{3EFF1481-71E8-437D-8DF3-9E6D8BDC0C47}" srcOrd="5" destOrd="0" presId="urn:microsoft.com/office/officeart/2005/8/layout/vList2"/>
    <dgm:cxn modelId="{0701006B-3593-4D64-84EF-60532A91C30B}" type="presParOf" srcId="{82E06214-AE22-44A2-A372-DE10F5A5FF63}" destId="{95C2D81B-0613-4E42-B694-2591BBEF7248}" srcOrd="6" destOrd="0" presId="urn:microsoft.com/office/officeart/2005/8/layout/vList2"/>
    <dgm:cxn modelId="{AE2732BF-9B0D-43BB-852A-B26ED14D1C6F}" type="presParOf" srcId="{82E06214-AE22-44A2-A372-DE10F5A5FF63}" destId="{9F029DFC-9DD7-46E0-8429-5A60FDE40121}" srcOrd="7" destOrd="0" presId="urn:microsoft.com/office/officeart/2005/8/layout/vList2"/>
    <dgm:cxn modelId="{4065CE60-6698-4061-AF02-9473A9F3FAFF}" type="presParOf" srcId="{82E06214-AE22-44A2-A372-DE10F5A5FF63}" destId="{72586FA6-7616-4B1E-B153-1A43C38656C0}" srcOrd="8" destOrd="0" presId="urn:microsoft.com/office/officeart/2005/8/layout/vList2"/>
    <dgm:cxn modelId="{F3073290-C4D4-4BC2-9563-7E4C8353B279}" type="presParOf" srcId="{82E06214-AE22-44A2-A372-DE10F5A5FF63}" destId="{E7BE6D0D-2C7C-4C85-80B5-05C0B0E25AD4}" srcOrd="9" destOrd="0" presId="urn:microsoft.com/office/officeart/2005/8/layout/vList2"/>
    <dgm:cxn modelId="{938662C8-4117-43DE-BE8E-1CA2537F192B}" type="presParOf" srcId="{82E06214-AE22-44A2-A372-DE10F5A5FF63}" destId="{B32EA9A8-10C7-4F05-BC67-DD62430F51DD}"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172110F-81A7-42BB-B3D8-FC7EF3770BC0}"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US"/>
        </a:p>
      </dgm:t>
    </dgm:pt>
    <dgm:pt modelId="{4240257B-D89E-46FE-A08E-2EE4071F0C29}">
      <dgm:prSet custT="1"/>
      <dgm:spPr/>
      <dgm:t>
        <a:bodyPr/>
        <a:lstStyle/>
        <a:p>
          <a:pPr rtl="0"/>
          <a:r>
            <a:rPr lang="en-US" sz="1800" b="1">
              <a:latin typeface="Arial" panose="020B0604020202020204" pitchFamily="34" charset="0"/>
              <a:cs typeface="Arial" panose="020B0604020202020204" pitchFamily="34" charset="0"/>
            </a:rPr>
            <a:t>Unfreeze </a:t>
          </a:r>
          <a:endParaRPr lang="en-IN" sz="1800">
            <a:latin typeface="Arial" panose="020B0604020202020204" pitchFamily="34" charset="0"/>
            <a:cs typeface="Arial" panose="020B0604020202020204" pitchFamily="34" charset="0"/>
          </a:endParaRPr>
        </a:p>
      </dgm:t>
    </dgm:pt>
    <dgm:pt modelId="{29A16B9B-B6A9-40DC-A8E7-784895B96368}" type="parTrans" cxnId="{675D76E8-5A78-46B8-A5CD-6D8405FC2AD2}">
      <dgm:prSet/>
      <dgm:spPr/>
      <dgm:t>
        <a:bodyPr/>
        <a:lstStyle/>
        <a:p>
          <a:endParaRPr lang="en-US" sz="1800">
            <a:latin typeface="Arial" panose="020B0604020202020204" pitchFamily="34" charset="0"/>
            <a:cs typeface="Arial" panose="020B0604020202020204" pitchFamily="34" charset="0"/>
          </a:endParaRPr>
        </a:p>
      </dgm:t>
    </dgm:pt>
    <dgm:pt modelId="{D7481318-A41A-40F5-988A-676396A63898}" type="sibTrans" cxnId="{675D76E8-5A78-46B8-A5CD-6D8405FC2AD2}">
      <dgm:prSet/>
      <dgm:spPr/>
      <dgm:t>
        <a:bodyPr/>
        <a:lstStyle/>
        <a:p>
          <a:endParaRPr lang="en-US" sz="1800">
            <a:latin typeface="Arial" panose="020B0604020202020204" pitchFamily="34" charset="0"/>
            <a:cs typeface="Arial" panose="020B0604020202020204" pitchFamily="34" charset="0"/>
          </a:endParaRPr>
        </a:p>
      </dgm:t>
    </dgm:pt>
    <dgm:pt modelId="{5C54E2C8-9B2C-4531-A4C2-5DCD8A566346}">
      <dgm:prSet custT="1"/>
      <dgm:spPr/>
      <dgm:t>
        <a:bodyPr/>
        <a:lstStyle/>
        <a:p>
          <a:pPr rtl="0"/>
          <a:r>
            <a:rPr lang="en-US" sz="1800" dirty="0">
              <a:latin typeface="Arial" panose="020B0604020202020204" pitchFamily="34" charset="0"/>
              <a:cs typeface="Arial" panose="020B0604020202020204" pitchFamily="34" charset="0"/>
            </a:rPr>
            <a:t>Confront staff burnout by openly presenting National Neonatal Audit </a:t>
          </a:r>
          <a:r>
            <a:rPr lang="en-US" sz="1800" dirty="0" err="1">
              <a:latin typeface="Arial" panose="020B0604020202020204" pitchFamily="34" charset="0"/>
              <a:cs typeface="Arial" panose="020B0604020202020204" pitchFamily="34" charset="0"/>
            </a:rPr>
            <a:t>Programme</a:t>
          </a:r>
          <a:r>
            <a:rPr lang="en-US" sz="1800" dirty="0">
              <a:latin typeface="Arial" panose="020B0604020202020204" pitchFamily="34" charset="0"/>
              <a:cs typeface="Arial" panose="020B0604020202020204" pitchFamily="34" charset="0"/>
            </a:rPr>
            <a:t> data on safety failures.</a:t>
          </a:r>
          <a:endParaRPr lang="en-IN" sz="1800" dirty="0">
            <a:latin typeface="Arial" panose="020B0604020202020204" pitchFamily="34" charset="0"/>
            <a:cs typeface="Arial" panose="020B0604020202020204" pitchFamily="34" charset="0"/>
          </a:endParaRPr>
        </a:p>
      </dgm:t>
    </dgm:pt>
    <dgm:pt modelId="{1438456C-8A84-4F58-A9B5-B13AC002C7E9}" type="parTrans" cxnId="{D3A63B34-73FE-4466-BB63-29CD3E50496D}">
      <dgm:prSet/>
      <dgm:spPr/>
      <dgm:t>
        <a:bodyPr/>
        <a:lstStyle/>
        <a:p>
          <a:endParaRPr lang="en-US" sz="1800">
            <a:latin typeface="Arial" panose="020B0604020202020204" pitchFamily="34" charset="0"/>
            <a:cs typeface="Arial" panose="020B0604020202020204" pitchFamily="34" charset="0"/>
          </a:endParaRPr>
        </a:p>
      </dgm:t>
    </dgm:pt>
    <dgm:pt modelId="{6A084EC2-95DE-4F83-9F2C-FDA384825D51}" type="sibTrans" cxnId="{D3A63B34-73FE-4466-BB63-29CD3E50496D}">
      <dgm:prSet/>
      <dgm:spPr/>
      <dgm:t>
        <a:bodyPr/>
        <a:lstStyle/>
        <a:p>
          <a:endParaRPr lang="en-US" sz="1800">
            <a:latin typeface="Arial" panose="020B0604020202020204" pitchFamily="34" charset="0"/>
            <a:cs typeface="Arial" panose="020B0604020202020204" pitchFamily="34" charset="0"/>
          </a:endParaRPr>
        </a:p>
      </dgm:t>
    </dgm:pt>
    <dgm:pt modelId="{22DF8352-366B-4346-871F-A0A0FF05994A}">
      <dgm:prSet custT="1"/>
      <dgm:spPr/>
      <dgm:t>
        <a:bodyPr/>
        <a:lstStyle/>
        <a:p>
          <a:pPr rtl="0"/>
          <a:r>
            <a:rPr lang="en-US" sz="1800">
              <a:latin typeface="Arial" panose="020B0604020202020204" pitchFamily="34" charset="0"/>
              <a:cs typeface="Arial" panose="020B0604020202020204" pitchFamily="34" charset="0"/>
            </a:rPr>
            <a:t>Break the toxic management culture that silences the clinicians and suppresses their concerns.</a:t>
          </a:r>
          <a:endParaRPr lang="en-IN" sz="1800">
            <a:latin typeface="Arial" panose="020B0604020202020204" pitchFamily="34" charset="0"/>
            <a:cs typeface="Arial" panose="020B0604020202020204" pitchFamily="34" charset="0"/>
          </a:endParaRPr>
        </a:p>
      </dgm:t>
    </dgm:pt>
    <dgm:pt modelId="{79858844-9206-47D9-92A3-976528235A48}" type="parTrans" cxnId="{E462CE25-1681-4358-B0AC-52E2D3486F65}">
      <dgm:prSet/>
      <dgm:spPr/>
      <dgm:t>
        <a:bodyPr/>
        <a:lstStyle/>
        <a:p>
          <a:endParaRPr lang="en-US" sz="1800">
            <a:latin typeface="Arial" panose="020B0604020202020204" pitchFamily="34" charset="0"/>
            <a:cs typeface="Arial" panose="020B0604020202020204" pitchFamily="34" charset="0"/>
          </a:endParaRPr>
        </a:p>
      </dgm:t>
    </dgm:pt>
    <dgm:pt modelId="{834089D7-4151-40EC-835D-67A1AF0CBAAA}" type="sibTrans" cxnId="{E462CE25-1681-4358-B0AC-52E2D3486F65}">
      <dgm:prSet/>
      <dgm:spPr/>
      <dgm:t>
        <a:bodyPr/>
        <a:lstStyle/>
        <a:p>
          <a:endParaRPr lang="en-US" sz="1800">
            <a:latin typeface="Arial" panose="020B0604020202020204" pitchFamily="34" charset="0"/>
            <a:cs typeface="Arial" panose="020B0604020202020204" pitchFamily="34" charset="0"/>
          </a:endParaRPr>
        </a:p>
      </dgm:t>
    </dgm:pt>
    <dgm:pt modelId="{CEDC6107-E34F-463B-AA4B-417C2D8CE866}">
      <dgm:prSet custT="1"/>
      <dgm:spPr/>
      <dgm:t>
        <a:bodyPr/>
        <a:lstStyle/>
        <a:p>
          <a:pPr rtl="0"/>
          <a:r>
            <a:rPr lang="en-US" sz="1800" b="1">
              <a:latin typeface="Arial" panose="020B0604020202020204" pitchFamily="34" charset="0"/>
              <a:cs typeface="Arial" panose="020B0604020202020204" pitchFamily="34" charset="0"/>
            </a:rPr>
            <a:t>Change</a:t>
          </a:r>
          <a:endParaRPr lang="en-IN" sz="1800">
            <a:latin typeface="Arial" panose="020B0604020202020204" pitchFamily="34" charset="0"/>
            <a:cs typeface="Arial" panose="020B0604020202020204" pitchFamily="34" charset="0"/>
          </a:endParaRPr>
        </a:p>
      </dgm:t>
    </dgm:pt>
    <dgm:pt modelId="{9B5E52D0-4F69-490A-B542-770AED15457F}" type="parTrans" cxnId="{73BEE1F0-CB2F-4524-8128-424A7D9CDC7C}">
      <dgm:prSet/>
      <dgm:spPr/>
      <dgm:t>
        <a:bodyPr/>
        <a:lstStyle/>
        <a:p>
          <a:endParaRPr lang="en-US" sz="1800">
            <a:latin typeface="Arial" panose="020B0604020202020204" pitchFamily="34" charset="0"/>
            <a:cs typeface="Arial" panose="020B0604020202020204" pitchFamily="34" charset="0"/>
          </a:endParaRPr>
        </a:p>
      </dgm:t>
    </dgm:pt>
    <dgm:pt modelId="{C95F5FEC-DA3E-447B-BA09-396AE326C8C4}" type="sibTrans" cxnId="{73BEE1F0-CB2F-4524-8128-424A7D9CDC7C}">
      <dgm:prSet/>
      <dgm:spPr/>
      <dgm:t>
        <a:bodyPr/>
        <a:lstStyle/>
        <a:p>
          <a:endParaRPr lang="en-US" sz="1800">
            <a:latin typeface="Arial" panose="020B0604020202020204" pitchFamily="34" charset="0"/>
            <a:cs typeface="Arial" panose="020B0604020202020204" pitchFamily="34" charset="0"/>
          </a:endParaRPr>
        </a:p>
      </dgm:t>
    </dgm:pt>
    <dgm:pt modelId="{4452984E-30A6-49C2-A1EE-15B372E13649}">
      <dgm:prSet custT="1"/>
      <dgm:spPr/>
      <dgm:t>
        <a:bodyPr/>
        <a:lstStyle/>
        <a:p>
          <a:pPr rtl="0"/>
          <a:r>
            <a:rPr lang="en-US" sz="1800" dirty="0">
              <a:latin typeface="Arial" panose="020B0604020202020204" pitchFamily="34" charset="0"/>
              <a:cs typeface="Arial" panose="020B0604020202020204" pitchFamily="34" charset="0"/>
            </a:rPr>
            <a:t>Strengthen clinical governance by introducing mandatory escalation pathways, independent mortality reviews and robust incident reporting systems.</a:t>
          </a:r>
          <a:endParaRPr lang="en-IN" sz="1800" dirty="0">
            <a:latin typeface="Arial" panose="020B0604020202020204" pitchFamily="34" charset="0"/>
            <a:cs typeface="Arial" panose="020B0604020202020204" pitchFamily="34" charset="0"/>
          </a:endParaRPr>
        </a:p>
      </dgm:t>
    </dgm:pt>
    <dgm:pt modelId="{8550A5BC-2E67-4CD5-984F-F5ECEFAB0E12}" type="parTrans" cxnId="{BB4723F4-22AC-4473-9259-94C42FF08E5B}">
      <dgm:prSet/>
      <dgm:spPr/>
      <dgm:t>
        <a:bodyPr/>
        <a:lstStyle/>
        <a:p>
          <a:endParaRPr lang="en-US" sz="1800">
            <a:latin typeface="Arial" panose="020B0604020202020204" pitchFamily="34" charset="0"/>
            <a:cs typeface="Arial" panose="020B0604020202020204" pitchFamily="34" charset="0"/>
          </a:endParaRPr>
        </a:p>
      </dgm:t>
    </dgm:pt>
    <dgm:pt modelId="{A205358C-6D68-4EE4-9C6E-70CEF07218BE}" type="sibTrans" cxnId="{BB4723F4-22AC-4473-9259-94C42FF08E5B}">
      <dgm:prSet/>
      <dgm:spPr/>
      <dgm:t>
        <a:bodyPr/>
        <a:lstStyle/>
        <a:p>
          <a:endParaRPr lang="en-US" sz="1800">
            <a:latin typeface="Arial" panose="020B0604020202020204" pitchFamily="34" charset="0"/>
            <a:cs typeface="Arial" panose="020B0604020202020204" pitchFamily="34" charset="0"/>
          </a:endParaRPr>
        </a:p>
      </dgm:t>
    </dgm:pt>
    <dgm:pt modelId="{EF8CBFA1-ACF9-4418-A1E9-E4A603FEC3FF}">
      <dgm:prSet custT="1"/>
      <dgm:spPr/>
      <dgm:t>
        <a:bodyPr/>
        <a:lstStyle/>
        <a:p>
          <a:pPr rtl="0"/>
          <a:r>
            <a:rPr lang="en-US" sz="1800" b="1">
              <a:latin typeface="Arial" panose="020B0604020202020204" pitchFamily="34" charset="0"/>
              <a:cs typeface="Arial" panose="020B0604020202020204" pitchFamily="34" charset="0"/>
            </a:rPr>
            <a:t>Refreeze</a:t>
          </a:r>
          <a:endParaRPr lang="en-IN" sz="1800">
            <a:latin typeface="Arial" panose="020B0604020202020204" pitchFamily="34" charset="0"/>
            <a:cs typeface="Arial" panose="020B0604020202020204" pitchFamily="34" charset="0"/>
          </a:endParaRPr>
        </a:p>
      </dgm:t>
    </dgm:pt>
    <dgm:pt modelId="{D29456B8-0DE1-43FC-A456-BEEF433A4A90}" type="parTrans" cxnId="{2344FFB2-4232-47C1-B73B-CCB87338E99E}">
      <dgm:prSet/>
      <dgm:spPr/>
      <dgm:t>
        <a:bodyPr/>
        <a:lstStyle/>
        <a:p>
          <a:endParaRPr lang="en-US" sz="1800">
            <a:latin typeface="Arial" panose="020B0604020202020204" pitchFamily="34" charset="0"/>
            <a:cs typeface="Arial" panose="020B0604020202020204" pitchFamily="34" charset="0"/>
          </a:endParaRPr>
        </a:p>
      </dgm:t>
    </dgm:pt>
    <dgm:pt modelId="{F1538129-B578-438F-A809-BD92CE6C1687}" type="sibTrans" cxnId="{2344FFB2-4232-47C1-B73B-CCB87338E99E}">
      <dgm:prSet/>
      <dgm:spPr/>
      <dgm:t>
        <a:bodyPr/>
        <a:lstStyle/>
        <a:p>
          <a:endParaRPr lang="en-US" sz="1800">
            <a:latin typeface="Arial" panose="020B0604020202020204" pitchFamily="34" charset="0"/>
            <a:cs typeface="Arial" panose="020B0604020202020204" pitchFamily="34" charset="0"/>
          </a:endParaRPr>
        </a:p>
      </dgm:t>
    </dgm:pt>
    <dgm:pt modelId="{91AD5A70-17C9-45C6-9D18-CCA45584FE63}">
      <dgm:prSet custT="1"/>
      <dgm:spPr/>
      <dgm:t>
        <a:bodyPr/>
        <a:lstStyle/>
        <a:p>
          <a:pPr rtl="0"/>
          <a:r>
            <a:rPr lang="en-US" sz="1800" dirty="0">
              <a:latin typeface="Arial" panose="020B0604020202020204" pitchFamily="34" charset="0"/>
              <a:cs typeface="Arial" panose="020B0604020202020204" pitchFamily="34" charset="0"/>
            </a:rPr>
            <a:t>Workforce must be </a:t>
          </a:r>
          <a:r>
            <a:rPr lang="en-US" sz="1800" dirty="0" err="1">
              <a:latin typeface="Arial" panose="020B0604020202020204" pitchFamily="34" charset="0"/>
              <a:cs typeface="Arial" panose="020B0604020202020204" pitchFamily="34" charset="0"/>
            </a:rPr>
            <a:t>stabilised</a:t>
          </a:r>
          <a:r>
            <a:rPr lang="en-US" sz="1800" dirty="0">
              <a:latin typeface="Arial" panose="020B0604020202020204" pitchFamily="34" charset="0"/>
              <a:cs typeface="Arial" panose="020B0604020202020204" pitchFamily="34" charset="0"/>
            </a:rPr>
            <a:t> by integrating a clear “duty of </a:t>
          </a:r>
          <a:r>
            <a:rPr lang="en-US" sz="1800" dirty="0" err="1">
              <a:latin typeface="Arial" panose="020B0604020202020204" pitchFamily="34" charset="0"/>
              <a:cs typeface="Arial" panose="020B0604020202020204" pitchFamily="34" charset="0"/>
            </a:rPr>
            <a:t>candour</a:t>
          </a:r>
          <a:r>
            <a:rPr lang="en-US" sz="1800" dirty="0">
              <a:latin typeface="Arial" panose="020B0604020202020204" pitchFamily="34" charset="0"/>
              <a:cs typeface="Arial" panose="020B0604020202020204" pitchFamily="34" charset="0"/>
            </a:rPr>
            <a:t>” policy into daily shifts (RCPH, 2025).</a:t>
          </a:r>
          <a:endParaRPr lang="en-IN" sz="1800" dirty="0">
            <a:latin typeface="Arial" panose="020B0604020202020204" pitchFamily="34" charset="0"/>
            <a:cs typeface="Arial" panose="020B0604020202020204" pitchFamily="34" charset="0"/>
          </a:endParaRPr>
        </a:p>
      </dgm:t>
    </dgm:pt>
    <dgm:pt modelId="{BF5EA3F2-233B-4D1E-B219-64CAB000856D}" type="parTrans" cxnId="{ADACB3D1-A265-4933-96E9-34968E6E46DA}">
      <dgm:prSet/>
      <dgm:spPr/>
      <dgm:t>
        <a:bodyPr/>
        <a:lstStyle/>
        <a:p>
          <a:endParaRPr lang="en-US" sz="1800">
            <a:latin typeface="Arial" panose="020B0604020202020204" pitchFamily="34" charset="0"/>
            <a:cs typeface="Arial" panose="020B0604020202020204" pitchFamily="34" charset="0"/>
          </a:endParaRPr>
        </a:p>
      </dgm:t>
    </dgm:pt>
    <dgm:pt modelId="{D13B2BE0-D9E0-4BFF-BCC6-31A5D0BB2180}" type="sibTrans" cxnId="{ADACB3D1-A265-4933-96E9-34968E6E46DA}">
      <dgm:prSet/>
      <dgm:spPr/>
      <dgm:t>
        <a:bodyPr/>
        <a:lstStyle/>
        <a:p>
          <a:endParaRPr lang="en-US" sz="1800">
            <a:latin typeface="Arial" panose="020B0604020202020204" pitchFamily="34" charset="0"/>
            <a:cs typeface="Arial" panose="020B0604020202020204" pitchFamily="34" charset="0"/>
          </a:endParaRPr>
        </a:p>
      </dgm:t>
    </dgm:pt>
    <dgm:pt modelId="{BC2CE025-9C82-4F1A-A369-92411BDA2BA4}" type="pres">
      <dgm:prSet presAssocID="{3172110F-81A7-42BB-B3D8-FC7EF3770BC0}" presName="Name0" presStyleCnt="0">
        <dgm:presLayoutVars>
          <dgm:dir/>
          <dgm:resizeHandles val="exact"/>
        </dgm:presLayoutVars>
      </dgm:prSet>
      <dgm:spPr/>
    </dgm:pt>
    <dgm:pt modelId="{955D0DA9-574A-495F-A24D-06E35159D63D}" type="pres">
      <dgm:prSet presAssocID="{4240257B-D89E-46FE-A08E-2EE4071F0C29}" presName="parAndChTx" presStyleLbl="node1" presStyleIdx="0" presStyleCnt="3">
        <dgm:presLayoutVars>
          <dgm:bulletEnabled val="1"/>
        </dgm:presLayoutVars>
      </dgm:prSet>
      <dgm:spPr/>
    </dgm:pt>
    <dgm:pt modelId="{85ABA2C2-AAA0-4F38-B68F-E07E20EF037F}" type="pres">
      <dgm:prSet presAssocID="{D7481318-A41A-40F5-988A-676396A63898}" presName="parAndChSpace" presStyleCnt="0"/>
      <dgm:spPr/>
    </dgm:pt>
    <dgm:pt modelId="{0D7ECE70-5813-4A63-8DD9-AEB0D3F32E9F}" type="pres">
      <dgm:prSet presAssocID="{CEDC6107-E34F-463B-AA4B-417C2D8CE866}" presName="parAndChTx" presStyleLbl="node1" presStyleIdx="1" presStyleCnt="3">
        <dgm:presLayoutVars>
          <dgm:bulletEnabled val="1"/>
        </dgm:presLayoutVars>
      </dgm:prSet>
      <dgm:spPr/>
    </dgm:pt>
    <dgm:pt modelId="{EA713B93-A25F-437A-94FE-CC2FCC0D879B}" type="pres">
      <dgm:prSet presAssocID="{C95F5FEC-DA3E-447B-BA09-396AE326C8C4}" presName="parAndChSpace" presStyleCnt="0"/>
      <dgm:spPr/>
    </dgm:pt>
    <dgm:pt modelId="{BFB206AF-A2CE-43FC-8510-7D004F954DBC}" type="pres">
      <dgm:prSet presAssocID="{EF8CBFA1-ACF9-4418-A1E9-E4A603FEC3FF}" presName="parAndChTx" presStyleLbl="node1" presStyleIdx="2" presStyleCnt="3">
        <dgm:presLayoutVars>
          <dgm:bulletEnabled val="1"/>
        </dgm:presLayoutVars>
      </dgm:prSet>
      <dgm:spPr/>
    </dgm:pt>
  </dgm:ptLst>
  <dgm:cxnLst>
    <dgm:cxn modelId="{F4407D10-2D3F-4BA1-B95D-C14817E74C04}" type="presOf" srcId="{3172110F-81A7-42BB-B3D8-FC7EF3770BC0}" destId="{BC2CE025-9C82-4F1A-A369-92411BDA2BA4}" srcOrd="0" destOrd="0" presId="urn:microsoft.com/office/officeart/2005/8/layout/hChevron3"/>
    <dgm:cxn modelId="{E462CE25-1681-4358-B0AC-52E2D3486F65}" srcId="{4240257B-D89E-46FE-A08E-2EE4071F0C29}" destId="{22DF8352-366B-4346-871F-A0A0FF05994A}" srcOrd="1" destOrd="0" parTransId="{79858844-9206-47D9-92A3-976528235A48}" sibTransId="{834089D7-4151-40EC-835D-67A1AF0CBAAA}"/>
    <dgm:cxn modelId="{D3A63B34-73FE-4466-BB63-29CD3E50496D}" srcId="{4240257B-D89E-46FE-A08E-2EE4071F0C29}" destId="{5C54E2C8-9B2C-4531-A4C2-5DCD8A566346}" srcOrd="0" destOrd="0" parTransId="{1438456C-8A84-4F58-A9B5-B13AC002C7E9}" sibTransId="{6A084EC2-95DE-4F83-9F2C-FDA384825D51}"/>
    <dgm:cxn modelId="{833A8744-A4C5-4CE1-A758-68B08B46574C}" type="presOf" srcId="{EF8CBFA1-ACF9-4418-A1E9-E4A603FEC3FF}" destId="{BFB206AF-A2CE-43FC-8510-7D004F954DBC}" srcOrd="0" destOrd="0" presId="urn:microsoft.com/office/officeart/2005/8/layout/hChevron3"/>
    <dgm:cxn modelId="{8CE6E859-C7FB-47C6-911B-870A3E10942C}" type="presOf" srcId="{22DF8352-366B-4346-871F-A0A0FF05994A}" destId="{955D0DA9-574A-495F-A24D-06E35159D63D}" srcOrd="0" destOrd="2" presId="urn:microsoft.com/office/officeart/2005/8/layout/hChevron3"/>
    <dgm:cxn modelId="{6B71188C-96DA-4743-B669-050A71A3D580}" type="presOf" srcId="{5C54E2C8-9B2C-4531-A4C2-5DCD8A566346}" destId="{955D0DA9-574A-495F-A24D-06E35159D63D}" srcOrd="0" destOrd="1" presId="urn:microsoft.com/office/officeart/2005/8/layout/hChevron3"/>
    <dgm:cxn modelId="{3E8A4FB0-F41E-40B3-8B99-3F9E41540DA9}" type="presOf" srcId="{91AD5A70-17C9-45C6-9D18-CCA45584FE63}" destId="{BFB206AF-A2CE-43FC-8510-7D004F954DBC}" srcOrd="0" destOrd="1" presId="urn:microsoft.com/office/officeart/2005/8/layout/hChevron3"/>
    <dgm:cxn modelId="{2344FFB2-4232-47C1-B73B-CCB87338E99E}" srcId="{3172110F-81A7-42BB-B3D8-FC7EF3770BC0}" destId="{EF8CBFA1-ACF9-4418-A1E9-E4A603FEC3FF}" srcOrd="2" destOrd="0" parTransId="{D29456B8-0DE1-43FC-A456-BEEF433A4A90}" sibTransId="{F1538129-B578-438F-A809-BD92CE6C1687}"/>
    <dgm:cxn modelId="{FFA166B6-7064-4DB4-BE2A-8E4BCA21E958}" type="presOf" srcId="{4452984E-30A6-49C2-A1EE-15B372E13649}" destId="{0D7ECE70-5813-4A63-8DD9-AEB0D3F32E9F}" srcOrd="0" destOrd="1" presId="urn:microsoft.com/office/officeart/2005/8/layout/hChevron3"/>
    <dgm:cxn modelId="{CC48E1CB-5FA8-430B-88A5-F29727CC3B1E}" type="presOf" srcId="{4240257B-D89E-46FE-A08E-2EE4071F0C29}" destId="{955D0DA9-574A-495F-A24D-06E35159D63D}" srcOrd="0" destOrd="0" presId="urn:microsoft.com/office/officeart/2005/8/layout/hChevron3"/>
    <dgm:cxn modelId="{ADACB3D1-A265-4933-96E9-34968E6E46DA}" srcId="{EF8CBFA1-ACF9-4418-A1E9-E4A603FEC3FF}" destId="{91AD5A70-17C9-45C6-9D18-CCA45584FE63}" srcOrd="0" destOrd="0" parTransId="{BF5EA3F2-233B-4D1E-B219-64CAB000856D}" sibTransId="{D13B2BE0-D9E0-4BFF-BCC6-31A5D0BB2180}"/>
    <dgm:cxn modelId="{EE999EE2-AF2A-43FB-A372-67C41A6C2EDC}" type="presOf" srcId="{CEDC6107-E34F-463B-AA4B-417C2D8CE866}" destId="{0D7ECE70-5813-4A63-8DD9-AEB0D3F32E9F}" srcOrd="0" destOrd="0" presId="urn:microsoft.com/office/officeart/2005/8/layout/hChevron3"/>
    <dgm:cxn modelId="{675D76E8-5A78-46B8-A5CD-6D8405FC2AD2}" srcId="{3172110F-81A7-42BB-B3D8-FC7EF3770BC0}" destId="{4240257B-D89E-46FE-A08E-2EE4071F0C29}" srcOrd="0" destOrd="0" parTransId="{29A16B9B-B6A9-40DC-A8E7-784895B96368}" sibTransId="{D7481318-A41A-40F5-988A-676396A63898}"/>
    <dgm:cxn modelId="{73BEE1F0-CB2F-4524-8128-424A7D9CDC7C}" srcId="{3172110F-81A7-42BB-B3D8-FC7EF3770BC0}" destId="{CEDC6107-E34F-463B-AA4B-417C2D8CE866}" srcOrd="1" destOrd="0" parTransId="{9B5E52D0-4F69-490A-B542-770AED15457F}" sibTransId="{C95F5FEC-DA3E-447B-BA09-396AE326C8C4}"/>
    <dgm:cxn modelId="{BB4723F4-22AC-4473-9259-94C42FF08E5B}" srcId="{CEDC6107-E34F-463B-AA4B-417C2D8CE866}" destId="{4452984E-30A6-49C2-A1EE-15B372E13649}" srcOrd="0" destOrd="0" parTransId="{8550A5BC-2E67-4CD5-984F-F5ECEFAB0E12}" sibTransId="{A205358C-6D68-4EE4-9C6E-70CEF07218BE}"/>
    <dgm:cxn modelId="{7111E277-64EE-4668-8DBE-CFD4C4A9CC8C}" type="presParOf" srcId="{BC2CE025-9C82-4F1A-A369-92411BDA2BA4}" destId="{955D0DA9-574A-495F-A24D-06E35159D63D}" srcOrd="0" destOrd="0" presId="urn:microsoft.com/office/officeart/2005/8/layout/hChevron3"/>
    <dgm:cxn modelId="{6120904F-8B4A-4DDC-916C-956016C4540B}" type="presParOf" srcId="{BC2CE025-9C82-4F1A-A369-92411BDA2BA4}" destId="{85ABA2C2-AAA0-4F38-B68F-E07E20EF037F}" srcOrd="1" destOrd="0" presId="urn:microsoft.com/office/officeart/2005/8/layout/hChevron3"/>
    <dgm:cxn modelId="{377AE13D-95F4-48BF-AA03-FD7F72AF91B8}" type="presParOf" srcId="{BC2CE025-9C82-4F1A-A369-92411BDA2BA4}" destId="{0D7ECE70-5813-4A63-8DD9-AEB0D3F32E9F}" srcOrd="2" destOrd="0" presId="urn:microsoft.com/office/officeart/2005/8/layout/hChevron3"/>
    <dgm:cxn modelId="{6708BB74-4A56-4758-B008-57A96778791F}" type="presParOf" srcId="{BC2CE025-9C82-4F1A-A369-92411BDA2BA4}" destId="{EA713B93-A25F-437A-94FE-CC2FCC0D879B}" srcOrd="3" destOrd="0" presId="urn:microsoft.com/office/officeart/2005/8/layout/hChevron3"/>
    <dgm:cxn modelId="{F2A2B2B4-57E7-4978-9CC3-D3382A91080B}" type="presParOf" srcId="{BC2CE025-9C82-4F1A-A369-92411BDA2BA4}" destId="{BFB206AF-A2CE-43FC-8510-7D004F954DBC}"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315AB8-BBF8-4765-AEF1-EA6DC3F16F3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C7340E4-9507-45DC-8323-82EE697670FB}">
      <dgm:prSet custT="1"/>
      <dgm:spPr/>
      <dgm:t>
        <a:bodyPr/>
        <a:lstStyle/>
        <a:p>
          <a:pPr rtl="0"/>
          <a:r>
            <a:rPr lang="en-US" sz="1800" b="1" dirty="0">
              <a:latin typeface="Arial" panose="020B0604020202020204" pitchFamily="34" charset="0"/>
              <a:cs typeface="Arial" panose="020B0604020202020204" pitchFamily="34" charset="0"/>
            </a:rPr>
            <a:t>Plan</a:t>
          </a:r>
          <a:r>
            <a:rPr lang="en-US" sz="1800" dirty="0">
              <a:latin typeface="Arial" panose="020B0604020202020204" pitchFamily="34" charset="0"/>
              <a:cs typeface="Arial" panose="020B0604020202020204" pitchFamily="34" charset="0"/>
            </a:rPr>
            <a:t> - Introduce a strengthened incident reporting and escalation pathway with mandatory review/investigation of unusual neonatal deaths.</a:t>
          </a:r>
          <a:endParaRPr lang="en-IN" sz="1800" dirty="0">
            <a:latin typeface="Arial" panose="020B0604020202020204" pitchFamily="34" charset="0"/>
            <a:cs typeface="Arial" panose="020B0604020202020204" pitchFamily="34" charset="0"/>
          </a:endParaRPr>
        </a:p>
      </dgm:t>
    </dgm:pt>
    <dgm:pt modelId="{B07AC332-C983-4A90-AD37-42AB93B9E872}" type="parTrans" cxnId="{FE72B6C7-E378-46DC-B317-A139D1A1A087}">
      <dgm:prSet/>
      <dgm:spPr/>
      <dgm:t>
        <a:bodyPr/>
        <a:lstStyle/>
        <a:p>
          <a:endParaRPr lang="en-US" sz="1800">
            <a:latin typeface="Arial" panose="020B0604020202020204" pitchFamily="34" charset="0"/>
            <a:cs typeface="Arial" panose="020B0604020202020204" pitchFamily="34" charset="0"/>
          </a:endParaRPr>
        </a:p>
      </dgm:t>
    </dgm:pt>
    <dgm:pt modelId="{DA542633-97F9-4A2E-A3D8-011F9782CC89}" type="sibTrans" cxnId="{FE72B6C7-E378-46DC-B317-A139D1A1A087}">
      <dgm:prSet/>
      <dgm:spPr/>
      <dgm:t>
        <a:bodyPr/>
        <a:lstStyle/>
        <a:p>
          <a:endParaRPr lang="en-US" sz="1800">
            <a:latin typeface="Arial" panose="020B0604020202020204" pitchFamily="34" charset="0"/>
            <a:cs typeface="Arial" panose="020B0604020202020204" pitchFamily="34" charset="0"/>
          </a:endParaRPr>
        </a:p>
      </dgm:t>
    </dgm:pt>
    <dgm:pt modelId="{C2D58748-9552-4A4C-B0CE-8D7FD15BB610}">
      <dgm:prSet custT="1"/>
      <dgm:spPr/>
      <dgm:t>
        <a:bodyPr/>
        <a:lstStyle/>
        <a:p>
          <a:pPr rtl="0"/>
          <a:r>
            <a:rPr lang="en-US" sz="1800" b="1">
              <a:latin typeface="Arial" panose="020B0604020202020204" pitchFamily="34" charset="0"/>
              <a:cs typeface="Arial" panose="020B0604020202020204" pitchFamily="34" charset="0"/>
            </a:rPr>
            <a:t>Do </a:t>
          </a:r>
          <a:r>
            <a:rPr lang="en-US" sz="1800">
              <a:latin typeface="Arial" panose="020B0604020202020204" pitchFamily="34" charset="0"/>
              <a:cs typeface="Arial" panose="020B0604020202020204" pitchFamily="34" charset="0"/>
            </a:rPr>
            <a:t>- Pilot the process in the neonatal unit.</a:t>
          </a:r>
          <a:endParaRPr lang="en-IN" sz="1800">
            <a:latin typeface="Arial" panose="020B0604020202020204" pitchFamily="34" charset="0"/>
            <a:cs typeface="Arial" panose="020B0604020202020204" pitchFamily="34" charset="0"/>
          </a:endParaRPr>
        </a:p>
      </dgm:t>
    </dgm:pt>
    <dgm:pt modelId="{F5F2422E-6793-47F8-8F90-5EC404BEF3C5}" type="parTrans" cxnId="{8E6D0D74-42F1-442A-806E-E7DBCEFDCB23}">
      <dgm:prSet/>
      <dgm:spPr/>
      <dgm:t>
        <a:bodyPr/>
        <a:lstStyle/>
        <a:p>
          <a:endParaRPr lang="en-US" sz="1800">
            <a:latin typeface="Arial" panose="020B0604020202020204" pitchFamily="34" charset="0"/>
            <a:cs typeface="Arial" panose="020B0604020202020204" pitchFamily="34" charset="0"/>
          </a:endParaRPr>
        </a:p>
      </dgm:t>
    </dgm:pt>
    <dgm:pt modelId="{60254E92-86C7-4055-8D77-4F5D7F1356C6}" type="sibTrans" cxnId="{8E6D0D74-42F1-442A-806E-E7DBCEFDCB23}">
      <dgm:prSet/>
      <dgm:spPr/>
      <dgm:t>
        <a:bodyPr/>
        <a:lstStyle/>
        <a:p>
          <a:endParaRPr lang="en-US" sz="1800">
            <a:latin typeface="Arial" panose="020B0604020202020204" pitchFamily="34" charset="0"/>
            <a:cs typeface="Arial" panose="020B0604020202020204" pitchFamily="34" charset="0"/>
          </a:endParaRPr>
        </a:p>
      </dgm:t>
    </dgm:pt>
    <dgm:pt modelId="{29C1ED83-3611-49CA-ABF0-650FEF1F122A}">
      <dgm:prSet custT="1"/>
      <dgm:spPr/>
      <dgm:t>
        <a:bodyPr/>
        <a:lstStyle/>
        <a:p>
          <a:pPr rtl="0"/>
          <a:r>
            <a:rPr lang="en-US" sz="1800" b="1">
              <a:latin typeface="Arial" panose="020B0604020202020204" pitchFamily="34" charset="0"/>
              <a:cs typeface="Arial" panose="020B0604020202020204" pitchFamily="34" charset="0"/>
            </a:rPr>
            <a:t>Study</a:t>
          </a:r>
          <a:r>
            <a:rPr lang="en-US" sz="1800">
              <a:latin typeface="Arial" panose="020B0604020202020204" pitchFamily="34" charset="0"/>
              <a:cs typeface="Arial" panose="020B0604020202020204" pitchFamily="34" charset="0"/>
            </a:rPr>
            <a:t> - Measure reporting rates, response times and outcomes of the escalations.</a:t>
          </a:r>
          <a:endParaRPr lang="en-IN" sz="1800">
            <a:latin typeface="Arial" panose="020B0604020202020204" pitchFamily="34" charset="0"/>
            <a:cs typeface="Arial" panose="020B0604020202020204" pitchFamily="34" charset="0"/>
          </a:endParaRPr>
        </a:p>
      </dgm:t>
    </dgm:pt>
    <dgm:pt modelId="{87D22765-5464-4D15-AFC1-CD07FABF8621}" type="parTrans" cxnId="{13F99E8E-7FA9-4DDD-95E8-0354D731E261}">
      <dgm:prSet/>
      <dgm:spPr/>
      <dgm:t>
        <a:bodyPr/>
        <a:lstStyle/>
        <a:p>
          <a:endParaRPr lang="en-US" sz="1800">
            <a:latin typeface="Arial" panose="020B0604020202020204" pitchFamily="34" charset="0"/>
            <a:cs typeface="Arial" panose="020B0604020202020204" pitchFamily="34" charset="0"/>
          </a:endParaRPr>
        </a:p>
      </dgm:t>
    </dgm:pt>
    <dgm:pt modelId="{C58DC927-98DA-4719-9102-AE61F820B6B8}" type="sibTrans" cxnId="{13F99E8E-7FA9-4DDD-95E8-0354D731E261}">
      <dgm:prSet/>
      <dgm:spPr/>
      <dgm:t>
        <a:bodyPr/>
        <a:lstStyle/>
        <a:p>
          <a:endParaRPr lang="en-US" sz="1800">
            <a:latin typeface="Arial" panose="020B0604020202020204" pitchFamily="34" charset="0"/>
            <a:cs typeface="Arial" panose="020B0604020202020204" pitchFamily="34" charset="0"/>
          </a:endParaRPr>
        </a:p>
      </dgm:t>
    </dgm:pt>
    <dgm:pt modelId="{CEBE8487-CFC9-4B05-9343-4278F49B6129}">
      <dgm:prSet custT="1"/>
      <dgm:spPr/>
      <dgm:t>
        <a:bodyPr/>
        <a:lstStyle/>
        <a:p>
          <a:pPr rtl="0"/>
          <a:r>
            <a:rPr lang="en-US" sz="1800" b="1">
              <a:latin typeface="Arial" panose="020B0604020202020204" pitchFamily="34" charset="0"/>
              <a:cs typeface="Arial" panose="020B0604020202020204" pitchFamily="34" charset="0"/>
            </a:rPr>
            <a:t>Act </a:t>
          </a:r>
          <a:r>
            <a:rPr lang="en-US" sz="1800">
              <a:latin typeface="Arial" panose="020B0604020202020204" pitchFamily="34" charset="0"/>
              <a:cs typeface="Arial" panose="020B0604020202020204" pitchFamily="34" charset="0"/>
            </a:rPr>
            <a:t>- Refine the process and implement across the Trust. </a:t>
          </a:r>
          <a:endParaRPr lang="en-IN" sz="1800">
            <a:latin typeface="Arial" panose="020B0604020202020204" pitchFamily="34" charset="0"/>
            <a:cs typeface="Arial" panose="020B0604020202020204" pitchFamily="34" charset="0"/>
          </a:endParaRPr>
        </a:p>
      </dgm:t>
    </dgm:pt>
    <dgm:pt modelId="{02D351E4-7CED-48AC-8EDA-1731C4103075}" type="parTrans" cxnId="{24BC82CF-4923-486C-8449-48D485286F67}">
      <dgm:prSet/>
      <dgm:spPr/>
      <dgm:t>
        <a:bodyPr/>
        <a:lstStyle/>
        <a:p>
          <a:endParaRPr lang="en-US" sz="1800">
            <a:latin typeface="Arial" panose="020B0604020202020204" pitchFamily="34" charset="0"/>
            <a:cs typeface="Arial" panose="020B0604020202020204" pitchFamily="34" charset="0"/>
          </a:endParaRPr>
        </a:p>
      </dgm:t>
    </dgm:pt>
    <dgm:pt modelId="{22F820B1-9621-48BD-9C6D-B2476FAD3DEA}" type="sibTrans" cxnId="{24BC82CF-4923-486C-8449-48D485286F67}">
      <dgm:prSet/>
      <dgm:spPr/>
      <dgm:t>
        <a:bodyPr/>
        <a:lstStyle/>
        <a:p>
          <a:endParaRPr lang="en-US" sz="1800">
            <a:latin typeface="Arial" panose="020B0604020202020204" pitchFamily="34" charset="0"/>
            <a:cs typeface="Arial" panose="020B0604020202020204" pitchFamily="34" charset="0"/>
          </a:endParaRPr>
        </a:p>
      </dgm:t>
    </dgm:pt>
    <dgm:pt modelId="{20BF514B-C356-42BC-B158-09CF24C64B1B}" type="pres">
      <dgm:prSet presAssocID="{8B315AB8-BBF8-4765-AEF1-EA6DC3F16F38}" presName="linear" presStyleCnt="0">
        <dgm:presLayoutVars>
          <dgm:animLvl val="lvl"/>
          <dgm:resizeHandles val="exact"/>
        </dgm:presLayoutVars>
      </dgm:prSet>
      <dgm:spPr/>
    </dgm:pt>
    <dgm:pt modelId="{5C6399A2-85BD-4E25-821C-BDC0BDAC6F77}" type="pres">
      <dgm:prSet presAssocID="{8C7340E4-9507-45DC-8323-82EE697670FB}" presName="parentText" presStyleLbl="node1" presStyleIdx="0" presStyleCnt="4">
        <dgm:presLayoutVars>
          <dgm:chMax val="0"/>
          <dgm:bulletEnabled val="1"/>
        </dgm:presLayoutVars>
      </dgm:prSet>
      <dgm:spPr/>
    </dgm:pt>
    <dgm:pt modelId="{FC6256E5-0340-49F7-B98F-3E8D81AE9491}" type="pres">
      <dgm:prSet presAssocID="{DA542633-97F9-4A2E-A3D8-011F9782CC89}" presName="spacer" presStyleCnt="0"/>
      <dgm:spPr/>
    </dgm:pt>
    <dgm:pt modelId="{AF8E8107-B313-4099-BBEB-45FAC2E258CD}" type="pres">
      <dgm:prSet presAssocID="{C2D58748-9552-4A4C-B0CE-8D7FD15BB610}" presName="parentText" presStyleLbl="node1" presStyleIdx="1" presStyleCnt="4">
        <dgm:presLayoutVars>
          <dgm:chMax val="0"/>
          <dgm:bulletEnabled val="1"/>
        </dgm:presLayoutVars>
      </dgm:prSet>
      <dgm:spPr/>
    </dgm:pt>
    <dgm:pt modelId="{8B68BCF0-C018-4AAE-9705-F4FD0F4DC565}" type="pres">
      <dgm:prSet presAssocID="{60254E92-86C7-4055-8D77-4F5D7F1356C6}" presName="spacer" presStyleCnt="0"/>
      <dgm:spPr/>
    </dgm:pt>
    <dgm:pt modelId="{7E02F18F-310B-48D6-85D5-F3BB6212E7C9}" type="pres">
      <dgm:prSet presAssocID="{29C1ED83-3611-49CA-ABF0-650FEF1F122A}" presName="parentText" presStyleLbl="node1" presStyleIdx="2" presStyleCnt="4">
        <dgm:presLayoutVars>
          <dgm:chMax val="0"/>
          <dgm:bulletEnabled val="1"/>
        </dgm:presLayoutVars>
      </dgm:prSet>
      <dgm:spPr/>
    </dgm:pt>
    <dgm:pt modelId="{7F77DE8F-398E-4FC4-A996-9C741FC696D8}" type="pres">
      <dgm:prSet presAssocID="{C58DC927-98DA-4719-9102-AE61F820B6B8}" presName="spacer" presStyleCnt="0"/>
      <dgm:spPr/>
    </dgm:pt>
    <dgm:pt modelId="{71E794CB-B82F-4316-A92E-7659ED0F02E5}" type="pres">
      <dgm:prSet presAssocID="{CEBE8487-CFC9-4B05-9343-4278F49B6129}" presName="parentText" presStyleLbl="node1" presStyleIdx="3" presStyleCnt="4">
        <dgm:presLayoutVars>
          <dgm:chMax val="0"/>
          <dgm:bulletEnabled val="1"/>
        </dgm:presLayoutVars>
      </dgm:prSet>
      <dgm:spPr/>
    </dgm:pt>
  </dgm:ptLst>
  <dgm:cxnLst>
    <dgm:cxn modelId="{AC6E9436-0D0F-48C0-8D47-FD075568854A}" type="presOf" srcId="{8C7340E4-9507-45DC-8323-82EE697670FB}" destId="{5C6399A2-85BD-4E25-821C-BDC0BDAC6F77}" srcOrd="0" destOrd="0" presId="urn:microsoft.com/office/officeart/2005/8/layout/vList2"/>
    <dgm:cxn modelId="{E67A4038-59E5-4CDE-9D70-5A88DFEA0BF9}" type="presOf" srcId="{29C1ED83-3611-49CA-ABF0-650FEF1F122A}" destId="{7E02F18F-310B-48D6-85D5-F3BB6212E7C9}" srcOrd="0" destOrd="0" presId="urn:microsoft.com/office/officeart/2005/8/layout/vList2"/>
    <dgm:cxn modelId="{8E6D0D74-42F1-442A-806E-E7DBCEFDCB23}" srcId="{8B315AB8-BBF8-4765-AEF1-EA6DC3F16F38}" destId="{C2D58748-9552-4A4C-B0CE-8D7FD15BB610}" srcOrd="1" destOrd="0" parTransId="{F5F2422E-6793-47F8-8F90-5EC404BEF3C5}" sibTransId="{60254E92-86C7-4055-8D77-4F5D7F1356C6}"/>
    <dgm:cxn modelId="{13F99E8E-7FA9-4DDD-95E8-0354D731E261}" srcId="{8B315AB8-BBF8-4765-AEF1-EA6DC3F16F38}" destId="{29C1ED83-3611-49CA-ABF0-650FEF1F122A}" srcOrd="2" destOrd="0" parTransId="{87D22765-5464-4D15-AFC1-CD07FABF8621}" sibTransId="{C58DC927-98DA-4719-9102-AE61F820B6B8}"/>
    <dgm:cxn modelId="{30604BA2-E0C4-40FB-B304-C4B28FE8B7CB}" type="presOf" srcId="{C2D58748-9552-4A4C-B0CE-8D7FD15BB610}" destId="{AF8E8107-B313-4099-BBEB-45FAC2E258CD}" srcOrd="0" destOrd="0" presId="urn:microsoft.com/office/officeart/2005/8/layout/vList2"/>
    <dgm:cxn modelId="{166DA3BC-F6AD-4653-BC38-8E221E574F94}" type="presOf" srcId="{CEBE8487-CFC9-4B05-9343-4278F49B6129}" destId="{71E794CB-B82F-4316-A92E-7659ED0F02E5}" srcOrd="0" destOrd="0" presId="urn:microsoft.com/office/officeart/2005/8/layout/vList2"/>
    <dgm:cxn modelId="{FE72B6C7-E378-46DC-B317-A139D1A1A087}" srcId="{8B315AB8-BBF8-4765-AEF1-EA6DC3F16F38}" destId="{8C7340E4-9507-45DC-8323-82EE697670FB}" srcOrd="0" destOrd="0" parTransId="{B07AC332-C983-4A90-AD37-42AB93B9E872}" sibTransId="{DA542633-97F9-4A2E-A3D8-011F9782CC89}"/>
    <dgm:cxn modelId="{24BC82CF-4923-486C-8449-48D485286F67}" srcId="{8B315AB8-BBF8-4765-AEF1-EA6DC3F16F38}" destId="{CEBE8487-CFC9-4B05-9343-4278F49B6129}" srcOrd="3" destOrd="0" parTransId="{02D351E4-7CED-48AC-8EDA-1731C4103075}" sibTransId="{22F820B1-9621-48BD-9C6D-B2476FAD3DEA}"/>
    <dgm:cxn modelId="{A1EA12D0-BE9D-4C5A-A9AA-28A7D5B22DF0}" type="presOf" srcId="{8B315AB8-BBF8-4765-AEF1-EA6DC3F16F38}" destId="{20BF514B-C356-42BC-B158-09CF24C64B1B}" srcOrd="0" destOrd="0" presId="urn:microsoft.com/office/officeart/2005/8/layout/vList2"/>
    <dgm:cxn modelId="{55C669BD-ED65-48A5-948F-810498D45BBB}" type="presParOf" srcId="{20BF514B-C356-42BC-B158-09CF24C64B1B}" destId="{5C6399A2-85BD-4E25-821C-BDC0BDAC6F77}" srcOrd="0" destOrd="0" presId="urn:microsoft.com/office/officeart/2005/8/layout/vList2"/>
    <dgm:cxn modelId="{FCC6C36C-9C52-4F90-A2B1-21B011375539}" type="presParOf" srcId="{20BF514B-C356-42BC-B158-09CF24C64B1B}" destId="{FC6256E5-0340-49F7-B98F-3E8D81AE9491}" srcOrd="1" destOrd="0" presId="urn:microsoft.com/office/officeart/2005/8/layout/vList2"/>
    <dgm:cxn modelId="{6E4D8110-7926-4478-B6A6-D28046E0D11B}" type="presParOf" srcId="{20BF514B-C356-42BC-B158-09CF24C64B1B}" destId="{AF8E8107-B313-4099-BBEB-45FAC2E258CD}" srcOrd="2" destOrd="0" presId="urn:microsoft.com/office/officeart/2005/8/layout/vList2"/>
    <dgm:cxn modelId="{A2364B20-26E5-4B01-BD51-DC32945C7A92}" type="presParOf" srcId="{20BF514B-C356-42BC-B158-09CF24C64B1B}" destId="{8B68BCF0-C018-4AAE-9705-F4FD0F4DC565}" srcOrd="3" destOrd="0" presId="urn:microsoft.com/office/officeart/2005/8/layout/vList2"/>
    <dgm:cxn modelId="{15BF0575-C16D-42A0-90B5-7C45440EAA98}" type="presParOf" srcId="{20BF514B-C356-42BC-B158-09CF24C64B1B}" destId="{7E02F18F-310B-48D6-85D5-F3BB6212E7C9}" srcOrd="4" destOrd="0" presId="urn:microsoft.com/office/officeart/2005/8/layout/vList2"/>
    <dgm:cxn modelId="{A11E10B0-2605-4B72-A759-66950E877193}" type="presParOf" srcId="{20BF514B-C356-42BC-B158-09CF24C64B1B}" destId="{7F77DE8F-398E-4FC4-A996-9C741FC696D8}" srcOrd="5" destOrd="0" presId="urn:microsoft.com/office/officeart/2005/8/layout/vList2"/>
    <dgm:cxn modelId="{D5022ED7-75F4-478A-8F7E-773946258B3A}" type="presParOf" srcId="{20BF514B-C356-42BC-B158-09CF24C64B1B}" destId="{71E794CB-B82F-4316-A92E-7659ED0F02E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EFA3BC-0424-41DA-84AC-43620D03AB88}" type="doc">
      <dgm:prSet loTypeId="urn:microsoft.com/office/officeart/2005/8/layout/process4" loCatId="process" qsTypeId="urn:microsoft.com/office/officeart/2005/8/quickstyle/simple1" qsCatId="simple" csTypeId="urn:microsoft.com/office/officeart/2005/8/colors/colorful3" csCatId="colorful"/>
      <dgm:spPr/>
      <dgm:t>
        <a:bodyPr/>
        <a:lstStyle/>
        <a:p>
          <a:endParaRPr lang="en-US"/>
        </a:p>
      </dgm:t>
    </dgm:pt>
    <dgm:pt modelId="{DF2C79DA-6B43-4B2C-85BA-26ECD9284B13}">
      <dgm:prSet/>
      <dgm:spPr/>
      <dgm:t>
        <a:bodyPr/>
        <a:lstStyle/>
        <a:p>
          <a:pPr rtl="0"/>
          <a:r>
            <a:rPr lang="en-US">
              <a:latin typeface="Arial" panose="020B0604020202020204" pitchFamily="34" charset="0"/>
              <a:cs typeface="Arial" panose="020B0604020202020204" pitchFamily="34" charset="0"/>
            </a:rPr>
            <a:t>The report structure started with the case overview, followed by healthcare quality problem.</a:t>
          </a:r>
          <a:endParaRPr lang="en-IN">
            <a:latin typeface="Arial" panose="020B0604020202020204" pitchFamily="34" charset="0"/>
            <a:cs typeface="Arial" panose="020B0604020202020204" pitchFamily="34" charset="0"/>
          </a:endParaRPr>
        </a:p>
      </dgm:t>
    </dgm:pt>
    <dgm:pt modelId="{B97DF70D-2F8E-400A-BDFA-84FBBED1B812}" type="parTrans" cxnId="{93A7155B-1BD4-4E61-9C4A-4D7D7726EB23}">
      <dgm:prSet/>
      <dgm:spPr/>
      <dgm:t>
        <a:bodyPr/>
        <a:lstStyle/>
        <a:p>
          <a:endParaRPr lang="en-US">
            <a:latin typeface="Arial" panose="020B0604020202020204" pitchFamily="34" charset="0"/>
            <a:cs typeface="Arial" panose="020B0604020202020204" pitchFamily="34" charset="0"/>
          </a:endParaRPr>
        </a:p>
      </dgm:t>
    </dgm:pt>
    <dgm:pt modelId="{7DFED749-B294-4E40-87E2-91B6173CECB4}" type="sibTrans" cxnId="{93A7155B-1BD4-4E61-9C4A-4D7D7726EB23}">
      <dgm:prSet/>
      <dgm:spPr/>
      <dgm:t>
        <a:bodyPr/>
        <a:lstStyle/>
        <a:p>
          <a:endParaRPr lang="en-US">
            <a:latin typeface="Arial" panose="020B0604020202020204" pitchFamily="34" charset="0"/>
            <a:cs typeface="Arial" panose="020B0604020202020204" pitchFamily="34" charset="0"/>
          </a:endParaRPr>
        </a:p>
      </dgm:t>
    </dgm:pt>
    <dgm:pt modelId="{458E2C48-5892-4555-987B-3CFDF5A4D4DC}">
      <dgm:prSet/>
      <dgm:spPr/>
      <dgm:t>
        <a:bodyPr/>
        <a:lstStyle/>
        <a:p>
          <a:pPr rtl="0"/>
          <a:r>
            <a:rPr lang="en-US">
              <a:latin typeface="Arial" panose="020B0604020202020204" pitchFamily="34" charset="0"/>
              <a:cs typeface="Arial" panose="020B0604020202020204" pitchFamily="34" charset="0"/>
            </a:rPr>
            <a:t>The root cause of the problem was analysed using the Swiss Cheese Model and the Fishbone diagram.</a:t>
          </a:r>
          <a:endParaRPr lang="en-IN">
            <a:latin typeface="Arial" panose="020B0604020202020204" pitchFamily="34" charset="0"/>
            <a:cs typeface="Arial" panose="020B0604020202020204" pitchFamily="34" charset="0"/>
          </a:endParaRPr>
        </a:p>
      </dgm:t>
    </dgm:pt>
    <dgm:pt modelId="{AAF77EF2-2C6F-42C4-8041-9158714287D0}" type="parTrans" cxnId="{5B11D5EF-6BCE-41C0-9B55-E25924693BCE}">
      <dgm:prSet/>
      <dgm:spPr/>
      <dgm:t>
        <a:bodyPr/>
        <a:lstStyle/>
        <a:p>
          <a:endParaRPr lang="en-US">
            <a:latin typeface="Arial" panose="020B0604020202020204" pitchFamily="34" charset="0"/>
            <a:cs typeface="Arial" panose="020B0604020202020204" pitchFamily="34" charset="0"/>
          </a:endParaRPr>
        </a:p>
      </dgm:t>
    </dgm:pt>
    <dgm:pt modelId="{76445A4F-DF75-497E-9B8C-F33D3D610015}" type="sibTrans" cxnId="{5B11D5EF-6BCE-41C0-9B55-E25924693BCE}">
      <dgm:prSet/>
      <dgm:spPr/>
      <dgm:t>
        <a:bodyPr/>
        <a:lstStyle/>
        <a:p>
          <a:endParaRPr lang="en-US">
            <a:latin typeface="Arial" panose="020B0604020202020204" pitchFamily="34" charset="0"/>
            <a:cs typeface="Arial" panose="020B0604020202020204" pitchFamily="34" charset="0"/>
          </a:endParaRPr>
        </a:p>
      </dgm:t>
    </dgm:pt>
    <dgm:pt modelId="{A6C2E6EC-A512-4E9D-98B6-EB63AD670CD9}">
      <dgm:prSet/>
      <dgm:spPr/>
      <dgm:t>
        <a:bodyPr/>
        <a:lstStyle/>
        <a:p>
          <a:pPr rtl="0"/>
          <a:r>
            <a:rPr lang="en-US">
              <a:latin typeface="Arial" panose="020B0604020202020204" pitchFamily="34" charset="0"/>
              <a:cs typeface="Arial" panose="020B0604020202020204" pitchFamily="34" charset="0"/>
            </a:rPr>
            <a:t>Following this, the policies, impact on healthcare and benchmarking gaps were discussed.</a:t>
          </a:r>
          <a:endParaRPr lang="en-IN">
            <a:latin typeface="Arial" panose="020B0604020202020204" pitchFamily="34" charset="0"/>
            <a:cs typeface="Arial" panose="020B0604020202020204" pitchFamily="34" charset="0"/>
          </a:endParaRPr>
        </a:p>
      </dgm:t>
    </dgm:pt>
    <dgm:pt modelId="{55062F5E-7E0B-4939-848E-3185532E7F55}" type="parTrans" cxnId="{228F88E5-646D-4FF0-B1E4-73A3300D234F}">
      <dgm:prSet/>
      <dgm:spPr/>
      <dgm:t>
        <a:bodyPr/>
        <a:lstStyle/>
        <a:p>
          <a:endParaRPr lang="en-US">
            <a:latin typeface="Arial" panose="020B0604020202020204" pitchFamily="34" charset="0"/>
            <a:cs typeface="Arial" panose="020B0604020202020204" pitchFamily="34" charset="0"/>
          </a:endParaRPr>
        </a:p>
      </dgm:t>
    </dgm:pt>
    <dgm:pt modelId="{D7E2B6BC-2B33-4BB4-9D52-1CCC70EE7D9C}" type="sibTrans" cxnId="{228F88E5-646D-4FF0-B1E4-73A3300D234F}">
      <dgm:prSet/>
      <dgm:spPr/>
      <dgm:t>
        <a:bodyPr/>
        <a:lstStyle/>
        <a:p>
          <a:endParaRPr lang="en-US">
            <a:latin typeface="Arial" panose="020B0604020202020204" pitchFamily="34" charset="0"/>
            <a:cs typeface="Arial" panose="020B0604020202020204" pitchFamily="34" charset="0"/>
          </a:endParaRPr>
        </a:p>
      </dgm:t>
    </dgm:pt>
    <dgm:pt modelId="{B2BB7FE3-40AD-44A7-840A-78AAEF7C6E4D}">
      <dgm:prSet/>
      <dgm:spPr/>
      <dgm:t>
        <a:bodyPr/>
        <a:lstStyle/>
        <a:p>
          <a:pPr rtl="0"/>
          <a:r>
            <a:rPr lang="en-US">
              <a:latin typeface="Arial" panose="020B0604020202020204" pitchFamily="34" charset="0"/>
              <a:cs typeface="Arial" panose="020B0604020202020204" pitchFamily="34" charset="0"/>
            </a:rPr>
            <a:t>Servant leadership strategy was recommended to ensure timely intervention and corrective measures. </a:t>
          </a:r>
          <a:endParaRPr lang="en-IN">
            <a:latin typeface="Arial" panose="020B0604020202020204" pitchFamily="34" charset="0"/>
            <a:cs typeface="Arial" panose="020B0604020202020204" pitchFamily="34" charset="0"/>
          </a:endParaRPr>
        </a:p>
      </dgm:t>
    </dgm:pt>
    <dgm:pt modelId="{4ECDEF54-AD17-4F6C-AECF-876E4FF8EEF9}" type="parTrans" cxnId="{6498E8AD-D361-434C-97E2-41FACDC4BC28}">
      <dgm:prSet/>
      <dgm:spPr/>
      <dgm:t>
        <a:bodyPr/>
        <a:lstStyle/>
        <a:p>
          <a:endParaRPr lang="en-US">
            <a:latin typeface="Arial" panose="020B0604020202020204" pitchFamily="34" charset="0"/>
            <a:cs typeface="Arial" panose="020B0604020202020204" pitchFamily="34" charset="0"/>
          </a:endParaRPr>
        </a:p>
      </dgm:t>
    </dgm:pt>
    <dgm:pt modelId="{B0370A65-4E57-4490-A9D5-88DCBCD9DBB5}" type="sibTrans" cxnId="{6498E8AD-D361-434C-97E2-41FACDC4BC28}">
      <dgm:prSet/>
      <dgm:spPr/>
      <dgm:t>
        <a:bodyPr/>
        <a:lstStyle/>
        <a:p>
          <a:endParaRPr lang="en-US">
            <a:latin typeface="Arial" panose="020B0604020202020204" pitchFamily="34" charset="0"/>
            <a:cs typeface="Arial" panose="020B0604020202020204" pitchFamily="34" charset="0"/>
          </a:endParaRPr>
        </a:p>
      </dgm:t>
    </dgm:pt>
    <dgm:pt modelId="{2E325B91-7591-4910-BC12-486BA79A5F1D}">
      <dgm:prSet/>
      <dgm:spPr/>
      <dgm:t>
        <a:bodyPr/>
        <a:lstStyle/>
        <a:p>
          <a:pPr rtl="0"/>
          <a:r>
            <a:rPr lang="en-US">
              <a:latin typeface="Arial" panose="020B0604020202020204" pitchFamily="34" charset="0"/>
              <a:cs typeface="Arial" panose="020B0604020202020204" pitchFamily="34" charset="0"/>
            </a:rPr>
            <a:t>Lewin's three-steps model was recommended to implement the change process.</a:t>
          </a:r>
          <a:endParaRPr lang="en-IN">
            <a:latin typeface="Arial" panose="020B0604020202020204" pitchFamily="34" charset="0"/>
            <a:cs typeface="Arial" panose="020B0604020202020204" pitchFamily="34" charset="0"/>
          </a:endParaRPr>
        </a:p>
      </dgm:t>
    </dgm:pt>
    <dgm:pt modelId="{BE91F999-B634-40A1-96C7-86E4BFFAE2A1}" type="parTrans" cxnId="{ACDF4950-9A68-4D7F-9D38-BE9D00CB04D6}">
      <dgm:prSet/>
      <dgm:spPr/>
      <dgm:t>
        <a:bodyPr/>
        <a:lstStyle/>
        <a:p>
          <a:endParaRPr lang="en-US">
            <a:latin typeface="Arial" panose="020B0604020202020204" pitchFamily="34" charset="0"/>
            <a:cs typeface="Arial" panose="020B0604020202020204" pitchFamily="34" charset="0"/>
          </a:endParaRPr>
        </a:p>
      </dgm:t>
    </dgm:pt>
    <dgm:pt modelId="{CC117765-AB92-413F-899C-E33A32A7526F}" type="sibTrans" cxnId="{ACDF4950-9A68-4D7F-9D38-BE9D00CB04D6}">
      <dgm:prSet/>
      <dgm:spPr/>
      <dgm:t>
        <a:bodyPr/>
        <a:lstStyle/>
        <a:p>
          <a:endParaRPr lang="en-US">
            <a:latin typeface="Arial" panose="020B0604020202020204" pitchFamily="34" charset="0"/>
            <a:cs typeface="Arial" panose="020B0604020202020204" pitchFamily="34" charset="0"/>
          </a:endParaRPr>
        </a:p>
      </dgm:t>
    </dgm:pt>
    <dgm:pt modelId="{0210D8B1-37C3-447B-AE6E-FBEB960C18FF}">
      <dgm:prSet/>
      <dgm:spPr/>
      <dgm:t>
        <a:bodyPr/>
        <a:lstStyle/>
        <a:p>
          <a:pPr rtl="0"/>
          <a:r>
            <a:rPr lang="en-US">
              <a:latin typeface="Arial" panose="020B0604020202020204" pitchFamily="34" charset="0"/>
              <a:cs typeface="Arial" panose="020B0604020202020204" pitchFamily="34" charset="0"/>
            </a:rPr>
            <a:t>For quality improvement, the PDSA framework is advised to enable testing of the pilot and wider level implementation. </a:t>
          </a:r>
          <a:endParaRPr lang="en-IN">
            <a:latin typeface="Arial" panose="020B0604020202020204" pitchFamily="34" charset="0"/>
            <a:cs typeface="Arial" panose="020B0604020202020204" pitchFamily="34" charset="0"/>
          </a:endParaRPr>
        </a:p>
      </dgm:t>
    </dgm:pt>
    <dgm:pt modelId="{DCDB4D93-8541-442D-9E15-3FF0EC91BC5B}" type="parTrans" cxnId="{5CE20989-8212-48C8-B608-4CA49327E851}">
      <dgm:prSet/>
      <dgm:spPr/>
      <dgm:t>
        <a:bodyPr/>
        <a:lstStyle/>
        <a:p>
          <a:endParaRPr lang="en-US">
            <a:latin typeface="Arial" panose="020B0604020202020204" pitchFamily="34" charset="0"/>
            <a:cs typeface="Arial" panose="020B0604020202020204" pitchFamily="34" charset="0"/>
          </a:endParaRPr>
        </a:p>
      </dgm:t>
    </dgm:pt>
    <dgm:pt modelId="{C46E7EB8-2B01-434B-8E00-724818C960C2}" type="sibTrans" cxnId="{5CE20989-8212-48C8-B608-4CA49327E851}">
      <dgm:prSet/>
      <dgm:spPr/>
      <dgm:t>
        <a:bodyPr/>
        <a:lstStyle/>
        <a:p>
          <a:endParaRPr lang="en-US">
            <a:latin typeface="Arial" panose="020B0604020202020204" pitchFamily="34" charset="0"/>
            <a:cs typeface="Arial" panose="020B0604020202020204" pitchFamily="34" charset="0"/>
          </a:endParaRPr>
        </a:p>
      </dgm:t>
    </dgm:pt>
    <dgm:pt modelId="{EEA188D3-0BD6-45FF-BECE-5E2413573F4F}">
      <dgm:prSet/>
      <dgm:spPr/>
      <dgm:t>
        <a:bodyPr/>
        <a:lstStyle/>
        <a:p>
          <a:pPr rtl="0"/>
          <a:r>
            <a:rPr lang="en-US">
              <a:latin typeface="Arial" panose="020B0604020202020204" pitchFamily="34" charset="0"/>
              <a:cs typeface="Arial" panose="020B0604020202020204" pitchFamily="34" charset="0"/>
            </a:rPr>
            <a:t>Finally, the barriers to change were identified and Kotter’s 8-steps model is recommended to address any resistance that may emerge during the change process. </a:t>
          </a:r>
          <a:endParaRPr lang="en-IN">
            <a:latin typeface="Arial" panose="020B0604020202020204" pitchFamily="34" charset="0"/>
            <a:cs typeface="Arial" panose="020B0604020202020204" pitchFamily="34" charset="0"/>
          </a:endParaRPr>
        </a:p>
      </dgm:t>
    </dgm:pt>
    <dgm:pt modelId="{092F338B-A3BA-4714-8328-8E24F0FB6455}" type="parTrans" cxnId="{66509AEF-6033-4F04-B10B-E065F16B0C6F}">
      <dgm:prSet/>
      <dgm:spPr/>
      <dgm:t>
        <a:bodyPr/>
        <a:lstStyle/>
        <a:p>
          <a:endParaRPr lang="en-US">
            <a:latin typeface="Arial" panose="020B0604020202020204" pitchFamily="34" charset="0"/>
            <a:cs typeface="Arial" panose="020B0604020202020204" pitchFamily="34" charset="0"/>
          </a:endParaRPr>
        </a:p>
      </dgm:t>
    </dgm:pt>
    <dgm:pt modelId="{48748E97-DE9D-4DFA-94FC-CCD1CCCC470F}" type="sibTrans" cxnId="{66509AEF-6033-4F04-B10B-E065F16B0C6F}">
      <dgm:prSet/>
      <dgm:spPr/>
      <dgm:t>
        <a:bodyPr/>
        <a:lstStyle/>
        <a:p>
          <a:endParaRPr lang="en-US">
            <a:latin typeface="Arial" panose="020B0604020202020204" pitchFamily="34" charset="0"/>
            <a:cs typeface="Arial" panose="020B0604020202020204" pitchFamily="34" charset="0"/>
          </a:endParaRPr>
        </a:p>
      </dgm:t>
    </dgm:pt>
    <dgm:pt modelId="{CE0FFB3C-2088-482F-A067-B604FAD2E66A}" type="pres">
      <dgm:prSet presAssocID="{73EFA3BC-0424-41DA-84AC-43620D03AB88}" presName="Name0" presStyleCnt="0">
        <dgm:presLayoutVars>
          <dgm:dir/>
          <dgm:animLvl val="lvl"/>
          <dgm:resizeHandles val="exact"/>
        </dgm:presLayoutVars>
      </dgm:prSet>
      <dgm:spPr/>
    </dgm:pt>
    <dgm:pt modelId="{E87D2531-B876-4261-84E6-DD5B4126E7C9}" type="pres">
      <dgm:prSet presAssocID="{EEA188D3-0BD6-45FF-BECE-5E2413573F4F}" presName="boxAndChildren" presStyleCnt="0"/>
      <dgm:spPr/>
    </dgm:pt>
    <dgm:pt modelId="{A2C43084-897A-4CF1-9D5F-84AD1DACDD76}" type="pres">
      <dgm:prSet presAssocID="{EEA188D3-0BD6-45FF-BECE-5E2413573F4F}" presName="parentTextBox" presStyleLbl="node1" presStyleIdx="0" presStyleCnt="7"/>
      <dgm:spPr/>
    </dgm:pt>
    <dgm:pt modelId="{A27D19D5-E1A4-46CA-BC2D-150350A9945E}" type="pres">
      <dgm:prSet presAssocID="{C46E7EB8-2B01-434B-8E00-724818C960C2}" presName="sp" presStyleCnt="0"/>
      <dgm:spPr/>
    </dgm:pt>
    <dgm:pt modelId="{BC6DA61E-FFEC-4193-95FD-FAFA82646B13}" type="pres">
      <dgm:prSet presAssocID="{0210D8B1-37C3-447B-AE6E-FBEB960C18FF}" presName="arrowAndChildren" presStyleCnt="0"/>
      <dgm:spPr/>
    </dgm:pt>
    <dgm:pt modelId="{EC9092E9-3E4B-4259-829E-3795FBEB0D69}" type="pres">
      <dgm:prSet presAssocID="{0210D8B1-37C3-447B-AE6E-FBEB960C18FF}" presName="parentTextArrow" presStyleLbl="node1" presStyleIdx="1" presStyleCnt="7"/>
      <dgm:spPr/>
    </dgm:pt>
    <dgm:pt modelId="{0CAAE792-0514-4C7F-92B1-CBBD805648E4}" type="pres">
      <dgm:prSet presAssocID="{CC117765-AB92-413F-899C-E33A32A7526F}" presName="sp" presStyleCnt="0"/>
      <dgm:spPr/>
    </dgm:pt>
    <dgm:pt modelId="{B422C34D-5FFA-4480-9D46-BD3470A7E650}" type="pres">
      <dgm:prSet presAssocID="{2E325B91-7591-4910-BC12-486BA79A5F1D}" presName="arrowAndChildren" presStyleCnt="0"/>
      <dgm:spPr/>
    </dgm:pt>
    <dgm:pt modelId="{3C31BBD0-1006-43B7-925C-D970073D7EE9}" type="pres">
      <dgm:prSet presAssocID="{2E325B91-7591-4910-BC12-486BA79A5F1D}" presName="parentTextArrow" presStyleLbl="node1" presStyleIdx="2" presStyleCnt="7"/>
      <dgm:spPr/>
    </dgm:pt>
    <dgm:pt modelId="{069F08C9-3DB7-40EB-80BA-F726527EE1BC}" type="pres">
      <dgm:prSet presAssocID="{B0370A65-4E57-4490-A9D5-88DCBCD9DBB5}" presName="sp" presStyleCnt="0"/>
      <dgm:spPr/>
    </dgm:pt>
    <dgm:pt modelId="{B5B26F53-1887-438C-8E31-45A6650C4AF1}" type="pres">
      <dgm:prSet presAssocID="{B2BB7FE3-40AD-44A7-840A-78AAEF7C6E4D}" presName="arrowAndChildren" presStyleCnt="0"/>
      <dgm:spPr/>
    </dgm:pt>
    <dgm:pt modelId="{464A31C0-32D9-4C0A-AD97-8EE8829703DF}" type="pres">
      <dgm:prSet presAssocID="{B2BB7FE3-40AD-44A7-840A-78AAEF7C6E4D}" presName="parentTextArrow" presStyleLbl="node1" presStyleIdx="3" presStyleCnt="7"/>
      <dgm:spPr/>
    </dgm:pt>
    <dgm:pt modelId="{237DBB74-18DF-4BCA-96EF-75F21C9FEF81}" type="pres">
      <dgm:prSet presAssocID="{D7E2B6BC-2B33-4BB4-9D52-1CCC70EE7D9C}" presName="sp" presStyleCnt="0"/>
      <dgm:spPr/>
    </dgm:pt>
    <dgm:pt modelId="{43F56D19-78F9-4E69-BB12-1B8724346F72}" type="pres">
      <dgm:prSet presAssocID="{A6C2E6EC-A512-4E9D-98B6-EB63AD670CD9}" presName="arrowAndChildren" presStyleCnt="0"/>
      <dgm:spPr/>
    </dgm:pt>
    <dgm:pt modelId="{35C4CE7B-AB5B-48DA-A538-48C76D3D034F}" type="pres">
      <dgm:prSet presAssocID="{A6C2E6EC-A512-4E9D-98B6-EB63AD670CD9}" presName="parentTextArrow" presStyleLbl="node1" presStyleIdx="4" presStyleCnt="7"/>
      <dgm:spPr/>
    </dgm:pt>
    <dgm:pt modelId="{85F43BBF-3998-4456-9F5E-D938A14931B4}" type="pres">
      <dgm:prSet presAssocID="{76445A4F-DF75-497E-9B8C-F33D3D610015}" presName="sp" presStyleCnt="0"/>
      <dgm:spPr/>
    </dgm:pt>
    <dgm:pt modelId="{1D42ACD6-7C52-4DFF-87B1-1EF8F6EA9555}" type="pres">
      <dgm:prSet presAssocID="{458E2C48-5892-4555-987B-3CFDF5A4D4DC}" presName="arrowAndChildren" presStyleCnt="0"/>
      <dgm:spPr/>
    </dgm:pt>
    <dgm:pt modelId="{AF27FE29-6D2E-450E-891D-020984F2BF35}" type="pres">
      <dgm:prSet presAssocID="{458E2C48-5892-4555-987B-3CFDF5A4D4DC}" presName="parentTextArrow" presStyleLbl="node1" presStyleIdx="5" presStyleCnt="7"/>
      <dgm:spPr/>
    </dgm:pt>
    <dgm:pt modelId="{7576A4BB-C3B7-4915-AEB1-6AC781839E0F}" type="pres">
      <dgm:prSet presAssocID="{7DFED749-B294-4E40-87E2-91B6173CECB4}" presName="sp" presStyleCnt="0"/>
      <dgm:spPr/>
    </dgm:pt>
    <dgm:pt modelId="{776DE5D6-EE22-48C9-8392-4F54DD5231D9}" type="pres">
      <dgm:prSet presAssocID="{DF2C79DA-6B43-4B2C-85BA-26ECD9284B13}" presName="arrowAndChildren" presStyleCnt="0"/>
      <dgm:spPr/>
    </dgm:pt>
    <dgm:pt modelId="{EF30B5F9-D23C-42B5-A19A-3D266469EF8E}" type="pres">
      <dgm:prSet presAssocID="{DF2C79DA-6B43-4B2C-85BA-26ECD9284B13}" presName="parentTextArrow" presStyleLbl="node1" presStyleIdx="6" presStyleCnt="7"/>
      <dgm:spPr/>
    </dgm:pt>
  </dgm:ptLst>
  <dgm:cxnLst>
    <dgm:cxn modelId="{33A4AE14-0BCE-4877-BD7B-E9972304310A}" type="presOf" srcId="{73EFA3BC-0424-41DA-84AC-43620D03AB88}" destId="{CE0FFB3C-2088-482F-A067-B604FAD2E66A}" srcOrd="0" destOrd="0" presId="urn:microsoft.com/office/officeart/2005/8/layout/process4"/>
    <dgm:cxn modelId="{8CCEE43A-18A3-4E45-8396-322510CA279C}" type="presOf" srcId="{0210D8B1-37C3-447B-AE6E-FBEB960C18FF}" destId="{EC9092E9-3E4B-4259-829E-3795FBEB0D69}" srcOrd="0" destOrd="0" presId="urn:microsoft.com/office/officeart/2005/8/layout/process4"/>
    <dgm:cxn modelId="{93A7155B-1BD4-4E61-9C4A-4D7D7726EB23}" srcId="{73EFA3BC-0424-41DA-84AC-43620D03AB88}" destId="{DF2C79DA-6B43-4B2C-85BA-26ECD9284B13}" srcOrd="0" destOrd="0" parTransId="{B97DF70D-2F8E-400A-BDFA-84FBBED1B812}" sibTransId="{7DFED749-B294-4E40-87E2-91B6173CECB4}"/>
    <dgm:cxn modelId="{A852CF6D-1A28-48DF-A8AD-89FCE5CBDD0D}" type="presOf" srcId="{B2BB7FE3-40AD-44A7-840A-78AAEF7C6E4D}" destId="{464A31C0-32D9-4C0A-AD97-8EE8829703DF}" srcOrd="0" destOrd="0" presId="urn:microsoft.com/office/officeart/2005/8/layout/process4"/>
    <dgm:cxn modelId="{ACDF4950-9A68-4D7F-9D38-BE9D00CB04D6}" srcId="{73EFA3BC-0424-41DA-84AC-43620D03AB88}" destId="{2E325B91-7591-4910-BC12-486BA79A5F1D}" srcOrd="4" destOrd="0" parTransId="{BE91F999-B634-40A1-96C7-86E4BFFAE2A1}" sibTransId="{CC117765-AB92-413F-899C-E33A32A7526F}"/>
    <dgm:cxn modelId="{5CE20989-8212-48C8-B608-4CA49327E851}" srcId="{73EFA3BC-0424-41DA-84AC-43620D03AB88}" destId="{0210D8B1-37C3-447B-AE6E-FBEB960C18FF}" srcOrd="5" destOrd="0" parTransId="{DCDB4D93-8541-442D-9E15-3FF0EC91BC5B}" sibTransId="{C46E7EB8-2B01-434B-8E00-724818C960C2}"/>
    <dgm:cxn modelId="{F7A4588C-2289-42F8-966A-4A918EA1DE30}" type="presOf" srcId="{A6C2E6EC-A512-4E9D-98B6-EB63AD670CD9}" destId="{35C4CE7B-AB5B-48DA-A538-48C76D3D034F}" srcOrd="0" destOrd="0" presId="urn:microsoft.com/office/officeart/2005/8/layout/process4"/>
    <dgm:cxn modelId="{0EFFED8D-79B6-4691-85C3-E0D1991C594E}" type="presOf" srcId="{2E325B91-7591-4910-BC12-486BA79A5F1D}" destId="{3C31BBD0-1006-43B7-925C-D970073D7EE9}" srcOrd="0" destOrd="0" presId="urn:microsoft.com/office/officeart/2005/8/layout/process4"/>
    <dgm:cxn modelId="{6498E8AD-D361-434C-97E2-41FACDC4BC28}" srcId="{73EFA3BC-0424-41DA-84AC-43620D03AB88}" destId="{B2BB7FE3-40AD-44A7-840A-78AAEF7C6E4D}" srcOrd="3" destOrd="0" parTransId="{4ECDEF54-AD17-4F6C-AECF-876E4FF8EEF9}" sibTransId="{B0370A65-4E57-4490-A9D5-88DCBCD9DBB5}"/>
    <dgm:cxn modelId="{92CE60AE-94D5-4A85-AB2A-D07A49F9A44B}" type="presOf" srcId="{458E2C48-5892-4555-987B-3CFDF5A4D4DC}" destId="{AF27FE29-6D2E-450E-891D-020984F2BF35}" srcOrd="0" destOrd="0" presId="urn:microsoft.com/office/officeart/2005/8/layout/process4"/>
    <dgm:cxn modelId="{0C701BCA-5866-4C37-B184-11EBD8716299}" type="presOf" srcId="{EEA188D3-0BD6-45FF-BECE-5E2413573F4F}" destId="{A2C43084-897A-4CF1-9D5F-84AD1DACDD76}" srcOrd="0" destOrd="0" presId="urn:microsoft.com/office/officeart/2005/8/layout/process4"/>
    <dgm:cxn modelId="{228F88E5-646D-4FF0-B1E4-73A3300D234F}" srcId="{73EFA3BC-0424-41DA-84AC-43620D03AB88}" destId="{A6C2E6EC-A512-4E9D-98B6-EB63AD670CD9}" srcOrd="2" destOrd="0" parTransId="{55062F5E-7E0B-4939-848E-3185532E7F55}" sibTransId="{D7E2B6BC-2B33-4BB4-9D52-1CCC70EE7D9C}"/>
    <dgm:cxn modelId="{989D0AEE-7CC2-46F9-A1FE-1F50BDB43B5E}" type="presOf" srcId="{DF2C79DA-6B43-4B2C-85BA-26ECD9284B13}" destId="{EF30B5F9-D23C-42B5-A19A-3D266469EF8E}" srcOrd="0" destOrd="0" presId="urn:microsoft.com/office/officeart/2005/8/layout/process4"/>
    <dgm:cxn modelId="{66509AEF-6033-4F04-B10B-E065F16B0C6F}" srcId="{73EFA3BC-0424-41DA-84AC-43620D03AB88}" destId="{EEA188D3-0BD6-45FF-BECE-5E2413573F4F}" srcOrd="6" destOrd="0" parTransId="{092F338B-A3BA-4714-8328-8E24F0FB6455}" sibTransId="{48748E97-DE9D-4DFA-94FC-CCD1CCCC470F}"/>
    <dgm:cxn modelId="{5B11D5EF-6BCE-41C0-9B55-E25924693BCE}" srcId="{73EFA3BC-0424-41DA-84AC-43620D03AB88}" destId="{458E2C48-5892-4555-987B-3CFDF5A4D4DC}" srcOrd="1" destOrd="0" parTransId="{AAF77EF2-2C6F-42C4-8041-9158714287D0}" sibTransId="{76445A4F-DF75-497E-9B8C-F33D3D610015}"/>
    <dgm:cxn modelId="{8FEE5E3D-BBE6-4A62-A974-17DAC9EE0AB7}" type="presParOf" srcId="{CE0FFB3C-2088-482F-A067-B604FAD2E66A}" destId="{E87D2531-B876-4261-84E6-DD5B4126E7C9}" srcOrd="0" destOrd="0" presId="urn:microsoft.com/office/officeart/2005/8/layout/process4"/>
    <dgm:cxn modelId="{3A91FE2C-918E-4677-B02A-0FF8BDB6D461}" type="presParOf" srcId="{E87D2531-B876-4261-84E6-DD5B4126E7C9}" destId="{A2C43084-897A-4CF1-9D5F-84AD1DACDD76}" srcOrd="0" destOrd="0" presId="urn:microsoft.com/office/officeart/2005/8/layout/process4"/>
    <dgm:cxn modelId="{E64F3546-74E2-4488-A922-5A64A294AC65}" type="presParOf" srcId="{CE0FFB3C-2088-482F-A067-B604FAD2E66A}" destId="{A27D19D5-E1A4-46CA-BC2D-150350A9945E}" srcOrd="1" destOrd="0" presId="urn:microsoft.com/office/officeart/2005/8/layout/process4"/>
    <dgm:cxn modelId="{0BF92755-3C87-4358-A19A-ECA119D601C4}" type="presParOf" srcId="{CE0FFB3C-2088-482F-A067-B604FAD2E66A}" destId="{BC6DA61E-FFEC-4193-95FD-FAFA82646B13}" srcOrd="2" destOrd="0" presId="urn:microsoft.com/office/officeart/2005/8/layout/process4"/>
    <dgm:cxn modelId="{7C7F2E9A-977A-4F55-9E4F-305AFB8B5083}" type="presParOf" srcId="{BC6DA61E-FFEC-4193-95FD-FAFA82646B13}" destId="{EC9092E9-3E4B-4259-829E-3795FBEB0D69}" srcOrd="0" destOrd="0" presId="urn:microsoft.com/office/officeart/2005/8/layout/process4"/>
    <dgm:cxn modelId="{5C337A97-C19F-495F-B87A-2A1173EE21A8}" type="presParOf" srcId="{CE0FFB3C-2088-482F-A067-B604FAD2E66A}" destId="{0CAAE792-0514-4C7F-92B1-CBBD805648E4}" srcOrd="3" destOrd="0" presId="urn:microsoft.com/office/officeart/2005/8/layout/process4"/>
    <dgm:cxn modelId="{FBA80AE1-88E8-4E4A-B898-8F97F293A887}" type="presParOf" srcId="{CE0FFB3C-2088-482F-A067-B604FAD2E66A}" destId="{B422C34D-5FFA-4480-9D46-BD3470A7E650}" srcOrd="4" destOrd="0" presId="urn:microsoft.com/office/officeart/2005/8/layout/process4"/>
    <dgm:cxn modelId="{83BEA8BA-7BEF-42D3-BAB0-FF3671B4BD8D}" type="presParOf" srcId="{B422C34D-5FFA-4480-9D46-BD3470A7E650}" destId="{3C31BBD0-1006-43B7-925C-D970073D7EE9}" srcOrd="0" destOrd="0" presId="urn:microsoft.com/office/officeart/2005/8/layout/process4"/>
    <dgm:cxn modelId="{DC99D145-CF98-4A5B-886D-9A26576D9544}" type="presParOf" srcId="{CE0FFB3C-2088-482F-A067-B604FAD2E66A}" destId="{069F08C9-3DB7-40EB-80BA-F726527EE1BC}" srcOrd="5" destOrd="0" presId="urn:microsoft.com/office/officeart/2005/8/layout/process4"/>
    <dgm:cxn modelId="{089D97CA-1171-47A1-B2BC-8C02EB63FDE9}" type="presParOf" srcId="{CE0FFB3C-2088-482F-A067-B604FAD2E66A}" destId="{B5B26F53-1887-438C-8E31-45A6650C4AF1}" srcOrd="6" destOrd="0" presId="urn:microsoft.com/office/officeart/2005/8/layout/process4"/>
    <dgm:cxn modelId="{821BA0BF-2614-4733-8CCB-46C48846615A}" type="presParOf" srcId="{B5B26F53-1887-438C-8E31-45A6650C4AF1}" destId="{464A31C0-32D9-4C0A-AD97-8EE8829703DF}" srcOrd="0" destOrd="0" presId="urn:microsoft.com/office/officeart/2005/8/layout/process4"/>
    <dgm:cxn modelId="{2A2B7C2B-6E09-45C8-A4CB-797F0180A188}" type="presParOf" srcId="{CE0FFB3C-2088-482F-A067-B604FAD2E66A}" destId="{237DBB74-18DF-4BCA-96EF-75F21C9FEF81}" srcOrd="7" destOrd="0" presId="urn:microsoft.com/office/officeart/2005/8/layout/process4"/>
    <dgm:cxn modelId="{47062DA6-7DA2-4D04-98D9-D87F80214045}" type="presParOf" srcId="{CE0FFB3C-2088-482F-A067-B604FAD2E66A}" destId="{43F56D19-78F9-4E69-BB12-1B8724346F72}" srcOrd="8" destOrd="0" presId="urn:microsoft.com/office/officeart/2005/8/layout/process4"/>
    <dgm:cxn modelId="{DC3A4DE0-B1B1-4E45-996D-577E14038202}" type="presParOf" srcId="{43F56D19-78F9-4E69-BB12-1B8724346F72}" destId="{35C4CE7B-AB5B-48DA-A538-48C76D3D034F}" srcOrd="0" destOrd="0" presId="urn:microsoft.com/office/officeart/2005/8/layout/process4"/>
    <dgm:cxn modelId="{69BFEF11-DD08-4F01-83C7-05929CC47724}" type="presParOf" srcId="{CE0FFB3C-2088-482F-A067-B604FAD2E66A}" destId="{85F43BBF-3998-4456-9F5E-D938A14931B4}" srcOrd="9" destOrd="0" presId="urn:microsoft.com/office/officeart/2005/8/layout/process4"/>
    <dgm:cxn modelId="{C9DAAF69-5C90-4762-8624-537FA55CD632}" type="presParOf" srcId="{CE0FFB3C-2088-482F-A067-B604FAD2E66A}" destId="{1D42ACD6-7C52-4DFF-87B1-1EF8F6EA9555}" srcOrd="10" destOrd="0" presId="urn:microsoft.com/office/officeart/2005/8/layout/process4"/>
    <dgm:cxn modelId="{07129C32-64F2-4512-97E1-3A50C5889A60}" type="presParOf" srcId="{1D42ACD6-7C52-4DFF-87B1-1EF8F6EA9555}" destId="{AF27FE29-6D2E-450E-891D-020984F2BF35}" srcOrd="0" destOrd="0" presId="urn:microsoft.com/office/officeart/2005/8/layout/process4"/>
    <dgm:cxn modelId="{603ED7EF-EEC0-419F-B6B8-9B152B7B6592}" type="presParOf" srcId="{CE0FFB3C-2088-482F-A067-B604FAD2E66A}" destId="{7576A4BB-C3B7-4915-AEB1-6AC781839E0F}" srcOrd="11" destOrd="0" presId="urn:microsoft.com/office/officeart/2005/8/layout/process4"/>
    <dgm:cxn modelId="{EBAC2F94-43BD-4ADA-B6A1-50960EBF6253}" type="presParOf" srcId="{CE0FFB3C-2088-482F-A067-B604FAD2E66A}" destId="{776DE5D6-EE22-48C9-8392-4F54DD5231D9}" srcOrd="12" destOrd="0" presId="urn:microsoft.com/office/officeart/2005/8/layout/process4"/>
    <dgm:cxn modelId="{12F63F2E-A753-414E-8A8D-2C79AF1ED733}" type="presParOf" srcId="{776DE5D6-EE22-48C9-8392-4F54DD5231D9}" destId="{EF30B5F9-D23C-42B5-A19A-3D266469EF8E}"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BA992-A8C2-4830-80D6-306AFD2AF365}">
      <dsp:nvSpPr>
        <dsp:cNvPr id="0" name=""/>
        <dsp:cNvSpPr/>
      </dsp:nvSpPr>
      <dsp:spPr>
        <a:xfrm>
          <a:off x="0" y="4399393"/>
          <a:ext cx="7883236" cy="920510"/>
        </a:xfrm>
        <a:prstGeom prst="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just" defTabSz="800100" rtl="0">
            <a:lnSpc>
              <a:spcPct val="150000"/>
            </a:lnSpc>
            <a:spcBef>
              <a:spcPct val="0"/>
            </a:spcBef>
            <a:spcAft>
              <a:spcPct val="35000"/>
            </a:spcAft>
            <a:buNone/>
          </a:pPr>
          <a:r>
            <a:rPr lang="en-US" sz="1800" b="0" i="0" u="none" kern="1200" dirty="0">
              <a:latin typeface="Arial" panose="020B0604020202020204" pitchFamily="34" charset="0"/>
              <a:cs typeface="Arial" panose="020B0604020202020204" pitchFamily="34" charset="0"/>
            </a:rPr>
            <a:t>These domains include safety, effectiveness, care leadership and responsiveness, being at a subpar level </a:t>
          </a:r>
          <a:r>
            <a:rPr lang="en-US" sz="1800" b="1" i="0" u="none" kern="1200" dirty="0">
              <a:latin typeface="Arial" panose="020B0604020202020204" pitchFamily="34" charset="0"/>
              <a:cs typeface="Arial" panose="020B0604020202020204" pitchFamily="34" charset="0"/>
            </a:rPr>
            <a:t>(CQC, 2024). </a:t>
          </a:r>
          <a:endParaRPr lang="en-US" sz="1800" b="1" kern="1200" dirty="0">
            <a:latin typeface="Arial" panose="020B0604020202020204" pitchFamily="34" charset="0"/>
            <a:cs typeface="Arial" panose="020B0604020202020204" pitchFamily="34" charset="0"/>
          </a:endParaRPr>
        </a:p>
      </dsp:txBody>
      <dsp:txXfrm>
        <a:off x="0" y="4399393"/>
        <a:ext cx="7883236" cy="920510"/>
      </dsp:txXfrm>
    </dsp:sp>
    <dsp:sp modelId="{EF4354A8-059B-4863-8475-74B562556D29}">
      <dsp:nvSpPr>
        <dsp:cNvPr id="0" name=""/>
        <dsp:cNvSpPr/>
      </dsp:nvSpPr>
      <dsp:spPr>
        <a:xfrm rot="10800000">
          <a:off x="0" y="2758940"/>
          <a:ext cx="7883236" cy="1651499"/>
        </a:xfrm>
        <a:prstGeom prst="upArrowCallout">
          <a:avLst/>
        </a:prstGeom>
        <a:gradFill rotWithShape="0">
          <a:gsLst>
            <a:gs pos="0">
              <a:schemeClr val="accent2">
                <a:shade val="50000"/>
                <a:hueOff val="-295587"/>
                <a:satOff val="3892"/>
                <a:lumOff val="23309"/>
                <a:alphaOff val="0"/>
                <a:lumMod val="110000"/>
                <a:satMod val="105000"/>
                <a:tint val="67000"/>
              </a:schemeClr>
            </a:gs>
            <a:gs pos="50000">
              <a:schemeClr val="accent2">
                <a:shade val="50000"/>
                <a:hueOff val="-295587"/>
                <a:satOff val="3892"/>
                <a:lumOff val="23309"/>
                <a:alphaOff val="0"/>
                <a:lumMod val="105000"/>
                <a:satMod val="103000"/>
                <a:tint val="73000"/>
              </a:schemeClr>
            </a:gs>
            <a:gs pos="100000">
              <a:schemeClr val="accent2">
                <a:shade val="50000"/>
                <a:hueOff val="-295587"/>
                <a:satOff val="3892"/>
                <a:lumOff val="233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just" defTabSz="800100">
            <a:lnSpc>
              <a:spcPct val="150000"/>
            </a:lnSpc>
            <a:spcBef>
              <a:spcPct val="0"/>
            </a:spcBef>
            <a:spcAft>
              <a:spcPct val="35000"/>
            </a:spcAft>
            <a:buNone/>
          </a:pPr>
          <a:r>
            <a:rPr lang="en-US" sz="1800" b="0" i="0" u="none" kern="1200" dirty="0">
              <a:latin typeface="Arial" panose="020B0604020202020204" pitchFamily="34" charset="0"/>
              <a:cs typeface="Arial" panose="020B0604020202020204" pitchFamily="34" charset="0"/>
            </a:rPr>
            <a:t>The current ratings (2024) stated the overall rating of the five primary domains as requiring improvement.</a:t>
          </a:r>
          <a:endParaRPr lang="en-US" sz="1800" kern="1200" dirty="0">
            <a:latin typeface="Arial" panose="020B0604020202020204" pitchFamily="34" charset="0"/>
            <a:cs typeface="Arial" panose="020B0604020202020204" pitchFamily="34" charset="0"/>
          </a:endParaRPr>
        </a:p>
      </dsp:txBody>
      <dsp:txXfrm rot="10800000">
        <a:off x="0" y="2758940"/>
        <a:ext cx="7883236" cy="1073095"/>
      </dsp:txXfrm>
    </dsp:sp>
    <dsp:sp modelId="{D508EC42-986D-43AF-B002-E71495202472}">
      <dsp:nvSpPr>
        <dsp:cNvPr id="0" name=""/>
        <dsp:cNvSpPr/>
      </dsp:nvSpPr>
      <dsp:spPr>
        <a:xfrm rot="10800000">
          <a:off x="0" y="1121863"/>
          <a:ext cx="7883236" cy="1648123"/>
        </a:xfrm>
        <a:prstGeom prst="upArrowCallout">
          <a:avLst/>
        </a:prstGeom>
        <a:solidFill>
          <a:schemeClr val="accent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just" defTabSz="800100">
            <a:lnSpc>
              <a:spcPct val="150000"/>
            </a:lnSpc>
            <a:spcBef>
              <a:spcPct val="0"/>
            </a:spcBef>
            <a:spcAft>
              <a:spcPct val="35000"/>
            </a:spcAft>
            <a:buNone/>
          </a:pPr>
          <a:r>
            <a:rPr lang="en-US" sz="1800" b="0" i="0" u="none" kern="1200" dirty="0">
              <a:latin typeface="Arial" panose="020B0604020202020204" pitchFamily="34" charset="0"/>
              <a:cs typeface="Arial" panose="020B0604020202020204" pitchFamily="34" charset="0"/>
            </a:rPr>
            <a:t>Hospital records of that period revealed the absence of any senior doctors alongside overloaded mid-grade and junior doctors </a:t>
          </a:r>
          <a:r>
            <a:rPr lang="en-US" sz="1800" b="1" i="0" u="none" kern="1200" dirty="0">
              <a:latin typeface="Arial" panose="020B0604020202020204" pitchFamily="34" charset="0"/>
              <a:cs typeface="Arial" panose="020B0604020202020204" pitchFamily="34" charset="0"/>
            </a:rPr>
            <a:t>(</a:t>
          </a:r>
          <a:r>
            <a:rPr lang="en-US" sz="1800" b="1" i="0" u="none" kern="1200" dirty="0" err="1">
              <a:latin typeface="Arial" panose="020B0604020202020204" pitchFamily="34" charset="0"/>
              <a:cs typeface="Arial" panose="020B0604020202020204" pitchFamily="34" charset="0"/>
            </a:rPr>
            <a:t>Lawrenovernightce</a:t>
          </a:r>
          <a:r>
            <a:rPr lang="en-US" sz="1800" b="1" i="0" u="none" kern="1200" dirty="0">
              <a:latin typeface="Arial" panose="020B0604020202020204" pitchFamily="34" charset="0"/>
              <a:cs typeface="Arial" panose="020B0604020202020204" pitchFamily="34" charset="0"/>
            </a:rPr>
            <a:t> and Conn, 2025).</a:t>
          </a:r>
          <a:endParaRPr lang="en-US" sz="1800" b="1" kern="1200" dirty="0">
            <a:latin typeface="Arial" panose="020B0604020202020204" pitchFamily="34" charset="0"/>
            <a:cs typeface="Arial" panose="020B0604020202020204" pitchFamily="34" charset="0"/>
          </a:endParaRPr>
        </a:p>
      </dsp:txBody>
      <dsp:txXfrm rot="10800000">
        <a:off x="0" y="1121863"/>
        <a:ext cx="7883236" cy="1070901"/>
      </dsp:txXfrm>
    </dsp:sp>
    <dsp:sp modelId="{C23ACD80-AC86-4FBF-86C5-E6B6059E5E8E}">
      <dsp:nvSpPr>
        <dsp:cNvPr id="0" name=""/>
        <dsp:cNvSpPr/>
      </dsp:nvSpPr>
      <dsp:spPr>
        <a:xfrm rot="10800000">
          <a:off x="0" y="241"/>
          <a:ext cx="7883236" cy="1132668"/>
        </a:xfrm>
        <a:prstGeom prst="upArrowCallout">
          <a:avLst/>
        </a:prstGeom>
        <a:gradFill rotWithShape="0">
          <a:gsLst>
            <a:gs pos="0">
              <a:schemeClr val="accent2">
                <a:shade val="50000"/>
                <a:hueOff val="-295587"/>
                <a:satOff val="3892"/>
                <a:lumOff val="23309"/>
                <a:alphaOff val="0"/>
                <a:lumMod val="110000"/>
                <a:satMod val="105000"/>
                <a:tint val="67000"/>
              </a:schemeClr>
            </a:gs>
            <a:gs pos="50000">
              <a:schemeClr val="accent2">
                <a:shade val="50000"/>
                <a:hueOff val="-295587"/>
                <a:satOff val="3892"/>
                <a:lumOff val="23309"/>
                <a:alphaOff val="0"/>
                <a:lumMod val="105000"/>
                <a:satMod val="103000"/>
                <a:tint val="73000"/>
              </a:schemeClr>
            </a:gs>
            <a:gs pos="100000">
              <a:schemeClr val="accent2">
                <a:shade val="50000"/>
                <a:hueOff val="-295587"/>
                <a:satOff val="3892"/>
                <a:lumOff val="233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just" defTabSz="800100">
            <a:lnSpc>
              <a:spcPct val="150000"/>
            </a:lnSpc>
            <a:spcBef>
              <a:spcPct val="0"/>
            </a:spcBef>
            <a:spcAft>
              <a:spcPct val="35000"/>
            </a:spcAft>
            <a:buNone/>
          </a:pPr>
          <a:r>
            <a:rPr lang="en-US" sz="1800" b="0" i="0" u="none" kern="1200" dirty="0">
              <a:latin typeface="Arial" panose="020B0604020202020204" pitchFamily="34" charset="0"/>
              <a:cs typeface="Arial" panose="020B0604020202020204" pitchFamily="34" charset="0"/>
            </a:rPr>
            <a:t>The 2016 report by the Care Quality Commission raised concerns over staffing levels and baby safety risks at the hospital </a:t>
          </a:r>
          <a:r>
            <a:rPr lang="en-US" sz="1800" b="1" i="0" u="none" kern="1200" dirty="0">
              <a:latin typeface="Arial" panose="020B0604020202020204" pitchFamily="34" charset="0"/>
              <a:cs typeface="Arial" panose="020B0604020202020204" pitchFamily="34" charset="0"/>
            </a:rPr>
            <a:t>(CQC, 2016).</a:t>
          </a:r>
          <a:endParaRPr lang="en-US" sz="1800" b="1" kern="1200" dirty="0">
            <a:latin typeface="Arial" panose="020B0604020202020204" pitchFamily="34" charset="0"/>
            <a:cs typeface="Arial" panose="020B0604020202020204" pitchFamily="34" charset="0"/>
          </a:endParaRPr>
        </a:p>
      </dsp:txBody>
      <dsp:txXfrm rot="10800000">
        <a:off x="0" y="241"/>
        <a:ext cx="7883236" cy="7359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3D442-10BE-4C85-A7AA-A8ECDD1046A9}">
      <dsp:nvSpPr>
        <dsp:cNvPr id="0" name=""/>
        <dsp:cNvSpPr/>
      </dsp:nvSpPr>
      <dsp:spPr>
        <a:xfrm>
          <a:off x="0" y="31462"/>
          <a:ext cx="11404513" cy="861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Unlike transformational and transactional leadership, servant leadership will </a:t>
          </a:r>
          <a:r>
            <a:rPr lang="en-US" sz="1800" kern="1200" dirty="0" err="1">
              <a:latin typeface="Arial" panose="020B0604020202020204" pitchFamily="34" charset="0"/>
              <a:cs typeface="Arial" panose="020B0604020202020204" pitchFamily="34" charset="0"/>
            </a:rPr>
            <a:t>prioritise</a:t>
          </a:r>
          <a:r>
            <a:rPr lang="en-US" sz="1800" kern="1200" dirty="0">
              <a:latin typeface="Arial" panose="020B0604020202020204" pitchFamily="34" charset="0"/>
              <a:cs typeface="Arial" panose="020B0604020202020204" pitchFamily="34" charset="0"/>
            </a:rPr>
            <a:t> frontline clinicians concerns and patient safety </a:t>
          </a:r>
          <a:r>
            <a:rPr lang="en-US" sz="1800" b="1" kern="1200" dirty="0">
              <a:latin typeface="Arial" panose="020B0604020202020204" pitchFamily="34" charset="0"/>
              <a:cs typeface="Arial" panose="020B0604020202020204" pitchFamily="34" charset="0"/>
            </a:rPr>
            <a:t>(Eva et al., 2019).</a:t>
          </a:r>
          <a:endParaRPr lang="en-IN" sz="1800" b="1" kern="1200" dirty="0">
            <a:latin typeface="Arial" panose="020B0604020202020204" pitchFamily="34" charset="0"/>
            <a:cs typeface="Arial" panose="020B0604020202020204" pitchFamily="34" charset="0"/>
          </a:endParaRPr>
        </a:p>
      </dsp:txBody>
      <dsp:txXfrm>
        <a:off x="42036" y="73498"/>
        <a:ext cx="11320441" cy="777048"/>
      </dsp:txXfrm>
    </dsp:sp>
    <dsp:sp modelId="{1738A020-E6AC-4054-85B5-51C2E521F5E3}">
      <dsp:nvSpPr>
        <dsp:cNvPr id="0" name=""/>
        <dsp:cNvSpPr/>
      </dsp:nvSpPr>
      <dsp:spPr>
        <a:xfrm>
          <a:off x="0" y="1025062"/>
          <a:ext cx="11404513" cy="861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Servant leadership will allow clinical decisions to be placed entirely in the hands of medical staff </a:t>
          </a:r>
          <a:r>
            <a:rPr lang="en-US" sz="1800" b="1" kern="1200" dirty="0">
              <a:latin typeface="Arial" panose="020B0604020202020204" pitchFamily="34" charset="0"/>
              <a:cs typeface="Arial" panose="020B0604020202020204" pitchFamily="34" charset="0"/>
            </a:rPr>
            <a:t>(Eva et al., 2019).</a:t>
          </a:r>
          <a:endParaRPr lang="en-IN" sz="1800" b="1" kern="1200" dirty="0">
            <a:latin typeface="Arial" panose="020B0604020202020204" pitchFamily="34" charset="0"/>
            <a:cs typeface="Arial" panose="020B0604020202020204" pitchFamily="34" charset="0"/>
          </a:endParaRPr>
        </a:p>
      </dsp:txBody>
      <dsp:txXfrm>
        <a:off x="42036" y="1067098"/>
        <a:ext cx="11320441" cy="777048"/>
      </dsp:txXfrm>
    </dsp:sp>
    <dsp:sp modelId="{61996A59-B2B5-4A1C-8890-449511F013EC}">
      <dsp:nvSpPr>
        <dsp:cNvPr id="0" name=""/>
        <dsp:cNvSpPr/>
      </dsp:nvSpPr>
      <dsp:spPr>
        <a:xfrm>
          <a:off x="0" y="2018662"/>
          <a:ext cx="11404513" cy="861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latin typeface="Arial" panose="020B0604020202020204" pitchFamily="34" charset="0"/>
              <a:cs typeface="Arial" panose="020B0604020202020204" pitchFamily="34" charset="0"/>
            </a:rPr>
            <a:t>This style would have let the senior clinicians to immediately remove Letby without waiting for approval from the executive.</a:t>
          </a:r>
          <a:endParaRPr lang="en-IN" sz="1800" kern="1200">
            <a:latin typeface="Arial" panose="020B0604020202020204" pitchFamily="34" charset="0"/>
            <a:cs typeface="Arial" panose="020B0604020202020204" pitchFamily="34" charset="0"/>
          </a:endParaRPr>
        </a:p>
      </dsp:txBody>
      <dsp:txXfrm>
        <a:off x="42036" y="2060698"/>
        <a:ext cx="11320441" cy="777048"/>
      </dsp:txXfrm>
    </dsp:sp>
    <dsp:sp modelId="{95C2D81B-0613-4E42-B694-2591BBEF7248}">
      <dsp:nvSpPr>
        <dsp:cNvPr id="0" name=""/>
        <dsp:cNvSpPr/>
      </dsp:nvSpPr>
      <dsp:spPr>
        <a:xfrm>
          <a:off x="0" y="3012262"/>
          <a:ext cx="11404513" cy="861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Application of servant leadership will change the managers’ roles from silencing doctors to servants to the frontline clinicians </a:t>
          </a:r>
          <a:r>
            <a:rPr lang="en-US" sz="1800" b="1" kern="1200" dirty="0">
              <a:latin typeface="Arial" panose="020B0604020202020204" pitchFamily="34" charset="0"/>
              <a:cs typeface="Arial" panose="020B0604020202020204" pitchFamily="34" charset="0"/>
            </a:rPr>
            <a:t>(Eva et al., 2019).</a:t>
          </a:r>
          <a:endParaRPr lang="en-IN" sz="1800" b="1" kern="1200" dirty="0">
            <a:latin typeface="Arial" panose="020B0604020202020204" pitchFamily="34" charset="0"/>
            <a:cs typeface="Arial" panose="020B0604020202020204" pitchFamily="34" charset="0"/>
          </a:endParaRPr>
        </a:p>
      </dsp:txBody>
      <dsp:txXfrm>
        <a:off x="42036" y="3054298"/>
        <a:ext cx="11320441" cy="777048"/>
      </dsp:txXfrm>
    </dsp:sp>
    <dsp:sp modelId="{72586FA6-7616-4B1E-B153-1A43C38656C0}">
      <dsp:nvSpPr>
        <dsp:cNvPr id="0" name=""/>
        <dsp:cNvSpPr/>
      </dsp:nvSpPr>
      <dsp:spPr>
        <a:xfrm>
          <a:off x="0" y="4005862"/>
          <a:ext cx="11404513" cy="861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a:latin typeface="Arial" panose="020B0604020202020204" pitchFamily="34" charset="0"/>
              <a:cs typeface="Arial" panose="020B0604020202020204" pitchFamily="34" charset="0"/>
            </a:rPr>
            <a:t>Upon receiving the concerns, managers will immediately remove the obstacle, handle any legal escalation, so that clinicians can focus on saving neonates.</a:t>
          </a:r>
          <a:endParaRPr lang="en-IN" sz="1800" kern="1200">
            <a:latin typeface="Arial" panose="020B0604020202020204" pitchFamily="34" charset="0"/>
            <a:cs typeface="Arial" panose="020B0604020202020204" pitchFamily="34" charset="0"/>
          </a:endParaRPr>
        </a:p>
      </dsp:txBody>
      <dsp:txXfrm>
        <a:off x="42036" y="4047898"/>
        <a:ext cx="11320441" cy="777048"/>
      </dsp:txXfrm>
    </dsp:sp>
    <dsp:sp modelId="{B32EA9A8-10C7-4F05-BC67-DD62430F51DD}">
      <dsp:nvSpPr>
        <dsp:cNvPr id="0" name=""/>
        <dsp:cNvSpPr/>
      </dsp:nvSpPr>
      <dsp:spPr>
        <a:xfrm>
          <a:off x="0" y="4999462"/>
          <a:ext cx="11404513" cy="861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Nevertheless, the style has tenets of slowing decision-making because of over-consultation, which can be mitigated by setting a strict timeframe </a:t>
          </a:r>
          <a:r>
            <a:rPr lang="en-US" sz="1800" b="1" kern="1200" dirty="0">
              <a:latin typeface="Arial" panose="020B0604020202020204" pitchFamily="34" charset="0"/>
              <a:cs typeface="Arial" panose="020B0604020202020204" pitchFamily="34" charset="0"/>
            </a:rPr>
            <a:t>(Eva et al., 2019).</a:t>
          </a:r>
          <a:endParaRPr lang="en-IN" sz="1800" b="1" kern="1200" dirty="0">
            <a:latin typeface="Arial" panose="020B0604020202020204" pitchFamily="34" charset="0"/>
            <a:cs typeface="Arial" panose="020B0604020202020204" pitchFamily="34" charset="0"/>
          </a:endParaRPr>
        </a:p>
      </dsp:txBody>
      <dsp:txXfrm>
        <a:off x="42036" y="5041498"/>
        <a:ext cx="11320441" cy="7770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D0DA9-574A-495F-A24D-06E35159D63D}">
      <dsp:nvSpPr>
        <dsp:cNvPr id="0" name=""/>
        <dsp:cNvSpPr/>
      </dsp:nvSpPr>
      <dsp:spPr>
        <a:xfrm>
          <a:off x="4938" y="0"/>
          <a:ext cx="4318819" cy="2410691"/>
        </a:xfrm>
        <a:prstGeom prst="homePlate">
          <a:avLst>
            <a:gd name="adj" fmla="val 2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358" tIns="45720" rIns="609433" bIns="45720" numCol="1" spcCol="1270" anchor="t" anchorCtr="0">
          <a:noAutofit/>
        </a:bodyPr>
        <a:lstStyle/>
        <a:p>
          <a:pPr marL="0" lvl="0" indent="0" algn="l" defTabSz="800100" rtl="0">
            <a:lnSpc>
              <a:spcPct val="90000"/>
            </a:lnSpc>
            <a:spcBef>
              <a:spcPct val="0"/>
            </a:spcBef>
            <a:spcAft>
              <a:spcPct val="35000"/>
            </a:spcAft>
            <a:buNone/>
          </a:pPr>
          <a:r>
            <a:rPr lang="en-US" sz="1800" b="1" kern="1200">
              <a:latin typeface="Arial" panose="020B0604020202020204" pitchFamily="34" charset="0"/>
              <a:cs typeface="Arial" panose="020B0604020202020204" pitchFamily="34" charset="0"/>
            </a:rPr>
            <a:t>Unfreeze </a:t>
          </a:r>
          <a:endParaRPr lang="en-IN" sz="1800" kern="1200">
            <a:latin typeface="Arial" panose="020B0604020202020204" pitchFamily="34" charset="0"/>
            <a:cs typeface="Arial" panose="020B0604020202020204" pitchFamily="34" charset="0"/>
          </a:endParaRPr>
        </a:p>
        <a:p>
          <a:pPr marL="171450" lvl="1" indent="-171450" algn="l" defTabSz="800100" rtl="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Confront staff burnout by openly presenting National Neonatal Audit </a:t>
          </a:r>
          <a:r>
            <a:rPr lang="en-US" sz="1800" kern="1200" dirty="0" err="1">
              <a:latin typeface="Arial" panose="020B0604020202020204" pitchFamily="34" charset="0"/>
              <a:cs typeface="Arial" panose="020B0604020202020204" pitchFamily="34" charset="0"/>
            </a:rPr>
            <a:t>Programme</a:t>
          </a:r>
          <a:r>
            <a:rPr lang="en-US" sz="1800" kern="1200" dirty="0">
              <a:latin typeface="Arial" panose="020B0604020202020204" pitchFamily="34" charset="0"/>
              <a:cs typeface="Arial" panose="020B0604020202020204" pitchFamily="34" charset="0"/>
            </a:rPr>
            <a:t> data on safety failures.</a:t>
          </a:r>
          <a:endParaRPr lang="en-IN" sz="1800" kern="1200" dirty="0">
            <a:latin typeface="Arial" panose="020B0604020202020204" pitchFamily="34" charset="0"/>
            <a:cs typeface="Arial" panose="020B0604020202020204" pitchFamily="34" charset="0"/>
          </a:endParaRPr>
        </a:p>
        <a:p>
          <a:pPr marL="171450" lvl="1" indent="-171450" algn="l" defTabSz="800100" rtl="0">
            <a:lnSpc>
              <a:spcPct val="90000"/>
            </a:lnSpc>
            <a:spcBef>
              <a:spcPct val="0"/>
            </a:spcBef>
            <a:spcAft>
              <a:spcPct val="15000"/>
            </a:spcAft>
            <a:buChar char="•"/>
          </a:pPr>
          <a:r>
            <a:rPr lang="en-US" sz="1800" kern="1200">
              <a:latin typeface="Arial" panose="020B0604020202020204" pitchFamily="34" charset="0"/>
              <a:cs typeface="Arial" panose="020B0604020202020204" pitchFamily="34" charset="0"/>
            </a:rPr>
            <a:t>Break the toxic management culture that silences the clinicians and suppresses their concerns.</a:t>
          </a:r>
          <a:endParaRPr lang="en-IN" sz="1800" kern="1200">
            <a:latin typeface="Arial" panose="020B0604020202020204" pitchFamily="34" charset="0"/>
            <a:cs typeface="Arial" panose="020B0604020202020204" pitchFamily="34" charset="0"/>
          </a:endParaRPr>
        </a:p>
      </dsp:txBody>
      <dsp:txXfrm>
        <a:off x="4938" y="0"/>
        <a:ext cx="4017483" cy="2410691"/>
      </dsp:txXfrm>
    </dsp:sp>
    <dsp:sp modelId="{0D7ECE70-5813-4A63-8DD9-AEB0D3F32E9F}">
      <dsp:nvSpPr>
        <dsp:cNvPr id="0" name=""/>
        <dsp:cNvSpPr/>
      </dsp:nvSpPr>
      <dsp:spPr>
        <a:xfrm>
          <a:off x="3459994" y="0"/>
          <a:ext cx="4318819" cy="2410691"/>
        </a:xfrm>
        <a:prstGeom prst="chevron">
          <a:avLst>
            <a:gd name="adj" fmla="val 2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358" tIns="45720" rIns="152358" bIns="45720" numCol="1" spcCol="1270" anchor="t" anchorCtr="0">
          <a:noAutofit/>
        </a:bodyPr>
        <a:lstStyle/>
        <a:p>
          <a:pPr marL="0" lvl="0" indent="0" algn="l" defTabSz="800100" rtl="0">
            <a:lnSpc>
              <a:spcPct val="90000"/>
            </a:lnSpc>
            <a:spcBef>
              <a:spcPct val="0"/>
            </a:spcBef>
            <a:spcAft>
              <a:spcPct val="35000"/>
            </a:spcAft>
            <a:buNone/>
          </a:pPr>
          <a:r>
            <a:rPr lang="en-US" sz="1800" b="1" kern="1200">
              <a:latin typeface="Arial" panose="020B0604020202020204" pitchFamily="34" charset="0"/>
              <a:cs typeface="Arial" panose="020B0604020202020204" pitchFamily="34" charset="0"/>
            </a:rPr>
            <a:t>Change</a:t>
          </a:r>
          <a:endParaRPr lang="en-IN" sz="1800" kern="1200">
            <a:latin typeface="Arial" panose="020B0604020202020204" pitchFamily="34" charset="0"/>
            <a:cs typeface="Arial" panose="020B0604020202020204" pitchFamily="34" charset="0"/>
          </a:endParaRPr>
        </a:p>
        <a:p>
          <a:pPr marL="171450" lvl="1" indent="-171450" algn="l" defTabSz="800100" rtl="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Strengthen clinical governance by introducing mandatory escalation pathways, independent mortality reviews and robust incident reporting systems.</a:t>
          </a:r>
          <a:endParaRPr lang="en-IN" sz="1800" kern="1200" dirty="0">
            <a:latin typeface="Arial" panose="020B0604020202020204" pitchFamily="34" charset="0"/>
            <a:cs typeface="Arial" panose="020B0604020202020204" pitchFamily="34" charset="0"/>
          </a:endParaRPr>
        </a:p>
      </dsp:txBody>
      <dsp:txXfrm>
        <a:off x="4062667" y="0"/>
        <a:ext cx="3113473" cy="2410691"/>
      </dsp:txXfrm>
    </dsp:sp>
    <dsp:sp modelId="{BFB206AF-A2CE-43FC-8510-7D004F954DBC}">
      <dsp:nvSpPr>
        <dsp:cNvPr id="0" name=""/>
        <dsp:cNvSpPr/>
      </dsp:nvSpPr>
      <dsp:spPr>
        <a:xfrm>
          <a:off x="6915050" y="0"/>
          <a:ext cx="4318819" cy="2410691"/>
        </a:xfrm>
        <a:prstGeom prst="chevron">
          <a:avLst>
            <a:gd name="adj" fmla="val 2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358" tIns="45720" rIns="152358" bIns="45720" numCol="1" spcCol="1270" anchor="t" anchorCtr="0">
          <a:noAutofit/>
        </a:bodyPr>
        <a:lstStyle/>
        <a:p>
          <a:pPr marL="0" lvl="0" indent="0" algn="l" defTabSz="800100" rtl="0">
            <a:lnSpc>
              <a:spcPct val="90000"/>
            </a:lnSpc>
            <a:spcBef>
              <a:spcPct val="0"/>
            </a:spcBef>
            <a:spcAft>
              <a:spcPct val="35000"/>
            </a:spcAft>
            <a:buNone/>
          </a:pPr>
          <a:r>
            <a:rPr lang="en-US" sz="1800" b="1" kern="1200">
              <a:latin typeface="Arial" panose="020B0604020202020204" pitchFamily="34" charset="0"/>
              <a:cs typeface="Arial" panose="020B0604020202020204" pitchFamily="34" charset="0"/>
            </a:rPr>
            <a:t>Refreeze</a:t>
          </a:r>
          <a:endParaRPr lang="en-IN" sz="1800" kern="1200">
            <a:latin typeface="Arial" panose="020B0604020202020204" pitchFamily="34" charset="0"/>
            <a:cs typeface="Arial" panose="020B0604020202020204" pitchFamily="34" charset="0"/>
          </a:endParaRPr>
        </a:p>
        <a:p>
          <a:pPr marL="171450" lvl="1" indent="-171450" algn="l" defTabSz="800100" rtl="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Workforce must be </a:t>
          </a:r>
          <a:r>
            <a:rPr lang="en-US" sz="1800" kern="1200" dirty="0" err="1">
              <a:latin typeface="Arial" panose="020B0604020202020204" pitchFamily="34" charset="0"/>
              <a:cs typeface="Arial" panose="020B0604020202020204" pitchFamily="34" charset="0"/>
            </a:rPr>
            <a:t>stabilised</a:t>
          </a:r>
          <a:r>
            <a:rPr lang="en-US" sz="1800" kern="1200" dirty="0">
              <a:latin typeface="Arial" panose="020B0604020202020204" pitchFamily="34" charset="0"/>
              <a:cs typeface="Arial" panose="020B0604020202020204" pitchFamily="34" charset="0"/>
            </a:rPr>
            <a:t> by integrating a clear “duty of </a:t>
          </a:r>
          <a:r>
            <a:rPr lang="en-US" sz="1800" kern="1200" dirty="0" err="1">
              <a:latin typeface="Arial" panose="020B0604020202020204" pitchFamily="34" charset="0"/>
              <a:cs typeface="Arial" panose="020B0604020202020204" pitchFamily="34" charset="0"/>
            </a:rPr>
            <a:t>candour</a:t>
          </a:r>
          <a:r>
            <a:rPr lang="en-US" sz="1800" kern="1200" dirty="0">
              <a:latin typeface="Arial" panose="020B0604020202020204" pitchFamily="34" charset="0"/>
              <a:cs typeface="Arial" panose="020B0604020202020204" pitchFamily="34" charset="0"/>
            </a:rPr>
            <a:t>” policy into daily shifts (RCPH, 2025).</a:t>
          </a:r>
          <a:endParaRPr lang="en-IN" sz="1800" kern="1200" dirty="0">
            <a:latin typeface="Arial" panose="020B0604020202020204" pitchFamily="34" charset="0"/>
            <a:cs typeface="Arial" panose="020B0604020202020204" pitchFamily="34" charset="0"/>
          </a:endParaRPr>
        </a:p>
      </dsp:txBody>
      <dsp:txXfrm>
        <a:off x="7517723" y="0"/>
        <a:ext cx="3113473" cy="24106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399A2-85BD-4E25-821C-BDC0BDAC6F77}">
      <dsp:nvSpPr>
        <dsp:cNvPr id="0" name=""/>
        <dsp:cNvSpPr/>
      </dsp:nvSpPr>
      <dsp:spPr>
        <a:xfrm>
          <a:off x="0" y="16152"/>
          <a:ext cx="8190807" cy="7113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b="1" kern="1200" dirty="0">
              <a:latin typeface="Arial" panose="020B0604020202020204" pitchFamily="34" charset="0"/>
              <a:cs typeface="Arial" panose="020B0604020202020204" pitchFamily="34" charset="0"/>
            </a:rPr>
            <a:t>Plan</a:t>
          </a:r>
          <a:r>
            <a:rPr lang="en-US" sz="1800" kern="1200" dirty="0">
              <a:latin typeface="Arial" panose="020B0604020202020204" pitchFamily="34" charset="0"/>
              <a:cs typeface="Arial" panose="020B0604020202020204" pitchFamily="34" charset="0"/>
            </a:rPr>
            <a:t> - Introduce a strengthened incident reporting and escalation pathway with mandatory review/investigation of unusual neonatal deaths.</a:t>
          </a:r>
          <a:endParaRPr lang="en-IN" sz="1800" kern="1200" dirty="0">
            <a:latin typeface="Arial" panose="020B0604020202020204" pitchFamily="34" charset="0"/>
            <a:cs typeface="Arial" panose="020B0604020202020204" pitchFamily="34" charset="0"/>
          </a:endParaRPr>
        </a:p>
      </dsp:txBody>
      <dsp:txXfrm>
        <a:off x="34726" y="50878"/>
        <a:ext cx="8121355" cy="641908"/>
      </dsp:txXfrm>
    </dsp:sp>
    <dsp:sp modelId="{AF8E8107-B313-4099-BBEB-45FAC2E258CD}">
      <dsp:nvSpPr>
        <dsp:cNvPr id="0" name=""/>
        <dsp:cNvSpPr/>
      </dsp:nvSpPr>
      <dsp:spPr>
        <a:xfrm>
          <a:off x="0" y="836952"/>
          <a:ext cx="8190807" cy="7113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b="1" kern="1200">
              <a:latin typeface="Arial" panose="020B0604020202020204" pitchFamily="34" charset="0"/>
              <a:cs typeface="Arial" panose="020B0604020202020204" pitchFamily="34" charset="0"/>
            </a:rPr>
            <a:t>Do </a:t>
          </a:r>
          <a:r>
            <a:rPr lang="en-US" sz="1800" kern="1200">
              <a:latin typeface="Arial" panose="020B0604020202020204" pitchFamily="34" charset="0"/>
              <a:cs typeface="Arial" panose="020B0604020202020204" pitchFamily="34" charset="0"/>
            </a:rPr>
            <a:t>- Pilot the process in the neonatal unit.</a:t>
          </a:r>
          <a:endParaRPr lang="en-IN" sz="1800" kern="1200">
            <a:latin typeface="Arial" panose="020B0604020202020204" pitchFamily="34" charset="0"/>
            <a:cs typeface="Arial" panose="020B0604020202020204" pitchFamily="34" charset="0"/>
          </a:endParaRPr>
        </a:p>
      </dsp:txBody>
      <dsp:txXfrm>
        <a:off x="34726" y="871678"/>
        <a:ext cx="8121355" cy="641908"/>
      </dsp:txXfrm>
    </dsp:sp>
    <dsp:sp modelId="{7E02F18F-310B-48D6-85D5-F3BB6212E7C9}">
      <dsp:nvSpPr>
        <dsp:cNvPr id="0" name=""/>
        <dsp:cNvSpPr/>
      </dsp:nvSpPr>
      <dsp:spPr>
        <a:xfrm>
          <a:off x="0" y="1657753"/>
          <a:ext cx="8190807" cy="7113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b="1" kern="1200">
              <a:latin typeface="Arial" panose="020B0604020202020204" pitchFamily="34" charset="0"/>
              <a:cs typeface="Arial" panose="020B0604020202020204" pitchFamily="34" charset="0"/>
            </a:rPr>
            <a:t>Study</a:t>
          </a:r>
          <a:r>
            <a:rPr lang="en-US" sz="1800" kern="1200">
              <a:latin typeface="Arial" panose="020B0604020202020204" pitchFamily="34" charset="0"/>
              <a:cs typeface="Arial" panose="020B0604020202020204" pitchFamily="34" charset="0"/>
            </a:rPr>
            <a:t> - Measure reporting rates, response times and outcomes of the escalations.</a:t>
          </a:r>
          <a:endParaRPr lang="en-IN" sz="1800" kern="1200">
            <a:latin typeface="Arial" panose="020B0604020202020204" pitchFamily="34" charset="0"/>
            <a:cs typeface="Arial" panose="020B0604020202020204" pitchFamily="34" charset="0"/>
          </a:endParaRPr>
        </a:p>
      </dsp:txBody>
      <dsp:txXfrm>
        <a:off x="34726" y="1692479"/>
        <a:ext cx="8121355" cy="641908"/>
      </dsp:txXfrm>
    </dsp:sp>
    <dsp:sp modelId="{71E794CB-B82F-4316-A92E-7659ED0F02E5}">
      <dsp:nvSpPr>
        <dsp:cNvPr id="0" name=""/>
        <dsp:cNvSpPr/>
      </dsp:nvSpPr>
      <dsp:spPr>
        <a:xfrm>
          <a:off x="0" y="2478553"/>
          <a:ext cx="8190807" cy="7113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b="1" kern="1200">
              <a:latin typeface="Arial" panose="020B0604020202020204" pitchFamily="34" charset="0"/>
              <a:cs typeface="Arial" panose="020B0604020202020204" pitchFamily="34" charset="0"/>
            </a:rPr>
            <a:t>Act </a:t>
          </a:r>
          <a:r>
            <a:rPr lang="en-US" sz="1800" kern="1200">
              <a:latin typeface="Arial" panose="020B0604020202020204" pitchFamily="34" charset="0"/>
              <a:cs typeface="Arial" panose="020B0604020202020204" pitchFamily="34" charset="0"/>
            </a:rPr>
            <a:t>- Refine the process and implement across the Trust. </a:t>
          </a:r>
          <a:endParaRPr lang="en-IN" sz="1800" kern="1200">
            <a:latin typeface="Arial" panose="020B0604020202020204" pitchFamily="34" charset="0"/>
            <a:cs typeface="Arial" panose="020B0604020202020204" pitchFamily="34" charset="0"/>
          </a:endParaRPr>
        </a:p>
      </dsp:txBody>
      <dsp:txXfrm>
        <a:off x="34726" y="2513279"/>
        <a:ext cx="8121355" cy="6419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43084-897A-4CF1-9D5F-84AD1DACDD76}">
      <dsp:nvSpPr>
        <dsp:cNvPr id="0" name=""/>
        <dsp:cNvSpPr/>
      </dsp:nvSpPr>
      <dsp:spPr>
        <a:xfrm>
          <a:off x="0" y="4937950"/>
          <a:ext cx="10005390" cy="540357"/>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Finally, the barriers to change were identified and Kotter’s 8-steps model is recommended to address any resistance that may emerge during the change process. </a:t>
          </a:r>
          <a:endParaRPr lang="en-IN" sz="1300" kern="1200">
            <a:latin typeface="Arial" panose="020B0604020202020204" pitchFamily="34" charset="0"/>
            <a:cs typeface="Arial" panose="020B0604020202020204" pitchFamily="34" charset="0"/>
          </a:endParaRPr>
        </a:p>
      </dsp:txBody>
      <dsp:txXfrm>
        <a:off x="0" y="4937950"/>
        <a:ext cx="10005390" cy="540357"/>
      </dsp:txXfrm>
    </dsp:sp>
    <dsp:sp modelId="{EC9092E9-3E4B-4259-829E-3795FBEB0D69}">
      <dsp:nvSpPr>
        <dsp:cNvPr id="0" name=""/>
        <dsp:cNvSpPr/>
      </dsp:nvSpPr>
      <dsp:spPr>
        <a:xfrm rot="10800000">
          <a:off x="0" y="4114986"/>
          <a:ext cx="10005390" cy="831069"/>
        </a:xfrm>
        <a:prstGeom prst="upArrowCallout">
          <a:avLst/>
        </a:prstGeom>
        <a:solidFill>
          <a:schemeClr val="accent3">
            <a:hueOff val="450664"/>
            <a:satOff val="-1499"/>
            <a:lumOff val="-75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For quality improvement, the PDSA framework is advised to enable testing of the pilot and wider level implementation. </a:t>
          </a:r>
          <a:endParaRPr lang="en-IN" sz="1300" kern="1200">
            <a:latin typeface="Arial" panose="020B0604020202020204" pitchFamily="34" charset="0"/>
            <a:cs typeface="Arial" panose="020B0604020202020204" pitchFamily="34" charset="0"/>
          </a:endParaRPr>
        </a:p>
      </dsp:txBody>
      <dsp:txXfrm rot="10800000">
        <a:off x="0" y="4114986"/>
        <a:ext cx="10005390" cy="540004"/>
      </dsp:txXfrm>
    </dsp:sp>
    <dsp:sp modelId="{3C31BBD0-1006-43B7-925C-D970073D7EE9}">
      <dsp:nvSpPr>
        <dsp:cNvPr id="0" name=""/>
        <dsp:cNvSpPr/>
      </dsp:nvSpPr>
      <dsp:spPr>
        <a:xfrm rot="10800000">
          <a:off x="0" y="3292022"/>
          <a:ext cx="10005390" cy="831069"/>
        </a:xfrm>
        <a:prstGeom prst="upArrowCallout">
          <a:avLst/>
        </a:prstGeom>
        <a:solidFill>
          <a:schemeClr val="accent3">
            <a:hueOff val="901328"/>
            <a:satOff val="-2999"/>
            <a:lumOff val="-1503"/>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Lewin's three-steps model was recommended to implement the change process.</a:t>
          </a:r>
          <a:endParaRPr lang="en-IN" sz="1300" kern="1200">
            <a:latin typeface="Arial" panose="020B0604020202020204" pitchFamily="34" charset="0"/>
            <a:cs typeface="Arial" panose="020B0604020202020204" pitchFamily="34" charset="0"/>
          </a:endParaRPr>
        </a:p>
      </dsp:txBody>
      <dsp:txXfrm rot="10800000">
        <a:off x="0" y="3292022"/>
        <a:ext cx="10005390" cy="540004"/>
      </dsp:txXfrm>
    </dsp:sp>
    <dsp:sp modelId="{464A31C0-32D9-4C0A-AD97-8EE8829703DF}">
      <dsp:nvSpPr>
        <dsp:cNvPr id="0" name=""/>
        <dsp:cNvSpPr/>
      </dsp:nvSpPr>
      <dsp:spPr>
        <a:xfrm rot="10800000">
          <a:off x="0" y="2469058"/>
          <a:ext cx="10005390" cy="831069"/>
        </a:xfrm>
        <a:prstGeom prst="upArrowCallout">
          <a:avLst/>
        </a:prstGeom>
        <a:solidFill>
          <a:schemeClr val="accent3">
            <a:hueOff val="1351992"/>
            <a:satOff val="-4498"/>
            <a:lumOff val="-225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Servant leadership strategy was recommended to ensure timely intervention and corrective measures. </a:t>
          </a:r>
          <a:endParaRPr lang="en-IN" sz="1300" kern="1200">
            <a:latin typeface="Arial" panose="020B0604020202020204" pitchFamily="34" charset="0"/>
            <a:cs typeface="Arial" panose="020B0604020202020204" pitchFamily="34" charset="0"/>
          </a:endParaRPr>
        </a:p>
      </dsp:txBody>
      <dsp:txXfrm rot="10800000">
        <a:off x="0" y="2469058"/>
        <a:ext cx="10005390" cy="540004"/>
      </dsp:txXfrm>
    </dsp:sp>
    <dsp:sp modelId="{35C4CE7B-AB5B-48DA-A538-48C76D3D034F}">
      <dsp:nvSpPr>
        <dsp:cNvPr id="0" name=""/>
        <dsp:cNvSpPr/>
      </dsp:nvSpPr>
      <dsp:spPr>
        <a:xfrm rot="10800000">
          <a:off x="0" y="1646094"/>
          <a:ext cx="10005390" cy="831069"/>
        </a:xfrm>
        <a:prstGeom prst="upArrowCallout">
          <a:avLst/>
        </a:prstGeom>
        <a:solidFill>
          <a:schemeClr val="accent3">
            <a:hueOff val="1802655"/>
            <a:satOff val="-5998"/>
            <a:lumOff val="-300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Following this, the policies, impact on healthcare and benchmarking gaps were discussed.</a:t>
          </a:r>
          <a:endParaRPr lang="en-IN" sz="1300" kern="1200">
            <a:latin typeface="Arial" panose="020B0604020202020204" pitchFamily="34" charset="0"/>
            <a:cs typeface="Arial" panose="020B0604020202020204" pitchFamily="34" charset="0"/>
          </a:endParaRPr>
        </a:p>
      </dsp:txBody>
      <dsp:txXfrm rot="10800000">
        <a:off x="0" y="1646094"/>
        <a:ext cx="10005390" cy="540004"/>
      </dsp:txXfrm>
    </dsp:sp>
    <dsp:sp modelId="{AF27FE29-6D2E-450E-891D-020984F2BF35}">
      <dsp:nvSpPr>
        <dsp:cNvPr id="0" name=""/>
        <dsp:cNvSpPr/>
      </dsp:nvSpPr>
      <dsp:spPr>
        <a:xfrm rot="10800000">
          <a:off x="0" y="823130"/>
          <a:ext cx="10005390" cy="831069"/>
        </a:xfrm>
        <a:prstGeom prst="upArrowCallout">
          <a:avLst/>
        </a:prstGeom>
        <a:solidFill>
          <a:schemeClr val="accent3">
            <a:hueOff val="2253319"/>
            <a:satOff val="-7497"/>
            <a:lumOff val="-375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The root cause of the problem was analysed using the Swiss Cheese Model and the Fishbone diagram.</a:t>
          </a:r>
          <a:endParaRPr lang="en-IN" sz="1300" kern="1200">
            <a:latin typeface="Arial" panose="020B0604020202020204" pitchFamily="34" charset="0"/>
            <a:cs typeface="Arial" panose="020B0604020202020204" pitchFamily="34" charset="0"/>
          </a:endParaRPr>
        </a:p>
      </dsp:txBody>
      <dsp:txXfrm rot="10800000">
        <a:off x="0" y="823130"/>
        <a:ext cx="10005390" cy="540004"/>
      </dsp:txXfrm>
    </dsp:sp>
    <dsp:sp modelId="{EF30B5F9-D23C-42B5-A19A-3D266469EF8E}">
      <dsp:nvSpPr>
        <dsp:cNvPr id="0" name=""/>
        <dsp:cNvSpPr/>
      </dsp:nvSpPr>
      <dsp:spPr>
        <a:xfrm rot="10800000">
          <a:off x="0" y="165"/>
          <a:ext cx="10005390" cy="831069"/>
        </a:xfrm>
        <a:prstGeom prst="upArrowCallout">
          <a:avLst/>
        </a:prstGeom>
        <a:solidFill>
          <a:schemeClr val="accent3">
            <a:hueOff val="2703983"/>
            <a:satOff val="-8997"/>
            <a:lumOff val="-4509"/>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panose="020B0604020202020204" pitchFamily="34" charset="0"/>
              <a:cs typeface="Arial" panose="020B0604020202020204" pitchFamily="34" charset="0"/>
            </a:rPr>
            <a:t>The report structure started with the case overview, followed by healthcare quality problem.</a:t>
          </a:r>
          <a:endParaRPr lang="en-IN" sz="1300" kern="1200">
            <a:latin typeface="Arial" panose="020B0604020202020204" pitchFamily="34" charset="0"/>
            <a:cs typeface="Arial" panose="020B0604020202020204" pitchFamily="34" charset="0"/>
          </a:endParaRPr>
        </a:p>
      </dsp:txBody>
      <dsp:txXfrm rot="10800000">
        <a:off x="0" y="165"/>
        <a:ext cx="10005390" cy="54000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F5E4AA-FB32-483E-927C-2250826D4BC8}" type="datetimeFigureOut">
              <a:rPr lang="en-IN" smtClean="0"/>
              <a:t>19-07-2026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53FB8D-4211-4666-A7B4-341AE30F2E24}" type="slidenum">
              <a:rPr lang="en-IN" smtClean="0"/>
              <a:t>‹#›</a:t>
            </a:fld>
            <a:endParaRPr lang="en-IN"/>
          </a:p>
        </p:txBody>
      </p:sp>
    </p:spTree>
    <p:extLst>
      <p:ext uri="{BB962C8B-B14F-4D97-AF65-F5344CB8AC3E}">
        <p14:creationId xmlns:p14="http://schemas.microsoft.com/office/powerpoint/2010/main" val="1907082934"/>
      </p:ext>
    </p:extLst>
  </p:cSld>
  <p:clrMap bg1="lt1" tx1="dk1" bg2="lt2" tx2="dk2" accent1="accent1" accent2="accent2" accent3="accent3" accent4="accent4" accent5="accent5" accent6="accent6" hlink="hlink" folHlink="folHlink"/>
  <p:notesStyle>
    <a:lvl1pPr marL="0" algn="l" defTabSz="914246" rtl="0" eaLnBrk="1" latinLnBrk="0" hangingPunct="1">
      <a:defRPr sz="1200" kern="1200">
        <a:solidFill>
          <a:schemeClr val="tx1"/>
        </a:solidFill>
        <a:latin typeface="+mn-lt"/>
        <a:ea typeface="+mn-ea"/>
        <a:cs typeface="+mn-cs"/>
      </a:defRPr>
    </a:lvl1pPr>
    <a:lvl2pPr marL="457123" algn="l" defTabSz="914246" rtl="0" eaLnBrk="1" latinLnBrk="0" hangingPunct="1">
      <a:defRPr sz="1200" kern="1200">
        <a:solidFill>
          <a:schemeClr val="tx1"/>
        </a:solidFill>
        <a:latin typeface="+mn-lt"/>
        <a:ea typeface="+mn-ea"/>
        <a:cs typeface="+mn-cs"/>
      </a:defRPr>
    </a:lvl2pPr>
    <a:lvl3pPr marL="914246" algn="l" defTabSz="914246" rtl="0" eaLnBrk="1" latinLnBrk="0" hangingPunct="1">
      <a:defRPr sz="1200" kern="1200">
        <a:solidFill>
          <a:schemeClr val="tx1"/>
        </a:solidFill>
        <a:latin typeface="+mn-lt"/>
        <a:ea typeface="+mn-ea"/>
        <a:cs typeface="+mn-cs"/>
      </a:defRPr>
    </a:lvl3pPr>
    <a:lvl4pPr marL="1371369" algn="l" defTabSz="914246" rtl="0" eaLnBrk="1" latinLnBrk="0" hangingPunct="1">
      <a:defRPr sz="1200" kern="1200">
        <a:solidFill>
          <a:schemeClr val="tx1"/>
        </a:solidFill>
        <a:latin typeface="+mn-lt"/>
        <a:ea typeface="+mn-ea"/>
        <a:cs typeface="+mn-cs"/>
      </a:defRPr>
    </a:lvl4pPr>
    <a:lvl5pPr marL="1828491" algn="l" defTabSz="914246" rtl="0" eaLnBrk="1" latinLnBrk="0" hangingPunct="1">
      <a:defRPr sz="1200" kern="1200">
        <a:solidFill>
          <a:schemeClr val="tx1"/>
        </a:solidFill>
        <a:latin typeface="+mn-lt"/>
        <a:ea typeface="+mn-ea"/>
        <a:cs typeface="+mn-cs"/>
      </a:defRPr>
    </a:lvl5pPr>
    <a:lvl6pPr marL="2285615" algn="l" defTabSz="914246" rtl="0" eaLnBrk="1" latinLnBrk="0" hangingPunct="1">
      <a:defRPr sz="1200" kern="1200">
        <a:solidFill>
          <a:schemeClr val="tx1"/>
        </a:solidFill>
        <a:latin typeface="+mn-lt"/>
        <a:ea typeface="+mn-ea"/>
        <a:cs typeface="+mn-cs"/>
      </a:defRPr>
    </a:lvl6pPr>
    <a:lvl7pPr marL="2742738" algn="l" defTabSz="914246" rtl="0" eaLnBrk="1" latinLnBrk="0" hangingPunct="1">
      <a:defRPr sz="1200" kern="1200">
        <a:solidFill>
          <a:schemeClr val="tx1"/>
        </a:solidFill>
        <a:latin typeface="+mn-lt"/>
        <a:ea typeface="+mn-ea"/>
        <a:cs typeface="+mn-cs"/>
      </a:defRPr>
    </a:lvl7pPr>
    <a:lvl8pPr marL="3199860" algn="l" defTabSz="914246" rtl="0" eaLnBrk="1" latinLnBrk="0" hangingPunct="1">
      <a:defRPr sz="1200" kern="1200">
        <a:solidFill>
          <a:schemeClr val="tx1"/>
        </a:solidFill>
        <a:latin typeface="+mn-lt"/>
        <a:ea typeface="+mn-ea"/>
        <a:cs typeface="+mn-cs"/>
      </a:defRPr>
    </a:lvl8pPr>
    <a:lvl9pPr marL="3656984" algn="l" defTabSz="91424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Good morning, everyone. Today, I will be presenting the Lucy Let by neonatal murder case at the Countess of Chester Hospital using relevant theories and frameworks to understand the root cause of the problem and recommend strategies to prevent any future such incident. </a:t>
            </a: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1</a:t>
            </a:fld>
            <a:endParaRPr lang="en-IN"/>
          </a:p>
        </p:txBody>
      </p:sp>
    </p:spTree>
    <p:extLst>
      <p:ext uri="{BB962C8B-B14F-4D97-AF65-F5344CB8AC3E}">
        <p14:creationId xmlns:p14="http://schemas.microsoft.com/office/powerpoint/2010/main" val="2005906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just" rtl="0"/>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Countess of Chester is an NHS foundation trust, responsible for serving 400,000, and came to the limelight when consecutive neonatal deaths occurred at the hospital between June 2015 and July 2016 (NHS, 2026). A total of 13 babies died in this time period, resulting in the hospital’s demotion to a level-two local unit (Lawrence and Conn, 2025). Lucy </a:t>
            </a:r>
            <a:r>
              <a:rPr lang="en-US" sz="1800" b="0" i="0" u="none" strike="noStrike" kern="1200" dirty="0" err="1">
                <a:solidFill>
                  <a:schemeClr val="tx1"/>
                </a:solidFill>
                <a:effectLst/>
                <a:latin typeface="Arial" panose="020B0604020202020204" pitchFamily="34" charset="0"/>
                <a:ea typeface="+mn-ea"/>
                <a:cs typeface="Arial" panose="020B0604020202020204" pitchFamily="34" charset="0"/>
              </a:rPr>
              <a:t>Letby</a:t>
            </a:r>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 a nurse at the hospital responsible for neonatal care, under whose presence several neonatal deaths occurred, was suspended under suspicion in 2016. </a:t>
            </a:r>
            <a:r>
              <a:rPr lang="en-US" sz="1800" b="0" i="0" u="none" strike="noStrike" kern="1200" dirty="0" err="1">
                <a:solidFill>
                  <a:schemeClr val="tx1"/>
                </a:solidFill>
                <a:effectLst/>
                <a:latin typeface="Arial" panose="020B0604020202020204" pitchFamily="34" charset="0"/>
                <a:ea typeface="+mn-ea"/>
                <a:cs typeface="Arial" panose="020B0604020202020204" pitchFamily="34" charset="0"/>
              </a:rPr>
              <a:t>Letby</a:t>
            </a:r>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 was eventually charged with the murders and arrested in 2020 after a prolonged police investigation (Lawrence and Conn, 2025). </a:t>
            </a:r>
            <a:endParaRPr lang="en-US" sz="1800" b="0" dirty="0">
              <a:effectLst/>
              <a:latin typeface="Arial" panose="020B0604020202020204" pitchFamily="34" charset="0"/>
              <a:cs typeface="Arial" panose="020B0604020202020204" pitchFamily="34" charset="0"/>
            </a:endParaRPr>
          </a:p>
          <a:p>
            <a:pPr algn="just"/>
            <a:br>
              <a:rPr lang="en-US" sz="1800" dirty="0">
                <a:latin typeface="Arial" panose="020B0604020202020204" pitchFamily="34" charset="0"/>
                <a:cs typeface="Arial" panose="020B0604020202020204" pitchFamily="34" charset="0"/>
              </a:rPr>
            </a:br>
            <a:endParaRPr lang="en-IN"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53FB8D-4211-4666-A7B4-341AE30F2E24}" type="slidenum">
              <a:rPr lang="en-IN" smtClean="0"/>
              <a:t>2</a:t>
            </a:fld>
            <a:endParaRPr lang="en-IN"/>
          </a:p>
        </p:txBody>
      </p:sp>
    </p:spTree>
    <p:extLst>
      <p:ext uri="{BB962C8B-B14F-4D97-AF65-F5344CB8AC3E}">
        <p14:creationId xmlns:p14="http://schemas.microsoft.com/office/powerpoint/2010/main" val="581820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just" rtl="0"/>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Right before the incident came to light, a 2016 report by the Care Quality Commission raised concerns over staffing levels and baby safety risks at the hospital, citing significant understaffing at the senior level (CQC, 2016). In fact, the neonatal unit at the hospital was operating at only 20% of the required strength. The hospital record and letters by senior nurses to the newspaper revealed that senior level nurses were being repealed by inexperienced nurses, and that there was no senior-level doctor available at the hospital premises overnight (Lawrence and Conn, 2025). Only mid-grade and junior doctors under training were available overnight with an extensive workload. The problem is that the current CQC report does not paint a good picture either, with ratings for critical components requiring improvement, including safety, effectiveness, leadership and responsiveness (CQC, 2024). </a:t>
            </a:r>
            <a:endParaRPr lang="en-US" sz="1800" b="0" dirty="0">
              <a:effectLst/>
              <a:latin typeface="Arial" panose="020B0604020202020204" pitchFamily="34" charset="0"/>
              <a:cs typeface="Arial" panose="020B0604020202020204" pitchFamily="34" charset="0"/>
            </a:endParaRPr>
          </a:p>
          <a:p>
            <a:pPr algn="just"/>
            <a:br>
              <a:rPr lang="en-US" sz="1800" dirty="0">
                <a:latin typeface="Arial" panose="020B0604020202020204" pitchFamily="34" charset="0"/>
                <a:cs typeface="Arial" panose="020B0604020202020204" pitchFamily="34" charset="0"/>
              </a:rPr>
            </a:br>
            <a:endParaRPr lang="en-IN"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53FB8D-4211-4666-A7B4-341AE30F2E24}" type="slidenum">
              <a:rPr lang="en-IN" smtClean="0"/>
              <a:t>3</a:t>
            </a:fld>
            <a:endParaRPr lang="en-IN"/>
          </a:p>
        </p:txBody>
      </p:sp>
    </p:spTree>
    <p:extLst>
      <p:ext uri="{BB962C8B-B14F-4D97-AF65-F5344CB8AC3E}">
        <p14:creationId xmlns:p14="http://schemas.microsoft.com/office/powerpoint/2010/main" val="3273443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just" rtl="0"/>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The Swiss Cheese model is </a:t>
            </a:r>
            <a:r>
              <a:rPr lang="en-US" sz="1800" b="0" i="0" u="none" strike="noStrike" kern="1200" dirty="0" err="1">
                <a:solidFill>
                  <a:schemeClr val="tx1"/>
                </a:solidFill>
                <a:effectLst/>
                <a:latin typeface="Arial" panose="020B0604020202020204" pitchFamily="34" charset="0"/>
                <a:ea typeface="+mn-ea"/>
                <a:cs typeface="Arial" panose="020B0604020202020204" pitchFamily="34" charset="0"/>
              </a:rPr>
              <a:t>conceptualised</a:t>
            </a:r>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 to prevent accidents and is widely used for risk analysis and management in healthcare (</a:t>
            </a:r>
            <a:r>
              <a:rPr lang="en-US" sz="1800" b="0" i="0" u="none" strike="noStrike" kern="1200" dirty="0" err="1">
                <a:solidFill>
                  <a:schemeClr val="tx1"/>
                </a:solidFill>
                <a:effectLst/>
                <a:latin typeface="Arial" panose="020B0604020202020204" pitchFamily="34" charset="0"/>
                <a:ea typeface="+mn-ea"/>
                <a:cs typeface="Arial" panose="020B0604020202020204" pitchFamily="34" charset="0"/>
              </a:rPr>
              <a:t>Weigmann</a:t>
            </a:r>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 et al., 2022). It depicts that despite several layers of protection/control, accidents occur because management often overlooks the weaknesses in each layer (</a:t>
            </a:r>
            <a:r>
              <a:rPr lang="en-US" sz="1800" b="0" i="0" u="none" strike="noStrike" kern="1200" dirty="0" err="1">
                <a:solidFill>
                  <a:schemeClr val="tx1"/>
                </a:solidFill>
                <a:effectLst/>
                <a:latin typeface="Arial" panose="020B0604020202020204" pitchFamily="34" charset="0"/>
                <a:ea typeface="+mn-ea"/>
                <a:cs typeface="Arial" panose="020B0604020202020204" pitchFamily="34" charset="0"/>
              </a:rPr>
              <a:t>Weigmann</a:t>
            </a:r>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 et al., 2022). The holes in cheese slices represent the weaknesses, and for the Countess of Chester hospital the holes were many and stark, yet not rectified.</a:t>
            </a:r>
            <a:endParaRPr lang="en-US" sz="1800" b="0" dirty="0">
              <a:effectLst/>
              <a:latin typeface="Arial" panose="020B0604020202020204" pitchFamily="34" charset="0"/>
              <a:cs typeface="Arial" panose="020B0604020202020204" pitchFamily="34" charset="0"/>
            </a:endParaRPr>
          </a:p>
          <a:p>
            <a:pPr algn="just" rtl="0"/>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The first layer represented weaknesses in hospital management, failing to take action despite staff highlighting the concerns. The second layer showed the hospital was significantly understaffed and the available staff was </a:t>
            </a:r>
            <a:r>
              <a:rPr lang="en-US" sz="1800" b="0" i="0" u="none" strike="noStrike" kern="1200" dirty="0" err="1">
                <a:solidFill>
                  <a:schemeClr val="tx1"/>
                </a:solidFill>
                <a:effectLst/>
                <a:latin typeface="Arial" panose="020B0604020202020204" pitchFamily="34" charset="0"/>
                <a:ea typeface="+mn-ea"/>
                <a:cs typeface="Arial" panose="020B0604020202020204" pitchFamily="34" charset="0"/>
              </a:rPr>
              <a:t>underskilled</a:t>
            </a:r>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 (CQC, 2016). The third layer presented the ineffective use of whistleblowing policies, making the frontline clinicians unable to raise the ongoing concern directly to external regulators (Lawrence and Conn, 2025). The fourth layer showed poor incident reporting, inhibiting timely identification of harmful patterns (RCPH, 2025). The fifth layer depicted the neonatal unit was ageing, and the water taps were contaminated with antibiotics-resistant superbugs. The sixth layer represented the absence of timely root cause analyses, allowing underlying failures to escalate (Lawrence and Conn, 2025).  The more concerning fact is that, despite being a government funded foundation, the hospital lacked the basic amenities to care for the neonates. </a:t>
            </a:r>
            <a:endParaRPr lang="en-US" sz="1800" b="0" dirty="0">
              <a:effectLst/>
              <a:latin typeface="Arial" panose="020B0604020202020204" pitchFamily="34" charset="0"/>
              <a:cs typeface="Arial" panose="020B0604020202020204" pitchFamily="34" charset="0"/>
            </a:endParaRPr>
          </a:p>
          <a:p>
            <a:pPr algn="just"/>
            <a:br>
              <a:rPr lang="en-US" sz="1800" dirty="0">
                <a:latin typeface="Arial" panose="020B0604020202020204" pitchFamily="34" charset="0"/>
                <a:cs typeface="Arial" panose="020B0604020202020204" pitchFamily="34" charset="0"/>
              </a:rPr>
            </a:br>
            <a:endParaRPr lang="en-IN"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53FB8D-4211-4666-A7B4-341AE30F2E24}" type="slidenum">
              <a:rPr lang="en-IN" smtClean="0"/>
              <a:t>4</a:t>
            </a:fld>
            <a:endParaRPr lang="en-IN"/>
          </a:p>
        </p:txBody>
      </p:sp>
    </p:spTree>
    <p:extLst>
      <p:ext uri="{BB962C8B-B14F-4D97-AF65-F5344CB8AC3E}">
        <p14:creationId xmlns:p14="http://schemas.microsoft.com/office/powerpoint/2010/main" val="399945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just" rtl="0"/>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A fishbone diagram is a visual representation of the relationship between various factors contributing to an issue (</a:t>
            </a:r>
            <a:r>
              <a:rPr lang="en-US" sz="1200" b="0" i="0" u="none" strike="noStrike" kern="1200" dirty="0" err="1">
                <a:solidFill>
                  <a:schemeClr val="tx1"/>
                </a:solidFill>
                <a:effectLst/>
                <a:latin typeface="Arial" panose="020B0604020202020204" pitchFamily="34" charset="0"/>
                <a:ea typeface="+mn-ea"/>
                <a:cs typeface="Arial" panose="020B0604020202020204" pitchFamily="34" charset="0"/>
              </a:rPr>
              <a:t>Kumah</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 et al., 2024). The fishbone diagram, accompanied by the 4Ms model is applied to </a:t>
            </a:r>
            <a:r>
              <a:rPr lang="en-US" sz="1200" b="0" i="0" u="none" strike="noStrike" kern="1200" dirty="0" err="1">
                <a:solidFill>
                  <a:schemeClr val="tx1"/>
                </a:solidFill>
                <a:effectLst/>
                <a:latin typeface="Arial" panose="020B0604020202020204" pitchFamily="34" charset="0"/>
                <a:ea typeface="+mn-ea"/>
                <a:cs typeface="Arial" panose="020B0604020202020204" pitchFamily="34" charset="0"/>
              </a:rPr>
              <a:t>analyse</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 the root cause of the </a:t>
            </a:r>
            <a:r>
              <a:rPr lang="en-US" sz="1200" b="0" i="0" u="none" strike="noStrike" kern="1200" dirty="0" err="1">
                <a:solidFill>
                  <a:schemeClr val="tx1"/>
                </a:solidFill>
                <a:effectLst/>
                <a:latin typeface="Arial" panose="020B0604020202020204" pitchFamily="34" charset="0"/>
                <a:ea typeface="+mn-ea"/>
                <a:cs typeface="Arial" panose="020B0604020202020204" pitchFamily="34" charset="0"/>
              </a:rPr>
              <a:t>Letby</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 incident. The Man component demonstrated failure of senior management to act and a shortage of experienced neonatal nurses (CQC, 2016). Also, the absence of any senior doctor</a:t>
            </a:r>
            <a:r>
              <a:rPr lang="en-US" sz="1200" b="1" i="0" u="none" strike="noStrike" kern="1200" dirty="0">
                <a:solidFill>
                  <a:schemeClr val="tx1"/>
                </a:solidFill>
                <a:effectLst/>
                <a:latin typeface="Arial" panose="020B0604020202020204" pitchFamily="34" charset="0"/>
                <a:ea typeface="+mn-ea"/>
                <a:cs typeface="Arial" panose="020B0604020202020204" pitchFamily="34" charset="0"/>
              </a:rPr>
              <a:t> </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overnight and delayed action regarding </a:t>
            </a:r>
            <a:r>
              <a:rPr lang="en-US" sz="1200" b="0" i="0" u="none" strike="noStrike" kern="1200" dirty="0" err="1">
                <a:solidFill>
                  <a:schemeClr val="tx1"/>
                </a:solidFill>
                <a:effectLst/>
                <a:latin typeface="Arial" panose="020B0604020202020204" pitchFamily="34" charset="0"/>
                <a:ea typeface="+mn-ea"/>
                <a:cs typeface="Arial" panose="020B0604020202020204" pitchFamily="34" charset="0"/>
              </a:rPr>
              <a:t>Letby</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 led to an increased likelihood of errors. The machine component revealed ageing neonatal facilities, contaminated tap water and inadequate clinical surveillance (Lawrence and Conn, 2025). The materials component revealed inadequate staff, limited neonatal specialist workforce, and insufficient safety and government resources (Lawrence and Conn, 2025). The methods component showed weak incident reporting systems, ineffective whistleblowing procedures, and failure to conduct timely root cause analysis (Lawrence and Conn, 2025).</a:t>
            </a:r>
            <a:endParaRPr lang="en-US" b="0" dirty="0">
              <a:effectLst/>
              <a:latin typeface="Arial" panose="020B0604020202020204" pitchFamily="34" charset="0"/>
              <a:cs typeface="Arial" panose="020B0604020202020204" pitchFamily="34" charset="0"/>
            </a:endParaRPr>
          </a:p>
          <a:p>
            <a:pPr algn="just" rtl="0"/>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Collectively, the hospital management did not meet national safety or staffing standards for neonatal care, yet was allowed to operate. </a:t>
            </a:r>
            <a:endParaRPr lang="en-US" b="0" dirty="0">
              <a:effectLst/>
              <a:latin typeface="Arial" panose="020B0604020202020204" pitchFamily="34" charset="0"/>
              <a:cs typeface="Arial" panose="020B0604020202020204" pitchFamily="34" charset="0"/>
            </a:endParaRPr>
          </a:p>
          <a:p>
            <a:pPr algn="just" rtl="0"/>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This raises concerns over the governing bodies’ responsibility towards the civilians of the nation. The hospital is still operating irrespective of its consistent failure in meeting essential requirements, rendering the documented guidelines useless and mere formality. </a:t>
            </a:r>
            <a:endParaRPr lang="en-US" b="0" dirty="0">
              <a:effectLst/>
              <a:latin typeface="Arial" panose="020B0604020202020204" pitchFamily="34" charset="0"/>
              <a:cs typeface="Arial" panose="020B0604020202020204" pitchFamily="34" charset="0"/>
            </a:endParaRPr>
          </a:p>
          <a:p>
            <a:pPr algn="just"/>
            <a:br>
              <a:rPr lang="en-US" dirty="0">
                <a:latin typeface="Arial" panose="020B0604020202020204" pitchFamily="34" charset="0"/>
                <a:cs typeface="Arial" panose="020B0604020202020204" pitchFamily="34" charset="0"/>
              </a:rPr>
            </a:br>
            <a:endParaRPr lang="en-IN"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53FB8D-4211-4666-A7B4-341AE30F2E24}" type="slidenum">
              <a:rPr lang="en-IN" smtClean="0"/>
              <a:t>5</a:t>
            </a:fld>
            <a:endParaRPr lang="en-IN"/>
          </a:p>
        </p:txBody>
      </p:sp>
    </p:spTree>
    <p:extLst>
      <p:ext uri="{BB962C8B-B14F-4D97-AF65-F5344CB8AC3E}">
        <p14:creationId xmlns:p14="http://schemas.microsoft.com/office/powerpoint/2010/main" val="3395986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 NHS neonatal safety management guidelines promote consistent neonatal care, multidisciplinary collaboration, parents’ involvement and transparent communication (NHS, 2020). During the incident, the guiding policies/frameworks were “Facing the Future” Standards and “National Neonatal Audit </a:t>
            </a:r>
            <a:r>
              <a:rPr lang="en-US" sz="1200" b="0" i="0" u="none" strike="noStrike" kern="1200" dirty="0" err="1">
                <a:solidFill>
                  <a:schemeClr val="tx1"/>
                </a:solidFill>
                <a:effectLst/>
                <a:latin typeface="+mn-lt"/>
                <a:ea typeface="+mn-ea"/>
                <a:cs typeface="+mn-cs"/>
              </a:rPr>
              <a:t>Programme</a:t>
            </a:r>
            <a:r>
              <a:rPr lang="en-US" sz="1200" b="0" i="0" u="none" strike="noStrike" kern="1200" dirty="0">
                <a:solidFill>
                  <a:schemeClr val="tx1"/>
                </a:solidFill>
                <a:effectLst/>
                <a:latin typeface="+mn-lt"/>
                <a:ea typeface="+mn-ea"/>
                <a:cs typeface="+mn-cs"/>
              </a:rPr>
              <a:t>” (RCPH, 2025). Under the “Facing the Future” Standards, Countess of Chester hospital was ‘expected and not legally bound’ to adhere to the </a:t>
            </a:r>
            <a:r>
              <a:rPr lang="en-US" sz="1200" b="0" i="0" u="none" strike="noStrike" kern="1200" dirty="0" err="1">
                <a:solidFill>
                  <a:schemeClr val="tx1"/>
                </a:solidFill>
                <a:effectLst/>
                <a:latin typeface="+mn-lt"/>
                <a:ea typeface="+mn-ea"/>
                <a:cs typeface="+mn-cs"/>
              </a:rPr>
              <a:t>paediatric</a:t>
            </a:r>
            <a:r>
              <a:rPr lang="en-US" sz="1200" b="0" i="0" u="none" strike="noStrike" kern="1200" dirty="0">
                <a:solidFill>
                  <a:schemeClr val="tx1"/>
                </a:solidFill>
                <a:effectLst/>
                <a:latin typeface="+mn-lt"/>
                <a:ea typeface="+mn-ea"/>
                <a:cs typeface="+mn-cs"/>
              </a:rPr>
              <a:t> staffing and consultant-doctor level (RCPH, 2025). The National Neonatal Audit </a:t>
            </a:r>
            <a:r>
              <a:rPr lang="en-US" sz="1200" b="0" i="0" u="none" strike="noStrike" kern="1200" dirty="0" err="1">
                <a:solidFill>
                  <a:schemeClr val="tx1"/>
                </a:solidFill>
                <a:effectLst/>
                <a:latin typeface="+mn-lt"/>
                <a:ea typeface="+mn-ea"/>
                <a:cs typeface="+mn-cs"/>
              </a:rPr>
              <a:t>Programme</a:t>
            </a:r>
            <a:r>
              <a:rPr lang="en-US" sz="1200" b="0" i="0" u="none" strike="noStrike" kern="1200" dirty="0">
                <a:solidFill>
                  <a:schemeClr val="tx1"/>
                </a:solidFill>
                <a:effectLst/>
                <a:latin typeface="+mn-lt"/>
                <a:ea typeface="+mn-ea"/>
                <a:cs typeface="+mn-cs"/>
              </a:rPr>
              <a:t> is an audit </a:t>
            </a:r>
            <a:r>
              <a:rPr lang="en-US" sz="1200" b="0" i="0" u="none" strike="noStrike" kern="1200" dirty="0" err="1">
                <a:solidFill>
                  <a:schemeClr val="tx1"/>
                </a:solidFill>
                <a:effectLst/>
                <a:latin typeface="+mn-lt"/>
                <a:ea typeface="+mn-ea"/>
                <a:cs typeface="+mn-cs"/>
              </a:rPr>
              <a:t>programme</a:t>
            </a:r>
            <a:r>
              <a:rPr lang="en-US" sz="1200" b="0" i="0" u="none" strike="noStrike" kern="1200" dirty="0">
                <a:solidFill>
                  <a:schemeClr val="tx1"/>
                </a:solidFill>
                <a:effectLst/>
                <a:latin typeface="+mn-lt"/>
                <a:ea typeface="+mn-ea"/>
                <a:cs typeface="+mn-cs"/>
              </a:rPr>
              <a:t>, in place since 2006, wherein NHS trusts mandatorily participate and submit clinical data (RCPH, 2025). However, these frameworks are in place to meet the national benchmark of staffing levels and patient outcomes and have no statutory status. This led to the hospital operating its neonatal unit understaffed and with inexperienced staff, resulting in several neonatal deaths. This  means that the responsibility of the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incident was not only at the hospital level but at the core policy level, having no statutory binding. During the 2015-2016 CQC inspection, these issues should have been flagged under Regulation 20 of the Health and Social Care Act 2008 (RCPH, 2025). However, neither party took accountability, and the issues kept compounding, resulting in 13 neonatal deaths. More strikingly, the perpetrator,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was allowed to work and not arrested until 2020. Therefore, the failure occurred at multiple levels.</a:t>
            </a: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6</a:t>
            </a:fld>
            <a:endParaRPr lang="en-IN"/>
          </a:p>
        </p:txBody>
      </p:sp>
    </p:spTree>
    <p:extLst>
      <p:ext uri="{BB962C8B-B14F-4D97-AF65-F5344CB8AC3E}">
        <p14:creationId xmlns:p14="http://schemas.microsoft.com/office/powerpoint/2010/main" val="50647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Ineffective policy implementation and lack of statutory penalty impacted the overall neonatal healthcare service delivery (RCPH, 2025). At the quality level, repeated neonatal deaths reflected substantial failure in care quality and patient safety. Senior clinicians’ concerns were ignored, compromising clinical governance and quality assurance measures (Lawrence and Conn, 2025). Efficiency was compromised with inadequate staffing and delayed intervention, which prolonged harm to neonates (CQC, 2016). The neonatal unit’s downgrade reduced service capacity (RCPH, 2025). At the equity level, vulnerable neonates were denied access to safe and adequate care. Despite national benchmarks, families received unequal standards of neonatal care (RCPH, 2025).</a:t>
            </a:r>
            <a:endParaRPr lang="en-US" sz="1800" b="0" dirty="0">
              <a:effectLst/>
              <a:latin typeface="Arial" panose="020B0604020202020204" pitchFamily="34" charset="0"/>
              <a:cs typeface="Arial" panose="020B0604020202020204" pitchFamily="34" charset="0"/>
            </a:endParaRPr>
          </a:p>
          <a:p>
            <a:pPr algn="just" rtl="0"/>
            <a:r>
              <a:rPr lang="en-US" sz="1800" b="0" i="0" u="none" strike="noStrike" kern="1200" dirty="0">
                <a:solidFill>
                  <a:schemeClr val="tx1"/>
                </a:solidFill>
                <a:effectLst/>
                <a:latin typeface="Arial" panose="020B0604020202020204" pitchFamily="34" charset="0"/>
                <a:ea typeface="+mn-ea"/>
                <a:cs typeface="Arial" panose="020B0604020202020204" pitchFamily="34" charset="0"/>
              </a:rPr>
              <a:t>Clinical data was updated regularly, yet no action was taken about the rising number of neonatal deaths. This captures the dire picture of the overall NHS system and the UK health department. Moreover, the June 2016 CQC report rated the “services for children and young people” as being good despite the neonatal unit falling behind required standards (CQC, 2016). Thus, the overarching impact of policy negligence was not limited to the affected babies or parents, but impacted the entire society.</a:t>
            </a:r>
            <a:endParaRPr lang="en-US" sz="1800" b="0" dirty="0">
              <a:effectLst/>
              <a:latin typeface="Arial" panose="020B0604020202020204" pitchFamily="34" charset="0"/>
              <a:cs typeface="Arial" panose="020B0604020202020204" pitchFamily="34" charset="0"/>
            </a:endParaRPr>
          </a:p>
          <a:p>
            <a:pPr algn="just"/>
            <a:br>
              <a:rPr lang="en-US" sz="1800" dirty="0">
                <a:latin typeface="Arial" panose="020B0604020202020204" pitchFamily="34" charset="0"/>
                <a:cs typeface="Arial" panose="020B0604020202020204" pitchFamily="34" charset="0"/>
              </a:rPr>
            </a:br>
            <a:endParaRPr lang="en-IN"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53FB8D-4211-4666-A7B4-341AE30F2E24}" type="slidenum">
              <a:rPr lang="en-IN" smtClean="0"/>
              <a:t>7</a:t>
            </a:fld>
            <a:endParaRPr lang="en-IN"/>
          </a:p>
        </p:txBody>
      </p:sp>
    </p:spTree>
    <p:extLst>
      <p:ext uri="{BB962C8B-B14F-4D97-AF65-F5344CB8AC3E}">
        <p14:creationId xmlns:p14="http://schemas.microsoft.com/office/powerpoint/2010/main" val="1707546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There were several benchmarking gaps at the Countess of Chester during the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incident ranging from neonatal staff level requirement, communication, parental involvement and incident reporting. The RCPH (2025) staffing requirement for neonatal unit is one nurse per neonate in intensive care, while the hospital was operating with only 20% of that requirement. The NHS guidelines necessitate multidisciplinary decision-making for neonates, yet the clinicians regarding the unusual neonates deaths were repeatedly neglected. NHS currently uses </a:t>
            </a:r>
            <a:r>
              <a:rPr lang="en-US" sz="1200" b="0" i="0" u="none" strike="noStrike" kern="1200" dirty="0" err="1">
                <a:solidFill>
                  <a:schemeClr val="tx1"/>
                </a:solidFill>
                <a:effectLst/>
                <a:latin typeface="+mn-lt"/>
                <a:ea typeface="+mn-ea"/>
                <a:cs typeface="+mn-cs"/>
              </a:rPr>
              <a:t>BadgerNet</a:t>
            </a:r>
            <a:r>
              <a:rPr lang="en-US" sz="1200" b="0" i="0" u="none" strike="noStrike" kern="1200" dirty="0">
                <a:solidFill>
                  <a:schemeClr val="tx1"/>
                </a:solidFill>
                <a:effectLst/>
                <a:latin typeface="+mn-lt"/>
                <a:ea typeface="+mn-ea"/>
                <a:cs typeface="+mn-cs"/>
              </a:rPr>
              <a:t>, a cloud-based infrastructure for communication and between staff, but at the time of the incident no such infrastructure was in use (NHS, 2025). Parental communication is necessary for neonates admitted at the hospital, yet the grieved parents were not communicated about the deaths clearly (NICE, 2019). The </a:t>
            </a:r>
            <a:r>
              <a:rPr lang="en-US" sz="1200" b="0" i="0" u="none" strike="noStrike" kern="1200" dirty="0" err="1">
                <a:solidFill>
                  <a:schemeClr val="tx1"/>
                </a:solidFill>
                <a:effectLst/>
                <a:latin typeface="+mn-lt"/>
                <a:ea typeface="+mn-ea"/>
                <a:cs typeface="+mn-cs"/>
              </a:rPr>
              <a:t>Datix</a:t>
            </a:r>
            <a:r>
              <a:rPr lang="en-US" sz="1200" b="0" i="0" u="none" strike="noStrike" kern="1200" dirty="0">
                <a:solidFill>
                  <a:schemeClr val="tx1"/>
                </a:solidFill>
                <a:effectLst/>
                <a:latin typeface="+mn-lt"/>
                <a:ea typeface="+mn-ea"/>
                <a:cs typeface="+mn-cs"/>
              </a:rPr>
              <a:t> reporting is used for incident reporting in the neonatal unit, but no such process was followed during the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incident (NHS, 2026). Together, these failures and negligence led to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continuing with her murders and 13 deaths, indicating multi-level institutional failure. </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8</a:t>
            </a:fld>
            <a:endParaRPr lang="en-IN"/>
          </a:p>
        </p:txBody>
      </p:sp>
    </p:spTree>
    <p:extLst>
      <p:ext uri="{BB962C8B-B14F-4D97-AF65-F5344CB8AC3E}">
        <p14:creationId xmlns:p14="http://schemas.microsoft.com/office/powerpoint/2010/main" val="2913506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incident proved that there was no leadership accountability of the ensuing events. Unlike transformational and transactional leadership, servant leadership will </a:t>
            </a:r>
            <a:r>
              <a:rPr lang="en-US" sz="1200" b="0" i="0" u="none" strike="noStrike" kern="1200" dirty="0" err="1">
                <a:solidFill>
                  <a:schemeClr val="tx1"/>
                </a:solidFill>
                <a:effectLst/>
                <a:latin typeface="+mn-lt"/>
                <a:ea typeface="+mn-ea"/>
                <a:cs typeface="+mn-cs"/>
              </a:rPr>
              <a:t>prioritise</a:t>
            </a:r>
            <a:r>
              <a:rPr lang="en-US" sz="1200" b="0" i="0" u="none" strike="noStrike" kern="1200" dirty="0">
                <a:solidFill>
                  <a:schemeClr val="tx1"/>
                </a:solidFill>
                <a:effectLst/>
                <a:latin typeface="+mn-lt"/>
                <a:ea typeface="+mn-ea"/>
                <a:cs typeface="+mn-cs"/>
              </a:rPr>
              <a:t> frontline clinicians concerns and patient safety (Eva et al., 2019). Servant leadership will allow clinical decisions to be placed entirely in the hands of medical staff. This style would have let the senior clinicians to immediately remove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without waiting for approval from the executive. Application of servant leadership will change the managers’ roles from silencing doctors to servants to the frontline clinicians (Eva et al., 2019). Upon receiving the concerns, managers will immediately remove the obstacle, handle any legal escalation, so that clinicians can focus on saving neonates. Nevertheless, the style has tenets of slowing decision-making because of over-consultation, which can be mitigated by setting a strict timeframe (Eva et al., 2019).</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9</a:t>
            </a:fld>
            <a:endParaRPr lang="en-IN"/>
          </a:p>
        </p:txBody>
      </p:sp>
    </p:spTree>
    <p:extLst>
      <p:ext uri="{BB962C8B-B14F-4D97-AF65-F5344CB8AC3E}">
        <p14:creationId xmlns:p14="http://schemas.microsoft.com/office/powerpoint/2010/main" val="7794459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Immediate change at Countess of Chester hospital is imperative and Lewin’s three-step model with three stages, namely: unfreeze, move and refreeze is suggested (Hussain et al., 2018).</a:t>
            </a:r>
            <a:endParaRPr lang="en-US" b="0" dirty="0">
              <a:effectLst/>
            </a:endParaRPr>
          </a:p>
          <a:p>
            <a:pPr rtl="0"/>
            <a:r>
              <a:rPr lang="en-US" sz="1200" b="0" i="0" u="none" strike="noStrike" kern="1200" dirty="0">
                <a:solidFill>
                  <a:schemeClr val="tx1"/>
                </a:solidFill>
                <a:effectLst/>
                <a:latin typeface="+mn-lt"/>
                <a:ea typeface="+mn-ea"/>
                <a:cs typeface="+mn-cs"/>
              </a:rPr>
              <a:t>In the unfreeze stage confrontation regarding staff burnout by openly presenting National Neonatal Audit </a:t>
            </a:r>
            <a:r>
              <a:rPr lang="en-US" sz="1200" b="0" i="0" u="none" strike="noStrike" kern="1200" dirty="0" err="1">
                <a:solidFill>
                  <a:schemeClr val="tx1"/>
                </a:solidFill>
                <a:effectLst/>
                <a:latin typeface="+mn-lt"/>
                <a:ea typeface="+mn-ea"/>
                <a:cs typeface="+mn-cs"/>
              </a:rPr>
              <a:t>Programme</a:t>
            </a:r>
            <a:r>
              <a:rPr lang="en-US" sz="1200" b="0" i="0" u="none" strike="noStrike" kern="1200" dirty="0">
                <a:solidFill>
                  <a:schemeClr val="tx1"/>
                </a:solidFill>
                <a:effectLst/>
                <a:latin typeface="+mn-lt"/>
                <a:ea typeface="+mn-ea"/>
                <a:cs typeface="+mn-cs"/>
              </a:rPr>
              <a:t> data on safety failures must be done. Also, the toxic management culture that silences the clinicians and suppresses their concerns must be eliminated. In the change phase, clinical governance must be strengthened by introducing mandatory escalation pathways, independent mortality reviews and robust incident reporting systems. Separate safety communication channels must be implemented, so that frontline clinicians can directly report to external regulators without management blockades. Finally, in the refreeze stage, the newly built workforce must be </a:t>
            </a:r>
            <a:r>
              <a:rPr lang="en-US" sz="1200" b="0" i="0" u="none" strike="noStrike" kern="1200" dirty="0" err="1">
                <a:solidFill>
                  <a:schemeClr val="tx1"/>
                </a:solidFill>
                <a:effectLst/>
                <a:latin typeface="+mn-lt"/>
                <a:ea typeface="+mn-ea"/>
                <a:cs typeface="+mn-cs"/>
              </a:rPr>
              <a:t>stabilised</a:t>
            </a:r>
            <a:r>
              <a:rPr lang="en-US" sz="1200" b="0" i="0" u="none" strike="noStrike" kern="1200" dirty="0">
                <a:solidFill>
                  <a:schemeClr val="tx1"/>
                </a:solidFill>
                <a:effectLst/>
                <a:latin typeface="+mn-lt"/>
                <a:ea typeface="+mn-ea"/>
                <a:cs typeface="+mn-cs"/>
              </a:rPr>
              <a:t> by integrating a clear “duty of </a:t>
            </a:r>
            <a:r>
              <a:rPr lang="en-US" sz="1200" b="0" i="0" u="none" strike="noStrike" kern="1200" dirty="0" err="1">
                <a:solidFill>
                  <a:schemeClr val="tx1"/>
                </a:solidFill>
                <a:effectLst/>
                <a:latin typeface="+mn-lt"/>
                <a:ea typeface="+mn-ea"/>
                <a:cs typeface="+mn-cs"/>
              </a:rPr>
              <a:t>candour</a:t>
            </a:r>
            <a:r>
              <a:rPr lang="en-US" sz="1200" b="0" i="0" u="none" strike="noStrike" kern="1200" dirty="0">
                <a:solidFill>
                  <a:schemeClr val="tx1"/>
                </a:solidFill>
                <a:effectLst/>
                <a:latin typeface="+mn-lt"/>
                <a:ea typeface="+mn-ea"/>
                <a:cs typeface="+mn-cs"/>
              </a:rPr>
              <a:t>” policy into daily shifts (RCPH, 2025). Also, </a:t>
            </a:r>
            <a:r>
              <a:rPr lang="en-US" sz="1200" b="0" i="0" u="none" strike="noStrike" kern="1200" dirty="0" err="1">
                <a:solidFill>
                  <a:schemeClr val="tx1"/>
                </a:solidFill>
                <a:effectLst/>
                <a:latin typeface="+mn-lt"/>
                <a:ea typeface="+mn-ea"/>
                <a:cs typeface="+mn-cs"/>
              </a:rPr>
              <a:t>standardisation</a:t>
            </a:r>
            <a:r>
              <a:rPr lang="en-US" sz="1200" b="0" i="0" u="none" strike="noStrike" kern="1200" dirty="0">
                <a:solidFill>
                  <a:schemeClr val="tx1"/>
                </a:solidFill>
                <a:effectLst/>
                <a:latin typeface="+mn-lt"/>
                <a:ea typeface="+mn-ea"/>
                <a:cs typeface="+mn-cs"/>
              </a:rPr>
              <a:t> of transparent reporting habits must be in place that protects the workplace culture and prevents the recurrence of </a:t>
            </a:r>
            <a:r>
              <a:rPr lang="en-US" sz="1200" b="0" i="0" u="none" strike="noStrike" kern="1200" dirty="0" err="1">
                <a:solidFill>
                  <a:schemeClr val="tx1"/>
                </a:solidFill>
                <a:effectLst/>
                <a:latin typeface="+mn-lt"/>
                <a:ea typeface="+mn-ea"/>
                <a:cs typeface="+mn-cs"/>
              </a:rPr>
              <a:t>Letby</a:t>
            </a:r>
            <a:r>
              <a:rPr lang="en-US" sz="1200" b="0" i="0" u="none" strike="noStrike" kern="1200" dirty="0">
                <a:solidFill>
                  <a:schemeClr val="tx1"/>
                </a:solidFill>
                <a:effectLst/>
                <a:latin typeface="+mn-lt"/>
                <a:ea typeface="+mn-ea"/>
                <a:cs typeface="+mn-cs"/>
              </a:rPr>
              <a:t> case. However, the rigid steps outlined in the theory may fail to handle chaotic and constantly shifting hospital environments (Hussain et al., 2018). This can be checked by integrating continuous feedback loops and making the refreezing stage a cyclical process, rather than a linear process, that is never permanent, allowing constant adaptability. </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10</a:t>
            </a:fld>
            <a:endParaRPr lang="en-IN"/>
          </a:p>
        </p:txBody>
      </p:sp>
    </p:spTree>
    <p:extLst>
      <p:ext uri="{BB962C8B-B14F-4D97-AF65-F5344CB8AC3E}">
        <p14:creationId xmlns:p14="http://schemas.microsoft.com/office/powerpoint/2010/main" val="3949394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Given the multiple-level failure at the Countess of Chester, the PDSA framework is recommended for quality improvement at the neonatal unit (NHS, 2015). This framework will allow the hospital to test the effectiveness on a smaller scale for future implementation on a broader scale (NHS, 2015). In the planning phase, the Hospital must introduce a strengthened incident reporting and escalation pathway with mandatory review/investigation of unusual neonatal deaths. In the ‘do’ phase, the process must be implemented on a pilot basis in the neonatal unit. In the ‘study’ phase, reporting rates, response times and outcomes of the escalations must be measured to gain quantifiable understanding of the pilot implementation. In the ‘act’ phase, the hospital should refine the process based on the quantifiable outcomes of the ‘study’ phase and implement the refined process across the Trust. </a:t>
            </a: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11</a:t>
            </a:fld>
            <a:endParaRPr lang="en-IN"/>
          </a:p>
        </p:txBody>
      </p:sp>
    </p:spTree>
    <p:extLst>
      <p:ext uri="{BB962C8B-B14F-4D97-AF65-F5344CB8AC3E}">
        <p14:creationId xmlns:p14="http://schemas.microsoft.com/office/powerpoint/2010/main" val="23258860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barriers to change may involve defensive leadership culture and resistance to change, chronic neonatal staffing shortages, lack of action/urgency despite rising neonates death count, and weak incident reporting and learning system. </a:t>
            </a:r>
            <a:endParaRPr lang="en-US" b="0" dirty="0">
              <a:effectLst/>
            </a:endParaRPr>
          </a:p>
          <a:p>
            <a:pPr rtl="0"/>
            <a:r>
              <a:rPr lang="en-US" sz="1200" b="0" i="0" u="none" strike="noStrike" kern="1200" dirty="0">
                <a:solidFill>
                  <a:schemeClr val="tx1"/>
                </a:solidFill>
                <a:effectLst/>
                <a:latin typeface="+mn-lt"/>
                <a:ea typeface="+mn-ea"/>
                <a:cs typeface="+mn-cs"/>
              </a:rPr>
              <a:t>Kotter’s 8-steps model is recommended to identify and address barriers that may emerge during the change process (Kotter, 2012; Ong and Walker, 2022). To create urgency evidence of present neonatal mortality and safety data must be demonstrated. To  build a coalition, senior clinicians, managers and patient-safety leaders must be involved. The strategic vision must </a:t>
            </a:r>
            <a:r>
              <a:rPr lang="en-US" sz="1200" b="0" i="0" u="none" strike="noStrike" kern="1200" dirty="0" err="1">
                <a:solidFill>
                  <a:schemeClr val="tx1"/>
                </a:solidFill>
                <a:effectLst/>
                <a:latin typeface="+mn-lt"/>
                <a:ea typeface="+mn-ea"/>
                <a:cs typeface="+mn-cs"/>
              </a:rPr>
              <a:t>prioritise</a:t>
            </a:r>
            <a:r>
              <a:rPr lang="en-US" sz="1200" b="0" i="0" u="none" strike="noStrike" kern="1200" dirty="0">
                <a:solidFill>
                  <a:schemeClr val="tx1"/>
                </a:solidFill>
                <a:effectLst/>
                <a:latin typeface="+mn-lt"/>
                <a:ea typeface="+mn-ea"/>
                <a:cs typeface="+mn-cs"/>
              </a:rPr>
              <a:t> neonates safety and transparent governance. To enable action and remove barriers, incident reporting, whistleblowing procedures and root cause analyses infrastructure must be strengthened. Short-term wins must be generated by successfully implementing the pilot project using the PDSA framework. To sustain acceleration safety processes and staff feedback procedures must be embedded. The change must be instituted by integrating patient-safety culture into daily neonatal care. </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12</a:t>
            </a:fld>
            <a:endParaRPr lang="en-IN"/>
          </a:p>
        </p:txBody>
      </p:sp>
    </p:spTree>
    <p:extLst>
      <p:ext uri="{BB962C8B-B14F-4D97-AF65-F5344CB8AC3E}">
        <p14:creationId xmlns:p14="http://schemas.microsoft.com/office/powerpoint/2010/main" val="395719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 report structure started with the case overview, followed by healthcare quality problem. The root cause of the problem was </a:t>
            </a:r>
            <a:r>
              <a:rPr lang="en-US" sz="1200" b="0" i="0" u="none" strike="noStrike" kern="1200" dirty="0" err="1">
                <a:solidFill>
                  <a:schemeClr val="tx1"/>
                </a:solidFill>
                <a:effectLst/>
                <a:latin typeface="+mn-lt"/>
                <a:ea typeface="+mn-ea"/>
                <a:cs typeface="+mn-cs"/>
              </a:rPr>
              <a:t>analysed</a:t>
            </a:r>
            <a:r>
              <a:rPr lang="en-US" sz="1200" b="0" i="0" u="none" strike="noStrike" kern="1200" dirty="0">
                <a:solidFill>
                  <a:schemeClr val="tx1"/>
                </a:solidFill>
                <a:effectLst/>
                <a:latin typeface="+mn-lt"/>
                <a:ea typeface="+mn-ea"/>
                <a:cs typeface="+mn-cs"/>
              </a:rPr>
              <a:t> using the Swiss Cheese Model and the Fishbone diagram. Following this, the policies, impact on healthcare and benchmarking gaps were discussed. Servant leadership strategy was recommended to ensure timely intervention and corrective measures. Lewin's three-steps model was recommended to implement the change process. For quality improvement, the PDSA framework is advised to enable testing of the pilot and wider level implementation. Finally, the barriers to change were identified and Kotter’s 8-steps model is recommended to address any resistance that may emerge during the change process. </a:t>
            </a:r>
            <a:endParaRPr lang="en-IN" dirty="0"/>
          </a:p>
        </p:txBody>
      </p:sp>
      <p:sp>
        <p:nvSpPr>
          <p:cNvPr id="4" name="Slide Number Placeholder 3"/>
          <p:cNvSpPr>
            <a:spLocks noGrp="1"/>
          </p:cNvSpPr>
          <p:nvPr>
            <p:ph type="sldNum" sz="quarter" idx="10"/>
          </p:nvPr>
        </p:nvSpPr>
        <p:spPr/>
        <p:txBody>
          <a:bodyPr/>
          <a:lstStyle/>
          <a:p>
            <a:fld id="{F753FB8D-4211-4666-A7B4-341AE30F2E24}" type="slidenum">
              <a:rPr lang="en-IN" smtClean="0"/>
              <a:t>13</a:t>
            </a:fld>
            <a:endParaRPr lang="en-IN"/>
          </a:p>
        </p:txBody>
      </p:sp>
    </p:spTree>
    <p:extLst>
      <p:ext uri="{BB962C8B-B14F-4D97-AF65-F5344CB8AC3E}">
        <p14:creationId xmlns:p14="http://schemas.microsoft.com/office/powerpoint/2010/main" val="3422880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4.xml"/><Relationship Id="rId5" Type="http://schemas.microsoft.com/office/2007/relationships/hdphoto" Target="../media/hdphoto1.wdp"/><Relationship Id="rId4" Type="http://schemas.openxmlformats.org/officeDocument/2006/relationships/image" Target="../media/image3.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4.xml"/><Relationship Id="rId5" Type="http://schemas.microsoft.com/office/2007/relationships/hdphoto" Target="../media/hdphoto1.wdp"/><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4.xml"/><Relationship Id="rId5" Type="http://schemas.microsoft.com/office/2007/relationships/hdphoto" Target="../media/hdphoto1.wdp"/><Relationship Id="rId4" Type="http://schemas.openxmlformats.org/officeDocument/2006/relationships/image" Target="../media/image2.png"/></Relationships>
</file>

<file path=ppt/slideLayouts/_rels/slideLayout4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4.xml"/><Relationship Id="rId5" Type="http://schemas.microsoft.com/office/2007/relationships/hdphoto" Target="../media/hdphoto1.wdp"/><Relationship Id="rId4" Type="http://schemas.openxmlformats.org/officeDocument/2006/relationships/image" Target="../media/image2.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166949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6176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885398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100583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2479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118139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209699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1724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535191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321820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845812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0454605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169043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530002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4198748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595973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894679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7883210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0606032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558413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663919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8419EC6-954F-4634-9636-3DB5397CACDD}"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35054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5759618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8419EC6-954F-4634-9636-3DB5397CACDD}"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614409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9158696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834155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2847510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1572961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9526532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9215118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2750672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2286789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42440275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7180275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5093560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42192147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139357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3540705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98419EC6-954F-4634-9636-3DB5397CACDD}" type="slidenum">
              <a:rPr lang="en-IN" smtClean="0"/>
              <a:t>‹#›</a:t>
            </a:fld>
            <a:endParaRPr lang="en-IN"/>
          </a:p>
        </p:txBody>
      </p:sp>
    </p:spTree>
    <p:extLst>
      <p:ext uri="{BB962C8B-B14F-4D97-AF65-F5344CB8AC3E}">
        <p14:creationId xmlns:p14="http://schemas.microsoft.com/office/powerpoint/2010/main" val="39659776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41314868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a:xfrm>
            <a:off x="2182708" y="6272784"/>
            <a:ext cx="6327648" cy="365125"/>
          </a:xfrm>
        </p:spPr>
        <p:txBody>
          <a:bodyPr/>
          <a:lstStyle/>
          <a:p>
            <a:endParaRPr lang="en-IN"/>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98419EC6-954F-4634-9636-3DB5397CACDD}" type="slidenum">
              <a:rPr lang="en-IN" smtClean="0"/>
              <a:t>‹#›</a:t>
            </a:fld>
            <a:endParaRPr lang="en-IN"/>
          </a:p>
        </p:txBody>
      </p:sp>
    </p:spTree>
    <p:extLst>
      <p:ext uri="{BB962C8B-B14F-4D97-AF65-F5344CB8AC3E}">
        <p14:creationId xmlns:p14="http://schemas.microsoft.com/office/powerpoint/2010/main" val="5563074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9297154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45015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44921489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3304321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3260406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79857559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42280539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8323078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706969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2746957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456347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40175299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5735104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5577995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4193848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1580811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08941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1491933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783774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669280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1380227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93997648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6255999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0687532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62848775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2400868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50220683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3559934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9203388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72038691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11066673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11753733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96905276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52234816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28683502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96082510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IN"/>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296891216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9489526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25451043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70218270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87498709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852E83-9EF7-40B7-AC71-834CFBBA1D32}" type="datetimeFigureOut">
              <a:rPr lang="en-IN" smtClean="0"/>
              <a:t>19-07-2026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68442649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52E83-9EF7-40B7-AC71-834CFBBA1D32}" type="datetimeFigureOut">
              <a:rPr lang="en-IN" smtClean="0"/>
              <a:t>19-07-2026</a:t>
            </a:fld>
            <a:endParaRPr lang="en-IN"/>
          </a:p>
        </p:txBody>
      </p:sp>
      <p:sp>
        <p:nvSpPr>
          <p:cNvPr id="3" name="Footer Placeholder 2"/>
          <p:cNvSpPr>
            <a:spLocks noGrp="1"/>
          </p:cNvSpPr>
          <p:nvPr>
            <p:ph type="ftr" sz="quarter" idx="11"/>
          </p:nvPr>
        </p:nvSpPr>
        <p:spPr/>
        <p:txBody>
          <a:bodyPr/>
          <a:lstStyle/>
          <a:p>
            <a:endParaRPr lang="en-IN"/>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47715455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22995862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85235317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52E83-9EF7-40B7-AC71-834CFBBA1D32}" type="datetimeFigureOut">
              <a:rPr lang="en-IN" smtClean="0"/>
              <a:t>19-07-2026</a:t>
            </a:fld>
            <a:endParaRPr lang="en-IN"/>
          </a:p>
        </p:txBody>
      </p:sp>
      <p:sp>
        <p:nvSpPr>
          <p:cNvPr id="6" name="Footer Placeholder 5"/>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41784324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85194609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384281826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66552266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0672081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4852E83-9EF7-40B7-AC71-834CFBBA1D32}" type="datetimeFigureOut">
              <a:rPr lang="en-IN" smtClean="0"/>
              <a:t>19-07-2026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38609900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251431784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852E83-9EF7-40B7-AC71-834CFBBA1D32}" type="datetimeFigureOut">
              <a:rPr lang="en-IN" smtClean="0"/>
              <a:t>19-07-2026</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419EC6-954F-4634-9636-3DB5397CACDD}" type="slidenum">
              <a:rPr lang="en-IN" smtClean="0"/>
              <a:t>‹#›</a:t>
            </a:fld>
            <a:endParaRPr lang="en-IN"/>
          </a:p>
        </p:txBody>
      </p:sp>
    </p:spTree>
    <p:extLst>
      <p:ext uri="{BB962C8B-B14F-4D97-AF65-F5344CB8AC3E}">
        <p14:creationId xmlns:p14="http://schemas.microsoft.com/office/powerpoint/2010/main" val="1200647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image" Target="../media/image2.pn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3.pn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microsoft.com/office/2007/relationships/hdphoto" Target="../media/hdphoto1.wdp"/></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18" Type="http://schemas.openxmlformats.org/officeDocument/2006/relationships/theme" Target="../theme/theme7.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slideLayout" Target="../slideLayouts/slideLayout94.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19" Type="http://schemas.openxmlformats.org/officeDocument/2006/relationships/image" Target="../media/image7.jpeg"/><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238688749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1674165966"/>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4078467768"/>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IN"/>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2123277329"/>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IN"/>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8419EC6-954F-4634-9636-3DB5397CACDD}" type="slidenum">
              <a:rPr lang="en-IN" smtClean="0"/>
              <a:t>‹#›</a:t>
            </a:fld>
            <a:endParaRPr lang="en-IN"/>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8600022"/>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3072530530"/>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 id="214748377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24852E83-9EF7-40B7-AC71-834CFBBA1D32}" type="datetimeFigureOut">
              <a:rPr lang="en-IN" smtClean="0"/>
              <a:t>19-07-2026</a:t>
            </a:fld>
            <a:endParaRPr lang="en-IN"/>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IN"/>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98419EC6-954F-4634-9636-3DB5397CACDD}" type="slidenum">
              <a:rPr lang="en-IN" smtClean="0"/>
              <a:t>‹#›</a:t>
            </a:fld>
            <a:endParaRPr lang="en-IN"/>
          </a:p>
        </p:txBody>
      </p:sp>
    </p:spTree>
    <p:extLst>
      <p:ext uri="{BB962C8B-B14F-4D97-AF65-F5344CB8AC3E}">
        <p14:creationId xmlns:p14="http://schemas.microsoft.com/office/powerpoint/2010/main" val="1001034982"/>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8.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4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5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6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1016/j.jik.2016.07.002" TargetMode="External"/><Relationship Id="rId13" Type="http://schemas.openxmlformats.org/officeDocument/2006/relationships/hyperlink" Target="https://www.uhnm.nhs.uk/latest-uhnm-news/uhnm-neonatal-unit-goes-paperless-with-digital-records-to-support-families-and-staff/" TargetMode="External"/><Relationship Id="rId18" Type="http://schemas.openxmlformats.org/officeDocument/2006/relationships/hyperlink" Target="https://thirlwall.public-inquiry.uk/wp-content/uploads/2025/03/The-Royal-College-of-Paediatrics-and-Child-Health-RCPCH-Opening-Statement.pdf" TargetMode="External"/><Relationship Id="rId3" Type="http://schemas.openxmlformats.org/officeDocument/2006/relationships/hyperlink" Target="https://api.cqc.org.uk/public/v1/reports/7d84e4fd-bdbe-4e99-839d-df83baa36adc?20210123080129" TargetMode="External"/><Relationship Id="rId21" Type="http://schemas.openxmlformats.org/officeDocument/2006/relationships/hyperlink" Target="https://doi.org/10.1097/PTS.0000000000000810" TargetMode="External"/><Relationship Id="rId7" Type="http://schemas.openxmlformats.org/officeDocument/2006/relationships/hyperlink" Target="https://doi.org/10.1016/j.leaqua.2018.07.004" TargetMode="External"/><Relationship Id="rId12" Type="http://schemas.openxmlformats.org/officeDocument/2006/relationships/hyperlink" Target="https://www.england.nhs.uk/improvement-hub/wp-content/uploads/sites/44/2015/08/learning-handbook-pdsa.pdf" TargetMode="External"/><Relationship Id="rId17" Type="http://schemas.openxmlformats.org/officeDocument/2006/relationships/hyperlink" Target="https://doi.org/10.1111/pan.14499" TargetMode="External"/><Relationship Id="rId2" Type="http://schemas.openxmlformats.org/officeDocument/2006/relationships/hyperlink" Target="https://www.foxnews.com/world/neonatal-nurse-lucy-letby-allegedly-murdered-premature-baby-forcing-air-stomach-jury-told" TargetMode="External"/><Relationship Id="rId16" Type="http://schemas.openxmlformats.org/officeDocument/2006/relationships/hyperlink" Target="https://www.nice.org.uk/consultations/530/6/quality-statement-5-parental-involvement" TargetMode="External"/><Relationship Id="rId20" Type="http://schemas.openxmlformats.org/officeDocument/2006/relationships/hyperlink" Target="https://deming.org/explore/pdsa/" TargetMode="External"/><Relationship Id="rId1" Type="http://schemas.openxmlformats.org/officeDocument/2006/relationships/slideLayout" Target="../slideLayouts/slideLayout17.xml"/><Relationship Id="rId6" Type="http://schemas.openxmlformats.org/officeDocument/2006/relationships/hyperlink" Target="https://www.isa.org/intech-home/2016/march-april/features/monitor-controlling-quality-process-manufacturing" TargetMode="External"/><Relationship Id="rId11" Type="http://schemas.openxmlformats.org/officeDocument/2006/relationships/hyperlink" Target="https://www.theguardian.com/uk-news/article/2024/sep/08/a-superbug-doctor-shortages-and-a-neonatal-unit-out-of-its-depth-failures-at-lucy-letby-hospital-revealed" TargetMode="External"/><Relationship Id="rId5" Type="http://schemas.openxmlformats.org/officeDocument/2006/relationships/hyperlink" Target="https://neonatalnetworkssoutheast.nhs.uk/wp-content/uploads/2025/07/TVW-Extremes-of-prematurity-guideline-V3-ratified-June-2025.pdf" TargetMode="External"/><Relationship Id="rId15" Type="http://schemas.openxmlformats.org/officeDocument/2006/relationships/hyperlink" Target="https://www.rightdecisions.scot.nhs.uk/nhs-lothian-neonatal-guidelines/medical-and-nursing-guidelines/unit-policies/neonatal-unit/incident-reporting/" TargetMode="External"/><Relationship Id="rId10" Type="http://schemas.openxmlformats.org/officeDocument/2006/relationships/hyperlink" Target="https://doi.org/10.36401/JQSH-23-42" TargetMode="External"/><Relationship Id="rId19" Type="http://schemas.openxmlformats.org/officeDocument/2006/relationships/hyperlink" Target="https://hubble-live-assets.s3.eu-west-1.amazonaws.com/bapm/file_asset/file/3581/BAPM_Service_Quality_Standards_FINAL.pdf" TargetMode="External"/><Relationship Id="rId4" Type="http://schemas.openxmlformats.org/officeDocument/2006/relationships/hyperlink" Target="https://api.cqc.org.uk/public/v1/reports/9322c026-9cc2-4985-8e90-72a6fee0ea23?20240214080045" TargetMode="External"/><Relationship Id="rId9" Type="http://schemas.openxmlformats.org/officeDocument/2006/relationships/hyperlink" Target="https://www.ideal-health.co.uk/case-studies/countess-of-chester-hospital-nhs-ft/" TargetMode="External"/><Relationship Id="rId14" Type="http://schemas.openxmlformats.org/officeDocument/2006/relationships/hyperlink" Target="https://www.coch.nhs.uk/corporate-information/about-us.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FACCC2C-38A7-F874-477F-E20A520725FA}"/>
              </a:ext>
            </a:extLst>
          </p:cNvPr>
          <p:cNvSpPr>
            <a:spLocks noGrp="1"/>
          </p:cNvSpPr>
          <p:nvPr>
            <p:ph type="ctrTitle"/>
          </p:nvPr>
        </p:nvSpPr>
        <p:spPr>
          <a:xfrm>
            <a:off x="1125415" y="3001108"/>
            <a:ext cx="10386645" cy="2625968"/>
          </a:xfrm>
        </p:spPr>
        <p:txBody>
          <a:bodyPr>
            <a:noAutofit/>
          </a:bodyPr>
          <a:lstStyle/>
          <a:p>
            <a:pPr algn="l"/>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Programme : MSc In Public Health And Social Care In Practice</a:t>
            </a: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Module : Quality Assurance And Service Improvements </a:t>
            </a: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Module Code : LCHS7006</a:t>
            </a: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Assignment Title : Component 1 Individual Presentation</a:t>
            </a: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Lecturer : Christopher </a:t>
            </a:r>
            <a:r>
              <a:rPr lang="en-IN" sz="2400" b="1" dirty="0" err="1">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Mafuva</a:t>
            </a: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 </a:t>
            </a: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Student Name : Solanki </a:t>
            </a:r>
            <a:r>
              <a:rPr lang="en-IN" sz="2400" b="1" dirty="0" err="1">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Yashkumar</a:t>
            </a: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 M.</a:t>
            </a:r>
            <a:b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br>
            <a:r>
              <a:rPr lang="en-IN" sz="2400" b="1" dirty="0">
                <a:solidFill>
                  <a:schemeClr val="bg1"/>
                </a:solidFill>
                <a:effectLst>
                  <a:outerShdw blurRad="38100" dist="38100" dir="2700000" algn="tl">
                    <a:srgbClr val="000000">
                      <a:alpha val="43137"/>
                    </a:srgbClr>
                  </a:outerShdw>
                </a:effectLst>
                <a:latin typeface="Bahnschrift" panose="020B0502040204020203" pitchFamily="34" charset="0"/>
                <a:cs typeface="Arial" panose="020B0604020202020204" pitchFamily="34" charset="0"/>
              </a:rPr>
              <a:t>Student Id : 2525952</a:t>
            </a:r>
          </a:p>
        </p:txBody>
      </p:sp>
      <p:pic>
        <p:nvPicPr>
          <p:cNvPr id="6" name="Picture 5">
            <a:extLst>
              <a:ext uri="{FF2B5EF4-FFF2-40B4-BE49-F238E27FC236}">
                <a16:creationId xmlns:a16="http://schemas.microsoft.com/office/drawing/2014/main" id="{60F13D99-BF52-EE41-F4F7-9F4B6C00A37E}"/>
              </a:ext>
            </a:extLst>
          </p:cNvPr>
          <p:cNvPicPr>
            <a:picLocks noChangeAspect="1"/>
          </p:cNvPicPr>
          <p:nvPr/>
        </p:nvPicPr>
        <p:blipFill>
          <a:blip r:embed="rId3"/>
          <a:stretch>
            <a:fillRect/>
          </a:stretch>
        </p:blipFill>
        <p:spPr>
          <a:xfrm>
            <a:off x="1125415" y="879232"/>
            <a:ext cx="3096845" cy="1735016"/>
          </a:xfrm>
          <a:prstGeom prst="rect">
            <a:avLst/>
          </a:prstGeom>
        </p:spPr>
      </p:pic>
    </p:spTree>
    <p:extLst>
      <p:ext uri="{BB962C8B-B14F-4D97-AF65-F5344CB8AC3E}">
        <p14:creationId xmlns:p14="http://schemas.microsoft.com/office/powerpoint/2010/main" val="3134101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2"/>
            <a:ext cx="12192000" cy="12330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 name="Title 1"/>
          <p:cNvSpPr>
            <a:spLocks noGrp="1"/>
          </p:cNvSpPr>
          <p:nvPr>
            <p:ph type="title"/>
          </p:nvPr>
        </p:nvSpPr>
        <p:spPr>
          <a:xfrm>
            <a:off x="3817005" y="0"/>
            <a:ext cx="8596668" cy="1320800"/>
          </a:xfrm>
        </p:spPr>
        <p:txBody>
          <a:bodyPr>
            <a:normAutofit/>
          </a:bodyPr>
          <a:lstStyle/>
          <a:p>
            <a:r>
              <a:rPr lang="en-IN" sz="2800" b="1" u="sng" dirty="0">
                <a:latin typeface="Bahnschrift" panose="020B0502040204020203" pitchFamily="34" charset="0"/>
                <a:cs typeface="Arial" panose="020B0604020202020204" pitchFamily="34" charset="0"/>
              </a:rPr>
              <a:t>CASE OVERVIEW</a:t>
            </a:r>
            <a:endParaRPr lang="en-IN" sz="2800" u="sng" dirty="0">
              <a:latin typeface="Bahnschrift" panose="020B0502040204020203" pitchFamily="34" charset="0"/>
              <a:cs typeface="Arial" panose="020B0604020202020204" pitchFamily="34" charset="0"/>
            </a:endParaRPr>
          </a:p>
        </p:txBody>
      </p:sp>
      <p:sp>
        <p:nvSpPr>
          <p:cNvPr id="9" name="Content Placeholder 8"/>
          <p:cNvSpPr>
            <a:spLocks noGrp="1"/>
          </p:cNvSpPr>
          <p:nvPr>
            <p:ph idx="1"/>
          </p:nvPr>
        </p:nvSpPr>
        <p:spPr>
          <a:xfrm>
            <a:off x="2" y="1233057"/>
            <a:ext cx="8243455" cy="5624945"/>
          </a:xfrm>
          <a:solidFill>
            <a:schemeClr val="accent1">
              <a:lumMod val="20000"/>
              <a:lumOff val="80000"/>
            </a:schemeClr>
          </a:solidFill>
        </p:spPr>
        <p:txBody>
          <a:bodyPr>
            <a:noAutofit/>
          </a:bodyPr>
          <a:lstStyle/>
          <a:p>
            <a:pPr algn="just">
              <a:lnSpc>
                <a:spcPct val="170000"/>
              </a:lnSpc>
              <a:buFont typeface="Wingdings" panose="05000000000000000000" pitchFamily="2" charset="2"/>
              <a:buChar char="§"/>
            </a:pPr>
            <a:r>
              <a:rPr lang="en-US" sz="1800" dirty="0">
                <a:latin typeface="Arial" panose="020B0604020202020204" pitchFamily="34" charset="0"/>
                <a:cs typeface="Arial" panose="020B0604020202020204" pitchFamily="34" charset="0"/>
              </a:rPr>
              <a:t>Between June 2015 and July 2016, cases of neonatal deaths at the Countess of Chester Hospital rose alarmingly </a:t>
            </a:r>
            <a:r>
              <a:rPr lang="en-US" sz="1800" b="1" dirty="0">
                <a:latin typeface="Arial" panose="020B0604020202020204" pitchFamily="34" charset="0"/>
                <a:cs typeface="Arial" panose="020B0604020202020204" pitchFamily="34" charset="0"/>
              </a:rPr>
              <a:t>(Lawrence and Conn, 2025).</a:t>
            </a:r>
          </a:p>
          <a:p>
            <a:pPr algn="just">
              <a:lnSpc>
                <a:spcPct val="170000"/>
              </a:lnSpc>
              <a:buFont typeface="Wingdings" panose="05000000000000000000" pitchFamily="2" charset="2"/>
              <a:buChar char="§"/>
            </a:pPr>
            <a:r>
              <a:rPr lang="en-US" sz="1800" dirty="0">
                <a:latin typeface="Arial" panose="020B0604020202020204" pitchFamily="34" charset="0"/>
                <a:cs typeface="Arial" panose="020B0604020202020204" pitchFamily="34" charset="0"/>
              </a:rPr>
              <a:t>A total of 13 babies died in this time period, resulting in the hospital’s demotion to a level-two local unit </a:t>
            </a:r>
            <a:r>
              <a:rPr lang="en-US" sz="1800" b="1" dirty="0">
                <a:latin typeface="Arial" panose="020B0604020202020204" pitchFamily="34" charset="0"/>
                <a:cs typeface="Arial" panose="020B0604020202020204" pitchFamily="34" charset="0"/>
              </a:rPr>
              <a:t>(Lawrence and Conn, 2025).</a:t>
            </a:r>
          </a:p>
          <a:p>
            <a:pPr algn="just">
              <a:lnSpc>
                <a:spcPct val="170000"/>
              </a:lnSpc>
              <a:buFont typeface="Wingdings" panose="05000000000000000000" pitchFamily="2" charset="2"/>
              <a:buChar char="§"/>
            </a:pPr>
            <a:r>
              <a:rPr lang="en-US" sz="1800" dirty="0">
                <a:latin typeface="Arial" panose="020B0604020202020204" pitchFamily="34" charset="0"/>
                <a:cs typeface="Arial" panose="020B0604020202020204" pitchFamily="34" charset="0"/>
              </a:rPr>
              <a:t>Lucy </a:t>
            </a:r>
            <a:r>
              <a:rPr lang="en-US" sz="1800" dirty="0" err="1">
                <a:latin typeface="Arial" panose="020B0604020202020204" pitchFamily="34" charset="0"/>
                <a:cs typeface="Arial" panose="020B0604020202020204" pitchFamily="34" charset="0"/>
              </a:rPr>
              <a:t>Letby</a:t>
            </a:r>
            <a:r>
              <a:rPr lang="en-US" sz="1800" dirty="0">
                <a:latin typeface="Arial" panose="020B0604020202020204" pitchFamily="34" charset="0"/>
                <a:cs typeface="Arial" panose="020B0604020202020204" pitchFamily="34" charset="0"/>
              </a:rPr>
              <a:t>, a nurse at the hospital responsible for neonatal care, under whose presence several neonatal deaths occurred, came under suspicion.</a:t>
            </a:r>
          </a:p>
          <a:p>
            <a:pPr algn="just">
              <a:lnSpc>
                <a:spcPct val="170000"/>
              </a:lnSpc>
              <a:buFont typeface="Wingdings" panose="05000000000000000000" pitchFamily="2" charset="2"/>
              <a:buChar char="§"/>
            </a:pPr>
            <a:r>
              <a:rPr lang="en-US" sz="1800" dirty="0">
                <a:latin typeface="Arial" panose="020B0604020202020204" pitchFamily="34" charset="0"/>
                <a:cs typeface="Arial" panose="020B0604020202020204" pitchFamily="34" charset="0"/>
              </a:rPr>
              <a:t>Despite suspicion, </a:t>
            </a:r>
            <a:r>
              <a:rPr lang="en-US" sz="1800" dirty="0" err="1">
                <a:latin typeface="Arial" panose="020B0604020202020204" pitchFamily="34" charset="0"/>
                <a:cs typeface="Arial" panose="020B0604020202020204" pitchFamily="34" charset="0"/>
              </a:rPr>
              <a:t>Letby</a:t>
            </a:r>
            <a:r>
              <a:rPr lang="en-US" sz="1800" dirty="0">
                <a:latin typeface="Arial" panose="020B0604020202020204" pitchFamily="34" charset="0"/>
                <a:cs typeface="Arial" panose="020B0604020202020204" pitchFamily="34" charset="0"/>
              </a:rPr>
              <a:t> was allowed to work until eventually suspended in 2016. </a:t>
            </a:r>
          </a:p>
          <a:p>
            <a:pPr algn="just">
              <a:lnSpc>
                <a:spcPct val="170000"/>
              </a:lnSpc>
              <a:buFont typeface="Wingdings" panose="05000000000000000000" pitchFamily="2" charset="2"/>
              <a:buChar char="§"/>
            </a:pPr>
            <a:r>
              <a:rPr lang="en-US" sz="1800" dirty="0" err="1">
                <a:latin typeface="Arial" panose="020B0604020202020204" pitchFamily="34" charset="0"/>
                <a:cs typeface="Arial" panose="020B0604020202020204" pitchFamily="34" charset="0"/>
              </a:rPr>
              <a:t>Letby</a:t>
            </a:r>
            <a:r>
              <a:rPr lang="en-US" sz="1800" dirty="0">
                <a:latin typeface="Arial" panose="020B0604020202020204" pitchFamily="34" charset="0"/>
                <a:cs typeface="Arial" panose="020B0604020202020204" pitchFamily="34" charset="0"/>
              </a:rPr>
              <a:t> was eventually charged with the murders and arrested in 2020 after a prolonged police investigation </a:t>
            </a:r>
            <a:r>
              <a:rPr lang="en-US" sz="1800" b="1" dirty="0">
                <a:latin typeface="Arial" panose="020B0604020202020204" pitchFamily="34" charset="0"/>
                <a:cs typeface="Arial" panose="020B0604020202020204" pitchFamily="34" charset="0"/>
              </a:rPr>
              <a:t>(Lawrence and Conn, 2025).</a:t>
            </a:r>
          </a:p>
          <a:p>
            <a:pPr algn="just">
              <a:lnSpc>
                <a:spcPct val="170000"/>
              </a:lnSpc>
              <a:buFont typeface="Wingdings" panose="05000000000000000000" pitchFamily="2" charset="2"/>
              <a:buChar char="§"/>
            </a:pPr>
            <a:br>
              <a:rPr lang="en-US" sz="1800" dirty="0">
                <a:latin typeface="Arial" panose="020B0604020202020204" pitchFamily="34" charset="0"/>
                <a:cs typeface="Arial" panose="020B0604020202020204" pitchFamily="34" charset="0"/>
              </a:rPr>
            </a:br>
            <a:endParaRPr lang="en-IN" sz="1800" dirty="0">
              <a:latin typeface="Arial" panose="020B0604020202020204" pitchFamily="34" charset="0"/>
              <a:cs typeface="Arial" panose="020B0604020202020204" pitchFamily="34" charset="0"/>
            </a:endParaRPr>
          </a:p>
        </p:txBody>
      </p:sp>
      <p:pic>
        <p:nvPicPr>
          <p:cNvPr id="14" name="Picture 13"/>
          <p:cNvPicPr>
            <a:picLocks noChangeAspect="1"/>
          </p:cNvPicPr>
          <p:nvPr/>
        </p:nvPicPr>
        <p:blipFill rotWithShape="1">
          <a:blip r:embed="rId3"/>
          <a:srcRect l="10975" t="15393" r="11173" b="15744"/>
          <a:stretch/>
        </p:blipFill>
        <p:spPr>
          <a:xfrm>
            <a:off x="8388929" y="2221146"/>
            <a:ext cx="3657599" cy="19857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p:cNvSpPr txBox="1"/>
          <p:nvPr/>
        </p:nvSpPr>
        <p:spPr>
          <a:xfrm>
            <a:off x="8943506" y="4519152"/>
            <a:ext cx="3031599"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(Source: Ideal health, 2026)</a:t>
            </a:r>
          </a:p>
        </p:txBody>
      </p:sp>
    </p:spTree>
    <p:extLst>
      <p:ext uri="{BB962C8B-B14F-4D97-AF65-F5344CB8AC3E}">
        <p14:creationId xmlns:p14="http://schemas.microsoft.com/office/powerpoint/2010/main" val="59984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7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55970" y="2"/>
            <a:ext cx="8761413" cy="1039091"/>
          </a:xfrm>
        </p:spPr>
        <p:txBody>
          <a:bodyPr>
            <a:noAutofit/>
          </a:bodyPr>
          <a:lstStyle/>
          <a:p>
            <a:pPr algn="ctr"/>
            <a:r>
              <a:rPr lang="en-US" sz="2800" b="1" u="sng" dirty="0">
                <a:latin typeface="Bahnschrift" panose="020B0502040204020203" pitchFamily="34" charset="0"/>
                <a:cs typeface="Arial" panose="020B0604020202020204" pitchFamily="34" charset="0"/>
              </a:rPr>
              <a:t>HEALTHCARE QUALITY PROBLEM</a:t>
            </a:r>
            <a:br>
              <a:rPr lang="en-US" sz="2800" b="1" u="sng" dirty="0">
                <a:latin typeface="Bahnschrift" panose="020B0502040204020203" pitchFamily="34" charset="0"/>
                <a:cs typeface="Arial" panose="020B0604020202020204" pitchFamily="34" charset="0"/>
              </a:rPr>
            </a:br>
            <a:endParaRPr lang="en-IN" sz="2800" b="1" u="sng" dirty="0">
              <a:latin typeface="Bahnschrift" panose="020B0502040204020203"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25077542"/>
              </p:ext>
            </p:extLst>
          </p:nvPr>
        </p:nvGraphicFramePr>
        <p:xfrm>
          <a:off x="4138180" y="1177636"/>
          <a:ext cx="7883236" cy="53201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p:cNvSpPr txBox="1"/>
          <p:nvPr/>
        </p:nvSpPr>
        <p:spPr>
          <a:xfrm>
            <a:off x="552659" y="5375868"/>
            <a:ext cx="3223959" cy="369332"/>
          </a:xfrm>
          <a:prstGeom prst="rect">
            <a:avLst/>
          </a:prstGeom>
          <a:noFill/>
        </p:spPr>
        <p:txBody>
          <a:bodyPr wrap="none" rtlCol="0">
            <a:spAutoFit/>
          </a:bodyPr>
          <a:lstStyle/>
          <a:p>
            <a:r>
              <a:rPr lang="en-GB" b="1" dirty="0">
                <a:latin typeface="Arial" panose="020B0604020202020204" pitchFamily="34" charset="0"/>
                <a:cs typeface="Arial" panose="020B0604020202020204" pitchFamily="34" charset="0"/>
              </a:rPr>
              <a:t>(Source: Darnbrough, 2016)</a:t>
            </a:r>
          </a:p>
        </p:txBody>
      </p:sp>
      <p:pic>
        <p:nvPicPr>
          <p:cNvPr id="6" name="Picture 5"/>
          <p:cNvPicPr>
            <a:picLocks noChangeAspect="1"/>
          </p:cNvPicPr>
          <p:nvPr/>
        </p:nvPicPr>
        <p:blipFill>
          <a:blip r:embed="rId9"/>
          <a:stretch>
            <a:fillRect/>
          </a:stretch>
        </p:blipFill>
        <p:spPr>
          <a:xfrm>
            <a:off x="0" y="1557466"/>
            <a:ext cx="3938918" cy="3587289"/>
          </a:xfrm>
          <a:prstGeom prst="rect">
            <a:avLst/>
          </a:prstGeom>
        </p:spPr>
      </p:pic>
    </p:spTree>
    <p:extLst>
      <p:ext uri="{BB962C8B-B14F-4D97-AF65-F5344CB8AC3E}">
        <p14:creationId xmlns:p14="http://schemas.microsoft.com/office/powerpoint/2010/main" val="3753290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6000"/>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7038" y="140872"/>
            <a:ext cx="12192000" cy="836024"/>
          </a:xfrm>
          <a:solidFill>
            <a:schemeClr val="accent4">
              <a:lumMod val="20000"/>
              <a:lumOff val="80000"/>
            </a:schemeClr>
          </a:solidFill>
        </p:spPr>
        <p:txBody>
          <a:bodyPr>
            <a:normAutofit/>
          </a:bodyPr>
          <a:lstStyle/>
          <a:p>
            <a:r>
              <a:rPr lang="en-IN" sz="2800" b="1" u="sng" dirty="0">
                <a:latin typeface="Bahnschrift" panose="020B0502040204020203" pitchFamily="34" charset="0"/>
                <a:cs typeface="Arial" panose="020B0604020202020204" pitchFamily="34" charset="0"/>
              </a:rPr>
              <a:t>SWISS CHEESE MODEL</a:t>
            </a:r>
            <a:r>
              <a:rPr lang="en-GB" sz="2800" b="1" u="sng" dirty="0">
                <a:latin typeface="Bahnschrift" panose="020B0502040204020203" pitchFamily="34" charset="0"/>
                <a:cs typeface="Arial" panose="020B0604020202020204" pitchFamily="34" charset="0"/>
              </a:rPr>
              <a:t>: LAYERS OF FAILURE </a:t>
            </a:r>
            <a:endParaRPr lang="en-IN" sz="2800" u="sng" dirty="0">
              <a:latin typeface="Bahnschrift" panose="020B0502040204020203" pitchFamily="34" charset="0"/>
              <a:cs typeface="Arial" panose="020B0604020202020204" pitchFamily="34" charset="0"/>
            </a:endParaRPr>
          </a:p>
        </p:txBody>
      </p:sp>
      <p:sp>
        <p:nvSpPr>
          <p:cNvPr id="4" name="Freeform 3"/>
          <p:cNvSpPr/>
          <p:nvPr/>
        </p:nvSpPr>
        <p:spPr>
          <a:xfrm>
            <a:off x="2474244" y="1650114"/>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1261110 w 1709531"/>
              <a:gd name="connsiteY5" fmla="*/ 1579494 h 2215763"/>
              <a:gd name="connsiteX6" fmla="*/ 1129665 w 1709531"/>
              <a:gd name="connsiteY6" fmla="*/ 1728084 h 2215763"/>
              <a:gd name="connsiteX7" fmla="*/ 1261110 w 1709531"/>
              <a:gd name="connsiteY7" fmla="*/ 1876674 h 2215763"/>
              <a:gd name="connsiteX8" fmla="*/ 1392555 w 1709531"/>
              <a:gd name="connsiteY8" fmla="*/ 1728084 h 2215763"/>
              <a:gd name="connsiteX9" fmla="*/ 1261110 w 1709531"/>
              <a:gd name="connsiteY9" fmla="*/ 1579494 h 2215763"/>
              <a:gd name="connsiteX10" fmla="*/ 806685 w 1709531"/>
              <a:gd name="connsiteY10" fmla="*/ 1039744 h 2215763"/>
              <a:gd name="connsiteX11" fmla="*/ 615149 w 1709531"/>
              <a:gd name="connsiteY11" fmla="*/ 1255644 h 2215763"/>
              <a:gd name="connsiteX12" fmla="*/ 806685 w 1709531"/>
              <a:gd name="connsiteY12" fmla="*/ 1471544 h 2215763"/>
              <a:gd name="connsiteX13" fmla="*/ 998221 w 1709531"/>
              <a:gd name="connsiteY13" fmla="*/ 1255644 h 2215763"/>
              <a:gd name="connsiteX14" fmla="*/ 806685 w 1709531"/>
              <a:gd name="connsiteY14" fmla="*/ 1039744 h 2215763"/>
              <a:gd name="connsiteX15" fmla="*/ 1501443 w 1709531"/>
              <a:gd name="connsiteY15" fmla="*/ 742564 h 2215763"/>
              <a:gd name="connsiteX16" fmla="*/ 1369998 w 1709531"/>
              <a:gd name="connsiteY16" fmla="*/ 891154 h 2215763"/>
              <a:gd name="connsiteX17" fmla="*/ 1501443 w 1709531"/>
              <a:gd name="connsiteY17" fmla="*/ 1039744 h 2215763"/>
              <a:gd name="connsiteX18" fmla="*/ 1632888 w 1709531"/>
              <a:gd name="connsiteY18" fmla="*/ 891154 h 2215763"/>
              <a:gd name="connsiteX19" fmla="*/ 1501443 w 1709531"/>
              <a:gd name="connsiteY19" fmla="*/ 742564 h 2215763"/>
              <a:gd name="connsiteX20" fmla="*/ 1129665 w 1709531"/>
              <a:gd name="connsiteY20" fmla="*/ 69464 h 2215763"/>
              <a:gd name="connsiteX21" fmla="*/ 998220 w 1709531"/>
              <a:gd name="connsiteY21" fmla="*/ 218054 h 2215763"/>
              <a:gd name="connsiteX22" fmla="*/ 1129665 w 1709531"/>
              <a:gd name="connsiteY22" fmla="*/ 366644 h 2215763"/>
              <a:gd name="connsiteX23" fmla="*/ 1261110 w 1709531"/>
              <a:gd name="connsiteY23" fmla="*/ 218054 h 2215763"/>
              <a:gd name="connsiteX24" fmla="*/ 1129665 w 1709531"/>
              <a:gd name="connsiteY24" fmla="*/ 69464 h 2215763"/>
              <a:gd name="connsiteX25" fmla="*/ 0 w 1709531"/>
              <a:gd name="connsiteY25" fmla="*/ 0 h 2215763"/>
              <a:gd name="connsiteX26" fmla="*/ 1709531 w 1709531"/>
              <a:gd name="connsiteY26" fmla="*/ 0 h 2215763"/>
              <a:gd name="connsiteX27" fmla="*/ 1709531 w 1709531"/>
              <a:gd name="connsiteY27" fmla="*/ 2215763 h 2215763"/>
              <a:gd name="connsiteX28" fmla="*/ 0 w 1709531"/>
              <a:gd name="connsiteY28" fmla="*/ 2215763 h 2215763"/>
              <a:gd name="connsiteX29" fmla="*/ 0 w 1709531"/>
              <a:gd name="connsiteY29" fmla="*/ 661284 h 2215763"/>
              <a:gd name="connsiteX30" fmla="*/ 131445 w 1709531"/>
              <a:gd name="connsiteY30" fmla="*/ 512694 h 2215763"/>
              <a:gd name="connsiteX31" fmla="*/ 0 w 1709531"/>
              <a:gd name="connsiteY31" fmla="*/ 364104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1261110" y="1579494"/>
                </a:moveTo>
                <a:cubicBezTo>
                  <a:pt x="1188515" y="1579494"/>
                  <a:pt x="1129665" y="1646020"/>
                  <a:pt x="1129665" y="1728084"/>
                </a:cubicBezTo>
                <a:cubicBezTo>
                  <a:pt x="1129665" y="1810148"/>
                  <a:pt x="1188515" y="1876674"/>
                  <a:pt x="1261110" y="1876674"/>
                </a:cubicBezTo>
                <a:cubicBezTo>
                  <a:pt x="1333705" y="1876674"/>
                  <a:pt x="1392555" y="1810148"/>
                  <a:pt x="1392555" y="1728084"/>
                </a:cubicBezTo>
                <a:cubicBezTo>
                  <a:pt x="1392555" y="1646020"/>
                  <a:pt x="1333705" y="1579494"/>
                  <a:pt x="1261110" y="1579494"/>
                </a:cubicBezTo>
                <a:close/>
                <a:moveTo>
                  <a:pt x="806685" y="1039744"/>
                </a:moveTo>
                <a:cubicBezTo>
                  <a:pt x="700903" y="1039744"/>
                  <a:pt x="615149" y="1136406"/>
                  <a:pt x="615149" y="1255644"/>
                </a:cubicBezTo>
                <a:cubicBezTo>
                  <a:pt x="615149" y="1374882"/>
                  <a:pt x="700903" y="1471544"/>
                  <a:pt x="806685" y="1471544"/>
                </a:cubicBezTo>
                <a:cubicBezTo>
                  <a:pt x="912467" y="1471544"/>
                  <a:pt x="998221" y="1374882"/>
                  <a:pt x="998221" y="1255644"/>
                </a:cubicBezTo>
                <a:cubicBezTo>
                  <a:pt x="998221" y="1136406"/>
                  <a:pt x="912467" y="1039744"/>
                  <a:pt x="806685" y="1039744"/>
                </a:cubicBezTo>
                <a:close/>
                <a:moveTo>
                  <a:pt x="1501443" y="742564"/>
                </a:moveTo>
                <a:cubicBezTo>
                  <a:pt x="1428848" y="742564"/>
                  <a:pt x="1369998" y="809090"/>
                  <a:pt x="1369998" y="891154"/>
                </a:cubicBezTo>
                <a:cubicBezTo>
                  <a:pt x="1369998" y="973218"/>
                  <a:pt x="1428848" y="1039744"/>
                  <a:pt x="1501443" y="1039744"/>
                </a:cubicBezTo>
                <a:cubicBezTo>
                  <a:pt x="1574038" y="1039744"/>
                  <a:pt x="1632888" y="973218"/>
                  <a:pt x="1632888" y="891154"/>
                </a:cubicBezTo>
                <a:cubicBezTo>
                  <a:pt x="1632888" y="809090"/>
                  <a:pt x="1574038" y="742564"/>
                  <a:pt x="1501443" y="742564"/>
                </a:cubicBezTo>
                <a:close/>
                <a:moveTo>
                  <a:pt x="1129665" y="69464"/>
                </a:moveTo>
                <a:cubicBezTo>
                  <a:pt x="1057070" y="69464"/>
                  <a:pt x="998220" y="135990"/>
                  <a:pt x="998220" y="218054"/>
                </a:cubicBezTo>
                <a:cubicBezTo>
                  <a:pt x="998220" y="300118"/>
                  <a:pt x="1057070" y="366644"/>
                  <a:pt x="1129665" y="366644"/>
                </a:cubicBezTo>
                <a:cubicBezTo>
                  <a:pt x="1202260" y="366644"/>
                  <a:pt x="1261110" y="300118"/>
                  <a:pt x="1261110" y="218054"/>
                </a:cubicBezTo>
                <a:cubicBezTo>
                  <a:pt x="1261110" y="135990"/>
                  <a:pt x="1202260" y="69464"/>
                  <a:pt x="1129665" y="69464"/>
                </a:cubicBezTo>
                <a:close/>
                <a:moveTo>
                  <a:pt x="0" y="0"/>
                </a:moveTo>
                <a:lnTo>
                  <a:pt x="1709531" y="0"/>
                </a:lnTo>
                <a:lnTo>
                  <a:pt x="1709531" y="2215763"/>
                </a:lnTo>
                <a:lnTo>
                  <a:pt x="0" y="2215763"/>
                </a:lnTo>
                <a:lnTo>
                  <a:pt x="0" y="661284"/>
                </a:lnTo>
                <a:cubicBezTo>
                  <a:pt x="72595" y="661284"/>
                  <a:pt x="131445" y="594758"/>
                  <a:pt x="131445" y="512694"/>
                </a:cubicBezTo>
                <a:cubicBezTo>
                  <a:pt x="131445" y="430630"/>
                  <a:pt x="72595" y="364104"/>
                  <a:pt x="0" y="364104"/>
                </a:cubicBezTo>
                <a:close/>
              </a:path>
            </a:pathLst>
          </a:custGeom>
          <a:solidFill>
            <a:schemeClr val="accent4">
              <a:lumMod val="60000"/>
              <a:lumOff val="40000"/>
            </a:schemeClr>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5" name="Freeform 4"/>
          <p:cNvSpPr/>
          <p:nvPr/>
        </p:nvSpPr>
        <p:spPr>
          <a:xfrm>
            <a:off x="807146" y="1579397"/>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786172 w 1709531"/>
              <a:gd name="connsiteY5" fmla="*/ 972820 h 2215763"/>
              <a:gd name="connsiteX6" fmla="*/ 594636 w 1709531"/>
              <a:gd name="connsiteY6" fmla="*/ 1188720 h 2215763"/>
              <a:gd name="connsiteX7" fmla="*/ 786172 w 1709531"/>
              <a:gd name="connsiteY7" fmla="*/ 1404620 h 2215763"/>
              <a:gd name="connsiteX8" fmla="*/ 977708 w 1709531"/>
              <a:gd name="connsiteY8" fmla="*/ 1188720 h 2215763"/>
              <a:gd name="connsiteX9" fmla="*/ 786172 w 1709531"/>
              <a:gd name="connsiteY9" fmla="*/ 972820 h 2215763"/>
              <a:gd name="connsiteX10" fmla="*/ 987685 w 1709531"/>
              <a:gd name="connsiteY10" fmla="*/ 389512 h 2215763"/>
              <a:gd name="connsiteX11" fmla="*/ 877599 w 1709531"/>
              <a:gd name="connsiteY11" fmla="*/ 512256 h 2215763"/>
              <a:gd name="connsiteX12" fmla="*/ 987685 w 1709531"/>
              <a:gd name="connsiteY12" fmla="*/ 635000 h 2215763"/>
              <a:gd name="connsiteX13" fmla="*/ 1097771 w 1709531"/>
              <a:gd name="connsiteY13" fmla="*/ 512256 h 2215763"/>
              <a:gd name="connsiteX14" fmla="*/ 987685 w 1709531"/>
              <a:gd name="connsiteY14" fmla="*/ 389512 h 2215763"/>
              <a:gd name="connsiteX15" fmla="*/ 310984 w 1709531"/>
              <a:gd name="connsiteY15" fmla="*/ 80260 h 2215763"/>
              <a:gd name="connsiteX16" fmla="*/ 179539 w 1709531"/>
              <a:gd name="connsiteY16" fmla="*/ 228850 h 2215763"/>
              <a:gd name="connsiteX17" fmla="*/ 310984 w 1709531"/>
              <a:gd name="connsiteY17" fmla="*/ 377440 h 2215763"/>
              <a:gd name="connsiteX18" fmla="*/ 442429 w 1709531"/>
              <a:gd name="connsiteY18" fmla="*/ 228850 h 2215763"/>
              <a:gd name="connsiteX19" fmla="*/ 310984 w 1709531"/>
              <a:gd name="connsiteY19" fmla="*/ 80260 h 2215763"/>
              <a:gd name="connsiteX20" fmla="*/ 0 w 1709531"/>
              <a:gd name="connsiteY20" fmla="*/ 0 h 2215763"/>
              <a:gd name="connsiteX21" fmla="*/ 1709531 w 1709531"/>
              <a:gd name="connsiteY21" fmla="*/ 0 h 2215763"/>
              <a:gd name="connsiteX22" fmla="*/ 1709531 w 1709531"/>
              <a:gd name="connsiteY22" fmla="*/ 390824 h 2215763"/>
              <a:gd name="connsiteX23" fmla="*/ 1703787 w 1709531"/>
              <a:gd name="connsiteY23" fmla="*/ 389513 h 2215763"/>
              <a:gd name="connsiteX24" fmla="*/ 1572342 w 1709531"/>
              <a:gd name="connsiteY24" fmla="*/ 538103 h 2215763"/>
              <a:gd name="connsiteX25" fmla="*/ 1703787 w 1709531"/>
              <a:gd name="connsiteY25" fmla="*/ 686693 h 2215763"/>
              <a:gd name="connsiteX26" fmla="*/ 1709531 w 1709531"/>
              <a:gd name="connsiteY26" fmla="*/ 685382 h 2215763"/>
              <a:gd name="connsiteX27" fmla="*/ 1709531 w 1709531"/>
              <a:gd name="connsiteY27" fmla="*/ 1303949 h 2215763"/>
              <a:gd name="connsiteX28" fmla="*/ 1703787 w 1709531"/>
              <a:gd name="connsiteY28" fmla="*/ 1302638 h 2215763"/>
              <a:gd name="connsiteX29" fmla="*/ 1572342 w 1709531"/>
              <a:gd name="connsiteY29" fmla="*/ 1451228 h 2215763"/>
              <a:gd name="connsiteX30" fmla="*/ 1703787 w 1709531"/>
              <a:gd name="connsiteY30" fmla="*/ 1599818 h 2215763"/>
              <a:gd name="connsiteX31" fmla="*/ 1709531 w 1709531"/>
              <a:gd name="connsiteY31" fmla="*/ 1598507 h 2215763"/>
              <a:gd name="connsiteX32" fmla="*/ 1709531 w 1709531"/>
              <a:gd name="connsiteY32" fmla="*/ 2215763 h 2215763"/>
              <a:gd name="connsiteX33" fmla="*/ 1343287 w 1709531"/>
              <a:gd name="connsiteY33" fmla="*/ 2215763 h 2215763"/>
              <a:gd name="connsiteX34" fmla="*/ 1349869 w 1709531"/>
              <a:gd name="connsiteY34" fmla="*/ 2173854 h 2215763"/>
              <a:gd name="connsiteX35" fmla="*/ 1223820 w 1709531"/>
              <a:gd name="connsiteY35" fmla="*/ 2011817 h 2215763"/>
              <a:gd name="connsiteX36" fmla="*/ 1097771 w 1709531"/>
              <a:gd name="connsiteY36" fmla="*/ 2173854 h 2215763"/>
              <a:gd name="connsiteX37" fmla="*/ 1104353 w 1709531"/>
              <a:gd name="connsiteY37" fmla="*/ 2215763 h 2215763"/>
              <a:gd name="connsiteX38" fmla="*/ 0 w 1709531"/>
              <a:gd name="connsiteY38" fmla="*/ 2215763 h 2215763"/>
              <a:gd name="connsiteX39" fmla="*/ 0 w 1709531"/>
              <a:gd name="connsiteY39" fmla="*/ 1596006 h 2215763"/>
              <a:gd name="connsiteX40" fmla="*/ 34459 w 1709531"/>
              <a:gd name="connsiteY40" fmla="*/ 1588141 h 2215763"/>
              <a:gd name="connsiteX41" fmla="*/ 114740 w 1709531"/>
              <a:gd name="connsiteY41" fmla="*/ 1451228 h 2215763"/>
              <a:gd name="connsiteX42" fmla="*/ 34459 w 1709531"/>
              <a:gd name="connsiteY42" fmla="*/ 1314315 h 2215763"/>
              <a:gd name="connsiteX43" fmla="*/ 0 w 1709531"/>
              <a:gd name="connsiteY43" fmla="*/ 1306451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786172" y="972820"/>
                </a:moveTo>
                <a:cubicBezTo>
                  <a:pt x="680390" y="972820"/>
                  <a:pt x="594636" y="1069482"/>
                  <a:pt x="594636" y="1188720"/>
                </a:cubicBezTo>
                <a:cubicBezTo>
                  <a:pt x="594636" y="1307958"/>
                  <a:pt x="680390" y="1404620"/>
                  <a:pt x="786172" y="1404620"/>
                </a:cubicBezTo>
                <a:cubicBezTo>
                  <a:pt x="891954" y="1404620"/>
                  <a:pt x="977708" y="1307958"/>
                  <a:pt x="977708" y="1188720"/>
                </a:cubicBezTo>
                <a:cubicBezTo>
                  <a:pt x="977708" y="1069482"/>
                  <a:pt x="891954" y="972820"/>
                  <a:pt x="786172" y="972820"/>
                </a:cubicBezTo>
                <a:close/>
                <a:moveTo>
                  <a:pt x="987685" y="389512"/>
                </a:moveTo>
                <a:cubicBezTo>
                  <a:pt x="926886" y="389512"/>
                  <a:pt x="877599" y="444466"/>
                  <a:pt x="877599" y="512256"/>
                </a:cubicBezTo>
                <a:cubicBezTo>
                  <a:pt x="877599" y="580046"/>
                  <a:pt x="926886" y="635000"/>
                  <a:pt x="987685" y="635000"/>
                </a:cubicBezTo>
                <a:cubicBezTo>
                  <a:pt x="1048484" y="635000"/>
                  <a:pt x="1097771" y="580046"/>
                  <a:pt x="1097771" y="512256"/>
                </a:cubicBezTo>
                <a:cubicBezTo>
                  <a:pt x="1097771" y="444466"/>
                  <a:pt x="1048484" y="389512"/>
                  <a:pt x="987685" y="389512"/>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390824"/>
                </a:lnTo>
                <a:lnTo>
                  <a:pt x="1703787" y="389513"/>
                </a:lnTo>
                <a:cubicBezTo>
                  <a:pt x="1631192" y="389513"/>
                  <a:pt x="1572342" y="456039"/>
                  <a:pt x="1572342" y="538103"/>
                </a:cubicBezTo>
                <a:cubicBezTo>
                  <a:pt x="1572342" y="620167"/>
                  <a:pt x="1631192" y="686693"/>
                  <a:pt x="1703787" y="686693"/>
                </a:cubicBezTo>
                <a:lnTo>
                  <a:pt x="1709531" y="685382"/>
                </a:lnTo>
                <a:lnTo>
                  <a:pt x="1709531" y="1303949"/>
                </a:lnTo>
                <a:lnTo>
                  <a:pt x="1703787" y="1302638"/>
                </a:lnTo>
                <a:cubicBezTo>
                  <a:pt x="1631192" y="1302638"/>
                  <a:pt x="1572342" y="1369164"/>
                  <a:pt x="1572342" y="1451228"/>
                </a:cubicBezTo>
                <a:cubicBezTo>
                  <a:pt x="1572342" y="1533292"/>
                  <a:pt x="1631192" y="1599818"/>
                  <a:pt x="1703787" y="1599818"/>
                </a:cubicBezTo>
                <a:lnTo>
                  <a:pt x="1709531" y="1598507"/>
                </a:lnTo>
                <a:lnTo>
                  <a:pt x="1709531" y="2215763"/>
                </a:lnTo>
                <a:lnTo>
                  <a:pt x="1343287" y="2215763"/>
                </a:lnTo>
                <a:lnTo>
                  <a:pt x="1349869" y="2173854"/>
                </a:lnTo>
                <a:cubicBezTo>
                  <a:pt x="1349869" y="2084363"/>
                  <a:pt x="1293435" y="2011817"/>
                  <a:pt x="1223820" y="2011817"/>
                </a:cubicBezTo>
                <a:cubicBezTo>
                  <a:pt x="1154205" y="2011817"/>
                  <a:pt x="1097771" y="2084363"/>
                  <a:pt x="1097771" y="2173854"/>
                </a:cubicBezTo>
                <a:lnTo>
                  <a:pt x="1104353" y="2215763"/>
                </a:lnTo>
                <a:lnTo>
                  <a:pt x="0" y="2215763"/>
                </a:lnTo>
                <a:lnTo>
                  <a:pt x="0" y="1596006"/>
                </a:lnTo>
                <a:lnTo>
                  <a:pt x="34459" y="1588141"/>
                </a:lnTo>
                <a:cubicBezTo>
                  <a:pt x="81637" y="1565584"/>
                  <a:pt x="114740" y="1512776"/>
                  <a:pt x="114740" y="1451228"/>
                </a:cubicBezTo>
                <a:cubicBezTo>
                  <a:pt x="114740" y="1389680"/>
                  <a:pt x="81637" y="1336872"/>
                  <a:pt x="34459" y="1314315"/>
                </a:cubicBezTo>
                <a:lnTo>
                  <a:pt x="0" y="1306451"/>
                </a:lnTo>
                <a:close/>
              </a:path>
            </a:pathLst>
          </a:custGeom>
          <a:solidFill>
            <a:schemeClr val="accent4">
              <a:lumMod val="60000"/>
              <a:lumOff val="40000"/>
            </a:schemeClr>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6" name="Freeform 5"/>
          <p:cNvSpPr/>
          <p:nvPr/>
        </p:nvSpPr>
        <p:spPr>
          <a:xfrm>
            <a:off x="4116650" y="1712412"/>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1337296 w 1709531"/>
              <a:gd name="connsiteY5" fmla="*/ 1494407 h 2215763"/>
              <a:gd name="connsiteX6" fmla="*/ 1205851 w 1709531"/>
              <a:gd name="connsiteY6" fmla="*/ 1642997 h 2215763"/>
              <a:gd name="connsiteX7" fmla="*/ 1337296 w 1709531"/>
              <a:gd name="connsiteY7" fmla="*/ 1791587 h 2215763"/>
              <a:gd name="connsiteX8" fmla="*/ 1468741 w 1709531"/>
              <a:gd name="connsiteY8" fmla="*/ 1642997 h 2215763"/>
              <a:gd name="connsiteX9" fmla="*/ 1337296 w 1709531"/>
              <a:gd name="connsiteY9" fmla="*/ 1494407 h 2215763"/>
              <a:gd name="connsiteX10" fmla="*/ 633965 w 1709531"/>
              <a:gd name="connsiteY10" fmla="*/ 1048636 h 2215763"/>
              <a:gd name="connsiteX11" fmla="*/ 442429 w 1709531"/>
              <a:gd name="connsiteY11" fmla="*/ 1264536 h 2215763"/>
              <a:gd name="connsiteX12" fmla="*/ 633965 w 1709531"/>
              <a:gd name="connsiteY12" fmla="*/ 1480436 h 2215763"/>
              <a:gd name="connsiteX13" fmla="*/ 825501 w 1709531"/>
              <a:gd name="connsiteY13" fmla="*/ 1264536 h 2215763"/>
              <a:gd name="connsiteX14" fmla="*/ 633965 w 1709531"/>
              <a:gd name="connsiteY14" fmla="*/ 1048636 h 2215763"/>
              <a:gd name="connsiteX15" fmla="*/ 1504936 w 1709531"/>
              <a:gd name="connsiteY15" fmla="*/ 512694 h 2215763"/>
              <a:gd name="connsiteX16" fmla="*/ 1373491 w 1709531"/>
              <a:gd name="connsiteY16" fmla="*/ 661284 h 2215763"/>
              <a:gd name="connsiteX17" fmla="*/ 1504936 w 1709531"/>
              <a:gd name="connsiteY17" fmla="*/ 809874 h 2215763"/>
              <a:gd name="connsiteX18" fmla="*/ 1636381 w 1709531"/>
              <a:gd name="connsiteY18" fmla="*/ 661284 h 2215763"/>
              <a:gd name="connsiteX19" fmla="*/ 1504936 w 1709531"/>
              <a:gd name="connsiteY19" fmla="*/ 512694 h 2215763"/>
              <a:gd name="connsiteX20" fmla="*/ 998220 w 1709531"/>
              <a:gd name="connsiteY20" fmla="*/ 6351 h 2215763"/>
              <a:gd name="connsiteX21" fmla="*/ 866775 w 1709531"/>
              <a:gd name="connsiteY21" fmla="*/ 154941 h 2215763"/>
              <a:gd name="connsiteX22" fmla="*/ 998220 w 1709531"/>
              <a:gd name="connsiteY22" fmla="*/ 303531 h 2215763"/>
              <a:gd name="connsiteX23" fmla="*/ 1129665 w 1709531"/>
              <a:gd name="connsiteY23" fmla="*/ 154941 h 2215763"/>
              <a:gd name="connsiteX24" fmla="*/ 998220 w 1709531"/>
              <a:gd name="connsiteY24" fmla="*/ 6351 h 2215763"/>
              <a:gd name="connsiteX25" fmla="*/ 0 w 1709531"/>
              <a:gd name="connsiteY25" fmla="*/ 0 h 2215763"/>
              <a:gd name="connsiteX26" fmla="*/ 1709531 w 1709531"/>
              <a:gd name="connsiteY26" fmla="*/ 0 h 2215763"/>
              <a:gd name="connsiteX27" fmla="*/ 1709531 w 1709531"/>
              <a:gd name="connsiteY27" fmla="*/ 2215763 h 2215763"/>
              <a:gd name="connsiteX28" fmla="*/ 0 w 1709531"/>
              <a:gd name="connsiteY28" fmla="*/ 2215763 h 2215763"/>
              <a:gd name="connsiteX29" fmla="*/ 0 w 1709531"/>
              <a:gd name="connsiteY29" fmla="*/ 661284 h 2215763"/>
              <a:gd name="connsiteX30" fmla="*/ 131445 w 1709531"/>
              <a:gd name="connsiteY30" fmla="*/ 512694 h 2215763"/>
              <a:gd name="connsiteX31" fmla="*/ 0 w 1709531"/>
              <a:gd name="connsiteY31" fmla="*/ 364104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1337296" y="1494407"/>
                </a:moveTo>
                <a:cubicBezTo>
                  <a:pt x="1264701" y="1494407"/>
                  <a:pt x="1205851" y="1560933"/>
                  <a:pt x="1205851" y="1642997"/>
                </a:cubicBezTo>
                <a:cubicBezTo>
                  <a:pt x="1205851" y="1725061"/>
                  <a:pt x="1264701" y="1791587"/>
                  <a:pt x="1337296" y="1791587"/>
                </a:cubicBezTo>
                <a:cubicBezTo>
                  <a:pt x="1409891" y="1791587"/>
                  <a:pt x="1468741" y="1725061"/>
                  <a:pt x="1468741" y="1642997"/>
                </a:cubicBezTo>
                <a:cubicBezTo>
                  <a:pt x="1468741" y="1560933"/>
                  <a:pt x="1409891" y="1494407"/>
                  <a:pt x="1337296" y="1494407"/>
                </a:cubicBezTo>
                <a:close/>
                <a:moveTo>
                  <a:pt x="633965" y="1048636"/>
                </a:moveTo>
                <a:cubicBezTo>
                  <a:pt x="528183" y="1048636"/>
                  <a:pt x="442429" y="1145298"/>
                  <a:pt x="442429" y="1264536"/>
                </a:cubicBezTo>
                <a:cubicBezTo>
                  <a:pt x="442429" y="1383774"/>
                  <a:pt x="528183" y="1480436"/>
                  <a:pt x="633965" y="1480436"/>
                </a:cubicBezTo>
                <a:cubicBezTo>
                  <a:pt x="739747" y="1480436"/>
                  <a:pt x="825501" y="1383774"/>
                  <a:pt x="825501" y="1264536"/>
                </a:cubicBezTo>
                <a:cubicBezTo>
                  <a:pt x="825501" y="1145298"/>
                  <a:pt x="739747" y="1048636"/>
                  <a:pt x="633965" y="1048636"/>
                </a:cubicBezTo>
                <a:close/>
                <a:moveTo>
                  <a:pt x="1504936" y="512694"/>
                </a:moveTo>
                <a:cubicBezTo>
                  <a:pt x="1432341" y="512694"/>
                  <a:pt x="1373491" y="579220"/>
                  <a:pt x="1373491" y="661284"/>
                </a:cubicBezTo>
                <a:cubicBezTo>
                  <a:pt x="1373491" y="743348"/>
                  <a:pt x="1432341" y="809874"/>
                  <a:pt x="1504936" y="809874"/>
                </a:cubicBezTo>
                <a:cubicBezTo>
                  <a:pt x="1577531" y="809874"/>
                  <a:pt x="1636381" y="743348"/>
                  <a:pt x="1636381" y="661284"/>
                </a:cubicBezTo>
                <a:cubicBezTo>
                  <a:pt x="1636381" y="579220"/>
                  <a:pt x="1577531" y="512694"/>
                  <a:pt x="1504936" y="512694"/>
                </a:cubicBezTo>
                <a:close/>
                <a:moveTo>
                  <a:pt x="998220" y="6351"/>
                </a:moveTo>
                <a:cubicBezTo>
                  <a:pt x="925625" y="6351"/>
                  <a:pt x="866775" y="72877"/>
                  <a:pt x="866775" y="154941"/>
                </a:cubicBezTo>
                <a:cubicBezTo>
                  <a:pt x="866775" y="237005"/>
                  <a:pt x="925625" y="303531"/>
                  <a:pt x="998220" y="303531"/>
                </a:cubicBezTo>
                <a:cubicBezTo>
                  <a:pt x="1070815" y="303531"/>
                  <a:pt x="1129665" y="237005"/>
                  <a:pt x="1129665" y="154941"/>
                </a:cubicBezTo>
                <a:cubicBezTo>
                  <a:pt x="1129665" y="72877"/>
                  <a:pt x="1070815" y="6351"/>
                  <a:pt x="998220" y="6351"/>
                </a:cubicBezTo>
                <a:close/>
                <a:moveTo>
                  <a:pt x="0" y="0"/>
                </a:moveTo>
                <a:lnTo>
                  <a:pt x="1709531" y="0"/>
                </a:lnTo>
                <a:lnTo>
                  <a:pt x="1709531" y="2215763"/>
                </a:lnTo>
                <a:lnTo>
                  <a:pt x="0" y="2215763"/>
                </a:lnTo>
                <a:lnTo>
                  <a:pt x="0" y="661284"/>
                </a:lnTo>
                <a:cubicBezTo>
                  <a:pt x="72595" y="661284"/>
                  <a:pt x="131445" y="594758"/>
                  <a:pt x="131445" y="512694"/>
                </a:cubicBezTo>
                <a:cubicBezTo>
                  <a:pt x="131445" y="430630"/>
                  <a:pt x="72595" y="364104"/>
                  <a:pt x="0" y="364104"/>
                </a:cubicBezTo>
                <a:close/>
              </a:path>
            </a:pathLst>
          </a:custGeom>
          <a:solidFill>
            <a:schemeClr val="accent4">
              <a:lumMod val="60000"/>
              <a:lumOff val="40000"/>
            </a:schemeClr>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7" name="Freeform 6"/>
          <p:cNvSpPr/>
          <p:nvPr/>
        </p:nvSpPr>
        <p:spPr>
          <a:xfrm>
            <a:off x="5779298" y="1754031"/>
            <a:ext cx="1709531" cy="2215763"/>
          </a:xfrm>
          <a:custGeom>
            <a:avLst/>
            <a:gdLst>
              <a:gd name="connsiteX0" fmla="*/ 1281098 w 1709531"/>
              <a:gd name="connsiteY0" fmla="*/ 1590708 h 2215763"/>
              <a:gd name="connsiteX1" fmla="*/ 1085005 w 1709531"/>
              <a:gd name="connsiteY1" fmla="*/ 1804042 h 2215763"/>
              <a:gd name="connsiteX2" fmla="*/ 1281098 w 1709531"/>
              <a:gd name="connsiteY2" fmla="*/ 2017376 h 2215763"/>
              <a:gd name="connsiteX3" fmla="*/ 1477191 w 1709531"/>
              <a:gd name="connsiteY3" fmla="*/ 1804042 h 2215763"/>
              <a:gd name="connsiteX4" fmla="*/ 1281098 w 1709531"/>
              <a:gd name="connsiteY4" fmla="*/ 1590708 h 2215763"/>
              <a:gd name="connsiteX5" fmla="*/ 842384 w 1709531"/>
              <a:gd name="connsiteY5" fmla="*/ 1059980 h 2215763"/>
              <a:gd name="connsiteX6" fmla="*/ 705458 w 1709531"/>
              <a:gd name="connsiteY6" fmla="*/ 1202946 h 2215763"/>
              <a:gd name="connsiteX7" fmla="*/ 842384 w 1709531"/>
              <a:gd name="connsiteY7" fmla="*/ 1345912 h 2215763"/>
              <a:gd name="connsiteX8" fmla="*/ 979310 w 1709531"/>
              <a:gd name="connsiteY8" fmla="*/ 1202946 h 2215763"/>
              <a:gd name="connsiteX9" fmla="*/ 842384 w 1709531"/>
              <a:gd name="connsiteY9" fmla="*/ 1059980 h 2215763"/>
              <a:gd name="connsiteX10" fmla="*/ 1125286 w 1709531"/>
              <a:gd name="connsiteY10" fmla="*/ 475961 h 2215763"/>
              <a:gd name="connsiteX11" fmla="*/ 1015200 w 1709531"/>
              <a:gd name="connsiteY11" fmla="*/ 598705 h 2215763"/>
              <a:gd name="connsiteX12" fmla="*/ 1125286 w 1709531"/>
              <a:gd name="connsiteY12" fmla="*/ 721449 h 2215763"/>
              <a:gd name="connsiteX13" fmla="*/ 1235372 w 1709531"/>
              <a:gd name="connsiteY13" fmla="*/ 598705 h 2215763"/>
              <a:gd name="connsiteX14" fmla="*/ 1125286 w 1709531"/>
              <a:gd name="connsiteY14" fmla="*/ 475961 h 2215763"/>
              <a:gd name="connsiteX15" fmla="*/ 310984 w 1709531"/>
              <a:gd name="connsiteY15" fmla="*/ 80260 h 2215763"/>
              <a:gd name="connsiteX16" fmla="*/ 179539 w 1709531"/>
              <a:gd name="connsiteY16" fmla="*/ 228850 h 2215763"/>
              <a:gd name="connsiteX17" fmla="*/ 310984 w 1709531"/>
              <a:gd name="connsiteY17" fmla="*/ 377440 h 2215763"/>
              <a:gd name="connsiteX18" fmla="*/ 442429 w 1709531"/>
              <a:gd name="connsiteY18" fmla="*/ 228850 h 2215763"/>
              <a:gd name="connsiteX19" fmla="*/ 310984 w 1709531"/>
              <a:gd name="connsiteY19" fmla="*/ 80260 h 2215763"/>
              <a:gd name="connsiteX20" fmla="*/ 0 w 1709531"/>
              <a:gd name="connsiteY20" fmla="*/ 0 h 2215763"/>
              <a:gd name="connsiteX21" fmla="*/ 1709531 w 1709531"/>
              <a:gd name="connsiteY21" fmla="*/ 0 h 2215763"/>
              <a:gd name="connsiteX22" fmla="*/ 1709531 w 1709531"/>
              <a:gd name="connsiteY22" fmla="*/ 1133409 h 2215763"/>
              <a:gd name="connsiteX23" fmla="*/ 1678309 w 1709531"/>
              <a:gd name="connsiteY23" fmla="*/ 1127071 h 2215763"/>
              <a:gd name="connsiteX24" fmla="*/ 1557131 w 1709531"/>
              <a:gd name="connsiteY24" fmla="*/ 1248919 h 2215763"/>
              <a:gd name="connsiteX25" fmla="*/ 1678309 w 1709531"/>
              <a:gd name="connsiteY25" fmla="*/ 1370767 h 2215763"/>
              <a:gd name="connsiteX26" fmla="*/ 1709531 w 1709531"/>
              <a:gd name="connsiteY26" fmla="*/ 1364429 h 2215763"/>
              <a:gd name="connsiteX27" fmla="*/ 1709531 w 1709531"/>
              <a:gd name="connsiteY27" fmla="*/ 2215763 h 2215763"/>
              <a:gd name="connsiteX28" fmla="*/ 854766 w 1709531"/>
              <a:gd name="connsiteY28" fmla="*/ 2215763 h 2215763"/>
              <a:gd name="connsiteX29" fmla="*/ 720581 w 1709531"/>
              <a:gd name="connsiteY29" fmla="*/ 2075060 h 2215763"/>
              <a:gd name="connsiteX30" fmla="*/ 586396 w 1709531"/>
              <a:gd name="connsiteY30" fmla="*/ 2215763 h 2215763"/>
              <a:gd name="connsiteX31" fmla="*/ 0 w 1709531"/>
              <a:gd name="connsiteY31" fmla="*/ 2215763 h 2215763"/>
              <a:gd name="connsiteX32" fmla="*/ 0 w 1709531"/>
              <a:gd name="connsiteY32" fmla="*/ 1660072 h 2215763"/>
              <a:gd name="connsiteX33" fmla="*/ 34508 w 1709531"/>
              <a:gd name="connsiteY33" fmla="*/ 1667947 h 2215763"/>
              <a:gd name="connsiteX34" fmla="*/ 165953 w 1709531"/>
              <a:gd name="connsiteY34" fmla="*/ 1519357 h 2215763"/>
              <a:gd name="connsiteX35" fmla="*/ 34508 w 1709531"/>
              <a:gd name="connsiteY35" fmla="*/ 1370767 h 2215763"/>
              <a:gd name="connsiteX36" fmla="*/ 0 w 1709531"/>
              <a:gd name="connsiteY36" fmla="*/ 1378643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709531" h="2215763">
                <a:moveTo>
                  <a:pt x="1281098" y="1590708"/>
                </a:moveTo>
                <a:cubicBezTo>
                  <a:pt x="1172799" y="1590708"/>
                  <a:pt x="1085005" y="1686221"/>
                  <a:pt x="1085005" y="1804042"/>
                </a:cubicBezTo>
                <a:cubicBezTo>
                  <a:pt x="1085005" y="1921863"/>
                  <a:pt x="1172799" y="2017376"/>
                  <a:pt x="1281098" y="2017376"/>
                </a:cubicBezTo>
                <a:cubicBezTo>
                  <a:pt x="1389397" y="2017376"/>
                  <a:pt x="1477191" y="1921863"/>
                  <a:pt x="1477191" y="1804042"/>
                </a:cubicBezTo>
                <a:cubicBezTo>
                  <a:pt x="1477191" y="1686221"/>
                  <a:pt x="1389397" y="1590708"/>
                  <a:pt x="1281098" y="1590708"/>
                </a:cubicBezTo>
                <a:close/>
                <a:moveTo>
                  <a:pt x="842384" y="1059980"/>
                </a:moveTo>
                <a:cubicBezTo>
                  <a:pt x="766762" y="1059980"/>
                  <a:pt x="705458" y="1123988"/>
                  <a:pt x="705458" y="1202946"/>
                </a:cubicBezTo>
                <a:cubicBezTo>
                  <a:pt x="705458" y="1281904"/>
                  <a:pt x="766762" y="1345912"/>
                  <a:pt x="842384" y="1345912"/>
                </a:cubicBezTo>
                <a:cubicBezTo>
                  <a:pt x="918006" y="1345912"/>
                  <a:pt x="979310" y="1281904"/>
                  <a:pt x="979310" y="1202946"/>
                </a:cubicBezTo>
                <a:cubicBezTo>
                  <a:pt x="979310" y="1123988"/>
                  <a:pt x="918006" y="1059980"/>
                  <a:pt x="842384" y="1059980"/>
                </a:cubicBezTo>
                <a:close/>
                <a:moveTo>
                  <a:pt x="1125286" y="475961"/>
                </a:moveTo>
                <a:cubicBezTo>
                  <a:pt x="1064487" y="475961"/>
                  <a:pt x="1015200" y="530915"/>
                  <a:pt x="1015200" y="598705"/>
                </a:cubicBezTo>
                <a:cubicBezTo>
                  <a:pt x="1015200" y="666495"/>
                  <a:pt x="1064487" y="721449"/>
                  <a:pt x="1125286" y="721449"/>
                </a:cubicBezTo>
                <a:cubicBezTo>
                  <a:pt x="1186085" y="721449"/>
                  <a:pt x="1235372" y="666495"/>
                  <a:pt x="1235372" y="598705"/>
                </a:cubicBezTo>
                <a:cubicBezTo>
                  <a:pt x="1235372" y="530915"/>
                  <a:pt x="1186085" y="475961"/>
                  <a:pt x="1125286" y="475961"/>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1133409"/>
                </a:lnTo>
                <a:lnTo>
                  <a:pt x="1678309" y="1127071"/>
                </a:lnTo>
                <a:cubicBezTo>
                  <a:pt x="1611384" y="1127071"/>
                  <a:pt x="1557131" y="1181624"/>
                  <a:pt x="1557131" y="1248919"/>
                </a:cubicBezTo>
                <a:cubicBezTo>
                  <a:pt x="1557131" y="1316214"/>
                  <a:pt x="1611384" y="1370767"/>
                  <a:pt x="1678309" y="1370767"/>
                </a:cubicBezTo>
                <a:lnTo>
                  <a:pt x="1709531" y="1364429"/>
                </a:lnTo>
                <a:lnTo>
                  <a:pt x="1709531" y="2215763"/>
                </a:lnTo>
                <a:lnTo>
                  <a:pt x="854766" y="2215763"/>
                </a:lnTo>
                <a:cubicBezTo>
                  <a:pt x="854766" y="2138055"/>
                  <a:pt x="794689" y="2075060"/>
                  <a:pt x="720581" y="2075060"/>
                </a:cubicBezTo>
                <a:cubicBezTo>
                  <a:pt x="646473" y="2075060"/>
                  <a:pt x="586396" y="2138055"/>
                  <a:pt x="586396" y="2215763"/>
                </a:cubicBezTo>
                <a:lnTo>
                  <a:pt x="0" y="2215763"/>
                </a:lnTo>
                <a:lnTo>
                  <a:pt x="0" y="1660072"/>
                </a:lnTo>
                <a:lnTo>
                  <a:pt x="34508" y="1667947"/>
                </a:lnTo>
                <a:cubicBezTo>
                  <a:pt x="107103" y="1667947"/>
                  <a:pt x="165953" y="1601421"/>
                  <a:pt x="165953" y="1519357"/>
                </a:cubicBezTo>
                <a:cubicBezTo>
                  <a:pt x="165953" y="1437293"/>
                  <a:pt x="107103" y="1370767"/>
                  <a:pt x="34508" y="1370767"/>
                </a:cubicBezTo>
                <a:lnTo>
                  <a:pt x="0" y="1378643"/>
                </a:lnTo>
                <a:close/>
              </a:path>
            </a:pathLst>
          </a:custGeom>
          <a:solidFill>
            <a:schemeClr val="accent4">
              <a:lumMod val="60000"/>
              <a:lumOff val="40000"/>
            </a:schemeClr>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8" name="Freeform 7"/>
          <p:cNvSpPr/>
          <p:nvPr/>
        </p:nvSpPr>
        <p:spPr>
          <a:xfrm>
            <a:off x="7441946" y="1772432"/>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1234409 w 1709531"/>
              <a:gd name="connsiteY5" fmla="*/ 1561662 h 2215763"/>
              <a:gd name="connsiteX6" fmla="*/ 1124323 w 1709531"/>
              <a:gd name="connsiteY6" fmla="*/ 1684406 h 2215763"/>
              <a:gd name="connsiteX7" fmla="*/ 1234409 w 1709531"/>
              <a:gd name="connsiteY7" fmla="*/ 1807150 h 2215763"/>
              <a:gd name="connsiteX8" fmla="*/ 1344495 w 1709531"/>
              <a:gd name="connsiteY8" fmla="*/ 1684406 h 2215763"/>
              <a:gd name="connsiteX9" fmla="*/ 1234409 w 1709531"/>
              <a:gd name="connsiteY9" fmla="*/ 1561662 h 2215763"/>
              <a:gd name="connsiteX10" fmla="*/ 840782 w 1709531"/>
              <a:gd name="connsiteY10" fmla="*/ 1118688 h 2215763"/>
              <a:gd name="connsiteX11" fmla="*/ 703856 w 1709531"/>
              <a:gd name="connsiteY11" fmla="*/ 1261654 h 2215763"/>
              <a:gd name="connsiteX12" fmla="*/ 840782 w 1709531"/>
              <a:gd name="connsiteY12" fmla="*/ 1404620 h 2215763"/>
              <a:gd name="connsiteX13" fmla="*/ 977708 w 1709531"/>
              <a:gd name="connsiteY13" fmla="*/ 1261654 h 2215763"/>
              <a:gd name="connsiteX14" fmla="*/ 840782 w 1709531"/>
              <a:gd name="connsiteY14" fmla="*/ 1118688 h 2215763"/>
              <a:gd name="connsiteX15" fmla="*/ 1044505 w 1709531"/>
              <a:gd name="connsiteY15" fmla="*/ 283406 h 2215763"/>
              <a:gd name="connsiteX16" fmla="*/ 848412 w 1709531"/>
              <a:gd name="connsiteY16" fmla="*/ 496740 h 2215763"/>
              <a:gd name="connsiteX17" fmla="*/ 1044505 w 1709531"/>
              <a:gd name="connsiteY17" fmla="*/ 710074 h 2215763"/>
              <a:gd name="connsiteX18" fmla="*/ 1240598 w 1709531"/>
              <a:gd name="connsiteY18" fmla="*/ 496740 h 2215763"/>
              <a:gd name="connsiteX19" fmla="*/ 1044505 w 1709531"/>
              <a:gd name="connsiteY19" fmla="*/ 283406 h 2215763"/>
              <a:gd name="connsiteX20" fmla="*/ 310984 w 1709531"/>
              <a:gd name="connsiteY20" fmla="*/ 80260 h 2215763"/>
              <a:gd name="connsiteX21" fmla="*/ 179539 w 1709531"/>
              <a:gd name="connsiteY21" fmla="*/ 228850 h 2215763"/>
              <a:gd name="connsiteX22" fmla="*/ 310984 w 1709531"/>
              <a:gd name="connsiteY22" fmla="*/ 377440 h 2215763"/>
              <a:gd name="connsiteX23" fmla="*/ 442429 w 1709531"/>
              <a:gd name="connsiteY23" fmla="*/ 228850 h 2215763"/>
              <a:gd name="connsiteX24" fmla="*/ 310984 w 1709531"/>
              <a:gd name="connsiteY24" fmla="*/ 80260 h 2215763"/>
              <a:gd name="connsiteX25" fmla="*/ 0 w 1709531"/>
              <a:gd name="connsiteY25" fmla="*/ 0 h 2215763"/>
              <a:gd name="connsiteX26" fmla="*/ 1709531 w 1709531"/>
              <a:gd name="connsiteY26" fmla="*/ 0 h 2215763"/>
              <a:gd name="connsiteX27" fmla="*/ 1709531 w 1709531"/>
              <a:gd name="connsiteY27" fmla="*/ 822171 h 2215763"/>
              <a:gd name="connsiteX28" fmla="*/ 1706660 w 1709531"/>
              <a:gd name="connsiteY28" fmla="*/ 821508 h 2215763"/>
              <a:gd name="connsiteX29" fmla="*/ 1572343 w 1709531"/>
              <a:gd name="connsiteY29" fmla="*/ 975173 h 2215763"/>
              <a:gd name="connsiteX30" fmla="*/ 1706660 w 1709531"/>
              <a:gd name="connsiteY30" fmla="*/ 1128838 h 2215763"/>
              <a:gd name="connsiteX31" fmla="*/ 1709531 w 1709531"/>
              <a:gd name="connsiteY31" fmla="*/ 1128175 h 2215763"/>
              <a:gd name="connsiteX32" fmla="*/ 1709531 w 1709531"/>
              <a:gd name="connsiteY32" fmla="*/ 2215763 h 2215763"/>
              <a:gd name="connsiteX33" fmla="*/ 0 w 1709531"/>
              <a:gd name="connsiteY33" fmla="*/ 2215763 h 2215763"/>
              <a:gd name="connsiteX34" fmla="*/ 0 w 1709531"/>
              <a:gd name="connsiteY34" fmla="*/ 1258698 h 2215763"/>
              <a:gd name="connsiteX35" fmla="*/ 38267 w 1709531"/>
              <a:gd name="connsiteY35" fmla="*/ 1250597 h 2215763"/>
              <a:gd name="connsiteX36" fmla="*/ 120221 w 1709531"/>
              <a:gd name="connsiteY36" fmla="*/ 1120951 h 2215763"/>
              <a:gd name="connsiteX37" fmla="*/ 38267 w 1709531"/>
              <a:gd name="connsiteY37" fmla="*/ 991305 h 2215763"/>
              <a:gd name="connsiteX38" fmla="*/ 0 w 1709531"/>
              <a:gd name="connsiteY38" fmla="*/ 983204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1234409" y="1561662"/>
                </a:moveTo>
                <a:cubicBezTo>
                  <a:pt x="1173610" y="1561662"/>
                  <a:pt x="1124323" y="1616616"/>
                  <a:pt x="1124323" y="1684406"/>
                </a:cubicBezTo>
                <a:cubicBezTo>
                  <a:pt x="1124323" y="1752196"/>
                  <a:pt x="1173610" y="1807150"/>
                  <a:pt x="1234409" y="1807150"/>
                </a:cubicBezTo>
                <a:cubicBezTo>
                  <a:pt x="1295208" y="1807150"/>
                  <a:pt x="1344495" y="1752196"/>
                  <a:pt x="1344495" y="1684406"/>
                </a:cubicBezTo>
                <a:cubicBezTo>
                  <a:pt x="1344495" y="1616616"/>
                  <a:pt x="1295208" y="1561662"/>
                  <a:pt x="1234409" y="1561662"/>
                </a:cubicBezTo>
                <a:close/>
                <a:moveTo>
                  <a:pt x="840782" y="1118688"/>
                </a:moveTo>
                <a:cubicBezTo>
                  <a:pt x="765160" y="1118688"/>
                  <a:pt x="703856" y="1182696"/>
                  <a:pt x="703856" y="1261654"/>
                </a:cubicBezTo>
                <a:cubicBezTo>
                  <a:pt x="703856" y="1340612"/>
                  <a:pt x="765160" y="1404620"/>
                  <a:pt x="840782" y="1404620"/>
                </a:cubicBezTo>
                <a:cubicBezTo>
                  <a:pt x="916404" y="1404620"/>
                  <a:pt x="977708" y="1340612"/>
                  <a:pt x="977708" y="1261654"/>
                </a:cubicBezTo>
                <a:cubicBezTo>
                  <a:pt x="977708" y="1182696"/>
                  <a:pt x="916404" y="1118688"/>
                  <a:pt x="840782" y="1118688"/>
                </a:cubicBezTo>
                <a:close/>
                <a:moveTo>
                  <a:pt x="1044505" y="283406"/>
                </a:moveTo>
                <a:cubicBezTo>
                  <a:pt x="936206" y="283406"/>
                  <a:pt x="848412" y="378919"/>
                  <a:pt x="848412" y="496740"/>
                </a:cubicBezTo>
                <a:cubicBezTo>
                  <a:pt x="848412" y="614561"/>
                  <a:pt x="936206" y="710074"/>
                  <a:pt x="1044505" y="710074"/>
                </a:cubicBezTo>
                <a:cubicBezTo>
                  <a:pt x="1152804" y="710074"/>
                  <a:pt x="1240598" y="614561"/>
                  <a:pt x="1240598" y="496740"/>
                </a:cubicBezTo>
                <a:cubicBezTo>
                  <a:pt x="1240598" y="378919"/>
                  <a:pt x="1152804" y="283406"/>
                  <a:pt x="1044505" y="283406"/>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822171"/>
                </a:lnTo>
                <a:lnTo>
                  <a:pt x="1706660" y="821508"/>
                </a:lnTo>
                <a:cubicBezTo>
                  <a:pt x="1632479" y="821508"/>
                  <a:pt x="1572343" y="890306"/>
                  <a:pt x="1572343" y="975173"/>
                </a:cubicBezTo>
                <a:cubicBezTo>
                  <a:pt x="1572343" y="1060040"/>
                  <a:pt x="1632479" y="1128838"/>
                  <a:pt x="1706660" y="1128838"/>
                </a:cubicBezTo>
                <a:lnTo>
                  <a:pt x="1709531" y="1128175"/>
                </a:lnTo>
                <a:lnTo>
                  <a:pt x="1709531" y="2215763"/>
                </a:lnTo>
                <a:lnTo>
                  <a:pt x="0" y="2215763"/>
                </a:lnTo>
                <a:lnTo>
                  <a:pt x="0" y="1258698"/>
                </a:lnTo>
                <a:lnTo>
                  <a:pt x="38267" y="1250597"/>
                </a:lnTo>
                <a:cubicBezTo>
                  <a:pt x="86428" y="1229237"/>
                  <a:pt x="120221" y="1179232"/>
                  <a:pt x="120221" y="1120951"/>
                </a:cubicBezTo>
                <a:cubicBezTo>
                  <a:pt x="120221" y="1062670"/>
                  <a:pt x="86428" y="1012665"/>
                  <a:pt x="38267" y="991305"/>
                </a:cubicBezTo>
                <a:lnTo>
                  <a:pt x="0" y="983204"/>
                </a:lnTo>
                <a:close/>
              </a:path>
            </a:pathLst>
          </a:custGeom>
          <a:solidFill>
            <a:schemeClr val="accent4">
              <a:lumMod val="60000"/>
              <a:lumOff val="40000"/>
            </a:schemeClr>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9" name="Freeform 8"/>
          <p:cNvSpPr/>
          <p:nvPr/>
        </p:nvSpPr>
        <p:spPr>
          <a:xfrm>
            <a:off x="9462497" y="1683253"/>
            <a:ext cx="1574800" cy="2171314"/>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786172 w 1709531"/>
              <a:gd name="connsiteY5" fmla="*/ 972820 h 2215763"/>
              <a:gd name="connsiteX6" fmla="*/ 594636 w 1709531"/>
              <a:gd name="connsiteY6" fmla="*/ 1188720 h 2215763"/>
              <a:gd name="connsiteX7" fmla="*/ 786172 w 1709531"/>
              <a:gd name="connsiteY7" fmla="*/ 1404620 h 2215763"/>
              <a:gd name="connsiteX8" fmla="*/ 977708 w 1709531"/>
              <a:gd name="connsiteY8" fmla="*/ 1188720 h 2215763"/>
              <a:gd name="connsiteX9" fmla="*/ 786172 w 1709531"/>
              <a:gd name="connsiteY9" fmla="*/ 972820 h 2215763"/>
              <a:gd name="connsiteX10" fmla="*/ 987685 w 1709531"/>
              <a:gd name="connsiteY10" fmla="*/ 389512 h 2215763"/>
              <a:gd name="connsiteX11" fmla="*/ 877599 w 1709531"/>
              <a:gd name="connsiteY11" fmla="*/ 512256 h 2215763"/>
              <a:gd name="connsiteX12" fmla="*/ 987685 w 1709531"/>
              <a:gd name="connsiteY12" fmla="*/ 635000 h 2215763"/>
              <a:gd name="connsiteX13" fmla="*/ 1097771 w 1709531"/>
              <a:gd name="connsiteY13" fmla="*/ 512256 h 2215763"/>
              <a:gd name="connsiteX14" fmla="*/ 987685 w 1709531"/>
              <a:gd name="connsiteY14" fmla="*/ 389512 h 2215763"/>
              <a:gd name="connsiteX15" fmla="*/ 310984 w 1709531"/>
              <a:gd name="connsiteY15" fmla="*/ 80260 h 2215763"/>
              <a:gd name="connsiteX16" fmla="*/ 179539 w 1709531"/>
              <a:gd name="connsiteY16" fmla="*/ 228850 h 2215763"/>
              <a:gd name="connsiteX17" fmla="*/ 310984 w 1709531"/>
              <a:gd name="connsiteY17" fmla="*/ 377440 h 2215763"/>
              <a:gd name="connsiteX18" fmla="*/ 442429 w 1709531"/>
              <a:gd name="connsiteY18" fmla="*/ 228850 h 2215763"/>
              <a:gd name="connsiteX19" fmla="*/ 310984 w 1709531"/>
              <a:gd name="connsiteY19" fmla="*/ 80260 h 2215763"/>
              <a:gd name="connsiteX20" fmla="*/ 0 w 1709531"/>
              <a:gd name="connsiteY20" fmla="*/ 0 h 2215763"/>
              <a:gd name="connsiteX21" fmla="*/ 1709531 w 1709531"/>
              <a:gd name="connsiteY21" fmla="*/ 0 h 2215763"/>
              <a:gd name="connsiteX22" fmla="*/ 1709531 w 1709531"/>
              <a:gd name="connsiteY22" fmla="*/ 390824 h 2215763"/>
              <a:gd name="connsiteX23" fmla="*/ 1703787 w 1709531"/>
              <a:gd name="connsiteY23" fmla="*/ 389513 h 2215763"/>
              <a:gd name="connsiteX24" fmla="*/ 1572342 w 1709531"/>
              <a:gd name="connsiteY24" fmla="*/ 538103 h 2215763"/>
              <a:gd name="connsiteX25" fmla="*/ 1703787 w 1709531"/>
              <a:gd name="connsiteY25" fmla="*/ 686693 h 2215763"/>
              <a:gd name="connsiteX26" fmla="*/ 1709531 w 1709531"/>
              <a:gd name="connsiteY26" fmla="*/ 685382 h 2215763"/>
              <a:gd name="connsiteX27" fmla="*/ 1709531 w 1709531"/>
              <a:gd name="connsiteY27" fmla="*/ 1303949 h 2215763"/>
              <a:gd name="connsiteX28" fmla="*/ 1703787 w 1709531"/>
              <a:gd name="connsiteY28" fmla="*/ 1302638 h 2215763"/>
              <a:gd name="connsiteX29" fmla="*/ 1572342 w 1709531"/>
              <a:gd name="connsiteY29" fmla="*/ 1451228 h 2215763"/>
              <a:gd name="connsiteX30" fmla="*/ 1703787 w 1709531"/>
              <a:gd name="connsiteY30" fmla="*/ 1599818 h 2215763"/>
              <a:gd name="connsiteX31" fmla="*/ 1709531 w 1709531"/>
              <a:gd name="connsiteY31" fmla="*/ 1598507 h 2215763"/>
              <a:gd name="connsiteX32" fmla="*/ 1709531 w 1709531"/>
              <a:gd name="connsiteY32" fmla="*/ 2215763 h 2215763"/>
              <a:gd name="connsiteX33" fmla="*/ 0 w 1709531"/>
              <a:gd name="connsiteY33" fmla="*/ 2215763 h 2215763"/>
              <a:gd name="connsiteX34" fmla="*/ 0 w 1709531"/>
              <a:gd name="connsiteY34" fmla="*/ 1596006 h 2215763"/>
              <a:gd name="connsiteX35" fmla="*/ 34460 w 1709531"/>
              <a:gd name="connsiteY35" fmla="*/ 1588141 h 2215763"/>
              <a:gd name="connsiteX36" fmla="*/ 114740 w 1709531"/>
              <a:gd name="connsiteY36" fmla="*/ 1451228 h 2215763"/>
              <a:gd name="connsiteX37" fmla="*/ 34460 w 1709531"/>
              <a:gd name="connsiteY37" fmla="*/ 1314315 h 2215763"/>
              <a:gd name="connsiteX38" fmla="*/ 0 w 1709531"/>
              <a:gd name="connsiteY38" fmla="*/ 1306451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786172" y="972820"/>
                </a:moveTo>
                <a:cubicBezTo>
                  <a:pt x="680390" y="972820"/>
                  <a:pt x="594636" y="1069482"/>
                  <a:pt x="594636" y="1188720"/>
                </a:cubicBezTo>
                <a:cubicBezTo>
                  <a:pt x="594636" y="1307958"/>
                  <a:pt x="680390" y="1404620"/>
                  <a:pt x="786172" y="1404620"/>
                </a:cubicBezTo>
                <a:cubicBezTo>
                  <a:pt x="891954" y="1404620"/>
                  <a:pt x="977708" y="1307958"/>
                  <a:pt x="977708" y="1188720"/>
                </a:cubicBezTo>
                <a:cubicBezTo>
                  <a:pt x="977708" y="1069482"/>
                  <a:pt x="891954" y="972820"/>
                  <a:pt x="786172" y="972820"/>
                </a:cubicBezTo>
                <a:close/>
                <a:moveTo>
                  <a:pt x="987685" y="389512"/>
                </a:moveTo>
                <a:cubicBezTo>
                  <a:pt x="926886" y="389512"/>
                  <a:pt x="877599" y="444466"/>
                  <a:pt x="877599" y="512256"/>
                </a:cubicBezTo>
                <a:cubicBezTo>
                  <a:pt x="877599" y="580046"/>
                  <a:pt x="926886" y="635000"/>
                  <a:pt x="987685" y="635000"/>
                </a:cubicBezTo>
                <a:cubicBezTo>
                  <a:pt x="1048484" y="635000"/>
                  <a:pt x="1097771" y="580046"/>
                  <a:pt x="1097771" y="512256"/>
                </a:cubicBezTo>
                <a:cubicBezTo>
                  <a:pt x="1097771" y="444466"/>
                  <a:pt x="1048484" y="389512"/>
                  <a:pt x="987685" y="389512"/>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390824"/>
                </a:lnTo>
                <a:lnTo>
                  <a:pt x="1703787" y="389513"/>
                </a:lnTo>
                <a:cubicBezTo>
                  <a:pt x="1631192" y="389513"/>
                  <a:pt x="1572342" y="456039"/>
                  <a:pt x="1572342" y="538103"/>
                </a:cubicBezTo>
                <a:cubicBezTo>
                  <a:pt x="1572342" y="620167"/>
                  <a:pt x="1631192" y="686693"/>
                  <a:pt x="1703787" y="686693"/>
                </a:cubicBezTo>
                <a:lnTo>
                  <a:pt x="1709531" y="685382"/>
                </a:lnTo>
                <a:lnTo>
                  <a:pt x="1709531" y="1303949"/>
                </a:lnTo>
                <a:lnTo>
                  <a:pt x="1703787" y="1302638"/>
                </a:lnTo>
                <a:cubicBezTo>
                  <a:pt x="1631192" y="1302638"/>
                  <a:pt x="1572342" y="1369164"/>
                  <a:pt x="1572342" y="1451228"/>
                </a:cubicBezTo>
                <a:cubicBezTo>
                  <a:pt x="1572342" y="1533292"/>
                  <a:pt x="1631192" y="1599818"/>
                  <a:pt x="1703787" y="1599818"/>
                </a:cubicBezTo>
                <a:lnTo>
                  <a:pt x="1709531" y="1598507"/>
                </a:lnTo>
                <a:lnTo>
                  <a:pt x="1709531" y="2215763"/>
                </a:lnTo>
                <a:lnTo>
                  <a:pt x="0" y="2215763"/>
                </a:lnTo>
                <a:lnTo>
                  <a:pt x="0" y="1596006"/>
                </a:lnTo>
                <a:lnTo>
                  <a:pt x="34460" y="1588141"/>
                </a:lnTo>
                <a:cubicBezTo>
                  <a:pt x="81637" y="1565584"/>
                  <a:pt x="114740" y="1512776"/>
                  <a:pt x="114740" y="1451228"/>
                </a:cubicBezTo>
                <a:cubicBezTo>
                  <a:pt x="114740" y="1389680"/>
                  <a:pt x="81637" y="1336872"/>
                  <a:pt x="34460" y="1314315"/>
                </a:cubicBezTo>
                <a:lnTo>
                  <a:pt x="0" y="1306451"/>
                </a:lnTo>
                <a:close/>
              </a:path>
            </a:pathLst>
          </a:custGeom>
          <a:solidFill>
            <a:schemeClr val="accent4">
              <a:lumMod val="60000"/>
              <a:lumOff val="40000"/>
            </a:schemeClr>
          </a:solidFill>
          <a:ln/>
          <a:effectLst>
            <a:outerShdw blurRad="57150" dir="5400000" algn="ctr" rotWithShape="0">
              <a:srgbClr val="000000">
                <a:alpha val="70000"/>
              </a:srgbClr>
            </a:outerShdw>
          </a:effectLst>
          <a:scene3d>
            <a:camera prst="orthographicFront">
              <a:rot lat="600000" lon="18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cxnSp>
        <p:nvCxnSpPr>
          <p:cNvPr id="10" name="Straight Arrow Connector 9"/>
          <p:cNvCxnSpPr/>
          <p:nvPr/>
        </p:nvCxnSpPr>
        <p:spPr>
          <a:xfrm flipV="1">
            <a:off x="1502484" y="3949515"/>
            <a:ext cx="9187031" cy="73574"/>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
        <p:nvSpPr>
          <p:cNvPr id="13" name="Title 1"/>
          <p:cNvSpPr txBox="1">
            <a:spLocks/>
          </p:cNvSpPr>
          <p:nvPr/>
        </p:nvSpPr>
        <p:spPr>
          <a:xfrm>
            <a:off x="748242" y="583268"/>
            <a:ext cx="2100019" cy="10390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IN" sz="1200" b="1" dirty="0">
                <a:latin typeface="Arial" panose="020B0604020202020204" pitchFamily="34" charset="0"/>
                <a:cs typeface="Arial" panose="020B0604020202020204" pitchFamily="34" charset="0"/>
              </a:rPr>
              <a:t>Weak management</a:t>
            </a:r>
            <a:endParaRPr lang="en-IN" sz="1200" dirty="0">
              <a:latin typeface="Arial" panose="020B0604020202020204" pitchFamily="34" charset="0"/>
              <a:cs typeface="Arial" panose="020B0604020202020204" pitchFamily="34" charset="0"/>
            </a:endParaRPr>
          </a:p>
          <a:p>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15" name="Title 1"/>
          <p:cNvSpPr txBox="1">
            <a:spLocks/>
          </p:cNvSpPr>
          <p:nvPr/>
        </p:nvSpPr>
        <p:spPr>
          <a:xfrm>
            <a:off x="2556040" y="747603"/>
            <a:ext cx="2100019" cy="10390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IN" sz="1200" b="1" dirty="0">
                <a:latin typeface="Arial" panose="020B0604020202020204" pitchFamily="34" charset="0"/>
                <a:cs typeface="Arial" panose="020B0604020202020204" pitchFamily="34" charset="0"/>
              </a:rPr>
              <a:t>Workforce &amp; Staffing</a:t>
            </a:r>
            <a:endParaRPr lang="en-IN" sz="1200" dirty="0">
              <a:latin typeface="Arial" panose="020B0604020202020204" pitchFamily="34" charset="0"/>
              <a:cs typeface="Arial" panose="020B0604020202020204" pitchFamily="34" charset="0"/>
            </a:endParaRPr>
          </a:p>
          <a:p>
            <a:br>
              <a:rPr lang="en-IN"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16" name="Title 1"/>
          <p:cNvSpPr txBox="1">
            <a:spLocks/>
          </p:cNvSpPr>
          <p:nvPr/>
        </p:nvSpPr>
        <p:spPr>
          <a:xfrm>
            <a:off x="4044660" y="814130"/>
            <a:ext cx="2100019" cy="8083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IN" sz="1200" b="1" dirty="0">
                <a:latin typeface="Arial" panose="020B0604020202020204" pitchFamily="34" charset="0"/>
                <a:cs typeface="Arial" panose="020B0604020202020204" pitchFamily="34" charset="0"/>
              </a:rPr>
              <a:t>Processes</a:t>
            </a:r>
            <a:br>
              <a:rPr lang="en-IN"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17" name="Title 1"/>
          <p:cNvSpPr txBox="1">
            <a:spLocks/>
          </p:cNvSpPr>
          <p:nvPr/>
        </p:nvSpPr>
        <p:spPr>
          <a:xfrm>
            <a:off x="5606580" y="951770"/>
            <a:ext cx="2100019" cy="10390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IN" sz="1200" b="1" dirty="0">
                <a:latin typeface="Arial" panose="020B0604020202020204" pitchFamily="34" charset="0"/>
                <a:cs typeface="Arial" panose="020B0604020202020204" pitchFamily="34" charset="0"/>
              </a:rPr>
              <a:t>Communication</a:t>
            </a:r>
            <a:endParaRPr lang="en-IN" sz="1200" dirty="0">
              <a:latin typeface="Arial" panose="020B0604020202020204" pitchFamily="34" charset="0"/>
              <a:cs typeface="Arial" panose="020B0604020202020204" pitchFamily="34" charset="0"/>
            </a:endParaRPr>
          </a:p>
          <a:p>
            <a:br>
              <a:rPr lang="en-IN"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18" name="Title 1"/>
          <p:cNvSpPr txBox="1">
            <a:spLocks/>
          </p:cNvSpPr>
          <p:nvPr/>
        </p:nvSpPr>
        <p:spPr>
          <a:xfrm>
            <a:off x="7421704" y="773007"/>
            <a:ext cx="2100019" cy="10390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IN" sz="1200" b="1" dirty="0">
                <a:latin typeface="Arial" panose="020B0604020202020204" pitchFamily="34" charset="0"/>
                <a:cs typeface="Arial" panose="020B0604020202020204" pitchFamily="34" charset="0"/>
              </a:rPr>
              <a:t>Equipment/Resources</a:t>
            </a:r>
            <a:br>
              <a:rPr lang="en-IN"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19" name="Title 1"/>
          <p:cNvSpPr txBox="1">
            <a:spLocks/>
          </p:cNvSpPr>
          <p:nvPr/>
        </p:nvSpPr>
        <p:spPr>
          <a:xfrm>
            <a:off x="9229502" y="773005"/>
            <a:ext cx="2100019" cy="57586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IN" sz="1200" b="1" dirty="0">
                <a:latin typeface="Arial" panose="020B0604020202020204" pitchFamily="34" charset="0"/>
                <a:cs typeface="Arial" panose="020B0604020202020204" pitchFamily="34" charset="0"/>
              </a:rPr>
              <a:t>Culture</a:t>
            </a:r>
            <a:endParaRPr lang="en-IN" sz="1200" dirty="0">
              <a:latin typeface="Arial" panose="020B0604020202020204" pitchFamily="34" charset="0"/>
              <a:cs typeface="Arial" panose="020B0604020202020204" pitchFamily="34" charset="0"/>
            </a:endParaRPr>
          </a:p>
        </p:txBody>
      </p:sp>
      <p:sp>
        <p:nvSpPr>
          <p:cNvPr id="20" name="Down Arrow 19"/>
          <p:cNvSpPr/>
          <p:nvPr/>
        </p:nvSpPr>
        <p:spPr>
          <a:xfrm>
            <a:off x="1431680" y="4014588"/>
            <a:ext cx="318557"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1" name="Down Arrow 20"/>
          <p:cNvSpPr/>
          <p:nvPr/>
        </p:nvSpPr>
        <p:spPr>
          <a:xfrm>
            <a:off x="3241775" y="3998890"/>
            <a:ext cx="318557"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2" name="Down Arrow 21"/>
          <p:cNvSpPr/>
          <p:nvPr/>
        </p:nvSpPr>
        <p:spPr>
          <a:xfrm>
            <a:off x="5055303" y="3986302"/>
            <a:ext cx="318557"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3" name="Down Arrow 22"/>
          <p:cNvSpPr/>
          <p:nvPr/>
        </p:nvSpPr>
        <p:spPr>
          <a:xfrm>
            <a:off x="6648785" y="3998890"/>
            <a:ext cx="318557"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4" name="Down Arrow 23"/>
          <p:cNvSpPr/>
          <p:nvPr/>
        </p:nvSpPr>
        <p:spPr>
          <a:xfrm>
            <a:off x="8377262" y="3991939"/>
            <a:ext cx="318556"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5" name="Down Arrow 24"/>
          <p:cNvSpPr/>
          <p:nvPr/>
        </p:nvSpPr>
        <p:spPr>
          <a:xfrm>
            <a:off x="10115260" y="3960592"/>
            <a:ext cx="318557"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26" name="Title 1"/>
          <p:cNvSpPr txBox="1">
            <a:spLocks/>
          </p:cNvSpPr>
          <p:nvPr/>
        </p:nvSpPr>
        <p:spPr>
          <a:xfrm>
            <a:off x="2474244" y="4718837"/>
            <a:ext cx="1787184" cy="208498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200" b="1" dirty="0">
                <a:latin typeface="Arial" panose="020B0604020202020204" pitchFamily="34" charset="0"/>
                <a:cs typeface="Arial" panose="020B0604020202020204" pitchFamily="34" charset="0"/>
              </a:rPr>
              <a:t>Understaffing and Weak Safety Governance- </a:t>
            </a:r>
            <a:r>
              <a:rPr lang="en-US" sz="1200" dirty="0">
                <a:latin typeface="Arial" panose="020B0604020202020204" pitchFamily="34" charset="0"/>
                <a:cs typeface="Arial" panose="020B0604020202020204" pitchFamily="34" charset="0"/>
              </a:rPr>
              <a:t>The hospital was significantly understaffed, and the available staff was </a:t>
            </a:r>
            <a:r>
              <a:rPr lang="en-US" sz="1200" dirty="0" err="1">
                <a:latin typeface="Arial" panose="020B0604020202020204" pitchFamily="34" charset="0"/>
                <a:cs typeface="Arial" panose="020B0604020202020204" pitchFamily="34" charset="0"/>
              </a:rPr>
              <a:t>underskilled</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(CQC, 2016).</a:t>
            </a:r>
          </a:p>
          <a:p>
            <a:br>
              <a:rPr lang="en-US"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27" name="Title 1"/>
          <p:cNvSpPr txBox="1">
            <a:spLocks/>
          </p:cNvSpPr>
          <p:nvPr/>
        </p:nvSpPr>
        <p:spPr>
          <a:xfrm>
            <a:off x="846968" y="4570389"/>
            <a:ext cx="1779541" cy="201669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200" b="1" dirty="0">
                <a:latin typeface="Arial" panose="020B0604020202020204" pitchFamily="34" charset="0"/>
                <a:cs typeface="Arial" panose="020B0604020202020204" pitchFamily="34" charset="0"/>
              </a:rPr>
              <a:t>Ineffective Leadership and Lack of Accountability</a:t>
            </a:r>
            <a:r>
              <a:rPr lang="en-US" sz="1200" dirty="0">
                <a:latin typeface="Arial" panose="020B0604020202020204" pitchFamily="34" charset="0"/>
                <a:cs typeface="Arial" panose="020B0604020202020204" pitchFamily="34" charset="0"/>
              </a:rPr>
              <a:t> </a:t>
            </a:r>
          </a:p>
          <a:p>
            <a:r>
              <a:rPr lang="en-US" sz="1200" dirty="0">
                <a:latin typeface="Arial" panose="020B0604020202020204" pitchFamily="34" charset="0"/>
                <a:cs typeface="Arial" panose="020B0604020202020204" pitchFamily="34" charset="0"/>
              </a:rPr>
              <a:t>Weaknesses in hospital management; failing to take action despite staff highlighting the concerns repeatedly. </a:t>
            </a:r>
          </a:p>
          <a:p>
            <a:br>
              <a:rPr lang="en-US"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28" name="Title 1"/>
          <p:cNvSpPr txBox="1">
            <a:spLocks/>
          </p:cNvSpPr>
          <p:nvPr/>
        </p:nvSpPr>
        <p:spPr>
          <a:xfrm>
            <a:off x="4183775" y="4876049"/>
            <a:ext cx="1901028" cy="214162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200" b="1" dirty="0">
                <a:latin typeface="Arial" panose="020B0604020202020204" pitchFamily="34" charset="0"/>
                <a:cs typeface="Arial" panose="020B0604020202020204" pitchFamily="34" charset="0"/>
              </a:rPr>
              <a:t>No Investigations/Ignored Audits </a:t>
            </a:r>
            <a:r>
              <a:rPr lang="en-US" sz="1200" dirty="0">
                <a:latin typeface="Arial" panose="020B0604020202020204" pitchFamily="34" charset="0"/>
                <a:cs typeface="Arial" panose="020B0604020202020204" pitchFamily="34" charset="0"/>
              </a:rPr>
              <a:t>- Ineffective use of whistleblowing policies, making the frontline clinicians unable to raise the ongoing concern directly to external regulators </a:t>
            </a:r>
            <a:r>
              <a:rPr lang="en-US" sz="1200" b="1" dirty="0">
                <a:latin typeface="Arial" panose="020B0604020202020204" pitchFamily="34" charset="0"/>
                <a:cs typeface="Arial" panose="020B0604020202020204" pitchFamily="34" charset="0"/>
              </a:rPr>
              <a:t>(Lawrence and Conn, 2025).</a:t>
            </a:r>
          </a:p>
          <a:p>
            <a:br>
              <a:rPr lang="en-US" sz="1200" dirty="0">
                <a:latin typeface="Arial" panose="020B0604020202020204" pitchFamily="34" charset="0"/>
                <a:cs typeface="Arial" panose="020B0604020202020204" pitchFamily="34" charset="0"/>
              </a:rPr>
            </a:br>
            <a:br>
              <a:rPr lang="en-IN"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29" name="Title 1"/>
          <p:cNvSpPr txBox="1">
            <a:spLocks/>
          </p:cNvSpPr>
          <p:nvPr/>
        </p:nvSpPr>
        <p:spPr>
          <a:xfrm>
            <a:off x="6157295" y="4570192"/>
            <a:ext cx="1593482" cy="214598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200" b="1" dirty="0">
                <a:latin typeface="Arial" panose="020B0604020202020204" pitchFamily="34" charset="0"/>
                <a:cs typeface="Arial" panose="020B0604020202020204" pitchFamily="34" charset="0"/>
              </a:rPr>
              <a:t>Miscommunication/Delayed Updates/Failure to Report</a:t>
            </a:r>
            <a:r>
              <a:rPr lang="en-US" sz="1200" dirty="0">
                <a:latin typeface="Arial" panose="020B0604020202020204" pitchFamily="34" charset="0"/>
                <a:cs typeface="Arial" panose="020B0604020202020204" pitchFamily="34" charset="0"/>
              </a:rPr>
              <a:t> - Poor incident reporting, inhibiting timely identification of harmful patterns </a:t>
            </a:r>
            <a:r>
              <a:rPr lang="en-US" sz="1200" b="1" dirty="0">
                <a:latin typeface="Arial" panose="020B0604020202020204" pitchFamily="34" charset="0"/>
                <a:cs typeface="Arial" panose="020B0604020202020204" pitchFamily="34" charset="0"/>
              </a:rPr>
              <a:t>(RCPH, 2025). </a:t>
            </a:r>
          </a:p>
          <a:p>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30" name="Title 1"/>
          <p:cNvSpPr txBox="1">
            <a:spLocks/>
          </p:cNvSpPr>
          <p:nvPr/>
        </p:nvSpPr>
        <p:spPr>
          <a:xfrm>
            <a:off x="7738097" y="4783731"/>
            <a:ext cx="1593482" cy="214598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200" b="1" dirty="0">
                <a:latin typeface="Arial" panose="020B0604020202020204" pitchFamily="34" charset="0"/>
                <a:cs typeface="Arial" panose="020B0604020202020204" pitchFamily="34" charset="0"/>
              </a:rPr>
              <a:t>Outdated Monitors/Low Funding</a:t>
            </a:r>
            <a:r>
              <a:rPr lang="en-US" sz="1200" dirty="0">
                <a:latin typeface="Arial" panose="020B0604020202020204" pitchFamily="34" charset="0"/>
                <a:cs typeface="Arial" panose="020B0604020202020204" pitchFamily="34" charset="0"/>
              </a:rPr>
              <a:t> - Ageing neonatal facilities; contaminated water taps with the presence of antibiotic-resistant superbugs </a:t>
            </a:r>
            <a:r>
              <a:rPr lang="en-US" sz="1200" b="1" dirty="0">
                <a:latin typeface="Arial" panose="020B0604020202020204" pitchFamily="34" charset="0"/>
                <a:cs typeface="Arial" panose="020B0604020202020204" pitchFamily="34" charset="0"/>
              </a:rPr>
              <a:t>(Lawrence and Conn, 2025). </a:t>
            </a:r>
          </a:p>
          <a:p>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31" name="Title 1"/>
          <p:cNvSpPr txBox="1">
            <a:spLocks/>
          </p:cNvSpPr>
          <p:nvPr/>
        </p:nvSpPr>
        <p:spPr>
          <a:xfrm>
            <a:off x="9476564" y="4384601"/>
            <a:ext cx="1593482" cy="214598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200" b="1" dirty="0">
                <a:latin typeface="Arial" panose="020B0604020202020204" pitchFamily="34" charset="0"/>
                <a:cs typeface="Arial" panose="020B0604020202020204" pitchFamily="34" charset="0"/>
              </a:rPr>
              <a:t>Dismissive and Fear of Speak</a:t>
            </a:r>
            <a:r>
              <a:rPr lang="en-US" sz="1200" dirty="0">
                <a:latin typeface="Arial" panose="020B0604020202020204" pitchFamily="34" charset="0"/>
                <a:cs typeface="Arial" panose="020B0604020202020204" pitchFamily="34" charset="0"/>
              </a:rPr>
              <a:t> - Absence of timely root cause analysis, allowing underlying failures to escalate </a:t>
            </a:r>
            <a:r>
              <a:rPr lang="en-US" sz="1200" b="1" dirty="0">
                <a:latin typeface="Arial" panose="020B0604020202020204" pitchFamily="34" charset="0"/>
                <a:cs typeface="Arial" panose="020B0604020202020204" pitchFamily="34" charset="0"/>
              </a:rPr>
              <a:t>(Lawrence and Conn, 2025). </a:t>
            </a:r>
          </a:p>
          <a:p>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9775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6000"/>
            <a:lum/>
          </a:blip>
          <a:srcRect/>
          <a:stretch>
            <a:fillRect t="-1000" b="-1000"/>
          </a:stretch>
        </a:blipFill>
        <a:effectLst/>
      </p:bgPr>
    </p:bg>
    <p:spTree>
      <p:nvGrpSpPr>
        <p:cNvPr id="1" name=""/>
        <p:cNvGrpSpPr/>
        <p:nvPr/>
      </p:nvGrpSpPr>
      <p:grpSpPr>
        <a:xfrm>
          <a:off x="0" y="0"/>
          <a:ext cx="0" cy="0"/>
          <a:chOff x="0" y="0"/>
          <a:chExt cx="0" cy="0"/>
        </a:xfrm>
      </p:grpSpPr>
      <p:sp>
        <p:nvSpPr>
          <p:cNvPr id="14" name="Isosceles Triangle 13"/>
          <p:cNvSpPr/>
          <p:nvPr/>
        </p:nvSpPr>
        <p:spPr>
          <a:xfrm rot="5400000">
            <a:off x="9494405" y="2686292"/>
            <a:ext cx="2496531" cy="2064802"/>
          </a:xfrm>
          <a:custGeom>
            <a:avLst/>
            <a:gdLst>
              <a:gd name="connsiteX0" fmla="*/ 0 w 1714500"/>
              <a:gd name="connsiteY0" fmla="*/ 1336431 h 1336431"/>
              <a:gd name="connsiteX1" fmla="*/ 857250 w 1714500"/>
              <a:gd name="connsiteY1" fmla="*/ 0 h 1336431"/>
              <a:gd name="connsiteX2" fmla="*/ 1714500 w 1714500"/>
              <a:gd name="connsiteY2" fmla="*/ 1336431 h 1336431"/>
              <a:gd name="connsiteX3" fmla="*/ 0 w 1714500"/>
              <a:gd name="connsiteY3" fmla="*/ 1336431 h 1336431"/>
              <a:gd name="connsiteX0" fmla="*/ 18683 w 1751866"/>
              <a:gd name="connsiteY0" fmla="*/ 1336431 h 1336431"/>
              <a:gd name="connsiteX1" fmla="*/ 875933 w 1751866"/>
              <a:gd name="connsiteY1" fmla="*/ 0 h 1336431"/>
              <a:gd name="connsiteX2" fmla="*/ 1733183 w 1751866"/>
              <a:gd name="connsiteY2" fmla="*/ 1336431 h 1336431"/>
              <a:gd name="connsiteX3" fmla="*/ 18683 w 1751866"/>
              <a:gd name="connsiteY3" fmla="*/ 1336431 h 1336431"/>
              <a:gd name="connsiteX0" fmla="*/ 18683 w 1751866"/>
              <a:gd name="connsiteY0" fmla="*/ 1336431 h 1362573"/>
              <a:gd name="connsiteX1" fmla="*/ 875933 w 1751866"/>
              <a:gd name="connsiteY1" fmla="*/ 0 h 1362573"/>
              <a:gd name="connsiteX2" fmla="*/ 1733183 w 1751866"/>
              <a:gd name="connsiteY2" fmla="*/ 1336431 h 1362573"/>
              <a:gd name="connsiteX3" fmla="*/ 18683 w 1751866"/>
              <a:gd name="connsiteY3" fmla="*/ 1336431 h 1362573"/>
              <a:gd name="connsiteX0" fmla="*/ 18683 w 1751866"/>
              <a:gd name="connsiteY0" fmla="*/ 1336431 h 1391092"/>
              <a:gd name="connsiteX1" fmla="*/ 875933 w 1751866"/>
              <a:gd name="connsiteY1" fmla="*/ 0 h 1391092"/>
              <a:gd name="connsiteX2" fmla="*/ 1733183 w 1751866"/>
              <a:gd name="connsiteY2" fmla="*/ 1336431 h 1391092"/>
              <a:gd name="connsiteX3" fmla="*/ 18683 w 1751866"/>
              <a:gd name="connsiteY3" fmla="*/ 1336431 h 1391092"/>
              <a:gd name="connsiteX0" fmla="*/ 18683 w 1751866"/>
              <a:gd name="connsiteY0" fmla="*/ 1336431 h 1417087"/>
              <a:gd name="connsiteX1" fmla="*/ 875933 w 1751866"/>
              <a:gd name="connsiteY1" fmla="*/ 0 h 1417087"/>
              <a:gd name="connsiteX2" fmla="*/ 1733183 w 1751866"/>
              <a:gd name="connsiteY2" fmla="*/ 1336431 h 1417087"/>
              <a:gd name="connsiteX3" fmla="*/ 18683 w 1751866"/>
              <a:gd name="connsiteY3" fmla="*/ 1336431 h 1417087"/>
              <a:gd name="connsiteX0" fmla="*/ 18683 w 1733184"/>
              <a:gd name="connsiteY0" fmla="*/ 1336431 h 1449782"/>
              <a:gd name="connsiteX1" fmla="*/ 875933 w 1733184"/>
              <a:gd name="connsiteY1" fmla="*/ 0 h 1449782"/>
              <a:gd name="connsiteX2" fmla="*/ 1733183 w 1733184"/>
              <a:gd name="connsiteY2" fmla="*/ 1336431 h 1449782"/>
              <a:gd name="connsiteX3" fmla="*/ 863984 w 1733184"/>
              <a:gd name="connsiteY3" fmla="*/ 1366672 h 1449782"/>
              <a:gd name="connsiteX4" fmla="*/ 18683 w 1733184"/>
              <a:gd name="connsiteY4" fmla="*/ 1336431 h 1449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3184" h="1449782">
                <a:moveTo>
                  <a:pt x="18683" y="1336431"/>
                </a:moveTo>
                <a:cubicBezTo>
                  <a:pt x="-124192" y="1113693"/>
                  <a:pt x="590183" y="0"/>
                  <a:pt x="875933" y="0"/>
                </a:cubicBezTo>
                <a:cubicBezTo>
                  <a:pt x="1161683" y="0"/>
                  <a:pt x="1734078" y="1100421"/>
                  <a:pt x="1733183" y="1336431"/>
                </a:cubicBezTo>
                <a:cubicBezTo>
                  <a:pt x="1732288" y="1572441"/>
                  <a:pt x="1149734" y="1366672"/>
                  <a:pt x="863984" y="1366672"/>
                </a:cubicBezTo>
                <a:cubicBezTo>
                  <a:pt x="578234" y="1366672"/>
                  <a:pt x="17788" y="1572441"/>
                  <a:pt x="18683" y="1336431"/>
                </a:cubicBezTo>
                <a:close/>
              </a:path>
            </a:pathLst>
          </a:cu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15" name="Oval 14"/>
          <p:cNvSpPr/>
          <p:nvPr/>
        </p:nvSpPr>
        <p:spPr>
          <a:xfrm flipH="1">
            <a:off x="11219676" y="3421464"/>
            <a:ext cx="175846" cy="167054"/>
          </a:xfrm>
          <a:prstGeom prst="ellipse">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16" name="Rounded Rectangle 15"/>
          <p:cNvSpPr/>
          <p:nvPr/>
        </p:nvSpPr>
        <p:spPr>
          <a:xfrm>
            <a:off x="2280768" y="3588518"/>
            <a:ext cx="7499838" cy="2022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N"/>
          </a:p>
        </p:txBody>
      </p:sp>
      <p:sp>
        <p:nvSpPr>
          <p:cNvPr id="17" name="Isosceles Triangle 35"/>
          <p:cNvSpPr/>
          <p:nvPr/>
        </p:nvSpPr>
        <p:spPr>
          <a:xfrm rot="5400000">
            <a:off x="232793" y="2976181"/>
            <a:ext cx="2416915" cy="1485024"/>
          </a:xfrm>
          <a:custGeom>
            <a:avLst/>
            <a:gdLst>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060881 h 1060881"/>
              <a:gd name="connsiteX1" fmla="*/ 843027 w 1686053"/>
              <a:gd name="connsiteY1" fmla="*/ 0 h 1060881"/>
              <a:gd name="connsiteX2" fmla="*/ 1686053 w 1686053"/>
              <a:gd name="connsiteY2" fmla="*/ 1060881 h 1060881"/>
              <a:gd name="connsiteX3" fmla="*/ 0 w 1686053"/>
              <a:gd name="connsiteY3" fmla="*/ 1060881 h 1060881"/>
              <a:gd name="connsiteX0" fmla="*/ 0 w 1686053"/>
              <a:gd name="connsiteY0" fmla="*/ 1042367 h 1042367"/>
              <a:gd name="connsiteX1" fmla="*/ 830762 w 1686053"/>
              <a:gd name="connsiteY1" fmla="*/ 0 h 1042367"/>
              <a:gd name="connsiteX2" fmla="*/ 1686053 w 1686053"/>
              <a:gd name="connsiteY2" fmla="*/ 1042367 h 1042367"/>
              <a:gd name="connsiteX3" fmla="*/ 0 w 1686053"/>
              <a:gd name="connsiteY3" fmla="*/ 1042367 h 1042367"/>
              <a:gd name="connsiteX0" fmla="*/ 0 w 1686053"/>
              <a:gd name="connsiteY0" fmla="*/ 1042367 h 1042367"/>
              <a:gd name="connsiteX1" fmla="*/ 830762 w 1686053"/>
              <a:gd name="connsiteY1" fmla="*/ 0 h 1042367"/>
              <a:gd name="connsiteX2" fmla="*/ 1686053 w 1686053"/>
              <a:gd name="connsiteY2" fmla="*/ 1042367 h 1042367"/>
              <a:gd name="connsiteX3" fmla="*/ 0 w 1686053"/>
              <a:gd name="connsiteY3" fmla="*/ 1042367 h 1042367"/>
              <a:gd name="connsiteX0" fmla="*/ 0 w 1686053"/>
              <a:gd name="connsiteY0" fmla="*/ 1042367 h 1042367"/>
              <a:gd name="connsiteX1" fmla="*/ 830762 w 1686053"/>
              <a:gd name="connsiteY1" fmla="*/ 0 h 1042367"/>
              <a:gd name="connsiteX2" fmla="*/ 1686053 w 1686053"/>
              <a:gd name="connsiteY2" fmla="*/ 1042367 h 1042367"/>
              <a:gd name="connsiteX3" fmla="*/ 0 w 1686053"/>
              <a:gd name="connsiteY3" fmla="*/ 1042367 h 1042367"/>
            </a:gdLst>
            <a:ahLst/>
            <a:cxnLst>
              <a:cxn ang="0">
                <a:pos x="connsiteX0" y="connsiteY0"/>
              </a:cxn>
              <a:cxn ang="0">
                <a:pos x="connsiteX1" y="connsiteY1"/>
              </a:cxn>
              <a:cxn ang="0">
                <a:pos x="connsiteX2" y="connsiteY2"/>
              </a:cxn>
              <a:cxn ang="0">
                <a:pos x="connsiteX3" y="connsiteY3"/>
              </a:cxn>
            </a:cxnLst>
            <a:rect l="l" t="t" r="r" b="b"/>
            <a:pathLst>
              <a:path w="1686053" h="1042367">
                <a:moveTo>
                  <a:pt x="0" y="1042367"/>
                </a:moveTo>
                <a:cubicBezTo>
                  <a:pt x="281009" y="661997"/>
                  <a:pt x="555888" y="330997"/>
                  <a:pt x="830762" y="0"/>
                </a:cubicBezTo>
                <a:cubicBezTo>
                  <a:pt x="1146529" y="347455"/>
                  <a:pt x="1400956" y="694911"/>
                  <a:pt x="1686053" y="1042367"/>
                </a:cubicBezTo>
                <a:cubicBezTo>
                  <a:pt x="1093806" y="942167"/>
                  <a:pt x="929458" y="810154"/>
                  <a:pt x="0" y="1042367"/>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Connector 28"/>
          <p:cNvCxnSpPr/>
          <p:nvPr/>
        </p:nvCxnSpPr>
        <p:spPr>
          <a:xfrm>
            <a:off x="3776822" y="2726501"/>
            <a:ext cx="955430" cy="655400"/>
          </a:xfrm>
          <a:prstGeom prst="line">
            <a:avLst/>
          </a:prstGeom>
        </p:spPr>
        <p:style>
          <a:lnRef idx="3">
            <a:schemeClr val="accent5"/>
          </a:lnRef>
          <a:fillRef idx="0">
            <a:schemeClr val="accent5"/>
          </a:fillRef>
          <a:effectRef idx="2">
            <a:schemeClr val="accent5"/>
          </a:effectRef>
          <a:fontRef idx="minor">
            <a:schemeClr val="tx1"/>
          </a:fontRef>
        </p:style>
      </p:cxnSp>
      <p:cxnSp>
        <p:nvCxnSpPr>
          <p:cNvPr id="30" name="Straight Connector 29"/>
          <p:cNvCxnSpPr/>
          <p:nvPr/>
        </p:nvCxnSpPr>
        <p:spPr>
          <a:xfrm>
            <a:off x="6856721" y="2678390"/>
            <a:ext cx="918796" cy="730494"/>
          </a:xfrm>
          <a:prstGeom prst="line">
            <a:avLst/>
          </a:prstGeom>
        </p:spPr>
        <p:style>
          <a:lnRef idx="3">
            <a:schemeClr val="accent5"/>
          </a:lnRef>
          <a:fillRef idx="0">
            <a:schemeClr val="accent5"/>
          </a:fillRef>
          <a:effectRef idx="2">
            <a:schemeClr val="accent5"/>
          </a:effectRef>
          <a:fontRef idx="minor">
            <a:schemeClr val="tx1"/>
          </a:fontRef>
        </p:style>
      </p:cxnSp>
      <p:cxnSp>
        <p:nvCxnSpPr>
          <p:cNvPr id="31" name="Straight Connector 30"/>
          <p:cNvCxnSpPr/>
          <p:nvPr/>
        </p:nvCxnSpPr>
        <p:spPr>
          <a:xfrm flipV="1">
            <a:off x="4420827" y="3965125"/>
            <a:ext cx="1050179" cy="839661"/>
          </a:xfrm>
          <a:prstGeom prst="line">
            <a:avLst/>
          </a:prstGeom>
        </p:spPr>
        <p:style>
          <a:lnRef idx="3">
            <a:schemeClr val="accent5"/>
          </a:lnRef>
          <a:fillRef idx="0">
            <a:schemeClr val="accent5"/>
          </a:fillRef>
          <a:effectRef idx="2">
            <a:schemeClr val="accent5"/>
          </a:effectRef>
          <a:fontRef idx="minor">
            <a:schemeClr val="tx1"/>
          </a:fontRef>
        </p:style>
      </p:cxnSp>
      <p:cxnSp>
        <p:nvCxnSpPr>
          <p:cNvPr id="38" name="Straight Connector 37"/>
          <p:cNvCxnSpPr/>
          <p:nvPr/>
        </p:nvCxnSpPr>
        <p:spPr>
          <a:xfrm flipV="1">
            <a:off x="7477023" y="4037814"/>
            <a:ext cx="753207" cy="694285"/>
          </a:xfrm>
          <a:prstGeom prst="line">
            <a:avLst/>
          </a:prstGeom>
        </p:spPr>
        <p:style>
          <a:lnRef idx="3">
            <a:schemeClr val="accent5"/>
          </a:lnRef>
          <a:fillRef idx="0">
            <a:schemeClr val="accent5"/>
          </a:fillRef>
          <a:effectRef idx="2">
            <a:schemeClr val="accent5"/>
          </a:effectRef>
          <a:fontRef idx="minor">
            <a:schemeClr val="tx1"/>
          </a:fontRef>
        </p:style>
      </p:cxnSp>
      <p:sp>
        <p:nvSpPr>
          <p:cNvPr id="43" name="Title 42"/>
          <p:cNvSpPr>
            <a:spLocks noGrp="1"/>
          </p:cNvSpPr>
          <p:nvPr>
            <p:ph type="title"/>
          </p:nvPr>
        </p:nvSpPr>
        <p:spPr>
          <a:xfrm>
            <a:off x="2210431" y="1224486"/>
            <a:ext cx="3234107" cy="1495367"/>
          </a:xfrm>
          <a:noFill/>
        </p:spPr>
        <p:txBody>
          <a:bodyPr>
            <a:noAutofit/>
          </a:bodyPr>
          <a:lstStyle/>
          <a:p>
            <a:pPr algn="ctr"/>
            <a:r>
              <a:rPr lang="en-US" sz="1400" b="1" dirty="0">
                <a:latin typeface="Arial" panose="020B0604020202020204" pitchFamily="34" charset="0"/>
                <a:cs typeface="Arial" panose="020B0604020202020204" pitchFamily="34" charset="0"/>
              </a:rPr>
              <a:t>Man </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Failure of senior management to act and shortage of experienced neonatal nurses </a:t>
            </a:r>
            <a:r>
              <a:rPr lang="en-US" sz="1200" b="1" dirty="0">
                <a:latin typeface="Arial" panose="020B0604020202020204" pitchFamily="34" charset="0"/>
                <a:cs typeface="Arial" panose="020B0604020202020204" pitchFamily="34" charset="0"/>
              </a:rPr>
              <a:t>(CQC, 2016).</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Also, the absence of any senior doctor overnight and delayed action regarding </a:t>
            </a:r>
            <a:r>
              <a:rPr lang="en-US" sz="1200" dirty="0" err="1">
                <a:latin typeface="Arial" panose="020B0604020202020204" pitchFamily="34" charset="0"/>
                <a:cs typeface="Arial" panose="020B0604020202020204" pitchFamily="34" charset="0"/>
              </a:rPr>
              <a:t>Letby</a:t>
            </a:r>
            <a:r>
              <a:rPr lang="en-US" sz="1200" dirty="0">
                <a:latin typeface="Arial" panose="020B0604020202020204" pitchFamily="34" charset="0"/>
                <a:cs typeface="Arial" panose="020B0604020202020204" pitchFamily="34" charset="0"/>
              </a:rPr>
              <a:t> led to an increased likelihood of errors. </a:t>
            </a:r>
            <a:br>
              <a:rPr lang="en-US" sz="1200" dirty="0">
                <a:latin typeface="Arial" panose="020B0604020202020204" pitchFamily="34" charset="0"/>
                <a:cs typeface="Arial" panose="020B0604020202020204" pitchFamily="34" charset="0"/>
              </a:rPr>
            </a:br>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40" name="Subtitle 2"/>
          <p:cNvSpPr>
            <a:spLocks noGrp="1"/>
          </p:cNvSpPr>
          <p:nvPr>
            <p:ph type="subTitle" idx="4294967295"/>
          </p:nvPr>
        </p:nvSpPr>
        <p:spPr>
          <a:xfrm>
            <a:off x="0" y="0"/>
            <a:ext cx="12192000" cy="627063"/>
          </a:xfrm>
          <a:solidFill>
            <a:schemeClr val="accent1">
              <a:lumMod val="40000"/>
              <a:lumOff val="60000"/>
            </a:schemeClr>
          </a:solidFill>
        </p:spPr>
        <p:txBody>
          <a:bodyPr>
            <a:normAutofit/>
          </a:bodyPr>
          <a:lstStyle/>
          <a:p>
            <a:pPr marL="0" indent="0" algn="ctr">
              <a:buNone/>
            </a:pPr>
            <a:r>
              <a:rPr lang="en-IN" b="1" u="sng" dirty="0">
                <a:latin typeface="Bahnschrift" panose="020B0502040204020203" pitchFamily="34" charset="0"/>
                <a:cs typeface="Arial" panose="020B0604020202020204" pitchFamily="34" charset="0"/>
              </a:rPr>
              <a:t>FISHBONE DIAGRAM</a:t>
            </a:r>
            <a:endParaRPr lang="en-IN" u="sng" dirty="0">
              <a:latin typeface="Bahnschrift" panose="020B0502040204020203" pitchFamily="34" charset="0"/>
              <a:cs typeface="Arial" panose="020B0604020202020204" pitchFamily="34" charset="0"/>
            </a:endParaRPr>
          </a:p>
        </p:txBody>
      </p:sp>
      <p:sp>
        <p:nvSpPr>
          <p:cNvPr id="47" name="Title 42"/>
          <p:cNvSpPr txBox="1">
            <a:spLocks/>
          </p:cNvSpPr>
          <p:nvPr/>
        </p:nvSpPr>
        <p:spPr>
          <a:xfrm>
            <a:off x="5773299" y="1224484"/>
            <a:ext cx="3883633" cy="165253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N" sz="1400" b="1" dirty="0">
                <a:latin typeface="Arial" panose="020B0604020202020204" pitchFamily="34" charset="0"/>
                <a:cs typeface="Arial" panose="020B0604020202020204" pitchFamily="34" charset="0"/>
              </a:rPr>
              <a:t>Machine </a:t>
            </a:r>
            <a:endParaRPr lang="en-IN" sz="1400" dirty="0">
              <a:latin typeface="Arial" panose="020B0604020202020204" pitchFamily="34" charset="0"/>
              <a:cs typeface="Arial" panose="020B0604020202020204" pitchFamily="34" charset="0"/>
            </a:endParaRPr>
          </a:p>
          <a:p>
            <a:pPr algn="ctr"/>
            <a:r>
              <a:rPr lang="en-IN" sz="1200" dirty="0">
                <a:latin typeface="Arial" panose="020B0604020202020204" pitchFamily="34" charset="0"/>
                <a:cs typeface="Arial" panose="020B0604020202020204" pitchFamily="34" charset="0"/>
              </a:rPr>
              <a:t>Ageing neonatal facilities, contaminated tap water, and inadequate clinical surveillance </a:t>
            </a:r>
            <a:r>
              <a:rPr lang="en-IN" sz="1200" b="1" dirty="0">
                <a:latin typeface="Arial" panose="020B0604020202020204" pitchFamily="34" charset="0"/>
                <a:cs typeface="Arial" panose="020B0604020202020204" pitchFamily="34" charset="0"/>
              </a:rPr>
              <a:t>(Lawrence and Conn, 2025). </a:t>
            </a:r>
          </a:p>
          <a:p>
            <a:pPr algn="ctr"/>
            <a:r>
              <a:rPr lang="en-IN" sz="1200" dirty="0">
                <a:latin typeface="Arial" panose="020B0604020202020204" pitchFamily="34" charset="0"/>
                <a:cs typeface="Arial" panose="020B0604020202020204" pitchFamily="34" charset="0"/>
              </a:rPr>
              <a:t>Unutilised technology to support proactive patient safety monitoring; poor clinical information systems for identifying recurring incidents.</a:t>
            </a:r>
          </a:p>
          <a:p>
            <a:pPr algn="ctr"/>
            <a:endParaRPr lang="en-IN" sz="1200" dirty="0">
              <a:latin typeface="Arial" panose="020B0604020202020204" pitchFamily="34" charset="0"/>
              <a:cs typeface="Arial" panose="020B0604020202020204" pitchFamily="34" charset="0"/>
            </a:endParaRPr>
          </a:p>
        </p:txBody>
      </p:sp>
      <p:sp>
        <p:nvSpPr>
          <p:cNvPr id="48" name="Title 42"/>
          <p:cNvSpPr txBox="1">
            <a:spLocks/>
          </p:cNvSpPr>
          <p:nvPr/>
        </p:nvSpPr>
        <p:spPr>
          <a:xfrm>
            <a:off x="5943496" y="4880506"/>
            <a:ext cx="3270738" cy="1338203"/>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latin typeface="Arial" panose="020B0604020202020204" pitchFamily="34" charset="0"/>
                <a:cs typeface="Arial" panose="020B0604020202020204" pitchFamily="34" charset="0"/>
              </a:rPr>
              <a:t>Methods</a:t>
            </a:r>
            <a:endParaRPr lang="en-US" sz="1400" dirty="0">
              <a:latin typeface="Arial" panose="020B0604020202020204" pitchFamily="34" charset="0"/>
              <a:cs typeface="Arial" panose="020B0604020202020204" pitchFamily="34" charset="0"/>
            </a:endParaRPr>
          </a:p>
          <a:p>
            <a:pPr algn="ctr"/>
            <a:r>
              <a:rPr lang="en-US" sz="1200" dirty="0">
                <a:latin typeface="Arial" panose="020B0604020202020204" pitchFamily="34" charset="0"/>
                <a:cs typeface="Arial" panose="020B0604020202020204" pitchFamily="34" charset="0"/>
              </a:rPr>
              <a:t>Weak incident reporting systems, ineffective whistleblowing procedures and failure to conduct timely root cause analysis </a:t>
            </a:r>
            <a:r>
              <a:rPr lang="en-US" sz="1200" b="1" dirty="0">
                <a:latin typeface="Arial" panose="020B0604020202020204" pitchFamily="34" charset="0"/>
                <a:cs typeface="Arial" panose="020B0604020202020204" pitchFamily="34" charset="0"/>
              </a:rPr>
              <a:t>(Lawrence and Conn, 2025).</a:t>
            </a:r>
          </a:p>
          <a:p>
            <a:pPr algn="ctr"/>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51" name="Title 42"/>
          <p:cNvSpPr txBox="1">
            <a:spLocks/>
          </p:cNvSpPr>
          <p:nvPr/>
        </p:nvSpPr>
        <p:spPr>
          <a:xfrm>
            <a:off x="2433168" y="4957188"/>
            <a:ext cx="3270738" cy="1338203"/>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latin typeface="Arial" panose="020B0604020202020204" pitchFamily="34" charset="0"/>
                <a:cs typeface="Arial" panose="020B0604020202020204" pitchFamily="34" charset="0"/>
              </a:rPr>
              <a:t>Materials </a:t>
            </a:r>
            <a:endParaRPr lang="en-US" sz="1400" dirty="0">
              <a:latin typeface="Arial" panose="020B0604020202020204" pitchFamily="34" charset="0"/>
              <a:cs typeface="Arial" panose="020B0604020202020204" pitchFamily="34" charset="0"/>
            </a:endParaRPr>
          </a:p>
          <a:p>
            <a:pPr algn="ctr"/>
            <a:r>
              <a:rPr lang="en-US" sz="1200" dirty="0">
                <a:latin typeface="Arial" panose="020B0604020202020204" pitchFamily="34" charset="0"/>
                <a:cs typeface="Arial" panose="020B0604020202020204" pitchFamily="34" charset="0"/>
              </a:rPr>
              <a:t>Inadequate staff, limited neonatal specialist workforce, insufficient safety and clinical government resources </a:t>
            </a:r>
            <a:r>
              <a:rPr lang="en-US" sz="1200" b="1" dirty="0">
                <a:latin typeface="Arial" panose="020B0604020202020204" pitchFamily="34" charset="0"/>
                <a:cs typeface="Arial" panose="020B0604020202020204" pitchFamily="34" charset="0"/>
              </a:rPr>
              <a:t>(Lawrence and Conn, 2025). </a:t>
            </a:r>
          </a:p>
          <a:p>
            <a:pPr algn="ctr"/>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
        <p:nvSpPr>
          <p:cNvPr id="53" name="Title 42"/>
          <p:cNvSpPr txBox="1">
            <a:spLocks/>
          </p:cNvSpPr>
          <p:nvPr/>
        </p:nvSpPr>
        <p:spPr>
          <a:xfrm>
            <a:off x="9877615" y="3043060"/>
            <a:ext cx="1517909" cy="1495367"/>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Arial" panose="020B0604020202020204" pitchFamily="34" charset="0"/>
                <a:cs typeface="Arial" panose="020B0604020202020204" pitchFamily="34" charset="0"/>
              </a:rPr>
              <a:t>Problem</a:t>
            </a:r>
            <a:r>
              <a:rPr lang="en-US" sz="1200" dirty="0">
                <a:latin typeface="Arial" panose="020B0604020202020204" pitchFamily="34" charset="0"/>
                <a:cs typeface="Arial" panose="020B0604020202020204" pitchFamily="34" charset="0"/>
              </a:rPr>
              <a:t> Collectively, these issues resulted in 13 neonatal deaths. </a:t>
            </a:r>
          </a:p>
          <a:p>
            <a:br>
              <a:rPr lang="en-US" sz="1200" dirty="0">
                <a:latin typeface="Arial" panose="020B0604020202020204" pitchFamily="34" charset="0"/>
                <a:cs typeface="Arial" panose="020B0604020202020204" pitchFamily="34" charset="0"/>
              </a:rPr>
            </a:br>
            <a:endParaRPr lang="en-IN"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0636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3000"/>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3257" y="152402"/>
            <a:ext cx="10515600" cy="1325563"/>
          </a:xfrm>
        </p:spPr>
        <p:txBody>
          <a:bodyPr>
            <a:noAutofit/>
          </a:bodyPr>
          <a:lstStyle/>
          <a:p>
            <a:pPr algn="ctr"/>
            <a:r>
              <a:rPr lang="en-IN" sz="2800" b="1" u="sng" dirty="0">
                <a:latin typeface="Bahnschrift" panose="020B0502040204020203" pitchFamily="34" charset="0"/>
                <a:cs typeface="Arial" panose="020B0604020202020204" pitchFamily="34" charset="0"/>
              </a:rPr>
              <a:t>POLICY ANALYSIS</a:t>
            </a:r>
            <a:br>
              <a:rPr lang="en-IN" sz="2800" b="1" u="sng" dirty="0">
                <a:latin typeface="Bahnschrift" panose="020B0502040204020203" pitchFamily="34" charset="0"/>
                <a:cs typeface="Arial" panose="020B0604020202020204" pitchFamily="34" charset="0"/>
              </a:rPr>
            </a:br>
            <a:br>
              <a:rPr lang="en-IN" sz="2800" b="1" u="sng" dirty="0">
                <a:latin typeface="Bahnschrift" panose="020B0502040204020203" pitchFamily="34" charset="0"/>
                <a:cs typeface="Arial" panose="020B0604020202020204" pitchFamily="34" charset="0"/>
              </a:rPr>
            </a:br>
            <a:endParaRPr lang="en-IN" sz="2800" b="1" u="sng" dirty="0">
              <a:latin typeface="Bahnschrift" panose="020B0502040204020203" pitchFamily="34" charset="0"/>
              <a:cs typeface="Arial" panose="020B0604020202020204" pitchFamily="34" charset="0"/>
            </a:endParaRPr>
          </a:p>
        </p:txBody>
      </p:sp>
      <p:sp>
        <p:nvSpPr>
          <p:cNvPr id="6" name="Content Placeholder 5"/>
          <p:cNvSpPr>
            <a:spLocks noGrp="1"/>
          </p:cNvSpPr>
          <p:nvPr>
            <p:ph idx="1"/>
          </p:nvPr>
        </p:nvSpPr>
        <p:spPr>
          <a:xfrm>
            <a:off x="141516" y="1035538"/>
            <a:ext cx="5834743" cy="5103447"/>
          </a:xfrm>
        </p:spPr>
        <p:txBody>
          <a:bodyPr>
            <a:noAutofit/>
          </a:bodyPr>
          <a:lstStyle/>
          <a:p>
            <a:pPr algn="just" fontAlgn="base">
              <a:lnSpc>
                <a:spcPct val="150000"/>
              </a:lnSpc>
            </a:pPr>
            <a:r>
              <a:rPr lang="en-US" sz="1800" dirty="0">
                <a:latin typeface="Arial" panose="020B0604020202020204" pitchFamily="34" charset="0"/>
                <a:cs typeface="Arial" panose="020B0604020202020204" pitchFamily="34" charset="0"/>
              </a:rPr>
              <a:t>The NHS neonatal safety management guidelines promote consistent neonatal care, multidisciplinary collaboration, parents’ involvement and transparent communication </a:t>
            </a:r>
            <a:r>
              <a:rPr lang="en-US" sz="1800" b="1" dirty="0">
                <a:latin typeface="Arial" panose="020B0604020202020204" pitchFamily="34" charset="0"/>
                <a:cs typeface="Arial" panose="020B0604020202020204" pitchFamily="34" charset="0"/>
              </a:rPr>
              <a:t>(NHS, 2020). </a:t>
            </a:r>
          </a:p>
          <a:p>
            <a:pPr algn="just" fontAlgn="base">
              <a:lnSpc>
                <a:spcPct val="150000"/>
              </a:lnSpc>
            </a:pPr>
            <a:r>
              <a:rPr lang="en-US" sz="1800" dirty="0">
                <a:latin typeface="Arial" panose="020B0604020202020204" pitchFamily="34" charset="0"/>
                <a:cs typeface="Arial" panose="020B0604020202020204" pitchFamily="34" charset="0"/>
              </a:rPr>
              <a:t>During the incident, the guiding policies were “Facing the Future” Standards and “National Neonatal Audit Program” </a:t>
            </a:r>
            <a:r>
              <a:rPr lang="en-US" sz="1800" b="1" dirty="0">
                <a:latin typeface="Arial" panose="020B0604020202020204" pitchFamily="34" charset="0"/>
                <a:cs typeface="Arial" panose="020B0604020202020204" pitchFamily="34" charset="0"/>
              </a:rPr>
              <a:t>(RCPH, 2025).</a:t>
            </a:r>
          </a:p>
          <a:p>
            <a:pPr algn="just" fontAlgn="base">
              <a:lnSpc>
                <a:spcPct val="150000"/>
              </a:lnSpc>
            </a:pPr>
            <a:r>
              <a:rPr lang="en-US" sz="1800" dirty="0">
                <a:latin typeface="Arial" panose="020B0604020202020204" pitchFamily="34" charset="0"/>
                <a:cs typeface="Arial" panose="020B0604020202020204" pitchFamily="34" charset="0"/>
              </a:rPr>
              <a:t>Under the “Facing the Future” Standards, Countess of Chester Hospital was ‘expected and not legally bound’ to adhere to the pediatric staffing and consultant-doctor level </a:t>
            </a:r>
            <a:r>
              <a:rPr lang="en-US" sz="1800" b="1" dirty="0">
                <a:latin typeface="Arial" panose="020B0604020202020204" pitchFamily="34" charset="0"/>
                <a:cs typeface="Arial" panose="020B0604020202020204" pitchFamily="34" charset="0"/>
              </a:rPr>
              <a:t>(RCPH, 2025).</a:t>
            </a:r>
          </a:p>
          <a:p>
            <a:pPr marL="0" indent="0" algn="just">
              <a:lnSpc>
                <a:spcPct val="150000"/>
              </a:lnSpc>
              <a:buNone/>
            </a:pPr>
            <a:endParaRPr lang="en-IN" sz="1800" dirty="0">
              <a:latin typeface="Arial" panose="020B0604020202020204" pitchFamily="34" charset="0"/>
              <a:cs typeface="Arial" panose="020B0604020202020204" pitchFamily="34" charset="0"/>
            </a:endParaRPr>
          </a:p>
        </p:txBody>
      </p:sp>
      <p:sp>
        <p:nvSpPr>
          <p:cNvPr id="7" name="Content Placeholder 5"/>
          <p:cNvSpPr txBox="1">
            <a:spLocks/>
          </p:cNvSpPr>
          <p:nvPr/>
        </p:nvSpPr>
        <p:spPr>
          <a:xfrm>
            <a:off x="6038782" y="815183"/>
            <a:ext cx="6215743"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lnSpc>
                <a:spcPct val="150000"/>
              </a:lnSpc>
            </a:pPr>
            <a:r>
              <a:rPr lang="en-US" sz="1800" dirty="0">
                <a:latin typeface="Arial" panose="020B0604020202020204" pitchFamily="34" charset="0"/>
                <a:cs typeface="Arial" panose="020B0604020202020204" pitchFamily="34" charset="0"/>
              </a:rPr>
              <a:t>The National Neonatal Audit Program is an audit program, wherein NHS trusts mandatorily participate and submit clinical data.</a:t>
            </a:r>
          </a:p>
          <a:p>
            <a:pPr algn="just" fontAlgn="base">
              <a:lnSpc>
                <a:spcPct val="150000"/>
              </a:lnSpc>
            </a:pPr>
            <a:r>
              <a:rPr lang="en-US" sz="1800" dirty="0">
                <a:latin typeface="Arial" panose="020B0604020202020204" pitchFamily="34" charset="0"/>
                <a:cs typeface="Arial" panose="020B0604020202020204" pitchFamily="34" charset="0"/>
              </a:rPr>
              <a:t>However, these frameworks are in place to meet the national benchmark of staffing levels and patient outcomes and have no statutory status </a:t>
            </a:r>
            <a:r>
              <a:rPr lang="en-US" sz="1800" b="1" dirty="0">
                <a:latin typeface="Arial" panose="020B0604020202020204" pitchFamily="34" charset="0"/>
                <a:cs typeface="Arial" panose="020B0604020202020204" pitchFamily="34" charset="0"/>
              </a:rPr>
              <a:t>(RCPH, 2025).</a:t>
            </a:r>
          </a:p>
          <a:p>
            <a:pPr algn="just" fontAlgn="base">
              <a:lnSpc>
                <a:spcPct val="150000"/>
              </a:lnSpc>
            </a:pPr>
            <a:r>
              <a:rPr lang="en-US" sz="1800" dirty="0">
                <a:latin typeface="Arial" panose="020B0604020202020204" pitchFamily="34" charset="0"/>
                <a:cs typeface="Arial" panose="020B0604020202020204" pitchFamily="34" charset="0"/>
              </a:rPr>
              <a:t>Therefore, the understaffed and under skilled care for neonates kept operating at the hospital, resulting in several neonatal deaths. </a:t>
            </a:r>
          </a:p>
          <a:p>
            <a:pPr algn="just" fontAlgn="base">
              <a:lnSpc>
                <a:spcPct val="150000"/>
              </a:lnSpc>
            </a:pPr>
            <a:r>
              <a:rPr lang="en-US" sz="1800" dirty="0">
                <a:latin typeface="Arial" panose="020B0604020202020204" pitchFamily="34" charset="0"/>
                <a:cs typeface="Arial" panose="020B0604020202020204" pitchFamily="34" charset="0"/>
              </a:rPr>
              <a:t>The CQC oversaw inadequately skilled staffing despite the statutory reporting requirements under the Health and Social Care Act 2008 </a:t>
            </a:r>
            <a:r>
              <a:rPr lang="en-US" sz="1800" b="1" dirty="0">
                <a:latin typeface="Arial" panose="020B0604020202020204" pitchFamily="34" charset="0"/>
                <a:cs typeface="Arial" panose="020B0604020202020204" pitchFamily="34" charset="0"/>
              </a:rPr>
              <a:t>(RCPH, 2025).</a:t>
            </a:r>
          </a:p>
          <a:p>
            <a:pPr algn="just">
              <a:lnSpc>
                <a:spcPct val="150000"/>
              </a:lnSpc>
            </a:pP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4599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154" y="0"/>
            <a:ext cx="8911687" cy="656492"/>
          </a:xfrm>
        </p:spPr>
        <p:txBody>
          <a:bodyPr>
            <a:noAutofit/>
          </a:bodyPr>
          <a:lstStyle/>
          <a:p>
            <a:r>
              <a:rPr lang="en-US" sz="2800" b="1" u="sng" dirty="0">
                <a:latin typeface="Bahnschrift" panose="020B0502040204020203" pitchFamily="34" charset="0"/>
                <a:cs typeface="Arial" panose="020B0604020202020204" pitchFamily="34" charset="0"/>
              </a:rPr>
              <a:t>IMPACT ON HEALTHCARE SERVICE DELIVERY</a:t>
            </a:r>
            <a:br>
              <a:rPr lang="en-US" sz="2800" b="1" u="sng" dirty="0">
                <a:effectLst/>
                <a:latin typeface="Bahnschrift" panose="020B0502040204020203" pitchFamily="34" charset="0"/>
                <a:cs typeface="Arial" panose="020B0604020202020204" pitchFamily="34" charset="0"/>
              </a:rPr>
            </a:br>
            <a:br>
              <a:rPr lang="en-US" sz="2800" b="1" u="sng" dirty="0">
                <a:latin typeface="Bahnschrift" panose="020B0502040204020203" pitchFamily="34" charset="0"/>
                <a:cs typeface="Arial" panose="020B0604020202020204" pitchFamily="34" charset="0"/>
              </a:rPr>
            </a:br>
            <a:endParaRPr lang="en-IN" sz="2800" b="1" u="sng" dirty="0">
              <a:latin typeface="Bahnschrift" panose="020B0502040204020203" pitchFamily="34" charset="0"/>
              <a:cs typeface="Arial" panose="020B0604020202020204" pitchFamily="34" charset="0"/>
            </a:endParaRPr>
          </a:p>
        </p:txBody>
      </p:sp>
      <p:sp>
        <p:nvSpPr>
          <p:cNvPr id="12" name="Content Placeholder 11"/>
          <p:cNvSpPr>
            <a:spLocks noGrp="1"/>
          </p:cNvSpPr>
          <p:nvPr>
            <p:ph idx="1"/>
          </p:nvPr>
        </p:nvSpPr>
        <p:spPr>
          <a:xfrm>
            <a:off x="3180390" y="382050"/>
            <a:ext cx="8915400" cy="6093900"/>
          </a:xfrm>
        </p:spPr>
        <p:txBody>
          <a:bodyPr>
            <a:normAutofit fontScale="25000" lnSpcReduction="20000"/>
          </a:bodyPr>
          <a:lstStyle/>
          <a:p>
            <a:pPr algn="just">
              <a:lnSpc>
                <a:spcPct val="170000"/>
              </a:lnSpc>
              <a:buFont typeface="Wingdings" panose="05000000000000000000" pitchFamily="2" charset="2"/>
              <a:buChar char="q"/>
            </a:pPr>
            <a:r>
              <a:rPr lang="en-US" sz="7200" b="1" dirty="0">
                <a:latin typeface="Arial" panose="020B0604020202020204" pitchFamily="34" charset="0"/>
                <a:cs typeface="Arial" panose="020B0604020202020204" pitchFamily="34" charset="0"/>
              </a:rPr>
              <a:t>Quality </a:t>
            </a:r>
            <a:endParaRPr lang="en-US" sz="7200" dirty="0">
              <a:latin typeface="Arial" panose="020B0604020202020204" pitchFamily="34" charset="0"/>
              <a:cs typeface="Arial" panose="020B0604020202020204" pitchFamily="34" charset="0"/>
            </a:endParaRPr>
          </a:p>
          <a:p>
            <a:pPr>
              <a:lnSpc>
                <a:spcPct val="170000"/>
              </a:lnSpc>
            </a:pPr>
            <a:r>
              <a:rPr lang="en-US" sz="7200" dirty="0">
                <a:latin typeface="Arial" panose="020B0604020202020204" pitchFamily="34" charset="0"/>
                <a:cs typeface="Arial" panose="020B0604020202020204" pitchFamily="34" charset="0"/>
              </a:rPr>
              <a:t>Repeated neonatal deaths reflected substantial failure in care quality and patient safety.</a:t>
            </a:r>
          </a:p>
          <a:p>
            <a:pPr>
              <a:lnSpc>
                <a:spcPct val="170000"/>
              </a:lnSpc>
            </a:pPr>
            <a:r>
              <a:rPr lang="en-US" sz="7200" dirty="0">
                <a:latin typeface="Arial" panose="020B0604020202020204" pitchFamily="34" charset="0"/>
                <a:cs typeface="Arial" panose="020B0604020202020204" pitchFamily="34" charset="0"/>
              </a:rPr>
              <a:t>Senior clinicians’ concerns were ignored, compromising clinical governance and quality assurance measures </a:t>
            </a:r>
            <a:r>
              <a:rPr lang="en-US" sz="7200" b="1" dirty="0">
                <a:latin typeface="Arial" panose="020B0604020202020204" pitchFamily="34" charset="0"/>
                <a:cs typeface="Arial" panose="020B0604020202020204" pitchFamily="34" charset="0"/>
              </a:rPr>
              <a:t>(Lawrence and Conn, 2025). </a:t>
            </a:r>
          </a:p>
          <a:p>
            <a:pPr>
              <a:lnSpc>
                <a:spcPct val="170000"/>
              </a:lnSpc>
              <a:buFont typeface="Wingdings" panose="05000000000000000000" pitchFamily="2" charset="2"/>
              <a:buChar char="q"/>
            </a:pPr>
            <a:r>
              <a:rPr lang="en-US" sz="7200" b="1" dirty="0">
                <a:latin typeface="Arial" panose="020B0604020202020204" pitchFamily="34" charset="0"/>
                <a:cs typeface="Arial" panose="020B0604020202020204" pitchFamily="34" charset="0"/>
              </a:rPr>
              <a:t>Efficiency </a:t>
            </a:r>
          </a:p>
          <a:p>
            <a:pPr>
              <a:lnSpc>
                <a:spcPct val="170000"/>
              </a:lnSpc>
            </a:pPr>
            <a:r>
              <a:rPr lang="en-US" sz="7200" dirty="0">
                <a:latin typeface="Arial" panose="020B0604020202020204" pitchFamily="34" charset="0"/>
                <a:cs typeface="Arial" panose="020B0604020202020204" pitchFamily="34" charset="0"/>
              </a:rPr>
              <a:t>Efficiency was compromised with inadequate staffing and delayed intervention, which prolonged harm to neonates </a:t>
            </a:r>
            <a:r>
              <a:rPr lang="en-US" sz="7200" b="1" dirty="0">
                <a:latin typeface="Arial" panose="020B0604020202020204" pitchFamily="34" charset="0"/>
                <a:cs typeface="Arial" panose="020B0604020202020204" pitchFamily="34" charset="0"/>
              </a:rPr>
              <a:t>(CQC, 2016).</a:t>
            </a:r>
          </a:p>
          <a:p>
            <a:pPr>
              <a:lnSpc>
                <a:spcPct val="170000"/>
              </a:lnSpc>
            </a:pPr>
            <a:r>
              <a:rPr lang="en-US" sz="7200" dirty="0">
                <a:latin typeface="Arial" panose="020B0604020202020204" pitchFamily="34" charset="0"/>
                <a:cs typeface="Arial" panose="020B0604020202020204" pitchFamily="34" charset="0"/>
              </a:rPr>
              <a:t>The neonatal unit’s downgrade reduced service capacity </a:t>
            </a:r>
            <a:r>
              <a:rPr lang="en-US" sz="7200" b="1" dirty="0">
                <a:latin typeface="Arial" panose="020B0604020202020204" pitchFamily="34" charset="0"/>
                <a:cs typeface="Arial" panose="020B0604020202020204" pitchFamily="34" charset="0"/>
              </a:rPr>
              <a:t>(RCPH, 2025).</a:t>
            </a:r>
          </a:p>
          <a:p>
            <a:pPr>
              <a:lnSpc>
                <a:spcPct val="170000"/>
              </a:lnSpc>
              <a:buFont typeface="Wingdings" panose="05000000000000000000" pitchFamily="2" charset="2"/>
              <a:buChar char="q"/>
            </a:pPr>
            <a:r>
              <a:rPr lang="en-US" sz="7200" b="1" dirty="0">
                <a:latin typeface="Arial" panose="020B0604020202020204" pitchFamily="34" charset="0"/>
                <a:cs typeface="Arial" panose="020B0604020202020204" pitchFamily="34" charset="0"/>
              </a:rPr>
              <a:t>Equity </a:t>
            </a:r>
            <a:endParaRPr lang="en-US" sz="7200" dirty="0">
              <a:latin typeface="Arial" panose="020B0604020202020204" pitchFamily="34" charset="0"/>
              <a:cs typeface="Arial" panose="020B0604020202020204" pitchFamily="34" charset="0"/>
            </a:endParaRPr>
          </a:p>
          <a:p>
            <a:pPr>
              <a:lnSpc>
                <a:spcPct val="170000"/>
              </a:lnSpc>
            </a:pPr>
            <a:r>
              <a:rPr lang="en-US" sz="7200" dirty="0">
                <a:latin typeface="Arial" panose="020B0604020202020204" pitchFamily="34" charset="0"/>
                <a:cs typeface="Arial" panose="020B0604020202020204" pitchFamily="34" charset="0"/>
              </a:rPr>
              <a:t>Vulnerable neonates were denied access to safe and adequate care.</a:t>
            </a:r>
          </a:p>
          <a:p>
            <a:pPr>
              <a:lnSpc>
                <a:spcPct val="170000"/>
              </a:lnSpc>
            </a:pPr>
            <a:r>
              <a:rPr lang="en-US" sz="7200" dirty="0">
                <a:latin typeface="Arial" panose="020B0604020202020204" pitchFamily="34" charset="0"/>
                <a:cs typeface="Arial" panose="020B0604020202020204" pitchFamily="34" charset="0"/>
              </a:rPr>
              <a:t>Despite national benchmarks, families received unequal standards of neonatal care </a:t>
            </a:r>
            <a:r>
              <a:rPr lang="en-US" sz="7200" b="1" dirty="0">
                <a:latin typeface="Arial" panose="020B0604020202020204" pitchFamily="34" charset="0"/>
                <a:cs typeface="Arial" panose="020B0604020202020204" pitchFamily="34" charset="0"/>
              </a:rPr>
              <a:t>(RCPH, 2025).</a:t>
            </a:r>
            <a:br>
              <a:rPr lang="en-US" dirty="0"/>
            </a:br>
            <a:endParaRPr lang="en-IN" dirty="0"/>
          </a:p>
        </p:txBody>
      </p:sp>
      <p:sp>
        <p:nvSpPr>
          <p:cNvPr id="3" name="TextBox 2"/>
          <p:cNvSpPr txBox="1"/>
          <p:nvPr/>
        </p:nvSpPr>
        <p:spPr>
          <a:xfrm>
            <a:off x="502418" y="4350937"/>
            <a:ext cx="2621230" cy="369332"/>
          </a:xfrm>
          <a:prstGeom prst="rect">
            <a:avLst/>
          </a:prstGeom>
          <a:noFill/>
        </p:spPr>
        <p:txBody>
          <a:bodyPr wrap="none" rtlCol="0">
            <a:spAutoFit/>
          </a:bodyPr>
          <a:lstStyle/>
          <a:p>
            <a:r>
              <a:rPr lang="en-GB" b="1" dirty="0">
                <a:latin typeface="Arial" panose="020B0604020202020204" pitchFamily="34" charset="0"/>
                <a:cs typeface="Arial" panose="020B0604020202020204" pitchFamily="34" charset="0"/>
              </a:rPr>
              <a:t>(Source: Brown, 2022)</a:t>
            </a:r>
          </a:p>
        </p:txBody>
      </p:sp>
      <p:pic>
        <p:nvPicPr>
          <p:cNvPr id="1028" name="Picture 4" descr="Neonatal nurse Lucy Letby allegedly murdered premature baby by forcing air  into stomach, jury told | Fox 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024" y="1446963"/>
            <a:ext cx="2949366" cy="2903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69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0786" y="195385"/>
            <a:ext cx="8911687" cy="512538"/>
          </a:xfrm>
        </p:spPr>
        <p:txBody>
          <a:bodyPr>
            <a:normAutofit fontScale="90000"/>
          </a:bodyPr>
          <a:lstStyle/>
          <a:p>
            <a:pPr algn="ctr"/>
            <a:r>
              <a:rPr lang="en-IN" sz="3600" b="1" u="sng" dirty="0">
                <a:latin typeface="Bahnschrift" panose="020B0502040204020203" pitchFamily="34" charset="0"/>
                <a:cs typeface="Arial" panose="020B0604020202020204" pitchFamily="34" charset="0"/>
              </a:rPr>
              <a:t>BENCHMARKING GAPS</a:t>
            </a:r>
            <a:endParaRPr lang="en-IN" sz="3600" u="sng" dirty="0">
              <a:latin typeface="Bahnschrift" panose="020B0502040204020203" pitchFamily="34" charset="0"/>
              <a:cs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36469548"/>
              </p:ext>
            </p:extLst>
          </p:nvPr>
        </p:nvGraphicFramePr>
        <p:xfrm>
          <a:off x="442451" y="963559"/>
          <a:ext cx="11749549" cy="5894441"/>
        </p:xfrm>
        <a:graphic>
          <a:graphicData uri="http://schemas.openxmlformats.org/drawingml/2006/table">
            <a:tbl>
              <a:tblPr/>
              <a:tblGrid>
                <a:gridCol w="1781383">
                  <a:extLst>
                    <a:ext uri="{9D8B030D-6E8A-4147-A177-3AD203B41FA5}">
                      <a16:colId xmlns:a16="http://schemas.microsoft.com/office/drawing/2014/main" val="1691035996"/>
                    </a:ext>
                  </a:extLst>
                </a:gridCol>
                <a:gridCol w="2615222">
                  <a:extLst>
                    <a:ext uri="{9D8B030D-6E8A-4147-A177-3AD203B41FA5}">
                      <a16:colId xmlns:a16="http://schemas.microsoft.com/office/drawing/2014/main" val="890806142"/>
                    </a:ext>
                  </a:extLst>
                </a:gridCol>
                <a:gridCol w="2653124">
                  <a:extLst>
                    <a:ext uri="{9D8B030D-6E8A-4147-A177-3AD203B41FA5}">
                      <a16:colId xmlns:a16="http://schemas.microsoft.com/office/drawing/2014/main" val="1716118835"/>
                    </a:ext>
                  </a:extLst>
                </a:gridCol>
                <a:gridCol w="2349910">
                  <a:extLst>
                    <a:ext uri="{9D8B030D-6E8A-4147-A177-3AD203B41FA5}">
                      <a16:colId xmlns:a16="http://schemas.microsoft.com/office/drawing/2014/main" val="3896430550"/>
                    </a:ext>
                  </a:extLst>
                </a:gridCol>
                <a:gridCol w="2349910">
                  <a:extLst>
                    <a:ext uri="{9D8B030D-6E8A-4147-A177-3AD203B41FA5}">
                      <a16:colId xmlns:a16="http://schemas.microsoft.com/office/drawing/2014/main" val="288601054"/>
                    </a:ext>
                  </a:extLst>
                </a:gridCol>
              </a:tblGrid>
              <a:tr h="544885">
                <a:tc>
                  <a:txBody>
                    <a:bodyPr/>
                    <a:lstStyle/>
                    <a:p>
                      <a:pPr algn="just" rtl="0" fontAlgn="t">
                        <a:spcBef>
                          <a:spcPts val="0"/>
                        </a:spcBef>
                        <a:spcAft>
                          <a:spcPts val="0"/>
                        </a:spcAft>
                      </a:pPr>
                      <a:r>
                        <a:rPr lang="en-IN" sz="1200" b="1" i="0" u="none" strike="noStrike" dirty="0">
                          <a:solidFill>
                            <a:srgbClr val="000000"/>
                          </a:solidFill>
                          <a:effectLst/>
                          <a:latin typeface="Arial" panose="020B0604020202020204" pitchFamily="34" charset="0"/>
                          <a:cs typeface="Arial" panose="020B0604020202020204" pitchFamily="34" charset="0"/>
                        </a:rPr>
                        <a:t>Indicator </a:t>
                      </a:r>
                      <a:endParaRPr lang="en-IN" sz="1800"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Standard Requirements</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Hospital Performance </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NHS </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Policy/Standards</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1977325"/>
                  </a:ext>
                </a:extLst>
              </a:tr>
              <a:tr h="1026831">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Neonatal staff level</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One nurse for each neonatal in the intensive care </a:t>
                      </a:r>
                      <a:r>
                        <a:rPr lang="en-US" sz="1200" b="1" i="0" u="none" strike="noStrike" dirty="0">
                          <a:solidFill>
                            <a:srgbClr val="000000"/>
                          </a:solidFill>
                          <a:effectLst/>
                          <a:latin typeface="Arial" panose="020B0604020202020204" pitchFamily="34" charset="0"/>
                          <a:cs typeface="Arial" panose="020B0604020202020204" pitchFamily="34" charset="0"/>
                        </a:rPr>
                        <a:t>(RCPH,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Countess of Chester was operating at only 1/5th of the staff at the neonatal unit </a:t>
                      </a:r>
                      <a:r>
                        <a:rPr lang="en-US" sz="1200" b="1" i="0" u="none" strike="noStrike" dirty="0">
                          <a:solidFill>
                            <a:srgbClr val="000000"/>
                          </a:solidFill>
                          <a:effectLst/>
                          <a:latin typeface="Arial" panose="020B0604020202020204" pitchFamily="34" charset="0"/>
                          <a:cs typeface="Arial" panose="020B0604020202020204" pitchFamily="34" charset="0"/>
                        </a:rPr>
                        <a:t>(Lawrence and Conn,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Most of the NHS neonatal units are operating at a subpar level with inadequate staff level </a:t>
                      </a:r>
                      <a:r>
                        <a:rPr lang="en-US" sz="1200" b="1" i="0" u="none" strike="noStrike" dirty="0">
                          <a:solidFill>
                            <a:srgbClr val="000000"/>
                          </a:solidFill>
                          <a:effectLst/>
                          <a:latin typeface="Arial" panose="020B0604020202020204" pitchFamily="34" charset="0"/>
                          <a:cs typeface="Arial" panose="020B0604020202020204" pitchFamily="34" charset="0"/>
                        </a:rPr>
                        <a:t>(Lawrence and Conn,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“Facing the Future” Standards </a:t>
                      </a:r>
                      <a:r>
                        <a:rPr lang="en-US" sz="1200" b="1" i="0" u="none" strike="noStrike" dirty="0">
                          <a:solidFill>
                            <a:srgbClr val="000000"/>
                          </a:solidFill>
                          <a:effectLst/>
                          <a:latin typeface="Arial" panose="020B0604020202020204" pitchFamily="34" charset="0"/>
                          <a:cs typeface="Arial" panose="020B0604020202020204" pitchFamily="34" charset="0"/>
                        </a:rPr>
                        <a:t>(RCPH,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9150398"/>
                  </a:ext>
                </a:extLst>
              </a:tr>
              <a:tr h="1026831">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Communication and escalation</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Conversation and management plans must be transparently documented and communicated between staff shifts </a:t>
                      </a:r>
                      <a:r>
                        <a:rPr lang="en-US" sz="1200" b="1" i="0" u="none" strike="noStrike" dirty="0">
                          <a:solidFill>
                            <a:srgbClr val="000000"/>
                          </a:solidFill>
                          <a:effectLst/>
                          <a:latin typeface="Arial" panose="020B0604020202020204" pitchFamily="34" charset="0"/>
                          <a:cs typeface="Arial" panose="020B0604020202020204" pitchFamily="34" charset="0"/>
                        </a:rPr>
                        <a:t>(NHS, 2020)</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Senior clinicians repeatedly raised concerns but management failed to take timely actions </a:t>
                      </a:r>
                      <a:r>
                        <a:rPr lang="en-US" sz="1200" b="1" i="0" u="none" strike="noStrike" dirty="0">
                          <a:solidFill>
                            <a:srgbClr val="000000"/>
                          </a:solidFill>
                          <a:effectLst/>
                          <a:latin typeface="Arial" panose="020B0604020202020204" pitchFamily="34" charset="0"/>
                          <a:cs typeface="Arial" panose="020B0604020202020204" pitchFamily="34" charset="0"/>
                        </a:rPr>
                        <a:t>(Lawrence and Conn,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Over 200 NHS neonatal units use Badger Net (cloud-based neonatal and maternity system) </a:t>
                      </a:r>
                      <a:r>
                        <a:rPr lang="en-US" sz="1200" b="1" i="0" u="none" strike="noStrike" dirty="0">
                          <a:solidFill>
                            <a:srgbClr val="000000"/>
                          </a:solidFill>
                          <a:effectLst/>
                          <a:latin typeface="Arial" panose="020B0604020202020204" pitchFamily="34" charset="0"/>
                          <a:cs typeface="Arial" panose="020B0604020202020204" pitchFamily="34" charset="0"/>
                        </a:rPr>
                        <a:t>(NHS,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“Guideline for Management at the Extremes of Prematurity” </a:t>
                      </a:r>
                      <a:r>
                        <a:rPr lang="en-US" sz="1200" b="1" i="0" u="none" strike="noStrike" dirty="0">
                          <a:solidFill>
                            <a:srgbClr val="000000"/>
                          </a:solidFill>
                          <a:effectLst/>
                          <a:latin typeface="Arial" panose="020B0604020202020204" pitchFamily="34" charset="0"/>
                          <a:cs typeface="Arial" panose="020B0604020202020204" pitchFamily="34" charset="0"/>
                        </a:rPr>
                        <a:t>(NHS, 2020)</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898380"/>
                  </a:ext>
                </a:extLst>
              </a:tr>
              <a:tr h="887925">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Multidisciplinary decision-making</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a:solidFill>
                            <a:srgbClr val="000000"/>
                          </a:solidFill>
                          <a:effectLst/>
                          <a:latin typeface="Arial" panose="020B0604020202020204" pitchFamily="34" charset="0"/>
                          <a:cs typeface="Arial" panose="020B0604020202020204" pitchFamily="34" charset="0"/>
                        </a:rPr>
                        <a:t>Management decision should involve obstetric and neonatal groups</a:t>
                      </a:r>
                      <a:endParaRPr lang="en-US"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a:solidFill>
                            <a:srgbClr val="000000"/>
                          </a:solidFill>
                          <a:effectLst/>
                          <a:latin typeface="Arial" panose="020B0604020202020204" pitchFamily="34" charset="0"/>
                          <a:cs typeface="Arial" panose="020B0604020202020204" pitchFamily="34" charset="0"/>
                        </a:rPr>
                        <a:t>Concerns raised by staff about neonatal unit condition and Letby were not accommodated into decision-making</a:t>
                      </a:r>
                      <a:endParaRPr lang="en-US"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Badger Net is used to support multidisciplinary decision-making at NHS trusts </a:t>
                      </a:r>
                      <a:r>
                        <a:rPr lang="en-US" sz="1200" b="1" i="0" u="none" strike="noStrike" dirty="0">
                          <a:solidFill>
                            <a:srgbClr val="000000"/>
                          </a:solidFill>
                          <a:effectLst/>
                          <a:latin typeface="Arial" panose="020B0604020202020204" pitchFamily="34" charset="0"/>
                          <a:cs typeface="Arial" panose="020B0604020202020204" pitchFamily="34" charset="0"/>
                        </a:rPr>
                        <a:t>(NHS, 2025)</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“Guideline for Management at the Extremes of Prematurity” </a:t>
                      </a:r>
                      <a:r>
                        <a:rPr lang="en-US" sz="1200" b="1" i="0" u="none" strike="noStrike" dirty="0">
                          <a:solidFill>
                            <a:srgbClr val="000000"/>
                          </a:solidFill>
                          <a:effectLst/>
                          <a:latin typeface="Arial" panose="020B0604020202020204" pitchFamily="34" charset="0"/>
                          <a:cs typeface="Arial" panose="020B0604020202020204" pitchFamily="34" charset="0"/>
                        </a:rPr>
                        <a:t>(NHS, 2020)</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4569084"/>
                  </a:ext>
                </a:extLst>
              </a:tr>
              <a:tr h="1381138">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Parental communication </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Facilitate communication between parents and pediatricians to support decision-making</a:t>
                      </a:r>
                      <a:endParaRPr lang="en-US" sz="1800"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The affected families were not provided with transparent information about their neonates’ deaths</a:t>
                      </a:r>
                      <a:endParaRPr lang="en-US" sz="1800"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The National Neonatal Audit Program measures the number of times parents are present during at least one consultant ward round </a:t>
                      </a:r>
                      <a:r>
                        <a:rPr lang="en-US" sz="1200" b="1" i="0" u="none" strike="noStrike" dirty="0">
                          <a:solidFill>
                            <a:srgbClr val="000000"/>
                          </a:solidFill>
                          <a:effectLst/>
                          <a:latin typeface="Arial" panose="020B0604020202020204" pitchFamily="34" charset="0"/>
                          <a:cs typeface="Arial" panose="020B0604020202020204" pitchFamily="34" charset="0"/>
                        </a:rPr>
                        <a:t>(NICE, 2019)</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“Guideline for Management at the Extremes of Prematurity” </a:t>
                      </a:r>
                      <a:r>
                        <a:rPr lang="en-US" sz="1200" b="1" i="0" u="none" strike="noStrike" dirty="0">
                          <a:solidFill>
                            <a:srgbClr val="000000"/>
                          </a:solidFill>
                          <a:effectLst/>
                          <a:latin typeface="Arial" panose="020B0604020202020204" pitchFamily="34" charset="0"/>
                          <a:cs typeface="Arial" panose="020B0604020202020204" pitchFamily="34" charset="0"/>
                        </a:rPr>
                        <a:t>(NHS, 2020)</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842277"/>
                  </a:ext>
                </a:extLst>
              </a:tr>
              <a:tr h="1026831">
                <a:tc>
                  <a:txBody>
                    <a:bodyPr/>
                    <a:lstStyle/>
                    <a:p>
                      <a:pPr algn="just" rtl="0" fontAlgn="t">
                        <a:spcBef>
                          <a:spcPts val="0"/>
                        </a:spcBef>
                        <a:spcAft>
                          <a:spcPts val="0"/>
                        </a:spcAft>
                      </a:pPr>
                      <a:r>
                        <a:rPr lang="en-IN" sz="1200" b="1" i="0" u="none" strike="noStrike">
                          <a:solidFill>
                            <a:srgbClr val="000000"/>
                          </a:solidFill>
                          <a:effectLst/>
                          <a:latin typeface="Arial" panose="020B0604020202020204" pitchFamily="34" charset="0"/>
                          <a:cs typeface="Arial" panose="020B0604020202020204" pitchFamily="34" charset="0"/>
                        </a:rPr>
                        <a:t>Incident reporting</a:t>
                      </a:r>
                      <a:endParaRPr lang="en-IN"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Neonatal units must have a systematic, formalized approach for every adverse events for investigation and learning</a:t>
                      </a:r>
                      <a:endParaRPr lang="en-US" sz="1800"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a:solidFill>
                            <a:srgbClr val="000000"/>
                          </a:solidFill>
                          <a:effectLst/>
                          <a:latin typeface="Arial" panose="020B0604020202020204" pitchFamily="34" charset="0"/>
                          <a:cs typeface="Arial" panose="020B0604020202020204" pitchFamily="34" charset="0"/>
                        </a:rPr>
                        <a:t>Concerns regarding unexpected neonatal deaths were raised by staff repeatedly, but were not reviewed effectively </a:t>
                      </a:r>
                      <a:endParaRPr lang="en-US" sz="180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NHS uses Datix reporting for clinicians in the neonatal unit </a:t>
                      </a:r>
                      <a:r>
                        <a:rPr lang="en-US" sz="1200" b="1" i="0" u="none" strike="noStrike" dirty="0">
                          <a:solidFill>
                            <a:srgbClr val="000000"/>
                          </a:solidFill>
                          <a:effectLst/>
                          <a:latin typeface="Arial" panose="020B0604020202020204" pitchFamily="34" charset="0"/>
                          <a:cs typeface="Arial" panose="020B0604020202020204" pitchFamily="34" charset="0"/>
                        </a:rPr>
                        <a:t>(NHS, 2026).</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200" b="0" i="0" u="none" strike="noStrike" dirty="0">
                          <a:solidFill>
                            <a:srgbClr val="000000"/>
                          </a:solidFill>
                          <a:effectLst/>
                          <a:latin typeface="Arial" panose="020B0604020202020204" pitchFamily="34" charset="0"/>
                          <a:cs typeface="Arial" panose="020B0604020202020204" pitchFamily="34" charset="0"/>
                        </a:rPr>
                        <a:t>“BAPM Service and Quality Standards for Provision of Neonatal Care in the UK” </a:t>
                      </a:r>
                      <a:r>
                        <a:rPr lang="en-US" sz="1200" b="1" i="0" u="none" strike="noStrike" dirty="0">
                          <a:solidFill>
                            <a:srgbClr val="000000"/>
                          </a:solidFill>
                          <a:effectLst/>
                          <a:latin typeface="Arial" panose="020B0604020202020204" pitchFamily="34" charset="0"/>
                          <a:cs typeface="Arial" panose="020B0604020202020204" pitchFamily="34" charset="0"/>
                        </a:rPr>
                        <a:t>(BAPM, 2022)</a:t>
                      </a:r>
                      <a:endParaRPr lang="en-US" sz="1800" b="1" dirty="0">
                        <a:effectLst/>
                        <a:latin typeface="Arial" panose="020B0604020202020204" pitchFamily="34" charset="0"/>
                        <a:cs typeface="Arial" panose="020B0604020202020204" pitchFamily="34" charset="0"/>
                      </a:endParaRPr>
                    </a:p>
                  </a:txBody>
                  <a:tcPr marL="28609" marR="28609" marT="28609" marB="286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8253661"/>
                  </a:ext>
                </a:extLst>
              </a:tr>
            </a:tbl>
          </a:graphicData>
        </a:graphic>
      </p:graphicFrame>
      <p:sp>
        <p:nvSpPr>
          <p:cNvPr id="4" name="Rectangle 1"/>
          <p:cNvSpPr>
            <a:spLocks noChangeArrowheads="1"/>
          </p:cNvSpPr>
          <p:nvPr/>
        </p:nvSpPr>
        <p:spPr bwMode="auto">
          <a:xfrm>
            <a:off x="1393969" y="1402322"/>
            <a:ext cx="4572252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1987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156" y="351550"/>
            <a:ext cx="8911687" cy="944828"/>
          </a:xfrm>
        </p:spPr>
        <p:txBody>
          <a:bodyPr>
            <a:noAutofit/>
          </a:bodyPr>
          <a:lstStyle/>
          <a:p>
            <a:pPr algn="ctr"/>
            <a:r>
              <a:rPr lang="en-IN" sz="2800" u="sng" cap="none" dirty="0">
                <a:latin typeface="Bahnschrift" panose="020B0502040204020203" pitchFamily="34" charset="0"/>
                <a:cs typeface="Arial" panose="020B0604020202020204" pitchFamily="34" charset="0"/>
              </a:rPr>
              <a:t>LEADERSHIP STRATEGY FOR CHANGE</a:t>
            </a:r>
            <a:br>
              <a:rPr lang="en-IN" sz="2800" u="sng" cap="none" dirty="0">
                <a:latin typeface="Bahnschrift" panose="020B0502040204020203" pitchFamily="34" charset="0"/>
                <a:cs typeface="Arial" panose="020B0604020202020204" pitchFamily="34" charset="0"/>
              </a:rPr>
            </a:br>
            <a:br>
              <a:rPr lang="en-IN" sz="2800" u="sng" cap="none" dirty="0">
                <a:latin typeface="Bahnschrift" panose="020B0502040204020203" pitchFamily="34" charset="0"/>
                <a:cs typeface="Arial" panose="020B0604020202020204" pitchFamily="34" charset="0"/>
              </a:rPr>
            </a:br>
            <a:endParaRPr lang="en-IN" sz="2800" u="sng" cap="none" dirty="0">
              <a:latin typeface="Bahnschrift" panose="020B0502040204020203"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3124690879"/>
              </p:ext>
            </p:extLst>
          </p:nvPr>
        </p:nvGraphicFramePr>
        <p:xfrm>
          <a:off x="532563" y="823964"/>
          <a:ext cx="11404513" cy="58920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2614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6422" y="175222"/>
            <a:ext cx="8911687" cy="1280890"/>
          </a:xfrm>
        </p:spPr>
        <p:txBody>
          <a:bodyPr>
            <a:normAutofit/>
          </a:bodyPr>
          <a:lstStyle/>
          <a:p>
            <a:pPr algn="ctr"/>
            <a:r>
              <a:rPr lang="en-IN" sz="2800" b="1" u="sng" dirty="0">
                <a:latin typeface="Bahnschrift" panose="020B0502040204020203" pitchFamily="34" charset="0"/>
                <a:cs typeface="Arial" panose="020B0604020202020204" pitchFamily="34" charset="0"/>
              </a:rPr>
              <a:t>CHANGE MANAGEMENT THEORY</a:t>
            </a:r>
            <a:endParaRPr lang="en-IN" sz="2800" u="sng" dirty="0">
              <a:latin typeface="Bahnschrift" panose="020B0502040204020203" pitchFamily="34" charset="0"/>
              <a:cs typeface="Arial" panose="020B0604020202020204" pitchFamily="34" charset="0"/>
            </a:endParaRPr>
          </a:p>
        </p:txBody>
      </p:sp>
      <p:sp>
        <p:nvSpPr>
          <p:cNvPr id="3" name="Rectangle 2"/>
          <p:cNvSpPr/>
          <p:nvPr/>
        </p:nvSpPr>
        <p:spPr>
          <a:xfrm>
            <a:off x="3934265" y="983549"/>
            <a:ext cx="7986186" cy="1477328"/>
          </a:xfrm>
          <a:prstGeom prst="rect">
            <a:avLst/>
          </a:prstGeom>
        </p:spPr>
        <p:txBody>
          <a:bodyPr wrap="square">
            <a:spAutoFit/>
          </a:bodyPr>
          <a:lstStyle/>
          <a:p>
            <a:pPr marL="285750"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Present evidence from clinical incident reviews, mortality trends and consultant concerns call for urgent </a:t>
            </a:r>
            <a:r>
              <a:rPr lang="en-US" dirty="0" err="1">
                <a:solidFill>
                  <a:srgbClr val="000000"/>
                </a:solidFill>
                <a:latin typeface="Arial" panose="020B0604020202020204" pitchFamily="34" charset="0"/>
                <a:cs typeface="Arial" panose="020B0604020202020204" pitchFamily="34" charset="0"/>
              </a:rPr>
              <a:t>organisational</a:t>
            </a:r>
            <a:r>
              <a:rPr lang="en-US" dirty="0">
                <a:solidFill>
                  <a:srgbClr val="000000"/>
                </a:solidFill>
                <a:latin typeface="Arial" panose="020B0604020202020204" pitchFamily="34" charset="0"/>
                <a:cs typeface="Arial" panose="020B0604020202020204" pitchFamily="34" charset="0"/>
              </a:rPr>
              <a:t> change at Countess of Chester hospital. </a:t>
            </a:r>
            <a:endParaRPr lang="en-US"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Lewin’s three-step model with three stages, namely: unfreeze, move and refreeze is suggested (Hussain et al., 2018).</a:t>
            </a:r>
            <a:endParaRPr lang="en-US" dirty="0">
              <a:latin typeface="Arial" panose="020B0604020202020204"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2076985879"/>
              </p:ext>
            </p:extLst>
          </p:nvPr>
        </p:nvGraphicFramePr>
        <p:xfrm>
          <a:off x="681642" y="2743200"/>
          <a:ext cx="11238809" cy="2410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3809889" y="5436214"/>
            <a:ext cx="8234938" cy="1200329"/>
          </a:xfrm>
          <a:prstGeom prst="rect">
            <a:avLst/>
          </a:prstGeom>
        </p:spPr>
        <p:txBody>
          <a:bodyPr wrap="square">
            <a:spAutoFit/>
          </a:bodyPr>
          <a:lstStyle/>
          <a:p>
            <a:pPr marL="285750" indent="-285750" algn="just" fontAlgn="base">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However, the rigid steps outlined in the theory may fail to handle chaotic and constantly shifting hospital environments (Hussain et al., 2018).</a:t>
            </a:r>
          </a:p>
          <a:p>
            <a:pPr marL="285750" indent="-285750" algn="just" fontAlgn="base">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This can be checked by integrating continuous feedback loops and making the refreezing stage a cyclical process that is never permanent.</a:t>
            </a:r>
          </a:p>
        </p:txBody>
      </p:sp>
    </p:spTree>
    <p:extLst>
      <p:ext uri="{BB962C8B-B14F-4D97-AF65-F5344CB8AC3E}">
        <p14:creationId xmlns:p14="http://schemas.microsoft.com/office/powerpoint/2010/main" val="3057429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46" y="164122"/>
            <a:ext cx="8911687" cy="1275365"/>
          </a:xfrm>
        </p:spPr>
        <p:txBody>
          <a:bodyPr>
            <a:normAutofit/>
          </a:bodyPr>
          <a:lstStyle/>
          <a:p>
            <a:pPr algn="ctr"/>
            <a:r>
              <a:rPr lang="en-IN" sz="2800" b="1" u="sng" cap="none" dirty="0">
                <a:latin typeface="Bahnschrift" panose="020B0502040204020203" pitchFamily="34" charset="0"/>
                <a:cs typeface="Arial" panose="020B0604020202020204" pitchFamily="34" charset="0"/>
              </a:rPr>
              <a:t>QUALITY IMPROVEMENT FRAMEWORK</a:t>
            </a:r>
            <a:endParaRPr lang="en-IN" sz="2800" u="sng" cap="none" dirty="0">
              <a:latin typeface="Bahnschrift" panose="020B0502040204020203" pitchFamily="34" charset="0"/>
              <a:cs typeface="Arial" panose="020B0604020202020204" pitchFamily="34" charset="0"/>
            </a:endParaRPr>
          </a:p>
        </p:txBody>
      </p:sp>
      <p:sp>
        <p:nvSpPr>
          <p:cNvPr id="3" name="Rectangle 2"/>
          <p:cNvSpPr/>
          <p:nvPr/>
        </p:nvSpPr>
        <p:spPr>
          <a:xfrm>
            <a:off x="3047999" y="1720840"/>
            <a:ext cx="8340233" cy="646331"/>
          </a:xfrm>
          <a:prstGeom prst="rect">
            <a:avLst/>
          </a:prstGeom>
        </p:spPr>
        <p:txBody>
          <a:bodyPr wrap="square">
            <a:spAutoFit/>
          </a:bodyPr>
          <a:lstStyle/>
          <a:p>
            <a:pPr algn="just"/>
            <a:r>
              <a:rPr lang="en-US" dirty="0">
                <a:solidFill>
                  <a:srgbClr val="000000"/>
                </a:solidFill>
                <a:latin typeface="Arial" panose="020B0604020202020204" pitchFamily="34" charset="0"/>
                <a:cs typeface="Arial" panose="020B0604020202020204" pitchFamily="34" charset="0"/>
              </a:rPr>
              <a:t>Given the multiple-level failure at the Countess of Chester, the PDSA framework is recommended for quality improvement at the neonatal unit </a:t>
            </a:r>
            <a:r>
              <a:rPr lang="en-US" b="1" dirty="0">
                <a:solidFill>
                  <a:srgbClr val="000000"/>
                </a:solidFill>
                <a:latin typeface="Arial" panose="020B0604020202020204" pitchFamily="34" charset="0"/>
                <a:cs typeface="Arial" panose="020B0604020202020204" pitchFamily="34" charset="0"/>
              </a:rPr>
              <a:t>(NHS, 2015). </a:t>
            </a:r>
            <a:endParaRPr lang="en-US" b="1" dirty="0">
              <a:latin typeface="Arial" panose="020B0604020202020204"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32164685"/>
              </p:ext>
            </p:extLst>
          </p:nvPr>
        </p:nvGraphicFramePr>
        <p:xfrm>
          <a:off x="3197425" y="2648523"/>
          <a:ext cx="8190807" cy="3206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180199" y="2367171"/>
            <a:ext cx="2686930" cy="2647514"/>
          </a:xfrm>
          <a:prstGeom prst="rect">
            <a:avLst/>
          </a:prstGeom>
        </p:spPr>
      </p:pic>
      <p:sp>
        <p:nvSpPr>
          <p:cNvPr id="4" name="TextBox 3"/>
          <p:cNvSpPr txBox="1"/>
          <p:nvPr/>
        </p:nvSpPr>
        <p:spPr>
          <a:xfrm>
            <a:off x="252547" y="5252147"/>
            <a:ext cx="2903974" cy="646331"/>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(Source: The Deming Institute, 2026)</a:t>
            </a:r>
          </a:p>
        </p:txBody>
      </p:sp>
    </p:spTree>
    <p:extLst>
      <p:ext uri="{BB962C8B-B14F-4D97-AF65-F5344CB8AC3E}">
        <p14:creationId xmlns:p14="http://schemas.microsoft.com/office/powerpoint/2010/main" val="3805963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4450" y="-289261"/>
            <a:ext cx="8911687" cy="1280890"/>
          </a:xfrm>
        </p:spPr>
        <p:txBody>
          <a:bodyPr>
            <a:normAutofit/>
          </a:bodyPr>
          <a:lstStyle/>
          <a:p>
            <a:pPr algn="ctr"/>
            <a:r>
              <a:rPr lang="en-IN" sz="2800" b="1" u="sng" dirty="0">
                <a:latin typeface="Bahnschrift" panose="020B0502040204020203" pitchFamily="34" charset="0"/>
                <a:cs typeface="Arial" panose="020B0604020202020204" pitchFamily="34" charset="0"/>
              </a:rPr>
              <a:t>BARRIERS AND RECOMMENDATIONS</a:t>
            </a:r>
            <a:endParaRPr lang="en-IN" sz="2800" u="sng" dirty="0">
              <a:latin typeface="Bahnschrift" panose="020B0502040204020203" pitchFamily="34" charset="0"/>
              <a:cs typeface="Arial" panose="020B0604020202020204" pitchFamily="34" charset="0"/>
            </a:endParaRPr>
          </a:p>
        </p:txBody>
      </p:sp>
      <p:sp>
        <p:nvSpPr>
          <p:cNvPr id="3" name="Rectangle 2"/>
          <p:cNvSpPr/>
          <p:nvPr/>
        </p:nvSpPr>
        <p:spPr>
          <a:xfrm>
            <a:off x="3748611" y="671691"/>
            <a:ext cx="8303430" cy="6186309"/>
          </a:xfrm>
          <a:prstGeom prst="rect">
            <a:avLst/>
          </a:prstGeom>
        </p:spPr>
        <p:txBody>
          <a:bodyPr wrap="square">
            <a:spAutoFit/>
          </a:bodyPr>
          <a:lstStyle/>
          <a:p>
            <a:pPr marL="285750" indent="-285750" algn="just">
              <a:buFont typeface="Wingdings" panose="05000000000000000000" pitchFamily="2" charset="2"/>
              <a:buChar char="q"/>
            </a:pPr>
            <a:r>
              <a:rPr lang="en-US" b="1" dirty="0">
                <a:solidFill>
                  <a:srgbClr val="000000"/>
                </a:solidFill>
                <a:latin typeface="Arial" panose="020B0604020202020204" pitchFamily="34" charset="0"/>
                <a:cs typeface="Arial" panose="020B0604020202020204" pitchFamily="34" charset="0"/>
              </a:rPr>
              <a:t>Barriers </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Defensive leadership culture and resistance to change.</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Chronic neonatal staffing shortages.</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Lack of action/urgency despite rising neonates' death count.</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Weak incident reporting and learning system.</a:t>
            </a:r>
            <a:endParaRPr lang="en-US"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n-US" b="1" dirty="0">
                <a:solidFill>
                  <a:srgbClr val="000000"/>
                </a:solidFill>
                <a:latin typeface="Arial" panose="020B0604020202020204" pitchFamily="34" charset="0"/>
                <a:cs typeface="Arial" panose="020B0604020202020204" pitchFamily="34" charset="0"/>
              </a:rPr>
              <a:t>Recommendations </a:t>
            </a:r>
            <a:endParaRPr lang="en-US" dirty="0">
              <a:latin typeface="Arial" panose="020B0604020202020204" pitchFamily="34" charset="0"/>
              <a:cs typeface="Arial" panose="020B0604020202020204" pitchFamily="34" charset="0"/>
            </a:endParaRPr>
          </a:p>
          <a:p>
            <a:pPr algn="just"/>
            <a:r>
              <a:rPr lang="en-US" dirty="0">
                <a:solidFill>
                  <a:srgbClr val="000000"/>
                </a:solidFill>
                <a:latin typeface="Arial" panose="020B0604020202020204" pitchFamily="34" charset="0"/>
                <a:cs typeface="Arial" panose="020B0604020202020204" pitchFamily="34" charset="0"/>
              </a:rPr>
              <a:t>Kotter’s 8-steps model is recommended to identify and address barriers that may emerge during the change process </a:t>
            </a:r>
            <a:r>
              <a:rPr lang="en-US" sz="1600" b="1" dirty="0">
                <a:solidFill>
                  <a:srgbClr val="000000"/>
                </a:solidFill>
                <a:latin typeface="Arial" panose="020B0604020202020204" pitchFamily="34" charset="0"/>
                <a:cs typeface="Arial" panose="020B0604020202020204" pitchFamily="34" charset="0"/>
              </a:rPr>
              <a:t>(Kotter, 2012; Ong and Walker, 2022). </a:t>
            </a:r>
            <a:endParaRPr lang="en-US" b="1"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Create Urgency - Demonstrate evidence of present neonatal mortality and safety data.</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Build Coalition - Include senior clinicians, managers and patient-safety leaders.</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Form Strategic Vision - Priorities neonates' safety and transparent governance.</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Enable Action by Removing Barriers - Strengthen incident reporting, whistleblowing procedures and root cause analyses infrastructure. </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Generate Short-Term Wins - Successfully implement the pilot project using the PDSA framework. </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Sustain Acceleration - Embed safety process and staff feedback procedures. </a:t>
            </a:r>
            <a:endParaRPr lang="en-US" dirty="0">
              <a:latin typeface="Arial" panose="020B0604020202020204" pitchFamily="34" charset="0"/>
              <a:cs typeface="Arial" panose="020B0604020202020204" pitchFamily="34" charset="0"/>
            </a:endParaRPr>
          </a:p>
          <a:p>
            <a:pPr marL="742873" lvl="1" indent="-285750" algn="just">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Institute Change - Integrate patient-safety culture into daily neonatal care. </a:t>
            </a:r>
            <a:endParaRPr lang="en-US"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76944" y="1520835"/>
            <a:ext cx="3671667" cy="3753672"/>
          </a:xfrm>
          <a:prstGeom prst="rect">
            <a:avLst/>
          </a:prstGeom>
        </p:spPr>
      </p:pic>
      <p:sp>
        <p:nvSpPr>
          <p:cNvPr id="5" name="TextBox 4"/>
          <p:cNvSpPr txBox="1"/>
          <p:nvPr/>
        </p:nvSpPr>
        <p:spPr>
          <a:xfrm>
            <a:off x="412933" y="5434381"/>
            <a:ext cx="3570208" cy="369332"/>
          </a:xfrm>
          <a:prstGeom prst="rect">
            <a:avLst/>
          </a:prstGeom>
          <a:noFill/>
        </p:spPr>
        <p:txBody>
          <a:bodyPr wrap="none" rtlCol="0">
            <a:spAutoFit/>
          </a:bodyPr>
          <a:lstStyle/>
          <a:p>
            <a:r>
              <a:rPr lang="en-GB" b="1" dirty="0">
                <a:latin typeface="Arial" panose="020B0604020202020204" pitchFamily="34" charset="0"/>
                <a:cs typeface="Arial" panose="020B0604020202020204" pitchFamily="34" charset="0"/>
              </a:rPr>
              <a:t>(Source: </a:t>
            </a:r>
            <a:r>
              <a:rPr lang="en-GB" b="1" dirty="0" err="1">
                <a:latin typeface="Arial" panose="020B0604020202020204" pitchFamily="34" charset="0"/>
                <a:cs typeface="Arial" panose="020B0604020202020204" pitchFamily="34" charset="0"/>
              </a:rPr>
              <a:t>Purnomo</a:t>
            </a:r>
            <a:r>
              <a:rPr lang="en-GB" b="1" dirty="0">
                <a:latin typeface="Arial" panose="020B0604020202020204" pitchFamily="34" charset="0"/>
                <a:cs typeface="Arial" panose="020B0604020202020204" pitchFamily="34" charset="0"/>
              </a:rPr>
              <a:t> et al., 2023) </a:t>
            </a:r>
          </a:p>
        </p:txBody>
      </p:sp>
    </p:spTree>
    <p:extLst>
      <p:ext uri="{BB962C8B-B14F-4D97-AF65-F5344CB8AC3E}">
        <p14:creationId xmlns:p14="http://schemas.microsoft.com/office/powerpoint/2010/main" val="421583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2194" y="239797"/>
            <a:ext cx="8911687" cy="1280890"/>
          </a:xfrm>
        </p:spPr>
        <p:txBody>
          <a:bodyPr>
            <a:normAutofit/>
          </a:bodyPr>
          <a:lstStyle/>
          <a:p>
            <a:pPr algn="ctr"/>
            <a:r>
              <a:rPr lang="en-IN" sz="2800" b="1" u="sng" dirty="0">
                <a:latin typeface="Bahnschrift" panose="020B0502040204020203" pitchFamily="34" charset="0"/>
                <a:cs typeface="Arial" panose="020B0604020202020204" pitchFamily="34" charset="0"/>
              </a:rPr>
              <a:t>COMPONENT 2 REPORT STRUCTURE</a:t>
            </a:r>
            <a:endParaRPr lang="en-IN" sz="2800" u="sng" dirty="0">
              <a:latin typeface="Bahnschrift" panose="020B0502040204020203" pitchFamily="34" charset="0"/>
              <a:cs typeface="Arial" panose="020B0604020202020204" pitchFamily="34" charset="0"/>
            </a:endParaRPr>
          </a:p>
        </p:txBody>
      </p:sp>
      <p:graphicFrame>
        <p:nvGraphicFramePr>
          <p:cNvPr id="4" name="Diagram 3"/>
          <p:cNvGraphicFramePr/>
          <p:nvPr>
            <p:extLst>
              <p:ext uri="{D42A27DB-BD31-4B8C-83A1-F6EECF244321}">
                <p14:modId xmlns:p14="http://schemas.microsoft.com/office/powerpoint/2010/main" val="2948070077"/>
              </p:ext>
            </p:extLst>
          </p:nvPr>
        </p:nvGraphicFramePr>
        <p:xfrm>
          <a:off x="1722783" y="1028343"/>
          <a:ext cx="10005391" cy="5478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15002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547752" y="185531"/>
            <a:ext cx="8911687" cy="1280890"/>
          </a:xfrm>
        </p:spPr>
        <p:txBody>
          <a:bodyPr>
            <a:normAutofit/>
          </a:bodyPr>
          <a:lstStyle/>
          <a:p>
            <a:pPr algn="ctr"/>
            <a:r>
              <a:rPr lang="en-US" sz="2800" b="1" u="sng" dirty="0">
                <a:latin typeface="Bahnschrift" panose="020B0502040204020203" pitchFamily="34" charset="0"/>
                <a:cs typeface="Arial" panose="020B0604020202020204" pitchFamily="34" charset="0"/>
              </a:rPr>
              <a:t>REFERENCES</a:t>
            </a:r>
            <a:endParaRPr lang="en-IN" sz="2800" b="1" u="sng" dirty="0">
              <a:latin typeface="Bahnschrift" panose="020B0502040204020203" pitchFamily="34" charset="0"/>
              <a:cs typeface="Arial" panose="020B0604020202020204" pitchFamily="34" charset="0"/>
            </a:endParaRPr>
          </a:p>
        </p:txBody>
      </p:sp>
      <p:sp>
        <p:nvSpPr>
          <p:cNvPr id="3" name="Rectangle 2"/>
          <p:cNvSpPr/>
          <p:nvPr/>
        </p:nvSpPr>
        <p:spPr>
          <a:xfrm>
            <a:off x="414215" y="1046922"/>
            <a:ext cx="10867962" cy="5675849"/>
          </a:xfrm>
          <a:prstGeom prst="rect">
            <a:avLst/>
          </a:prstGeom>
        </p:spPr>
        <p:txBody>
          <a:bodyPr wrap="square">
            <a:spAutoFit/>
          </a:bodyPr>
          <a:lstStyle/>
          <a:p>
            <a:pPr marL="171450" indent="-171450" algn="just">
              <a:buFont typeface="Arial" panose="020B0604020202020204" pitchFamily="34" charset="0"/>
              <a:buChar char="•"/>
            </a:pPr>
            <a:r>
              <a:rPr lang="en-IN" sz="900" dirty="0">
                <a:latin typeface="Arial" panose="020B0604020202020204" pitchFamily="34" charset="0"/>
                <a:ea typeface="Times New Roman" panose="02020603050405020304" pitchFamily="18" charset="0"/>
                <a:cs typeface="Arial" panose="020B0604020202020204" pitchFamily="34" charset="0"/>
              </a:rPr>
              <a:t> </a:t>
            </a:r>
            <a:r>
              <a:rPr lang="en-IN" sz="900" dirty="0">
                <a:latin typeface="Arial" panose="020B0604020202020204" pitchFamily="34" charset="0"/>
                <a:cs typeface="Arial" panose="020B0604020202020204" pitchFamily="34" charset="0"/>
              </a:rPr>
              <a:t>Brown, J, (2022), Neonatal nurse Lucy </a:t>
            </a:r>
            <a:r>
              <a:rPr lang="en-IN" sz="900" dirty="0" err="1">
                <a:latin typeface="Arial" panose="020B0604020202020204" pitchFamily="34" charset="0"/>
                <a:cs typeface="Arial" panose="020B0604020202020204" pitchFamily="34" charset="0"/>
              </a:rPr>
              <a:t>Letby</a:t>
            </a:r>
            <a:r>
              <a:rPr lang="en-IN" sz="900" dirty="0">
                <a:latin typeface="Arial" panose="020B0604020202020204" pitchFamily="34" charset="0"/>
                <a:cs typeface="Arial" panose="020B0604020202020204" pitchFamily="34" charset="0"/>
              </a:rPr>
              <a:t> allegedly murdered premature baby by forcing air into stomach, jury told, Available at: </a:t>
            </a:r>
            <a:r>
              <a:rPr lang="en-IN" sz="900" u="sng" dirty="0">
                <a:latin typeface="Arial" panose="020B0604020202020204" pitchFamily="34" charset="0"/>
                <a:cs typeface="Arial" panose="020B0604020202020204" pitchFamily="34" charset="0"/>
                <a:hlinkClick r:id="rId2"/>
              </a:rPr>
              <a:t>https://www.foxnews.com/world/neonatal-nurse-lucy-letby-allegedly-murdered-premature-baby-forcing-air-stomach-jury-told</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CQC (2016) </a:t>
            </a:r>
            <a:r>
              <a:rPr lang="en-IN" sz="900" i="1" dirty="0">
                <a:latin typeface="Arial" panose="020B0604020202020204" pitchFamily="34" charset="0"/>
                <a:cs typeface="Arial" panose="020B0604020202020204" pitchFamily="34" charset="0"/>
              </a:rPr>
              <a:t>The Countess of Chester Hospital Quality Report</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cqc.org.uk</a:t>
            </a:r>
            <a:r>
              <a:rPr lang="en-IN" sz="900" dirty="0">
                <a:latin typeface="Arial" panose="020B0604020202020204" pitchFamily="34" charset="0"/>
                <a:cs typeface="Arial" panose="020B0604020202020204" pitchFamily="34" charset="0"/>
              </a:rPr>
              <a:t>. Care Quality Commission. Available at: </a:t>
            </a:r>
            <a:r>
              <a:rPr lang="en-IN" sz="900" u="sng" dirty="0">
                <a:latin typeface="Arial" panose="020B0604020202020204" pitchFamily="34" charset="0"/>
                <a:cs typeface="Arial" panose="020B0604020202020204" pitchFamily="34" charset="0"/>
                <a:hlinkClick r:id="rId3"/>
              </a:rPr>
              <a:t>https://api.cqc.org.uk/public/v1/reports/7d84e4fd-bdbe-4e99-839d-df83baa36adc?20210123080129</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CQC (2024) </a:t>
            </a:r>
            <a:r>
              <a:rPr lang="en-IN" sz="900" i="1" dirty="0">
                <a:latin typeface="Arial" panose="020B0604020202020204" pitchFamily="34" charset="0"/>
                <a:cs typeface="Arial" panose="020B0604020202020204" pitchFamily="34" charset="0"/>
              </a:rPr>
              <a:t>Countess of Chester Hospital NHS Foundation Trust Inspection report</a:t>
            </a:r>
            <a:r>
              <a:rPr lang="en-IN" sz="900" dirty="0">
                <a:latin typeface="Arial" panose="020B0604020202020204" pitchFamily="34" charset="0"/>
                <a:cs typeface="Arial" panose="020B0604020202020204" pitchFamily="34" charset="0"/>
              </a:rPr>
              <a:t>, </a:t>
            </a:r>
            <a:r>
              <a:rPr lang="en-IN" sz="900" i="1" dirty="0">
                <a:latin typeface="Arial" panose="020B0604020202020204" pitchFamily="34" charset="0"/>
                <a:cs typeface="Arial" panose="020B0604020202020204" pitchFamily="34" charset="0"/>
              </a:rPr>
              <a:t>cqc.org.uk</a:t>
            </a:r>
            <a:r>
              <a:rPr lang="en-IN" sz="900" dirty="0">
                <a:latin typeface="Arial" panose="020B0604020202020204" pitchFamily="34" charset="0"/>
                <a:cs typeface="Arial" panose="020B0604020202020204" pitchFamily="34" charset="0"/>
              </a:rPr>
              <a:t>. Care Quality Commission. Available at: </a:t>
            </a:r>
            <a:r>
              <a:rPr lang="en-IN" sz="900" u="sng" dirty="0">
                <a:latin typeface="Arial" panose="020B0604020202020204" pitchFamily="34" charset="0"/>
                <a:cs typeface="Arial" panose="020B0604020202020204" pitchFamily="34" charset="0"/>
                <a:hlinkClick r:id="rId4"/>
              </a:rPr>
              <a:t>https://api.cqc.org.uk/public/v1/reports/9322c026-9cc2-4985-8e90-72a6fee0ea23?20240214080045</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Crawford, N., </a:t>
            </a:r>
            <a:r>
              <a:rPr lang="en-IN" sz="900" dirty="0" err="1">
                <a:latin typeface="Arial" panose="020B0604020202020204" pitchFamily="34" charset="0"/>
                <a:cs typeface="Arial" panose="020B0604020202020204" pitchFamily="34" charset="0"/>
              </a:rPr>
              <a:t>Yianni</a:t>
            </a:r>
            <a:r>
              <a:rPr lang="en-IN" sz="900" dirty="0">
                <a:latin typeface="Arial" panose="020B0604020202020204" pitchFamily="34" charset="0"/>
                <a:cs typeface="Arial" panose="020B0604020202020204" pitchFamily="34" charset="0"/>
              </a:rPr>
              <a:t>, L., Selman, T., &amp; </a:t>
            </a:r>
            <a:r>
              <a:rPr lang="en-IN" sz="900" dirty="0" err="1">
                <a:latin typeface="Arial" panose="020B0604020202020204" pitchFamily="34" charset="0"/>
                <a:cs typeface="Arial" panose="020B0604020202020204" pitchFamily="34" charset="0"/>
              </a:rPr>
              <a:t>Puddy</a:t>
            </a:r>
            <a:r>
              <a:rPr lang="en-IN" sz="900" dirty="0">
                <a:latin typeface="Arial" panose="020B0604020202020204" pitchFamily="34" charset="0"/>
                <a:cs typeface="Arial" panose="020B0604020202020204" pitchFamily="34" charset="0"/>
              </a:rPr>
              <a:t>, V. (2020). TVW Neonatal ODN Guideline for Management at the Extremes of Prematurity – V3. In </a:t>
            </a:r>
            <a:r>
              <a:rPr lang="en-IN" sz="900" i="1" dirty="0">
                <a:latin typeface="Arial" panose="020B0604020202020204" pitchFamily="34" charset="0"/>
                <a:cs typeface="Arial" panose="020B0604020202020204" pitchFamily="34" charset="0"/>
              </a:rPr>
              <a:t>Thames Valley &amp; Wessex Operational Delivery Networks</a:t>
            </a:r>
            <a:r>
              <a:rPr lang="en-IN" sz="900" dirty="0">
                <a:latin typeface="Arial" panose="020B0604020202020204" pitchFamily="34" charset="0"/>
                <a:cs typeface="Arial" panose="020B0604020202020204" pitchFamily="34" charset="0"/>
              </a:rPr>
              <a:t> [Report]. </a:t>
            </a:r>
            <a:r>
              <a:rPr lang="en-IN" sz="900" u="sng" dirty="0">
                <a:latin typeface="Arial" panose="020B0604020202020204" pitchFamily="34" charset="0"/>
                <a:cs typeface="Arial" panose="020B0604020202020204" pitchFamily="34" charset="0"/>
                <a:hlinkClick r:id="rId5"/>
              </a:rPr>
              <a:t>https://neonatalnetworkssoutheast.nhs.uk/wp-content/uploads/2025/07/TVW-Extremes-of-prematurity-guideline-V3-ratified-June-2025.pdf</a:t>
            </a:r>
            <a:r>
              <a:rPr lang="en-IN" sz="900" dirty="0">
                <a:latin typeface="Arial" panose="020B0604020202020204" pitchFamily="34" charset="0"/>
                <a:cs typeface="Arial" panose="020B0604020202020204" pitchFamily="34" charset="0"/>
              </a:rPr>
              <a:t> </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Darnbrough</a:t>
            </a:r>
            <a:r>
              <a:rPr lang="en-IN" sz="900" dirty="0">
                <a:latin typeface="Arial" panose="020B0604020202020204" pitchFamily="34" charset="0"/>
                <a:cs typeface="Arial" panose="020B0604020202020204" pitchFamily="34" charset="0"/>
              </a:rPr>
              <a:t>, P, (2016), Monitoring and controlling quality in process manufacturing, Available at: </a:t>
            </a:r>
            <a:r>
              <a:rPr lang="en-IN" sz="900" u="sng" dirty="0">
                <a:latin typeface="Arial" panose="020B0604020202020204" pitchFamily="34" charset="0"/>
                <a:cs typeface="Arial" panose="020B0604020202020204" pitchFamily="34" charset="0"/>
                <a:hlinkClick r:id="rId6"/>
              </a:rPr>
              <a:t>https://www.isa.org/intech-home/2016/march-april/features/monitor-controlling-quality-process-manufacturing</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Eva, N., Robin, M., </a:t>
            </a:r>
            <a:r>
              <a:rPr lang="en-IN" sz="900" dirty="0" err="1">
                <a:latin typeface="Arial" panose="020B0604020202020204" pitchFamily="34" charset="0"/>
                <a:cs typeface="Arial" panose="020B0604020202020204" pitchFamily="34" charset="0"/>
              </a:rPr>
              <a:t>Sendjaya</a:t>
            </a:r>
            <a:r>
              <a:rPr lang="en-IN" sz="900" dirty="0">
                <a:latin typeface="Arial" panose="020B0604020202020204" pitchFamily="34" charset="0"/>
                <a:cs typeface="Arial" panose="020B0604020202020204" pitchFamily="34" charset="0"/>
              </a:rPr>
              <a:t>, S., Van </a:t>
            </a:r>
            <a:r>
              <a:rPr lang="en-IN" sz="900" dirty="0" err="1">
                <a:latin typeface="Arial" panose="020B0604020202020204" pitchFamily="34" charset="0"/>
                <a:cs typeface="Arial" panose="020B0604020202020204" pitchFamily="34" charset="0"/>
              </a:rPr>
              <a:t>Dierendonck</a:t>
            </a:r>
            <a:r>
              <a:rPr lang="en-IN" sz="900" dirty="0">
                <a:latin typeface="Arial" panose="020B0604020202020204" pitchFamily="34" charset="0"/>
                <a:cs typeface="Arial" panose="020B0604020202020204" pitchFamily="34" charset="0"/>
              </a:rPr>
              <a:t>, D. and </a:t>
            </a:r>
            <a:r>
              <a:rPr lang="en-IN" sz="900" dirty="0" err="1">
                <a:latin typeface="Arial" panose="020B0604020202020204" pitchFamily="34" charset="0"/>
                <a:cs typeface="Arial" panose="020B0604020202020204" pitchFamily="34" charset="0"/>
              </a:rPr>
              <a:t>Liden</a:t>
            </a:r>
            <a:r>
              <a:rPr lang="en-IN" sz="900" dirty="0">
                <a:latin typeface="Arial" panose="020B0604020202020204" pitchFamily="34" charset="0"/>
                <a:cs typeface="Arial" panose="020B0604020202020204" pitchFamily="34" charset="0"/>
              </a:rPr>
              <a:t>, R.C., (2019). Servant leadership: A systematic review and call for future research. </a:t>
            </a:r>
            <a:r>
              <a:rPr lang="en-IN" sz="900" i="1" dirty="0">
                <a:latin typeface="Arial" panose="020B0604020202020204" pitchFamily="34" charset="0"/>
                <a:cs typeface="Arial" panose="020B0604020202020204" pitchFamily="34" charset="0"/>
              </a:rPr>
              <a:t>The leadership quarterly, 30</a:t>
            </a:r>
            <a:r>
              <a:rPr lang="en-IN" sz="900" dirty="0">
                <a:latin typeface="Arial" panose="020B0604020202020204" pitchFamily="34" charset="0"/>
                <a:cs typeface="Arial" panose="020B0604020202020204" pitchFamily="34" charset="0"/>
              </a:rPr>
              <a:t>(1), pp.111-132. </a:t>
            </a:r>
            <a:r>
              <a:rPr lang="en-IN" sz="900" u="sng" dirty="0">
                <a:latin typeface="Arial" panose="020B0604020202020204" pitchFamily="34" charset="0"/>
                <a:cs typeface="Arial" panose="020B0604020202020204" pitchFamily="34" charset="0"/>
                <a:hlinkClick r:id="rId7"/>
              </a:rPr>
              <a:t>https://doi.org/10.1016/j.leaqua.2018.07.004</a:t>
            </a:r>
            <a:r>
              <a:rPr lang="en-IN" sz="900" dirty="0">
                <a:latin typeface="Arial" panose="020B0604020202020204" pitchFamily="34" charset="0"/>
                <a:cs typeface="Arial" panose="020B0604020202020204" pitchFamily="34" charset="0"/>
              </a:rPr>
              <a:t> </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Hussain, S.T., Lei, S., </a:t>
            </a:r>
            <a:r>
              <a:rPr lang="en-IN" sz="900" dirty="0" err="1">
                <a:latin typeface="Arial" panose="020B0604020202020204" pitchFamily="34" charset="0"/>
                <a:cs typeface="Arial" panose="020B0604020202020204" pitchFamily="34" charset="0"/>
              </a:rPr>
              <a:t>Akram</a:t>
            </a:r>
            <a:r>
              <a:rPr lang="en-IN" sz="900" dirty="0">
                <a:latin typeface="Arial" panose="020B0604020202020204" pitchFamily="34" charset="0"/>
                <a:cs typeface="Arial" panose="020B0604020202020204" pitchFamily="34" charset="0"/>
              </a:rPr>
              <a:t>, T., </a:t>
            </a:r>
            <a:r>
              <a:rPr lang="en-IN" sz="900" dirty="0" err="1">
                <a:latin typeface="Arial" panose="020B0604020202020204" pitchFamily="34" charset="0"/>
                <a:cs typeface="Arial" panose="020B0604020202020204" pitchFamily="34" charset="0"/>
              </a:rPr>
              <a:t>Haider</a:t>
            </a:r>
            <a:r>
              <a:rPr lang="en-IN" sz="900" dirty="0">
                <a:latin typeface="Arial" panose="020B0604020202020204" pitchFamily="34" charset="0"/>
                <a:cs typeface="Arial" panose="020B0604020202020204" pitchFamily="34" charset="0"/>
              </a:rPr>
              <a:t>, M.J., Hussain, S.H. and Ali, M., (2018). Kurt </a:t>
            </a:r>
            <a:r>
              <a:rPr lang="en-IN" sz="900" dirty="0" err="1">
                <a:latin typeface="Arial" panose="020B0604020202020204" pitchFamily="34" charset="0"/>
                <a:cs typeface="Arial" panose="020B0604020202020204" pitchFamily="34" charset="0"/>
              </a:rPr>
              <a:t>Lewin's</a:t>
            </a:r>
            <a:r>
              <a:rPr lang="en-IN" sz="900" dirty="0">
                <a:latin typeface="Arial" panose="020B0604020202020204" pitchFamily="34" charset="0"/>
                <a:cs typeface="Arial" panose="020B0604020202020204" pitchFamily="34" charset="0"/>
              </a:rPr>
              <a:t> change model: A critical review of the role of leadership and employee involvement in organizational change. </a:t>
            </a:r>
            <a:r>
              <a:rPr lang="en-IN" sz="900" i="1" dirty="0">
                <a:latin typeface="Arial" panose="020B0604020202020204" pitchFamily="34" charset="0"/>
                <a:cs typeface="Arial" panose="020B0604020202020204" pitchFamily="34" charset="0"/>
              </a:rPr>
              <a:t>Journal of innovation &amp; knowledge, 3</a:t>
            </a:r>
            <a:r>
              <a:rPr lang="en-IN" sz="900" dirty="0">
                <a:latin typeface="Arial" panose="020B0604020202020204" pitchFamily="34" charset="0"/>
                <a:cs typeface="Arial" panose="020B0604020202020204" pitchFamily="34" charset="0"/>
              </a:rPr>
              <a:t>(3), pp.123-127. </a:t>
            </a:r>
            <a:r>
              <a:rPr lang="en-IN" sz="900" u="sng" dirty="0">
                <a:latin typeface="Arial" panose="020B0604020202020204" pitchFamily="34" charset="0"/>
                <a:cs typeface="Arial" panose="020B0604020202020204" pitchFamily="34" charset="0"/>
                <a:hlinkClick r:id="rId8"/>
              </a:rPr>
              <a:t>https://doi.org/10.1016/j.jik.2016.07.002</a:t>
            </a:r>
            <a:r>
              <a:rPr lang="en-IN" sz="900" dirty="0">
                <a:latin typeface="Arial" panose="020B0604020202020204" pitchFamily="34" charset="0"/>
                <a:cs typeface="Arial" panose="020B0604020202020204" pitchFamily="34" charset="0"/>
              </a:rPr>
              <a:t> </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Ideal health, (2026), </a:t>
            </a:r>
            <a:r>
              <a:rPr lang="en-US" sz="900" dirty="0">
                <a:latin typeface="Arial" panose="020B0604020202020204" pitchFamily="34" charset="0"/>
                <a:cs typeface="Arial" panose="020B0604020202020204" pitchFamily="34" charset="0"/>
              </a:rPr>
              <a:t>Cerner EPR Implementation Partnership with Countess of Chester Hospital NHS FT, Available at: </a:t>
            </a:r>
            <a:r>
              <a:rPr lang="en-US" sz="900" u="sng" dirty="0">
                <a:latin typeface="Arial" panose="020B0604020202020204" pitchFamily="34" charset="0"/>
                <a:cs typeface="Arial" panose="020B0604020202020204" pitchFamily="34" charset="0"/>
                <a:hlinkClick r:id="rId9"/>
              </a:rPr>
              <a:t>https://www.ideal-health.co.uk/case-studies/countess-of-chester-hospital-nhs-ft/</a:t>
            </a:r>
            <a:r>
              <a:rPr lang="en-IN" sz="900" dirty="0">
                <a:latin typeface="Arial" panose="020B0604020202020204" pitchFamily="34" charset="0"/>
                <a:cs typeface="Arial" panose="020B0604020202020204" pitchFamily="34" charset="0"/>
              </a:rPr>
              <a:t> </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Kotter</a:t>
            </a:r>
            <a:r>
              <a:rPr lang="en-IN" sz="900" dirty="0">
                <a:latin typeface="Arial" panose="020B0604020202020204" pitchFamily="34" charset="0"/>
                <a:cs typeface="Arial" panose="020B0604020202020204" pitchFamily="34" charset="0"/>
              </a:rPr>
              <a:t>, J. (2012). Leading Change. In </a:t>
            </a:r>
            <a:r>
              <a:rPr lang="en-IN" sz="900" i="1" dirty="0">
                <a:latin typeface="Arial" panose="020B0604020202020204" pitchFamily="34" charset="0"/>
                <a:cs typeface="Arial" panose="020B0604020202020204" pitchFamily="34" charset="0"/>
              </a:rPr>
              <a:t>Google Books</a:t>
            </a:r>
            <a:r>
              <a:rPr lang="en-IN" sz="900" dirty="0">
                <a:latin typeface="Arial" panose="020B0604020202020204" pitchFamily="34" charset="0"/>
                <a:cs typeface="Arial" panose="020B0604020202020204" pitchFamily="34" charset="0"/>
              </a:rPr>
              <a:t>. Harvard Business Press.</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Kumah</a:t>
            </a:r>
            <a:r>
              <a:rPr lang="en-IN" sz="900" dirty="0">
                <a:latin typeface="Arial" panose="020B0604020202020204" pitchFamily="34" charset="0"/>
                <a:cs typeface="Arial" panose="020B0604020202020204" pitchFamily="34" charset="0"/>
              </a:rPr>
              <a:t>, A., </a:t>
            </a:r>
            <a:r>
              <a:rPr lang="en-IN" sz="900" dirty="0" err="1">
                <a:latin typeface="Arial" panose="020B0604020202020204" pitchFamily="34" charset="0"/>
                <a:cs typeface="Arial" panose="020B0604020202020204" pitchFamily="34" charset="0"/>
              </a:rPr>
              <a:t>Nwogu</a:t>
            </a:r>
            <a:r>
              <a:rPr lang="en-IN" sz="900" dirty="0">
                <a:latin typeface="Arial" panose="020B0604020202020204" pitchFamily="34" charset="0"/>
                <a:cs typeface="Arial" panose="020B0604020202020204" pitchFamily="34" charset="0"/>
              </a:rPr>
              <a:t>, C.N., </a:t>
            </a:r>
            <a:r>
              <a:rPr lang="en-IN" sz="900" dirty="0" err="1">
                <a:latin typeface="Arial" panose="020B0604020202020204" pitchFamily="34" charset="0"/>
                <a:cs typeface="Arial" panose="020B0604020202020204" pitchFamily="34" charset="0"/>
              </a:rPr>
              <a:t>Issah</a:t>
            </a:r>
            <a:r>
              <a:rPr lang="en-IN" sz="900" dirty="0">
                <a:latin typeface="Arial" panose="020B0604020202020204" pitchFamily="34" charset="0"/>
                <a:cs typeface="Arial" panose="020B0604020202020204" pitchFamily="34" charset="0"/>
              </a:rPr>
              <a:t>, A.R., </a:t>
            </a:r>
            <a:r>
              <a:rPr lang="en-IN" sz="900" dirty="0" err="1">
                <a:latin typeface="Arial" panose="020B0604020202020204" pitchFamily="34" charset="0"/>
                <a:cs typeface="Arial" panose="020B0604020202020204" pitchFamily="34" charset="0"/>
              </a:rPr>
              <a:t>Obot</a:t>
            </a:r>
            <a:r>
              <a:rPr lang="en-IN" sz="900" dirty="0">
                <a:latin typeface="Arial" panose="020B0604020202020204" pitchFamily="34" charset="0"/>
                <a:cs typeface="Arial" panose="020B0604020202020204" pitchFamily="34" charset="0"/>
              </a:rPr>
              <a:t>, E., </a:t>
            </a:r>
            <a:r>
              <a:rPr lang="en-IN" sz="900" dirty="0" err="1">
                <a:latin typeface="Arial" panose="020B0604020202020204" pitchFamily="34" charset="0"/>
                <a:cs typeface="Arial" panose="020B0604020202020204" pitchFamily="34" charset="0"/>
              </a:rPr>
              <a:t>Kanamitie</a:t>
            </a:r>
            <a:r>
              <a:rPr lang="en-IN" sz="900" dirty="0">
                <a:latin typeface="Arial" panose="020B0604020202020204" pitchFamily="34" charset="0"/>
                <a:cs typeface="Arial" panose="020B0604020202020204" pitchFamily="34" charset="0"/>
              </a:rPr>
              <a:t>, D.T., </a:t>
            </a:r>
            <a:r>
              <a:rPr lang="en-IN" sz="900" dirty="0" err="1">
                <a:latin typeface="Arial" panose="020B0604020202020204" pitchFamily="34" charset="0"/>
                <a:cs typeface="Arial" panose="020B0604020202020204" pitchFamily="34" charset="0"/>
              </a:rPr>
              <a:t>Sifa</a:t>
            </a:r>
            <a:r>
              <a:rPr lang="en-IN" sz="900" dirty="0">
                <a:latin typeface="Arial" panose="020B0604020202020204" pitchFamily="34" charset="0"/>
                <a:cs typeface="Arial" panose="020B0604020202020204" pitchFamily="34" charset="0"/>
              </a:rPr>
              <a:t>, J.S. and </a:t>
            </a:r>
            <a:r>
              <a:rPr lang="en-IN" sz="900" dirty="0" err="1">
                <a:latin typeface="Arial" panose="020B0604020202020204" pitchFamily="34" charset="0"/>
                <a:cs typeface="Arial" panose="020B0604020202020204" pitchFamily="34" charset="0"/>
              </a:rPr>
              <a:t>Aidoo</a:t>
            </a:r>
            <a:r>
              <a:rPr lang="en-IN" sz="900" dirty="0">
                <a:latin typeface="Arial" panose="020B0604020202020204" pitchFamily="34" charset="0"/>
                <a:cs typeface="Arial" panose="020B0604020202020204" pitchFamily="34" charset="0"/>
              </a:rPr>
              <a:t>, L.A., (2024). Cause-and-effect (fishbone) diagram: a tool for generating and organizing quality improvement ideas. </a:t>
            </a:r>
            <a:r>
              <a:rPr lang="en-IN" sz="900" i="1" dirty="0">
                <a:latin typeface="Arial" panose="020B0604020202020204" pitchFamily="34" charset="0"/>
                <a:cs typeface="Arial" panose="020B0604020202020204" pitchFamily="34" charset="0"/>
              </a:rPr>
              <a:t>Global Journal on Quality and Safety in Healthcare, 7</a:t>
            </a:r>
            <a:r>
              <a:rPr lang="en-IN" sz="900" dirty="0">
                <a:latin typeface="Arial" panose="020B0604020202020204" pitchFamily="34" charset="0"/>
                <a:cs typeface="Arial" panose="020B0604020202020204" pitchFamily="34" charset="0"/>
              </a:rPr>
              <a:t>(2), pp.85-87. </a:t>
            </a:r>
            <a:r>
              <a:rPr lang="en-IN" sz="900" u="sng" dirty="0">
                <a:latin typeface="Arial" panose="020B0604020202020204" pitchFamily="34" charset="0"/>
                <a:cs typeface="Arial" panose="020B0604020202020204" pitchFamily="34" charset="0"/>
                <a:hlinkClick r:id="rId10"/>
              </a:rPr>
              <a:t>https://doi.org/10.36401/JQSH-23-42</a:t>
            </a:r>
            <a:r>
              <a:rPr lang="en-IN" sz="900" dirty="0">
                <a:latin typeface="Arial" panose="020B0604020202020204" pitchFamily="34" charset="0"/>
                <a:cs typeface="Arial" panose="020B0604020202020204" pitchFamily="34" charset="0"/>
              </a:rPr>
              <a:t> </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Lawrence, F. and Conn, D. (2025) 'A superbug, doctor shortages and a neonatal unit ‘out of its depth’: failures at Lucy </a:t>
            </a:r>
            <a:r>
              <a:rPr lang="en-IN" sz="900" dirty="0" err="1">
                <a:latin typeface="Arial" panose="020B0604020202020204" pitchFamily="34" charset="0"/>
                <a:cs typeface="Arial" panose="020B0604020202020204" pitchFamily="34" charset="0"/>
              </a:rPr>
              <a:t>Letby</a:t>
            </a:r>
            <a:r>
              <a:rPr lang="en-IN" sz="900" dirty="0">
                <a:latin typeface="Arial" panose="020B0604020202020204" pitchFamily="34" charset="0"/>
                <a:cs typeface="Arial" panose="020B0604020202020204" pitchFamily="34" charset="0"/>
              </a:rPr>
              <a:t> hospital revealed,' </a:t>
            </a:r>
            <a:r>
              <a:rPr lang="en-IN" sz="900" i="1" dirty="0">
                <a:latin typeface="Arial" panose="020B0604020202020204" pitchFamily="34" charset="0"/>
                <a:cs typeface="Arial" panose="020B0604020202020204" pitchFamily="34" charset="0"/>
              </a:rPr>
              <a:t>The Guardian</a:t>
            </a:r>
            <a:r>
              <a:rPr lang="en-IN" sz="900" dirty="0">
                <a:latin typeface="Arial" panose="020B0604020202020204" pitchFamily="34" charset="0"/>
                <a:cs typeface="Arial" panose="020B0604020202020204" pitchFamily="34" charset="0"/>
              </a:rPr>
              <a:t>, 2 April. Available at: </a:t>
            </a:r>
            <a:r>
              <a:rPr lang="en-IN" sz="900" u="sng" dirty="0">
                <a:latin typeface="Arial" panose="020B0604020202020204" pitchFamily="34" charset="0"/>
                <a:cs typeface="Arial" panose="020B0604020202020204" pitchFamily="34" charset="0"/>
                <a:hlinkClick r:id="rId11"/>
              </a:rPr>
              <a:t>https://www.theguardian.com/uk-news/article/2024/sep/08/a-superbug-doctor-shortages-and-a-neonatal-unit-out-of-its-depth-failures-at-lucy-letby-hospital-revealed</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(2015) Associates in Process Improvement. </a:t>
            </a:r>
            <a:r>
              <a:rPr lang="en-IN" sz="900" i="1" dirty="0">
                <a:latin typeface="Arial" panose="020B0604020202020204" pitchFamily="34" charset="0"/>
                <a:cs typeface="Arial" panose="020B0604020202020204" pitchFamily="34" charset="0"/>
              </a:rPr>
              <a:t>PDSA</a:t>
            </a:r>
            <a:r>
              <a:rPr lang="en-IN" sz="900" dirty="0">
                <a:latin typeface="Arial" panose="020B0604020202020204" pitchFamily="34" charset="0"/>
                <a:cs typeface="Arial" panose="020B0604020202020204" pitchFamily="34" charset="0"/>
              </a:rPr>
              <a:t>. Available at: </a:t>
            </a:r>
            <a:r>
              <a:rPr lang="en-IN" sz="900" u="sng" dirty="0">
                <a:latin typeface="Arial" panose="020B0604020202020204" pitchFamily="34" charset="0"/>
                <a:cs typeface="Arial" panose="020B0604020202020204" pitchFamily="34" charset="0"/>
                <a:hlinkClick r:id="rId12"/>
              </a:rPr>
              <a:t>https://www.england.nhs.uk/improvement-hub/wp-content/uploads/sites/44/2015/08/learning-handbook-pdsa.pdf</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(2025) </a:t>
            </a:r>
            <a:r>
              <a:rPr lang="en-IN" sz="900" i="1" dirty="0">
                <a:latin typeface="Arial" panose="020B0604020202020204" pitchFamily="34" charset="0"/>
                <a:cs typeface="Arial" panose="020B0604020202020204" pitchFamily="34" charset="0"/>
              </a:rPr>
              <a:t>UHNM Neonatal Unit goes paperless with digital records to support families and staff | University Hospitals of North Midlands</a:t>
            </a:r>
            <a:r>
              <a:rPr lang="en-IN" sz="900" dirty="0">
                <a:latin typeface="Arial" panose="020B0604020202020204" pitchFamily="34" charset="0"/>
                <a:cs typeface="Arial" panose="020B0604020202020204" pitchFamily="34" charset="0"/>
              </a:rPr>
              <a:t>. (2025, October 29). University Hospitals of North Midlands. Available at: </a:t>
            </a:r>
            <a:r>
              <a:rPr lang="en-IN" sz="900" u="sng" dirty="0">
                <a:latin typeface="Arial" panose="020B0604020202020204" pitchFamily="34" charset="0"/>
                <a:cs typeface="Arial" panose="020B0604020202020204" pitchFamily="34" charset="0"/>
                <a:hlinkClick r:id="rId13"/>
              </a:rPr>
              <a:t>https://www.uhnm.nhs.uk/latest-uhnm-news/uhnm-neonatal-unit-goes-paperless-with-digital-records-to-support-families-and-staff/</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(2026) </a:t>
            </a:r>
            <a:r>
              <a:rPr lang="en-IN" sz="900" i="1" dirty="0">
                <a:latin typeface="Arial" panose="020B0604020202020204" pitchFamily="34" charset="0"/>
                <a:cs typeface="Arial" panose="020B0604020202020204" pitchFamily="34" charset="0"/>
              </a:rPr>
              <a:t>Countess of Chester - About Us</a:t>
            </a:r>
            <a:r>
              <a:rPr lang="en-IN" sz="900" dirty="0">
                <a:latin typeface="Arial" panose="020B0604020202020204" pitchFamily="34" charset="0"/>
                <a:cs typeface="Arial" panose="020B0604020202020204" pitchFamily="34" charset="0"/>
              </a:rPr>
              <a:t>. Available at: </a:t>
            </a:r>
            <a:r>
              <a:rPr lang="en-IN" sz="900" u="sng" dirty="0">
                <a:latin typeface="Arial" panose="020B0604020202020204" pitchFamily="34" charset="0"/>
                <a:cs typeface="Arial" panose="020B0604020202020204" pitchFamily="34" charset="0"/>
                <a:hlinkClick r:id="rId14"/>
              </a:rPr>
              <a:t>https://www.coch.nhs.uk/corporate-information/about-us.aspx</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NHS (2026) </a:t>
            </a:r>
            <a:r>
              <a:rPr lang="en-IN" sz="900" i="1" dirty="0">
                <a:latin typeface="Arial" panose="020B0604020202020204" pitchFamily="34" charset="0"/>
                <a:cs typeface="Arial" panose="020B0604020202020204" pitchFamily="34" charset="0"/>
              </a:rPr>
              <a:t>Incident reporting | Right Decisions</a:t>
            </a:r>
            <a:r>
              <a:rPr lang="en-IN" sz="900" dirty="0">
                <a:latin typeface="Arial" panose="020B0604020202020204" pitchFamily="34" charset="0"/>
                <a:cs typeface="Arial" panose="020B0604020202020204" pitchFamily="34" charset="0"/>
              </a:rPr>
              <a:t>. Available at: </a:t>
            </a:r>
            <a:r>
              <a:rPr lang="en-IN" sz="900" u="sng" dirty="0">
                <a:latin typeface="Arial" panose="020B0604020202020204" pitchFamily="34" charset="0"/>
                <a:cs typeface="Arial" panose="020B0604020202020204" pitchFamily="34" charset="0"/>
                <a:hlinkClick r:id="rId15"/>
              </a:rPr>
              <a:t>https://www.rightdecisions.scot.nhs.uk/nhs-lothian-neonatal-guidelines/medical-and-nursing-guidelines/unit-policies/neonatal-unit/incident-reporting/</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NICE (2019) </a:t>
            </a:r>
            <a:r>
              <a:rPr lang="en-IN" sz="900" i="1" dirty="0">
                <a:latin typeface="Arial" panose="020B0604020202020204" pitchFamily="34" charset="0"/>
                <a:cs typeface="Arial" panose="020B0604020202020204" pitchFamily="34" charset="0"/>
              </a:rPr>
              <a:t>Quality statement 5: Parental involvement | Specialist neonatal respiratory care for babies born preterm | Specialist neonatal respiratory care for babies born preterm | Consultations | NICE</a:t>
            </a:r>
            <a:r>
              <a:rPr lang="en-IN" sz="900" dirty="0">
                <a:latin typeface="Arial" panose="020B0604020202020204" pitchFamily="34" charset="0"/>
                <a:cs typeface="Arial" panose="020B0604020202020204" pitchFamily="34" charset="0"/>
              </a:rPr>
              <a:t>. Available at: </a:t>
            </a:r>
            <a:r>
              <a:rPr lang="en-IN" sz="900" u="sng" dirty="0">
                <a:latin typeface="Arial" panose="020B0604020202020204" pitchFamily="34" charset="0"/>
                <a:cs typeface="Arial" panose="020B0604020202020204" pitchFamily="34" charset="0"/>
                <a:hlinkClick r:id="rId16"/>
              </a:rPr>
              <a:t>https://www.nice.org.uk/consultations/530/6/quality-statement-5-parental-involvement</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Ong, S.Y. and Walker, A., (2022). Using </a:t>
            </a:r>
            <a:r>
              <a:rPr lang="en-IN" sz="900" dirty="0" err="1">
                <a:latin typeface="Arial" panose="020B0604020202020204" pitchFamily="34" charset="0"/>
                <a:cs typeface="Arial" panose="020B0604020202020204" pitchFamily="34" charset="0"/>
              </a:rPr>
              <a:t>Kotter's</a:t>
            </a:r>
            <a:r>
              <a:rPr lang="en-IN" sz="900" dirty="0">
                <a:latin typeface="Arial" panose="020B0604020202020204" pitchFamily="34" charset="0"/>
                <a:cs typeface="Arial" panose="020B0604020202020204" pitchFamily="34" charset="0"/>
              </a:rPr>
              <a:t> 8 steps of change to tackle over‐fasting of children attending day surgery. </a:t>
            </a:r>
            <a:r>
              <a:rPr lang="en-IN" sz="900" i="1" dirty="0" err="1">
                <a:latin typeface="Arial" panose="020B0604020202020204" pitchFamily="34" charset="0"/>
                <a:cs typeface="Arial" panose="020B0604020202020204" pitchFamily="34" charset="0"/>
              </a:rPr>
              <a:t>Pediatric</a:t>
            </a:r>
            <a:r>
              <a:rPr lang="en-IN" sz="900" i="1" dirty="0">
                <a:latin typeface="Arial" panose="020B0604020202020204" pitchFamily="34" charset="0"/>
                <a:cs typeface="Arial" panose="020B0604020202020204" pitchFamily="34" charset="0"/>
              </a:rPr>
              <a:t> </a:t>
            </a:r>
            <a:r>
              <a:rPr lang="en-IN" sz="900" i="1" dirty="0" err="1">
                <a:latin typeface="Arial" panose="020B0604020202020204" pitchFamily="34" charset="0"/>
                <a:cs typeface="Arial" panose="020B0604020202020204" pitchFamily="34" charset="0"/>
              </a:rPr>
              <a:t>Anesthesia</a:t>
            </a:r>
            <a:r>
              <a:rPr lang="en-IN" sz="900" i="1" dirty="0">
                <a:latin typeface="Arial" panose="020B0604020202020204" pitchFamily="34" charset="0"/>
                <a:cs typeface="Arial" panose="020B0604020202020204" pitchFamily="34" charset="0"/>
              </a:rPr>
              <a:t>, 32</a:t>
            </a:r>
            <a:r>
              <a:rPr lang="en-IN" sz="900" dirty="0">
                <a:latin typeface="Arial" panose="020B0604020202020204" pitchFamily="34" charset="0"/>
                <a:cs typeface="Arial" panose="020B0604020202020204" pitchFamily="34" charset="0"/>
              </a:rPr>
              <a:t>(11), pp.1238-1245. </a:t>
            </a:r>
            <a:r>
              <a:rPr lang="en-IN" sz="900" u="sng" dirty="0">
                <a:latin typeface="Arial" panose="020B0604020202020204" pitchFamily="34" charset="0"/>
                <a:cs typeface="Arial" panose="020B0604020202020204" pitchFamily="34" charset="0"/>
                <a:hlinkClick r:id="rId17"/>
              </a:rPr>
              <a:t>https://doi.org/10.1111/pan.14499</a:t>
            </a:r>
            <a:r>
              <a:rPr lang="en-IN" sz="900" dirty="0">
                <a:latin typeface="Arial" panose="020B0604020202020204" pitchFamily="34" charset="0"/>
                <a:cs typeface="Arial" panose="020B0604020202020204" pitchFamily="34" charset="0"/>
              </a:rPr>
              <a:t> </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Purnomoa</a:t>
            </a:r>
            <a:r>
              <a:rPr lang="en-IN" sz="900" dirty="0">
                <a:latin typeface="Arial" panose="020B0604020202020204" pitchFamily="34" charset="0"/>
                <a:cs typeface="Arial" panose="020B0604020202020204" pitchFamily="34" charset="0"/>
              </a:rPr>
              <a:t>, L., </a:t>
            </a:r>
            <a:r>
              <a:rPr lang="en-IN" sz="900" dirty="0" err="1">
                <a:latin typeface="Arial" panose="020B0604020202020204" pitchFamily="34" charset="0"/>
                <a:cs typeface="Arial" panose="020B0604020202020204" pitchFamily="34" charset="0"/>
              </a:rPr>
              <a:t>Kurniawanb</a:t>
            </a:r>
            <a:r>
              <a:rPr lang="en-IN" sz="900" dirty="0">
                <a:latin typeface="Arial" panose="020B0604020202020204" pitchFamily="34" charset="0"/>
                <a:cs typeface="Arial" panose="020B0604020202020204" pitchFamily="34" charset="0"/>
              </a:rPr>
              <a:t>, A., </a:t>
            </a:r>
            <a:r>
              <a:rPr lang="en-IN" sz="900" dirty="0" err="1">
                <a:latin typeface="Arial" panose="020B0604020202020204" pitchFamily="34" charset="0"/>
                <a:cs typeface="Arial" panose="020B0604020202020204" pitchFamily="34" charset="0"/>
              </a:rPr>
              <a:t>Basukic</a:t>
            </a:r>
            <a:r>
              <a:rPr lang="en-IN" sz="900" dirty="0">
                <a:latin typeface="Arial" panose="020B0604020202020204" pitchFamily="34" charset="0"/>
                <a:cs typeface="Arial" panose="020B0604020202020204" pitchFamily="34" charset="0"/>
              </a:rPr>
              <a:t>, C., </a:t>
            </a:r>
            <a:r>
              <a:rPr lang="en-IN" sz="900" dirty="0" err="1">
                <a:latin typeface="Arial" panose="020B0604020202020204" pitchFamily="34" charset="0"/>
                <a:cs typeface="Arial" panose="020B0604020202020204" pitchFamily="34" charset="0"/>
              </a:rPr>
              <a:t>Pratamad</a:t>
            </a:r>
            <a:r>
              <a:rPr lang="en-IN" sz="900" dirty="0">
                <a:latin typeface="Arial" panose="020B0604020202020204" pitchFamily="34" charset="0"/>
                <a:cs typeface="Arial" panose="020B0604020202020204" pitchFamily="34" charset="0"/>
              </a:rPr>
              <a:t>, A.D. and </a:t>
            </a:r>
            <a:r>
              <a:rPr lang="en-IN" sz="900" dirty="0" err="1">
                <a:latin typeface="Arial" panose="020B0604020202020204" pitchFamily="34" charset="0"/>
                <a:cs typeface="Arial" panose="020B0604020202020204" pitchFamily="34" charset="0"/>
              </a:rPr>
              <a:t>Paramaditae</a:t>
            </a:r>
            <a:r>
              <a:rPr lang="en-IN" sz="900" dirty="0">
                <a:latin typeface="Arial" panose="020B0604020202020204" pitchFamily="34" charset="0"/>
                <a:cs typeface="Arial" panose="020B0604020202020204" pitchFamily="34" charset="0"/>
              </a:rPr>
              <a:t>, S., (2023), IMPACT OF IMPLEMENTING THE UNIFICATION OF THE IT SECTION INTO ONE DIVISION USING A CHANGE MANAGEMENT STRATEGY AT PT. XYZ. </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Royal College of Paediatrics and Child Health (2025) </a:t>
            </a:r>
            <a:r>
              <a:rPr lang="en-IN" sz="900" i="1" dirty="0">
                <a:latin typeface="Arial" panose="020B0604020202020204" pitchFamily="34" charset="0"/>
                <a:cs typeface="Arial" panose="020B0604020202020204" pitchFamily="34" charset="0"/>
              </a:rPr>
              <a:t>Written opening submissions on behalf of the Royal College of Paediatrics and Child Health</a:t>
            </a:r>
            <a:r>
              <a:rPr lang="en-IN" sz="900" dirty="0">
                <a:latin typeface="Arial" panose="020B0604020202020204" pitchFamily="34" charset="0"/>
                <a:cs typeface="Arial" panose="020B0604020202020204" pitchFamily="34" charset="0"/>
              </a:rPr>
              <a:t>. Available at: </a:t>
            </a:r>
            <a:r>
              <a:rPr lang="en-IN" sz="900" u="sng" dirty="0">
                <a:latin typeface="Arial" panose="020B0604020202020204" pitchFamily="34" charset="0"/>
                <a:cs typeface="Arial" panose="020B0604020202020204" pitchFamily="34" charset="0"/>
                <a:hlinkClick r:id="rId18"/>
              </a:rPr>
              <a:t>https://thirlwall.public-inquiry.uk/wp-content/uploads/2025/03/The-Royal-College-of-Paediatrics-and-Child-Health-RCPCH-Opening-Statement.pdf</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The British Association of Perinatal Medicine. (2022). </a:t>
            </a:r>
            <a:r>
              <a:rPr lang="en-IN" sz="900" i="1" dirty="0">
                <a:latin typeface="Arial" panose="020B0604020202020204" pitchFamily="34" charset="0"/>
                <a:cs typeface="Arial" panose="020B0604020202020204" pitchFamily="34" charset="0"/>
              </a:rPr>
              <a:t>Service and quality standards for provision of neonatal care in the UK</a:t>
            </a:r>
            <a:r>
              <a:rPr lang="en-IN" sz="900" dirty="0">
                <a:latin typeface="Arial" panose="020B0604020202020204" pitchFamily="34" charset="0"/>
                <a:cs typeface="Arial" panose="020B0604020202020204" pitchFamily="34" charset="0"/>
              </a:rPr>
              <a:t>. Available at: </a:t>
            </a:r>
            <a:r>
              <a:rPr lang="en-IN" sz="900" u="sng" dirty="0">
                <a:latin typeface="Arial" panose="020B0604020202020204" pitchFamily="34" charset="0"/>
                <a:cs typeface="Arial" panose="020B0604020202020204" pitchFamily="34" charset="0"/>
                <a:hlinkClick r:id="rId19"/>
              </a:rPr>
              <a:t>https://hubble-live-assets.s3.eu-west-1.amazonaws.com/bapm/file_asset/file/3581/BAPM_Service_Quality_Standards_FINAL.pdf</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a:latin typeface="Arial" panose="020B0604020202020204" pitchFamily="34" charset="0"/>
                <a:cs typeface="Arial" panose="020B0604020202020204" pitchFamily="34" charset="0"/>
              </a:rPr>
              <a:t>The Deming Institute, (2026), PDSA, Available at: </a:t>
            </a:r>
            <a:r>
              <a:rPr lang="en-IN" sz="900" u="sng" dirty="0">
                <a:latin typeface="Arial" panose="020B0604020202020204" pitchFamily="34" charset="0"/>
                <a:cs typeface="Arial" panose="020B0604020202020204" pitchFamily="34" charset="0"/>
                <a:hlinkClick r:id="rId20"/>
              </a:rPr>
              <a:t>https://deming.org/explore/pdsa/</a:t>
            </a:r>
            <a:r>
              <a:rPr lang="en-IN" sz="900" dirty="0">
                <a:latin typeface="Arial" panose="020B0604020202020204" pitchFamily="34" charset="0"/>
                <a:cs typeface="Arial" panose="020B0604020202020204" pitchFamily="34" charset="0"/>
              </a:rPr>
              <a:t> (Accessed: 11 July 2026)</a:t>
            </a:r>
          </a:p>
          <a:p>
            <a:pPr marL="171450" indent="-171450" algn="just">
              <a:buFont typeface="Arial" panose="020B0604020202020204" pitchFamily="34" charset="0"/>
              <a:buChar char="•"/>
            </a:pPr>
            <a:r>
              <a:rPr lang="en-IN" sz="900" dirty="0" err="1">
                <a:latin typeface="Arial" panose="020B0604020202020204" pitchFamily="34" charset="0"/>
                <a:cs typeface="Arial" panose="020B0604020202020204" pitchFamily="34" charset="0"/>
              </a:rPr>
              <a:t>Wiegmann</a:t>
            </a:r>
            <a:r>
              <a:rPr lang="en-IN" sz="900" dirty="0">
                <a:latin typeface="Arial" panose="020B0604020202020204" pitchFamily="34" charset="0"/>
                <a:cs typeface="Arial" panose="020B0604020202020204" pitchFamily="34" charset="0"/>
              </a:rPr>
              <a:t>, D.A., Wood, L.J., Cohen, T.N. and </a:t>
            </a:r>
            <a:r>
              <a:rPr lang="en-IN" sz="900" dirty="0" err="1">
                <a:latin typeface="Arial" panose="020B0604020202020204" pitchFamily="34" charset="0"/>
                <a:cs typeface="Arial" panose="020B0604020202020204" pitchFamily="34" charset="0"/>
              </a:rPr>
              <a:t>Shappell</a:t>
            </a:r>
            <a:r>
              <a:rPr lang="en-IN" sz="900" dirty="0">
                <a:latin typeface="Arial" panose="020B0604020202020204" pitchFamily="34" charset="0"/>
                <a:cs typeface="Arial" panose="020B0604020202020204" pitchFamily="34" charset="0"/>
              </a:rPr>
              <a:t>, S.A., (2022). Understanding the “Swiss Cheese Model” and its application to patient safety. </a:t>
            </a:r>
            <a:r>
              <a:rPr lang="en-IN" sz="900" i="1" dirty="0">
                <a:latin typeface="Arial" panose="020B0604020202020204" pitchFamily="34" charset="0"/>
                <a:cs typeface="Arial" panose="020B0604020202020204" pitchFamily="34" charset="0"/>
              </a:rPr>
              <a:t>Journal of patient safety, 18</a:t>
            </a:r>
            <a:r>
              <a:rPr lang="en-IN" sz="900" dirty="0">
                <a:latin typeface="Arial" panose="020B0604020202020204" pitchFamily="34" charset="0"/>
                <a:cs typeface="Arial" panose="020B0604020202020204" pitchFamily="34" charset="0"/>
              </a:rPr>
              <a:t>(2), pp.119-123. </a:t>
            </a:r>
            <a:r>
              <a:rPr lang="en-IN" sz="900" u="sng" dirty="0">
                <a:latin typeface="Arial" panose="020B0604020202020204" pitchFamily="34" charset="0"/>
                <a:cs typeface="Arial" panose="020B0604020202020204" pitchFamily="34" charset="0"/>
                <a:hlinkClick r:id="rId21"/>
              </a:rPr>
              <a:t>https://doi.org/10.1097/PTS.0000000000000810</a:t>
            </a:r>
            <a:r>
              <a:rPr lang="en-IN" sz="900" dirty="0">
                <a:latin typeface="Arial" panose="020B0604020202020204" pitchFamily="34" charset="0"/>
                <a:cs typeface="Arial" panose="020B0604020202020204" pitchFamily="34" charset="0"/>
              </a:rPr>
              <a:t>  (Accessed: 11 July 2026)</a:t>
            </a:r>
          </a:p>
          <a:p>
            <a:pPr marL="171450" indent="-171450" algn="just">
              <a:lnSpc>
                <a:spcPct val="150000"/>
              </a:lnSpc>
              <a:spcAft>
                <a:spcPts val="0"/>
              </a:spcAft>
              <a:buFont typeface="Arial" panose="020B0604020202020204" pitchFamily="34" charset="0"/>
              <a:buChar char="•"/>
            </a:pPr>
            <a:endParaRPr lang="en-IN" sz="9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23859906"/>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5.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6.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7.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TotalTime>
  <Words>5448</Words>
  <Application>Microsoft Office PowerPoint</Application>
  <PresentationFormat>Widescreen</PresentationFormat>
  <Paragraphs>215</Paragraphs>
  <Slides>14</Slides>
  <Notes>13</Notes>
  <HiddenSlides>0</HiddenSlides>
  <MMClips>0</MMClips>
  <ScaleCrop>false</ScaleCrop>
  <HeadingPairs>
    <vt:vector size="6" baseType="variant">
      <vt:variant>
        <vt:lpstr>Fonts Used</vt:lpstr>
      </vt:variant>
      <vt:variant>
        <vt:i4>12</vt:i4>
      </vt:variant>
      <vt:variant>
        <vt:lpstr>Theme</vt:lpstr>
      </vt:variant>
      <vt:variant>
        <vt:i4>7</vt:i4>
      </vt:variant>
      <vt:variant>
        <vt:lpstr>Slide Titles</vt:lpstr>
      </vt:variant>
      <vt:variant>
        <vt:i4>14</vt:i4>
      </vt:variant>
    </vt:vector>
  </HeadingPairs>
  <TitlesOfParts>
    <vt:vector size="33" baseType="lpstr">
      <vt:lpstr>Arial</vt:lpstr>
      <vt:lpstr>Bahnschrift</vt:lpstr>
      <vt:lpstr>Calibri</vt:lpstr>
      <vt:lpstr>Calibri Light</vt:lpstr>
      <vt:lpstr>Century Gothic</vt:lpstr>
      <vt:lpstr>Corbel</vt:lpstr>
      <vt:lpstr>Rockwell</vt:lpstr>
      <vt:lpstr>Rockwell Condensed</vt:lpstr>
      <vt:lpstr>Tw Cen MT</vt:lpstr>
      <vt:lpstr>Tw Cen MT Condensed</vt:lpstr>
      <vt:lpstr>Wingdings</vt:lpstr>
      <vt:lpstr>Wingdings 3</vt:lpstr>
      <vt:lpstr>Office Theme</vt:lpstr>
      <vt:lpstr>Wisp</vt:lpstr>
      <vt:lpstr>1_Office Theme</vt:lpstr>
      <vt:lpstr>Wood Type</vt:lpstr>
      <vt:lpstr>Integral</vt:lpstr>
      <vt:lpstr>Parallax</vt:lpstr>
      <vt:lpstr>Ion Boardroom</vt:lpstr>
      <vt:lpstr>  Programme : MSc In Public Health And Social Care In Practice Module : Quality Assurance And Service Improvements  Module Code : LCHS7006 Assignment Title : Component 1 Individual Presentation Lecturer : Christopher Mafuva  Student Name : Solanki Yashkumar M. Student Id : 2525952</vt:lpstr>
      <vt:lpstr>CASE OVERVIEW</vt:lpstr>
      <vt:lpstr>HEALTHCARE QUALITY PROBLEM </vt:lpstr>
      <vt:lpstr>PowerPoint Presentation</vt:lpstr>
      <vt:lpstr>Man  Failure of senior management to act and shortage of experienced neonatal nurses (CQC, 2016). Also, the absence of any senior doctor overnight and delayed action regarding Letby led to an increased likelihood of errors.   </vt:lpstr>
      <vt:lpstr>POLICY ANALYSIS  </vt:lpstr>
      <vt:lpstr>IMPACT ON HEALTHCARE SERVICE DELIVERY  </vt:lpstr>
      <vt:lpstr>BENCHMARKING GAPS</vt:lpstr>
      <vt:lpstr>LEADERSHIP STRATEGY FOR CHANGE  </vt:lpstr>
      <vt:lpstr>CHANGE MANAGEMENT THEORY</vt:lpstr>
      <vt:lpstr>QUALITY IMPROVEMENT FRAMEWORK</vt:lpstr>
      <vt:lpstr>BARRIERS AND RECOMMENDATIONS</vt:lpstr>
      <vt:lpstr>COMPONENT 2 REPORT STRUCTURE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Yash</dc:creator>
  <cp:lastModifiedBy>Yash Solanki</cp:lastModifiedBy>
  <cp:revision>1</cp:revision>
  <dcterms:created xsi:type="dcterms:W3CDTF">2026-07-17T10:03:53Z</dcterms:created>
  <dcterms:modified xsi:type="dcterms:W3CDTF">2026-07-19T18:24:41Z</dcterms:modified>
</cp:coreProperties>
</file>