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56" r:id="rId2"/>
    <p:sldId id="269" r:id="rId3"/>
    <p:sldId id="272" r:id="rId4"/>
    <p:sldId id="294" r:id="rId5"/>
    <p:sldId id="273" r:id="rId6"/>
    <p:sldId id="274" r:id="rId7"/>
    <p:sldId id="275" r:id="rId8"/>
    <p:sldId id="276" r:id="rId9"/>
    <p:sldId id="277" r:id="rId10"/>
    <p:sldId id="278" r:id="rId11"/>
    <p:sldId id="279" r:id="rId12"/>
    <p:sldId id="280" r:id="rId13"/>
    <p:sldId id="281" r:id="rId14"/>
    <p:sldId id="282" r:id="rId15"/>
    <p:sldId id="283" r:id="rId16"/>
    <p:sldId id="284" r:id="rId17"/>
    <p:sldId id="285" r:id="rId18"/>
    <p:sldId id="286" r:id="rId19"/>
    <p:sldId id="287" r:id="rId20"/>
    <p:sldId id="288" r:id="rId21"/>
    <p:sldId id="289" r:id="rId22"/>
    <p:sldId id="290" r:id="rId23"/>
    <p:sldId id="291" r:id="rId24"/>
    <p:sldId id="292" r:id="rId25"/>
    <p:sldId id="293" r:id="rId26"/>
    <p:sldId id="258" r:id="rId27"/>
    <p:sldId id="297" r:id="rId28"/>
    <p:sldId id="296" r:id="rId29"/>
    <p:sldId id="295" r:id="rId30"/>
    <p:sldId id="298" r:id="rId31"/>
    <p:sldId id="299" r:id="rId32"/>
    <p:sldId id="259" r:id="rId33"/>
    <p:sldId id="300" r:id="rId34"/>
    <p:sldId id="267" r:id="rId35"/>
    <p:sldId id="268" r:id="rId36"/>
    <p:sldId id="260" r:id="rId37"/>
    <p:sldId id="301" r:id="rId38"/>
    <p:sldId id="302" r:id="rId39"/>
    <p:sldId id="261" r:id="rId40"/>
    <p:sldId id="262" r:id="rId41"/>
    <p:sldId id="264" r:id="rId42"/>
    <p:sldId id="263" r:id="rId43"/>
    <p:sldId id="265" r:id="rId44"/>
    <p:sldId id="266" r:id="rId45"/>
    <p:sldId id="271" r:id="rId46"/>
    <p:sldId id="270"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55" autoAdjust="0"/>
    <p:restoredTop sz="94660"/>
  </p:normalViewPr>
  <p:slideViewPr>
    <p:cSldViewPr snapToGrid="0">
      <p:cViewPr varScale="1">
        <p:scale>
          <a:sx n="78" d="100"/>
          <a:sy n="78" d="100"/>
        </p:scale>
        <p:origin x="48" y="6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945936-255E-4D03-885E-E9CA9F0B253B}" type="datetimeFigureOut">
              <a:rPr lang="en-GB" smtClean="0"/>
              <a:t>19/02/2021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CE2289-468E-4E60-AF09-82AEEC647BEB}" type="slidenum">
              <a:rPr lang="en-GB" smtClean="0"/>
              <a:t>‹#›</a:t>
            </a:fld>
            <a:endParaRPr lang="en-GB"/>
          </a:p>
        </p:txBody>
      </p:sp>
    </p:spTree>
    <p:extLst>
      <p:ext uri="{BB962C8B-B14F-4D97-AF65-F5344CB8AC3E}">
        <p14:creationId xmlns:p14="http://schemas.microsoft.com/office/powerpoint/2010/main" val="172284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7DE41A53-C162-43FB-9DB4-7F5B10F002FC}" type="slidenum">
              <a:rPr lang="en-US" altLang="en-US" sz="1200"/>
              <a:pPr eaLnBrk="1" hangingPunct="1"/>
              <a:t>5</a:t>
            </a:fld>
            <a:endParaRPr lang="en-US" altLang="en-US" sz="12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417801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972748BE-225B-4239-B087-9C3D70D2D248}" type="slidenum">
              <a:rPr lang="en-US" altLang="en-US" sz="1200"/>
              <a:pPr eaLnBrk="1" hangingPunct="1"/>
              <a:t>6</a:t>
            </a:fld>
            <a:endParaRPr lang="en-US" altLang="en-US" sz="120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568455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455C8A34-DA01-43C8-9658-59BA8FD0E34C}" type="slidenum">
              <a:rPr lang="en-US" altLang="en-US" sz="1200"/>
              <a:pPr eaLnBrk="1" hangingPunct="1"/>
              <a:t>7</a:t>
            </a:fld>
            <a:endParaRPr lang="en-US" altLang="en-US" sz="120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674604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55130D55-B225-4CED-9331-37A871ED96E3}" type="slidenum">
              <a:rPr lang="en-US" altLang="en-US" sz="1200"/>
              <a:pPr eaLnBrk="1" hangingPunct="1"/>
              <a:t>8</a:t>
            </a:fld>
            <a:endParaRPr lang="en-US" altLang="en-US" sz="1200"/>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357853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2E78ACB1-C355-42BE-8DBD-5E5763691C18}" type="slidenum">
              <a:rPr lang="en-US" altLang="en-US" sz="1200"/>
              <a:pPr eaLnBrk="1" hangingPunct="1"/>
              <a:t>9</a:t>
            </a:fld>
            <a:endParaRPr lang="en-US" altLang="en-US" sz="1200"/>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845663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5C8640B1-ED53-4A05-9CC7-5BFB8344033B}" type="slidenum">
              <a:rPr lang="en-US" altLang="en-US" sz="1200"/>
              <a:pPr eaLnBrk="1" hangingPunct="1"/>
              <a:t>10</a:t>
            </a:fld>
            <a:endParaRPr lang="en-US" altLang="en-US" sz="120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4211050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EDFD5BC2-4DC9-40D5-B1E1-1935D310CC6D}" type="slidenum">
              <a:rPr lang="en-US" altLang="en-US" sz="1200"/>
              <a:pPr eaLnBrk="1" hangingPunct="1"/>
              <a:t>11</a:t>
            </a:fld>
            <a:endParaRPr lang="en-US" altLang="en-US" sz="120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727163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3D4D037E-A386-4C90-BC00-BA0536D3F920}" type="slidenum">
              <a:rPr lang="en-US" altLang="en-US" sz="1200"/>
              <a:pPr eaLnBrk="1" hangingPunct="1"/>
              <a:t>12</a:t>
            </a:fld>
            <a:endParaRPr lang="en-US" altLang="en-US" sz="120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604813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E2048A9D-3949-427E-9A9D-1351ABD4723D}" type="slidenum">
              <a:rPr lang="en-US" altLang="en-US" sz="1200"/>
              <a:pPr eaLnBrk="1" hangingPunct="1"/>
              <a:t>13</a:t>
            </a:fld>
            <a:endParaRPr lang="en-US" altLang="en-US" sz="1200"/>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804826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A186F4FA-A904-48E5-BA20-32DF2D9E3D22}" type="slidenum">
              <a:rPr lang="en-US" altLang="en-US" sz="1200"/>
              <a:pPr eaLnBrk="1" hangingPunct="1"/>
              <a:t>14</a:t>
            </a:fld>
            <a:endParaRPr lang="en-US" altLang="en-US" sz="120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9898174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2A59EE6A-0F6F-473C-801E-42AB1B6DC1F1}" type="slidenum">
              <a:rPr lang="en-US" altLang="en-US" sz="1200"/>
              <a:pPr eaLnBrk="1" hangingPunct="1"/>
              <a:t>15</a:t>
            </a:fld>
            <a:endParaRPr lang="en-US" altLang="en-US" sz="1200"/>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40486838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61380620-7E06-495A-AAC5-AE31A2C8C6E6}" type="slidenum">
              <a:rPr lang="en-US" altLang="en-US" sz="1200"/>
              <a:pPr eaLnBrk="1" hangingPunct="1"/>
              <a:t>16</a:t>
            </a:fld>
            <a:endParaRPr lang="en-US" altLang="en-US" sz="120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5548467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849CFED9-7E66-40F9-B549-512FBB8EA3EE}" type="slidenum">
              <a:rPr lang="en-US" altLang="en-US" sz="1200"/>
              <a:pPr eaLnBrk="1" hangingPunct="1"/>
              <a:t>17</a:t>
            </a:fld>
            <a:endParaRPr lang="en-US" altLang="en-US" sz="120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5726119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D16BC576-9F5B-4DE1-B729-9AB0F97AD839}" type="slidenum">
              <a:rPr lang="en-US" altLang="en-US" sz="1200"/>
              <a:pPr eaLnBrk="1" hangingPunct="1"/>
              <a:t>19</a:t>
            </a:fld>
            <a:endParaRPr lang="en-US" altLang="en-US" sz="120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8782131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84325BA-8E5F-4D01-8E62-9E4B539CEDF1}"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950465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4325BA-8E5F-4D01-8E62-9E4B539CEDF1}"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34241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4325BA-8E5F-4D01-8E62-9E4B539CEDF1}"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643228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84325BA-8E5F-4D01-8E62-9E4B539CEDF1}"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38851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84325BA-8E5F-4D01-8E62-9E4B539CEDF1}" type="datetimeFigureOut">
              <a:rPr lang="en-GB" smtClean="0"/>
              <a:t>19/02/2021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12091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84325BA-8E5F-4D01-8E62-9E4B539CEDF1}" type="datetimeFigureOut">
              <a:rPr lang="en-GB" smtClean="0"/>
              <a:t>19/02/2021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1661208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4325BA-8E5F-4D01-8E62-9E4B539CEDF1}" type="datetimeFigureOut">
              <a:rPr lang="en-GB" smtClean="0"/>
              <a:t>19/02/2021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777261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4325BA-8E5F-4D01-8E62-9E4B539CEDF1}"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344175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4325BA-8E5F-4D01-8E62-9E4B539CEDF1}"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3910704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4325BA-8E5F-4D01-8E62-9E4B539CEDF1}"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3652549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4325BA-8E5F-4D01-8E62-9E4B539CEDF1}"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4F8AD-C829-462A-9BF2-674191C6A550}" type="slidenum">
              <a:rPr lang="en-GB" smtClean="0"/>
              <a:t>‹#›</a:t>
            </a:fld>
            <a:endParaRPr lang="en-GB"/>
          </a:p>
        </p:txBody>
      </p:sp>
    </p:spTree>
    <p:extLst>
      <p:ext uri="{BB962C8B-B14F-4D97-AF65-F5344CB8AC3E}">
        <p14:creationId xmlns:p14="http://schemas.microsoft.com/office/powerpoint/2010/main" val="26686233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9144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6197600" y="1981200"/>
            <a:ext cx="508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6197600" y="4114800"/>
            <a:ext cx="508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6"/>
          <p:cNvSpPr>
            <a:spLocks noGrp="1" noChangeArrowheads="1"/>
          </p:cNvSpPr>
          <p:nvPr>
            <p:ph type="dt" sz="half" idx="10"/>
          </p:nvPr>
        </p:nvSpPr>
        <p:spPr>
          <a:ln/>
        </p:spPr>
        <p:txBody>
          <a:bodyPr/>
          <a:lstStyle>
            <a:lvl1pPr>
              <a:defRPr/>
            </a:lvl1pPr>
          </a:lstStyle>
          <a:p>
            <a:pPr>
              <a:defRPr/>
            </a:pPr>
            <a:endParaRPr lang="en-US"/>
          </a:p>
        </p:txBody>
      </p:sp>
      <p:sp>
        <p:nvSpPr>
          <p:cNvPr id="7" name="Rectangle 7"/>
          <p:cNvSpPr>
            <a:spLocks noGrp="1" noChangeArrowheads="1"/>
          </p:cNvSpPr>
          <p:nvPr>
            <p:ph type="ftr" sz="quarter" idx="11"/>
          </p:nvPr>
        </p:nvSpPr>
        <p:spPr>
          <a:ln/>
        </p:spPr>
        <p:txBody>
          <a:bodyPr/>
          <a:lstStyle>
            <a:lvl1pPr>
              <a:defRPr/>
            </a:lvl1pPr>
          </a:lstStyle>
          <a:p>
            <a:pPr>
              <a:defRPr/>
            </a:pPr>
            <a:endParaRPr lang="en-US"/>
          </a:p>
        </p:txBody>
      </p:sp>
      <p:sp>
        <p:nvSpPr>
          <p:cNvPr id="8" name="Rectangle 8"/>
          <p:cNvSpPr>
            <a:spLocks noGrp="1" noChangeArrowheads="1"/>
          </p:cNvSpPr>
          <p:nvPr>
            <p:ph type="sldNum" sz="quarter" idx="12"/>
          </p:nvPr>
        </p:nvSpPr>
        <p:spPr>
          <a:ln/>
        </p:spPr>
        <p:txBody>
          <a:bodyPr/>
          <a:lstStyle>
            <a:lvl1pPr>
              <a:defRPr/>
            </a:lvl1pPr>
          </a:lstStyle>
          <a:p>
            <a:fld id="{CEE36E18-2AF8-4A39-8E1C-7B403F1204EC}" type="slidenum">
              <a:rPr lang="en-US" altLang="en-US"/>
              <a:pPr/>
              <a:t>‹#›</a:t>
            </a:fld>
            <a:endParaRPr lang="en-US" altLang="en-US"/>
          </a:p>
        </p:txBody>
      </p:sp>
    </p:spTree>
    <p:extLst>
      <p:ext uri="{BB962C8B-B14F-4D97-AF65-F5344CB8AC3E}">
        <p14:creationId xmlns:p14="http://schemas.microsoft.com/office/powerpoint/2010/main" val="39761717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9144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6197600" y="1981200"/>
            <a:ext cx="5080000" cy="4114800"/>
          </a:xfrm>
        </p:spPr>
        <p:txBody>
          <a:bodyPr/>
          <a:lstStyle/>
          <a:p>
            <a:pPr lvl="0"/>
            <a:endParaRPr lang="en-US" noProof="0" smtClean="0"/>
          </a:p>
        </p:txBody>
      </p:sp>
      <p:sp>
        <p:nvSpPr>
          <p:cNvPr id="5" name="Rectangle 6"/>
          <p:cNvSpPr>
            <a:spLocks noGrp="1" noChangeArrowheads="1"/>
          </p:cNvSpPr>
          <p:nvPr>
            <p:ph type="dt" sz="half" idx="10"/>
          </p:nvPr>
        </p:nvSpPr>
        <p:spPr>
          <a:ln/>
        </p:spPr>
        <p:txBody>
          <a:bodyPr/>
          <a:lstStyle>
            <a:lvl1pPr>
              <a:defRPr/>
            </a:lvl1pPr>
          </a:lstStyle>
          <a:p>
            <a:pPr>
              <a:defRPr/>
            </a:pPr>
            <a:endParaRPr 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en-US"/>
          </a:p>
        </p:txBody>
      </p:sp>
      <p:sp>
        <p:nvSpPr>
          <p:cNvPr id="7" name="Rectangle 8"/>
          <p:cNvSpPr>
            <a:spLocks noGrp="1" noChangeArrowheads="1"/>
          </p:cNvSpPr>
          <p:nvPr>
            <p:ph type="sldNum" sz="quarter" idx="12"/>
          </p:nvPr>
        </p:nvSpPr>
        <p:spPr>
          <a:ln/>
        </p:spPr>
        <p:txBody>
          <a:bodyPr/>
          <a:lstStyle>
            <a:lvl1pPr>
              <a:defRPr/>
            </a:lvl1pPr>
          </a:lstStyle>
          <a:p>
            <a:fld id="{710BE2D5-C62E-4B33-B05C-2AEE18B73E9A}" type="slidenum">
              <a:rPr lang="en-US" altLang="en-US"/>
              <a:pPr/>
              <a:t>‹#›</a:t>
            </a:fld>
            <a:endParaRPr lang="en-US" altLang="en-US"/>
          </a:p>
        </p:txBody>
      </p:sp>
    </p:spTree>
    <p:extLst>
      <p:ext uri="{BB962C8B-B14F-4D97-AF65-F5344CB8AC3E}">
        <p14:creationId xmlns:p14="http://schemas.microsoft.com/office/powerpoint/2010/main" val="3443888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4325BA-8E5F-4D01-8E62-9E4B539CEDF1}" type="datetimeFigureOut">
              <a:rPr lang="en-GB" smtClean="0"/>
              <a:t>19/02/2021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44F8AD-C829-462A-9BF2-674191C6A550}" type="slidenum">
              <a:rPr lang="en-GB" smtClean="0"/>
              <a:t>‹#›</a:t>
            </a:fld>
            <a:endParaRPr lang="en-GB"/>
          </a:p>
        </p:txBody>
      </p:sp>
    </p:spTree>
    <p:extLst>
      <p:ext uri="{BB962C8B-B14F-4D97-AF65-F5344CB8AC3E}">
        <p14:creationId xmlns:p14="http://schemas.microsoft.com/office/powerpoint/2010/main" val="4759936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emedicinehealth.com/images/4453/4453-13251-9773-23441.jpg"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gif"/></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4866" y="612289"/>
            <a:ext cx="10226350" cy="613131"/>
          </a:xfrm>
        </p:spPr>
        <p:txBody>
          <a:bodyPr>
            <a:noAutofit/>
          </a:bodyPr>
          <a:lstStyle/>
          <a:p>
            <a:r>
              <a:rPr lang="en-GB" sz="4400" dirty="0" smtClean="0"/>
              <a:t>Nutritional Ergogenics - Supplementation</a:t>
            </a:r>
            <a:endParaRPr lang="en-GB" sz="4400" dirty="0"/>
          </a:p>
        </p:txBody>
      </p:sp>
      <p:sp>
        <p:nvSpPr>
          <p:cNvPr id="3" name="Subtitle 2"/>
          <p:cNvSpPr>
            <a:spLocks noGrp="1"/>
          </p:cNvSpPr>
          <p:nvPr>
            <p:ph type="subTitle" idx="1"/>
          </p:nvPr>
        </p:nvSpPr>
        <p:spPr>
          <a:xfrm>
            <a:off x="4170387" y="1739603"/>
            <a:ext cx="5095307" cy="5423775"/>
          </a:xfrm>
        </p:spPr>
        <p:txBody>
          <a:bodyPr/>
          <a:lstStyle/>
          <a:p>
            <a:pPr algn="l"/>
            <a:r>
              <a:rPr lang="en-GB" dirty="0" smtClean="0">
                <a:solidFill>
                  <a:srgbClr val="FF0000"/>
                </a:solidFill>
              </a:rPr>
              <a:t>Caffeine</a:t>
            </a:r>
          </a:p>
          <a:p>
            <a:pPr algn="l"/>
            <a:r>
              <a:rPr lang="en-GB" dirty="0" smtClean="0">
                <a:solidFill>
                  <a:srgbClr val="FF0000"/>
                </a:solidFill>
              </a:rPr>
              <a:t>Creatine</a:t>
            </a:r>
          </a:p>
          <a:p>
            <a:pPr algn="l"/>
            <a:r>
              <a:rPr lang="en-GB" dirty="0" smtClean="0">
                <a:solidFill>
                  <a:srgbClr val="FF0000"/>
                </a:solidFill>
              </a:rPr>
              <a:t>Branch chain aa</a:t>
            </a:r>
          </a:p>
          <a:p>
            <a:pPr algn="l"/>
            <a:r>
              <a:rPr lang="en-GB" dirty="0" smtClean="0">
                <a:solidFill>
                  <a:srgbClr val="FF0000"/>
                </a:solidFill>
              </a:rPr>
              <a:t>Glutamine</a:t>
            </a:r>
          </a:p>
          <a:p>
            <a:pPr algn="l"/>
            <a:r>
              <a:rPr lang="en-GB" dirty="0" smtClean="0">
                <a:solidFill>
                  <a:srgbClr val="FF0000"/>
                </a:solidFill>
              </a:rPr>
              <a:t>Beta-alanine</a:t>
            </a:r>
          </a:p>
          <a:p>
            <a:pPr algn="l"/>
            <a:r>
              <a:rPr lang="en-GB" dirty="0" smtClean="0">
                <a:solidFill>
                  <a:srgbClr val="FF0000"/>
                </a:solidFill>
              </a:rPr>
              <a:t>Nitrates</a:t>
            </a:r>
          </a:p>
          <a:p>
            <a:pPr algn="l"/>
            <a:r>
              <a:rPr lang="en-GB" dirty="0" smtClean="0">
                <a:solidFill>
                  <a:srgbClr val="FF0000"/>
                </a:solidFill>
              </a:rPr>
              <a:t>Bicarbonate</a:t>
            </a:r>
          </a:p>
          <a:p>
            <a:pPr algn="l"/>
            <a:r>
              <a:rPr lang="en-GB" dirty="0" smtClean="0">
                <a:solidFill>
                  <a:srgbClr val="FF0000"/>
                </a:solidFill>
              </a:rPr>
              <a:t>Vitamins / minerals and antioxidants</a:t>
            </a:r>
          </a:p>
          <a:p>
            <a:pPr algn="l"/>
            <a:r>
              <a:rPr lang="en-GB" dirty="0" smtClean="0">
                <a:solidFill>
                  <a:srgbClr val="FF0000"/>
                </a:solidFill>
              </a:rPr>
              <a:t>Polyphenols</a:t>
            </a:r>
          </a:p>
          <a:p>
            <a:pPr algn="l"/>
            <a:r>
              <a:rPr lang="en-GB" dirty="0" smtClean="0">
                <a:solidFill>
                  <a:srgbClr val="FF0000"/>
                </a:solidFill>
              </a:rPr>
              <a:t>Herbs</a:t>
            </a:r>
          </a:p>
          <a:p>
            <a:pPr algn="l"/>
            <a:r>
              <a:rPr lang="en-GB" dirty="0" smtClean="0">
                <a:solidFill>
                  <a:srgbClr val="FF0000"/>
                </a:solidFill>
              </a:rPr>
              <a:t>?????</a:t>
            </a:r>
          </a:p>
          <a:p>
            <a:pPr algn="l"/>
            <a:endParaRPr lang="en-GB" dirty="0"/>
          </a:p>
        </p:txBody>
      </p:sp>
      <p:pic>
        <p:nvPicPr>
          <p:cNvPr id="4" name="Picture 3"/>
          <p:cNvPicPr>
            <a:picLocks noChangeAspect="1"/>
          </p:cNvPicPr>
          <p:nvPr/>
        </p:nvPicPr>
        <p:blipFill>
          <a:blip r:embed="rId2"/>
          <a:stretch>
            <a:fillRect/>
          </a:stretch>
        </p:blipFill>
        <p:spPr>
          <a:xfrm>
            <a:off x="6290091" y="2453887"/>
            <a:ext cx="5951206" cy="2486326"/>
          </a:xfrm>
          <a:prstGeom prst="rect">
            <a:avLst/>
          </a:prstGeom>
        </p:spPr>
      </p:pic>
      <p:pic>
        <p:nvPicPr>
          <p:cNvPr id="5" name="Picture 4"/>
          <p:cNvPicPr>
            <a:picLocks noChangeAspect="1"/>
          </p:cNvPicPr>
          <p:nvPr/>
        </p:nvPicPr>
        <p:blipFill>
          <a:blip r:embed="rId3"/>
          <a:stretch>
            <a:fillRect/>
          </a:stretch>
        </p:blipFill>
        <p:spPr>
          <a:xfrm>
            <a:off x="373859" y="1426620"/>
            <a:ext cx="3457741" cy="4955769"/>
          </a:xfrm>
          <a:prstGeom prst="rect">
            <a:avLst/>
          </a:prstGeom>
        </p:spPr>
      </p:pic>
    </p:spTree>
    <p:extLst>
      <p:ext uri="{BB962C8B-B14F-4D97-AF65-F5344CB8AC3E}">
        <p14:creationId xmlns:p14="http://schemas.microsoft.com/office/powerpoint/2010/main" val="1998522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672013"/>
          </a:xfrm>
        </p:spPr>
        <p:txBody>
          <a:bodyPr>
            <a:normAutofit fontScale="90000"/>
          </a:bodyPr>
          <a:lstStyle/>
          <a:p>
            <a:pPr algn="ctr"/>
            <a:r>
              <a:rPr lang="en-GB" dirty="0" smtClean="0"/>
              <a:t>Prevalence</a:t>
            </a:r>
            <a:endParaRPr lang="en-GB" dirty="0"/>
          </a:p>
        </p:txBody>
      </p:sp>
      <p:sp>
        <p:nvSpPr>
          <p:cNvPr id="3" name="Content Placeholder 2"/>
          <p:cNvSpPr>
            <a:spLocks noGrp="1"/>
          </p:cNvSpPr>
          <p:nvPr>
            <p:ph type="body" idx="1"/>
          </p:nvPr>
        </p:nvSpPr>
        <p:spPr>
          <a:xfrm>
            <a:off x="884765" y="1121921"/>
            <a:ext cx="10574870" cy="509715"/>
          </a:xfrm>
        </p:spPr>
        <p:txBody>
          <a:bodyPr>
            <a:normAutofit/>
          </a:bodyPr>
          <a:lstStyle/>
          <a:p>
            <a:pPr marL="0" indent="0">
              <a:buNone/>
            </a:pPr>
            <a:r>
              <a:rPr lang="en-GB" dirty="0" smtClean="0"/>
              <a:t>	66% of University students use dietary supplements</a:t>
            </a:r>
          </a:p>
        </p:txBody>
      </p:sp>
      <p:sp>
        <p:nvSpPr>
          <p:cNvPr id="4" name="Content Placeholder 3"/>
          <p:cNvSpPr>
            <a:spLocks noGrp="1"/>
          </p:cNvSpPr>
          <p:nvPr>
            <p:ph sz="half" idx="2"/>
          </p:nvPr>
        </p:nvSpPr>
        <p:spPr>
          <a:xfrm>
            <a:off x="796829" y="2930701"/>
            <a:ext cx="5157787" cy="3684588"/>
          </a:xfrm>
        </p:spPr>
        <p:txBody>
          <a:bodyPr/>
          <a:lstStyle/>
          <a:p>
            <a:pPr marL="0" indent="0">
              <a:buNone/>
            </a:pPr>
            <a:r>
              <a:rPr lang="en-GB" dirty="0"/>
              <a:t>Increase muscle strength (20%)</a:t>
            </a:r>
          </a:p>
          <a:p>
            <a:pPr marL="0" indent="0">
              <a:buNone/>
            </a:pPr>
            <a:r>
              <a:rPr lang="en-GB" dirty="0" smtClean="0"/>
              <a:t>Performance </a:t>
            </a:r>
            <a:r>
              <a:rPr lang="en-GB" dirty="0"/>
              <a:t>enhancement (19%)</a:t>
            </a:r>
          </a:p>
          <a:p>
            <a:pPr marL="0" indent="0">
              <a:buNone/>
            </a:pPr>
            <a:r>
              <a:rPr lang="en-GB" dirty="0"/>
              <a:t>Increase endurance (7%)</a:t>
            </a:r>
          </a:p>
          <a:p>
            <a:endParaRPr lang="en-GB" dirty="0" smtClean="0"/>
          </a:p>
          <a:p>
            <a:endParaRPr lang="en-GB" dirty="0"/>
          </a:p>
        </p:txBody>
      </p:sp>
      <p:sp>
        <p:nvSpPr>
          <p:cNvPr id="5" name="Text Placeholder 4"/>
          <p:cNvSpPr>
            <a:spLocks noGrp="1"/>
          </p:cNvSpPr>
          <p:nvPr>
            <p:ph type="body" sz="quarter" idx="3"/>
          </p:nvPr>
        </p:nvSpPr>
        <p:spPr/>
        <p:txBody>
          <a:bodyPr/>
          <a:lstStyle/>
          <a:p>
            <a:r>
              <a:rPr lang="en-GB" b="0" dirty="0" smtClean="0"/>
              <a:t>What do they use?</a:t>
            </a:r>
            <a:endParaRPr lang="en-GB" b="0" dirty="0"/>
          </a:p>
        </p:txBody>
      </p:sp>
      <p:sp>
        <p:nvSpPr>
          <p:cNvPr id="6" name="Content Placeholder 5"/>
          <p:cNvSpPr>
            <a:spLocks noGrp="1"/>
          </p:cNvSpPr>
          <p:nvPr>
            <p:ph sz="quarter" idx="4"/>
          </p:nvPr>
        </p:nvSpPr>
        <p:spPr>
          <a:xfrm>
            <a:off x="6172200" y="2830332"/>
            <a:ext cx="5183188" cy="3684588"/>
          </a:xfrm>
        </p:spPr>
        <p:txBody>
          <a:bodyPr/>
          <a:lstStyle/>
          <a:p>
            <a:pPr marL="0" indent="0">
              <a:buNone/>
            </a:pPr>
            <a:r>
              <a:rPr lang="en-GB" dirty="0" smtClean="0"/>
              <a:t>Protein (42%)</a:t>
            </a:r>
          </a:p>
          <a:p>
            <a:pPr marL="0" indent="0">
              <a:buNone/>
            </a:pPr>
            <a:r>
              <a:rPr lang="en-GB" dirty="0" smtClean="0"/>
              <a:t>Energy drinks (29%)</a:t>
            </a:r>
          </a:p>
          <a:p>
            <a:pPr marL="0" indent="0">
              <a:buNone/>
            </a:pPr>
            <a:r>
              <a:rPr lang="en-GB" dirty="0" smtClean="0"/>
              <a:t>Creatine (14%)</a:t>
            </a:r>
          </a:p>
          <a:p>
            <a:pPr marL="0" indent="0">
              <a:buNone/>
            </a:pPr>
            <a:r>
              <a:rPr lang="en-GB" dirty="0" smtClean="0"/>
              <a:t>Amino acids (12%)</a:t>
            </a:r>
          </a:p>
          <a:p>
            <a:pPr marL="0" indent="0">
              <a:buNone/>
            </a:pPr>
            <a:r>
              <a:rPr lang="en-GB" dirty="0" err="1" smtClean="0"/>
              <a:t>Multivitaminms</a:t>
            </a:r>
            <a:r>
              <a:rPr lang="en-GB" dirty="0" smtClean="0"/>
              <a:t> with caffeine (6%)</a:t>
            </a:r>
          </a:p>
          <a:p>
            <a:pPr marL="0" indent="0">
              <a:buNone/>
            </a:pPr>
            <a:r>
              <a:rPr lang="en-GB" dirty="0" smtClean="0"/>
              <a:t>Anabolic substances (2%)</a:t>
            </a:r>
          </a:p>
        </p:txBody>
      </p:sp>
      <p:sp>
        <p:nvSpPr>
          <p:cNvPr id="7" name="TextBox 6"/>
          <p:cNvSpPr txBox="1"/>
          <p:nvPr/>
        </p:nvSpPr>
        <p:spPr>
          <a:xfrm>
            <a:off x="976190" y="2043592"/>
            <a:ext cx="4884982" cy="461665"/>
          </a:xfrm>
          <a:prstGeom prst="rect">
            <a:avLst/>
          </a:prstGeom>
          <a:noFill/>
        </p:spPr>
        <p:txBody>
          <a:bodyPr wrap="square" rtlCol="0">
            <a:spAutoFit/>
          </a:bodyPr>
          <a:lstStyle/>
          <a:p>
            <a:pPr algn="ctr"/>
            <a:r>
              <a:rPr lang="en-GB" sz="2400" dirty="0"/>
              <a:t>T</a:t>
            </a:r>
            <a:r>
              <a:rPr lang="en-GB" sz="2400" dirty="0" smtClean="0"/>
              <a:t>o do what?</a:t>
            </a:r>
            <a:endParaRPr lang="en-GB" sz="2400" dirty="0"/>
          </a:p>
        </p:txBody>
      </p:sp>
    </p:spTree>
    <p:extLst>
      <p:ext uri="{BB962C8B-B14F-4D97-AF65-F5344CB8AC3E}">
        <p14:creationId xmlns:p14="http://schemas.microsoft.com/office/powerpoint/2010/main" val="3484708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3385" y="276994"/>
            <a:ext cx="8880049" cy="1325563"/>
          </a:xfrm>
        </p:spPr>
        <p:txBody>
          <a:bodyPr>
            <a:normAutofit/>
          </a:bodyPr>
          <a:lstStyle/>
          <a:p>
            <a:r>
              <a:rPr lang="en-GB" dirty="0" smtClean="0"/>
              <a:t>Caffeine and Ergogenic in Sport</a:t>
            </a:r>
            <a:endParaRPr lang="en-GB" dirty="0"/>
          </a:p>
        </p:txBody>
      </p:sp>
      <p:pic>
        <p:nvPicPr>
          <p:cNvPr id="4" name="Picture 1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9037" y="4517686"/>
            <a:ext cx="3225198" cy="2150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96342" y="1474726"/>
            <a:ext cx="4685907" cy="3046988"/>
          </a:xfrm>
          <a:prstGeom prst="rect">
            <a:avLst/>
          </a:prstGeom>
          <a:noFill/>
        </p:spPr>
        <p:txBody>
          <a:bodyPr wrap="square" rtlCol="0">
            <a:spAutoFit/>
          </a:bodyPr>
          <a:lstStyle/>
          <a:p>
            <a:r>
              <a:rPr lang="en-GB" sz="4000" dirty="0" smtClean="0"/>
              <a:t>Neurological?</a:t>
            </a:r>
          </a:p>
          <a:p>
            <a:endParaRPr lang="en-GB" sz="4000" dirty="0"/>
          </a:p>
          <a:p>
            <a:r>
              <a:rPr lang="en-GB" sz="3200" dirty="0" smtClean="0"/>
              <a:t>Or</a:t>
            </a:r>
          </a:p>
          <a:p>
            <a:endParaRPr lang="en-GB" sz="4000" dirty="0"/>
          </a:p>
          <a:p>
            <a:r>
              <a:rPr lang="en-GB" sz="4000" dirty="0" smtClean="0"/>
              <a:t>Physiological?</a:t>
            </a:r>
            <a:endParaRPr lang="en-GB" sz="4000" dirty="0"/>
          </a:p>
        </p:txBody>
      </p:sp>
      <p:sp>
        <p:nvSpPr>
          <p:cNvPr id="3" name="TextBox 2"/>
          <p:cNvSpPr txBox="1"/>
          <p:nvPr/>
        </p:nvSpPr>
        <p:spPr>
          <a:xfrm>
            <a:off x="838200" y="5647160"/>
            <a:ext cx="10637827" cy="523220"/>
          </a:xfrm>
          <a:prstGeom prst="rect">
            <a:avLst/>
          </a:prstGeom>
          <a:noFill/>
        </p:spPr>
        <p:txBody>
          <a:bodyPr wrap="square" rtlCol="0">
            <a:spAutoFit/>
          </a:bodyPr>
          <a:lstStyle/>
          <a:p>
            <a:pPr algn="ctr"/>
            <a:r>
              <a:rPr lang="en-GB" sz="2800" dirty="0" smtClean="0">
                <a:solidFill>
                  <a:srgbClr val="FF0000"/>
                </a:solidFill>
              </a:rPr>
              <a:t>Lots of research available</a:t>
            </a:r>
            <a:endParaRPr lang="en-GB" sz="2800" dirty="0">
              <a:solidFill>
                <a:srgbClr val="FF0000"/>
              </a:solidFill>
            </a:endParaRPr>
          </a:p>
        </p:txBody>
      </p:sp>
      <p:pic>
        <p:nvPicPr>
          <p:cNvPr id="6" name="Picture 5"/>
          <p:cNvPicPr>
            <a:picLocks noChangeAspect="1"/>
          </p:cNvPicPr>
          <p:nvPr/>
        </p:nvPicPr>
        <p:blipFill>
          <a:blip r:embed="rId3"/>
          <a:stretch>
            <a:fillRect/>
          </a:stretch>
        </p:blipFill>
        <p:spPr>
          <a:xfrm>
            <a:off x="5875286" y="1474726"/>
            <a:ext cx="5600741" cy="3991004"/>
          </a:xfrm>
          <a:prstGeom prst="rect">
            <a:avLst/>
          </a:prstGeom>
        </p:spPr>
      </p:pic>
    </p:spTree>
    <p:extLst>
      <p:ext uri="{BB962C8B-B14F-4D97-AF65-F5344CB8AC3E}">
        <p14:creationId xmlns:p14="http://schemas.microsoft.com/office/powerpoint/2010/main" val="525166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Caffeine</a:t>
            </a:r>
            <a:endParaRPr lang="en-GB" dirty="0"/>
          </a:p>
        </p:txBody>
      </p:sp>
      <p:sp>
        <p:nvSpPr>
          <p:cNvPr id="3" name="Content Placeholder 2"/>
          <p:cNvSpPr>
            <a:spLocks noGrp="1"/>
          </p:cNvSpPr>
          <p:nvPr>
            <p:ph idx="1"/>
          </p:nvPr>
        </p:nvSpPr>
        <p:spPr>
          <a:xfrm>
            <a:off x="546185" y="1374668"/>
            <a:ext cx="10807615" cy="4802295"/>
          </a:xfrm>
        </p:spPr>
        <p:txBody>
          <a:bodyPr>
            <a:normAutofit fontScale="92500" lnSpcReduction="10000"/>
          </a:bodyPr>
          <a:lstStyle/>
          <a:p>
            <a:pPr marL="0" indent="0">
              <a:buNone/>
            </a:pPr>
            <a:r>
              <a:rPr lang="en-GB" dirty="0" smtClean="0"/>
              <a:t>Block activity of adenosine, a neurotransmitter related to the perception of pain and exertion. It reduces fatigue, improves concentration and enhances mental alertness.</a:t>
            </a:r>
          </a:p>
          <a:p>
            <a:pPr marL="0" indent="0">
              <a:buNone/>
            </a:pPr>
            <a:endParaRPr lang="en-GB" dirty="0"/>
          </a:p>
          <a:p>
            <a:pPr marL="0" indent="0">
              <a:buNone/>
            </a:pPr>
            <a:r>
              <a:rPr lang="en-GB" dirty="0" smtClean="0"/>
              <a:t>Enhances endurance activities </a:t>
            </a:r>
            <a:r>
              <a:rPr lang="en-GB" dirty="0"/>
              <a:t>a</a:t>
            </a:r>
            <a:r>
              <a:rPr lang="en-GB" dirty="0" smtClean="0"/>
              <a:t>nd long term intermittent activities but evidence is equivocal about short duration activities. </a:t>
            </a:r>
          </a:p>
          <a:p>
            <a:pPr marL="0" indent="0">
              <a:buNone/>
            </a:pPr>
            <a:endParaRPr lang="en-GB" dirty="0"/>
          </a:p>
          <a:p>
            <a:pPr marL="0" indent="0">
              <a:buNone/>
            </a:pPr>
            <a:r>
              <a:rPr lang="en-GB" dirty="0" smtClean="0"/>
              <a:t>Safe up to 500mg/day</a:t>
            </a:r>
          </a:p>
          <a:p>
            <a:pPr marL="0" indent="0">
              <a:buNone/>
            </a:pPr>
            <a:endParaRPr lang="en-GB" dirty="0"/>
          </a:p>
          <a:p>
            <a:pPr marL="0" indent="0">
              <a:buNone/>
            </a:pPr>
            <a:r>
              <a:rPr lang="en-GB" dirty="0" smtClean="0"/>
              <a:t>May induce insomnia, arrhythmia</a:t>
            </a:r>
          </a:p>
          <a:p>
            <a:pPr marL="0" indent="0">
              <a:buNone/>
            </a:pPr>
            <a:r>
              <a:rPr lang="en-GB" dirty="0" smtClean="0"/>
              <a:t>Risk of death with does &gt;150-200mg/kg (10-14g)</a:t>
            </a:r>
            <a:endParaRPr lang="en-GB" dirty="0"/>
          </a:p>
        </p:txBody>
      </p:sp>
    </p:spTree>
    <p:extLst>
      <p:ext uri="{BB962C8B-B14F-4D97-AF65-F5344CB8AC3E}">
        <p14:creationId xmlns:p14="http://schemas.microsoft.com/office/powerpoint/2010/main" val="2082771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14779" y="198670"/>
            <a:ext cx="4091233" cy="1143000"/>
          </a:xfrm>
        </p:spPr>
        <p:txBody>
          <a:bodyPr/>
          <a:lstStyle/>
          <a:p>
            <a:pPr eaLnBrk="1" hangingPunct="1">
              <a:defRPr/>
            </a:pPr>
            <a:r>
              <a:rPr lang="en-US" altLang="zh-TW">
                <a:ea typeface="新細明體" pitchFamily="1" charset="-120"/>
                <a:cs typeface="新細明體" pitchFamily="1" charset="-120"/>
              </a:rPr>
              <a:t>Caffeine Basics</a:t>
            </a:r>
          </a:p>
        </p:txBody>
      </p:sp>
      <p:sp>
        <p:nvSpPr>
          <p:cNvPr id="20483" name="Rectangle 3"/>
          <p:cNvSpPr>
            <a:spLocks noGrp="1" noChangeArrowheads="1"/>
          </p:cNvSpPr>
          <p:nvPr>
            <p:ph type="body" sz="half" idx="1"/>
          </p:nvPr>
        </p:nvSpPr>
        <p:spPr>
          <a:xfrm>
            <a:off x="311085" y="1341670"/>
            <a:ext cx="6919274" cy="4114800"/>
          </a:xfrm>
        </p:spPr>
        <p:txBody>
          <a:bodyPr/>
          <a:lstStyle/>
          <a:p>
            <a:pPr eaLnBrk="1" hangingPunct="1"/>
            <a:r>
              <a:rPr lang="en-US" altLang="zh-TW" sz="2100" dirty="0">
                <a:latin typeface="Arial" panose="020B0604020202020204" pitchFamily="34" charset="0"/>
                <a:ea typeface="新細明體" pitchFamily="1" charset="-128"/>
              </a:rPr>
              <a:t>CNS </a:t>
            </a:r>
            <a:r>
              <a:rPr lang="en-US" altLang="zh-TW" sz="2100" dirty="0" smtClean="0">
                <a:latin typeface="Arial" panose="020B0604020202020204" pitchFamily="34" charset="0"/>
                <a:ea typeface="新細明體" pitchFamily="1" charset="-128"/>
              </a:rPr>
              <a:t>stimulant affecting </a:t>
            </a:r>
          </a:p>
          <a:p>
            <a:pPr eaLnBrk="1" hangingPunct="1"/>
            <a:endParaRPr lang="en-US" altLang="zh-TW" sz="2100" dirty="0">
              <a:latin typeface="Arial" panose="020B0604020202020204" pitchFamily="34" charset="0"/>
              <a:ea typeface="新細明體" pitchFamily="1" charset="-128"/>
            </a:endParaRPr>
          </a:p>
          <a:p>
            <a:pPr eaLnBrk="1" hangingPunct="1"/>
            <a:r>
              <a:rPr lang="en-US" altLang="zh-TW" sz="2100" dirty="0">
                <a:latin typeface="Arial" panose="020B0604020202020204" pitchFamily="34" charset="0"/>
                <a:ea typeface="新細明體" pitchFamily="1" charset="-128"/>
              </a:rPr>
              <a:t>Alkaloid from a chemical group called </a:t>
            </a:r>
            <a:r>
              <a:rPr lang="en-US" altLang="zh-TW" sz="2100" b="1" dirty="0" err="1" smtClean="0">
                <a:latin typeface="Arial" panose="020B0604020202020204" pitchFamily="34" charset="0"/>
                <a:ea typeface="新細明體" pitchFamily="1" charset="-128"/>
              </a:rPr>
              <a:t>Xanthines</a:t>
            </a:r>
            <a:endParaRPr lang="en-US" altLang="zh-TW" sz="2100" b="1" dirty="0" smtClean="0">
              <a:latin typeface="Arial" panose="020B0604020202020204" pitchFamily="34" charset="0"/>
              <a:ea typeface="新細明體" pitchFamily="1" charset="-128"/>
            </a:endParaRPr>
          </a:p>
          <a:p>
            <a:pPr eaLnBrk="1" hangingPunct="1"/>
            <a:endParaRPr lang="en-US" altLang="zh-TW" sz="2100" dirty="0">
              <a:latin typeface="Arial" panose="020B0604020202020204" pitchFamily="34" charset="0"/>
              <a:ea typeface="新細明體" pitchFamily="1" charset="-128"/>
            </a:endParaRPr>
          </a:p>
          <a:p>
            <a:pPr eaLnBrk="1" hangingPunct="1"/>
            <a:r>
              <a:rPr lang="en-US" altLang="zh-TW" sz="2100" dirty="0">
                <a:latin typeface="Arial" panose="020B0604020202020204" pitchFamily="34" charset="0"/>
                <a:ea typeface="新細明體" pitchFamily="1" charset="-128"/>
              </a:rPr>
              <a:t>Found in 63 species of </a:t>
            </a:r>
            <a:r>
              <a:rPr lang="en-US" altLang="zh-TW" sz="2100" dirty="0" smtClean="0">
                <a:latin typeface="Arial" panose="020B0604020202020204" pitchFamily="34" charset="0"/>
                <a:ea typeface="新細明體" pitchFamily="1" charset="-128"/>
              </a:rPr>
              <a:t>plants</a:t>
            </a:r>
          </a:p>
          <a:p>
            <a:pPr eaLnBrk="1" hangingPunct="1"/>
            <a:endParaRPr lang="en-US" altLang="zh-TW" sz="2100" dirty="0">
              <a:latin typeface="Arial" panose="020B0604020202020204" pitchFamily="34" charset="0"/>
              <a:ea typeface="新細明體" pitchFamily="1" charset="-128"/>
            </a:endParaRPr>
          </a:p>
          <a:p>
            <a:pPr eaLnBrk="1" hangingPunct="1"/>
            <a:r>
              <a:rPr lang="en-US" altLang="zh-TW" sz="2100" dirty="0" smtClean="0">
                <a:latin typeface="Arial" panose="020B0604020202020204" pitchFamily="34" charset="0"/>
                <a:ea typeface="新細明體" pitchFamily="1" charset="-128"/>
              </a:rPr>
              <a:t>Excreted by the kidneys with 50-75% removed with 3-6 hours of consumption.</a:t>
            </a:r>
            <a:endParaRPr lang="en-US" altLang="zh-TW" sz="2100" dirty="0">
              <a:latin typeface="Arial" panose="020B0604020202020204" pitchFamily="34" charset="0"/>
              <a:ea typeface="新細明體" pitchFamily="1" charset="-128"/>
            </a:endParaRPr>
          </a:p>
        </p:txBody>
      </p:sp>
      <p:pic>
        <p:nvPicPr>
          <p:cNvPr id="7" name="Picture 4" descr="caffeine_3d"/>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537879" y="261112"/>
            <a:ext cx="4377601" cy="3950970"/>
          </a:xfrm>
        </p:spPr>
      </p:pic>
      <p:sp>
        <p:nvSpPr>
          <p:cNvPr id="8" name="Rectangle 3"/>
          <p:cNvSpPr txBox="1">
            <a:spLocks noChangeArrowheads="1"/>
          </p:cNvSpPr>
          <p:nvPr/>
        </p:nvSpPr>
        <p:spPr>
          <a:xfrm>
            <a:off x="311085" y="5262248"/>
            <a:ext cx="11802358" cy="1477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2000" dirty="0" smtClean="0">
                <a:solidFill>
                  <a:srgbClr val="FF0000"/>
                </a:solidFill>
                <a:latin typeface="Arial" panose="020B0604020202020204" pitchFamily="34" charset="0"/>
                <a:ea typeface="ＭＳ Ｐゴシック" panose="020B0600070205080204" pitchFamily="34" charset="-128"/>
              </a:rPr>
              <a:t>Caffeine (1, 3, 7-trimethylxanthine) – </a:t>
            </a:r>
            <a:r>
              <a:rPr lang="en-US" altLang="en-US" sz="1800" dirty="0" smtClean="0">
                <a:solidFill>
                  <a:srgbClr val="FF0000"/>
                </a:solidFill>
                <a:latin typeface="Arial" panose="020B0604020202020204" pitchFamily="34" charset="0"/>
                <a:ea typeface="ＭＳ Ｐゴシック" panose="020B0600070205080204" pitchFamily="34" charset="-128"/>
              </a:rPr>
              <a:t>found in coffee, sports drinks and some OTC medicine </a:t>
            </a:r>
            <a:r>
              <a:rPr lang="en-US" altLang="en-US" sz="1800" dirty="0" err="1" smtClean="0">
                <a:solidFill>
                  <a:srgbClr val="FF0000"/>
                </a:solidFill>
                <a:latin typeface="Arial" panose="020B0604020202020204" pitchFamily="34" charset="0"/>
                <a:ea typeface="ＭＳ Ｐゴシック" panose="020B0600070205080204" pitchFamily="34" charset="-128"/>
              </a:rPr>
              <a:t>i.e</a:t>
            </a:r>
            <a:r>
              <a:rPr lang="en-US" altLang="en-US" sz="1800" dirty="0" smtClean="0">
                <a:solidFill>
                  <a:srgbClr val="FF0000"/>
                </a:solidFill>
                <a:latin typeface="Arial" panose="020B0604020202020204" pitchFamily="34" charset="0"/>
                <a:ea typeface="ＭＳ Ｐゴシック" panose="020B0600070205080204" pitchFamily="34" charset="-128"/>
              </a:rPr>
              <a:t> </a:t>
            </a:r>
            <a:r>
              <a:rPr lang="en-US" altLang="en-US" sz="1800" dirty="0" err="1" smtClean="0">
                <a:solidFill>
                  <a:srgbClr val="FF0000"/>
                </a:solidFill>
                <a:latin typeface="Arial" panose="020B0604020202020204" pitchFamily="34" charset="0"/>
                <a:ea typeface="ＭＳ Ｐゴシック" panose="020B0600070205080204" pitchFamily="34" charset="-128"/>
              </a:rPr>
              <a:t>proplus</a:t>
            </a:r>
            <a:r>
              <a:rPr lang="en-US" altLang="en-US" sz="1800" dirty="0" smtClean="0">
                <a:solidFill>
                  <a:srgbClr val="FF0000"/>
                </a:solidFill>
                <a:latin typeface="Arial" panose="020B0604020202020204" pitchFamily="34" charset="0"/>
                <a:ea typeface="ＭＳ Ｐゴシック" panose="020B0600070205080204" pitchFamily="34" charset="-128"/>
              </a:rPr>
              <a:t>, </a:t>
            </a:r>
            <a:r>
              <a:rPr lang="en-US" altLang="en-US" sz="1800" dirty="0" err="1" smtClean="0">
                <a:solidFill>
                  <a:srgbClr val="FF0000"/>
                </a:solidFill>
                <a:latin typeface="Arial" panose="020B0604020202020204" pitchFamily="34" charset="0"/>
                <a:ea typeface="ＭＳ Ｐゴシック" panose="020B0600070205080204" pitchFamily="34" charset="-128"/>
              </a:rPr>
              <a:t>lemsip</a:t>
            </a:r>
            <a:endParaRPr lang="en-US" altLang="en-US" sz="1800" dirty="0" smtClean="0">
              <a:solidFill>
                <a:srgbClr val="FF0000"/>
              </a:solidFill>
              <a:latin typeface="Arial" panose="020B0604020202020204" pitchFamily="34" charset="0"/>
              <a:ea typeface="ＭＳ Ｐゴシック" panose="020B0600070205080204" pitchFamily="34" charset="-128"/>
            </a:endParaRPr>
          </a:p>
          <a:p>
            <a:pPr marL="0" indent="0">
              <a:buNone/>
            </a:pPr>
            <a:r>
              <a:rPr lang="en-US" altLang="en-US" sz="2000" dirty="0" smtClean="0">
                <a:solidFill>
                  <a:srgbClr val="FF0000"/>
                </a:solidFill>
                <a:latin typeface="Arial" panose="020B0604020202020204" pitchFamily="34" charset="0"/>
                <a:ea typeface="ＭＳ Ｐゴシック" panose="020B0600070205080204" pitchFamily="34" charset="-128"/>
              </a:rPr>
              <a:t>Theophylline (1, 5-dimethylxanthine) – </a:t>
            </a:r>
            <a:r>
              <a:rPr lang="en-US" altLang="en-US" sz="1800" dirty="0" smtClean="0">
                <a:solidFill>
                  <a:srgbClr val="FF0000"/>
                </a:solidFill>
                <a:latin typeface="Arial" panose="020B0604020202020204" pitchFamily="34" charset="0"/>
                <a:ea typeface="ＭＳ Ｐゴシック" panose="020B0600070205080204" pitchFamily="34" charset="-128"/>
              </a:rPr>
              <a:t>found in tea</a:t>
            </a:r>
          </a:p>
          <a:p>
            <a:pPr marL="0" indent="0">
              <a:buNone/>
            </a:pPr>
            <a:r>
              <a:rPr lang="en-US" altLang="en-US" sz="2000" dirty="0" smtClean="0">
                <a:solidFill>
                  <a:srgbClr val="FF0000"/>
                </a:solidFill>
                <a:latin typeface="Arial" panose="020B0604020202020204" pitchFamily="34" charset="0"/>
                <a:ea typeface="ＭＳ Ｐゴシック" panose="020B0600070205080204" pitchFamily="34" charset="-128"/>
              </a:rPr>
              <a:t>Theobromine (3, 7-dimethylxanthine) – </a:t>
            </a:r>
            <a:r>
              <a:rPr lang="en-US" altLang="en-US" sz="1800" dirty="0" smtClean="0">
                <a:solidFill>
                  <a:srgbClr val="FF0000"/>
                </a:solidFill>
                <a:latin typeface="Arial" panose="020B0604020202020204" pitchFamily="34" charset="0"/>
                <a:ea typeface="ＭＳ Ｐゴシック" panose="020B0600070205080204" pitchFamily="34" charset="-128"/>
              </a:rPr>
              <a:t>found in chocolate</a:t>
            </a:r>
            <a:endParaRPr lang="en-US" altLang="en-US" sz="1800" dirty="0">
              <a:solidFill>
                <a:srgbClr val="FF0000"/>
              </a:solidFill>
              <a:latin typeface="Arial" panose="020B0604020202020204" pitchFamily="34" charset="0"/>
              <a:ea typeface="ＭＳ Ｐゴシック" panose="020B0600070205080204" pitchFamily="34" charset="-128"/>
            </a:endParaRPr>
          </a:p>
        </p:txBody>
      </p:sp>
      <p:sp>
        <p:nvSpPr>
          <p:cNvPr id="2" name="TextBox 1"/>
          <p:cNvSpPr txBox="1"/>
          <p:nvPr/>
        </p:nvSpPr>
        <p:spPr>
          <a:xfrm>
            <a:off x="7676535" y="4269658"/>
            <a:ext cx="4004188" cy="584775"/>
          </a:xfrm>
          <a:prstGeom prst="rect">
            <a:avLst/>
          </a:prstGeom>
          <a:noFill/>
        </p:spPr>
        <p:txBody>
          <a:bodyPr wrap="square" rtlCol="0">
            <a:spAutoFit/>
          </a:bodyPr>
          <a:lstStyle/>
          <a:p>
            <a:pPr algn="ctr"/>
            <a:r>
              <a:rPr lang="en-GB" sz="3200" dirty="0" smtClean="0">
                <a:solidFill>
                  <a:srgbClr val="00B050"/>
                </a:solidFill>
              </a:rPr>
              <a:t>C</a:t>
            </a:r>
            <a:r>
              <a:rPr lang="en-GB" sz="3200" baseline="-25000" dirty="0" smtClean="0">
                <a:solidFill>
                  <a:srgbClr val="00B050"/>
                </a:solidFill>
              </a:rPr>
              <a:t>8</a:t>
            </a:r>
            <a:r>
              <a:rPr lang="en-GB" sz="3200" dirty="0" smtClean="0">
                <a:solidFill>
                  <a:srgbClr val="00B050"/>
                </a:solidFill>
              </a:rPr>
              <a:t>H</a:t>
            </a:r>
            <a:r>
              <a:rPr lang="en-GB" sz="3200" baseline="-25000" dirty="0" smtClean="0">
                <a:solidFill>
                  <a:srgbClr val="00B050"/>
                </a:solidFill>
              </a:rPr>
              <a:t>10</a:t>
            </a:r>
            <a:r>
              <a:rPr lang="en-GB" sz="3200" dirty="0" smtClean="0">
                <a:solidFill>
                  <a:srgbClr val="00B050"/>
                </a:solidFill>
              </a:rPr>
              <a:t>N</a:t>
            </a:r>
            <a:r>
              <a:rPr lang="en-GB" sz="3200" baseline="-25000" dirty="0" smtClean="0">
                <a:solidFill>
                  <a:srgbClr val="00B050"/>
                </a:solidFill>
              </a:rPr>
              <a:t>4</a:t>
            </a:r>
            <a:r>
              <a:rPr lang="en-GB" sz="3200" dirty="0" smtClean="0">
                <a:solidFill>
                  <a:srgbClr val="00B050"/>
                </a:solidFill>
              </a:rPr>
              <a:t>O</a:t>
            </a:r>
            <a:r>
              <a:rPr lang="en-GB" sz="3200" baseline="-25000" dirty="0" smtClean="0">
                <a:solidFill>
                  <a:srgbClr val="00B050"/>
                </a:solidFill>
              </a:rPr>
              <a:t>2</a:t>
            </a:r>
            <a:endParaRPr lang="en-GB" sz="3200" baseline="-25000" dirty="0">
              <a:solidFill>
                <a:srgbClr val="00B050"/>
              </a:solidFill>
            </a:endParaRPr>
          </a:p>
        </p:txBody>
      </p:sp>
    </p:spTree>
    <p:extLst>
      <p:ext uri="{BB962C8B-B14F-4D97-AF65-F5344CB8AC3E}">
        <p14:creationId xmlns:p14="http://schemas.microsoft.com/office/powerpoint/2010/main" val="26926532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055802" y="304800"/>
            <a:ext cx="10689996" cy="1143000"/>
          </a:xfrm>
        </p:spPr>
        <p:txBody>
          <a:bodyPr>
            <a:normAutofit/>
          </a:bodyPr>
          <a:lstStyle/>
          <a:p>
            <a:pPr eaLnBrk="1" hangingPunct="1">
              <a:defRPr/>
            </a:pPr>
            <a:r>
              <a:rPr lang="en-US" sz="4000" dirty="0"/>
              <a:t>Pharmacokinetics: </a:t>
            </a:r>
            <a:r>
              <a:rPr lang="en-US" sz="3200" dirty="0" smtClean="0"/>
              <a:t>Route </a:t>
            </a:r>
            <a:r>
              <a:rPr lang="en-US" sz="3200" dirty="0"/>
              <a:t>of Administration/Absorption</a:t>
            </a:r>
            <a:r>
              <a:rPr lang="en-US" sz="4000" dirty="0"/>
              <a:t> </a:t>
            </a:r>
          </a:p>
        </p:txBody>
      </p:sp>
      <p:sp>
        <p:nvSpPr>
          <p:cNvPr id="43011" name="Rectangle 3"/>
          <p:cNvSpPr>
            <a:spLocks noGrp="1" noChangeArrowheads="1"/>
          </p:cNvSpPr>
          <p:nvPr>
            <p:ph type="body" sz="half" idx="1"/>
          </p:nvPr>
        </p:nvSpPr>
        <p:spPr>
          <a:xfrm>
            <a:off x="735291" y="1676400"/>
            <a:ext cx="6046509" cy="2286000"/>
          </a:xfrm>
        </p:spPr>
        <p:txBody>
          <a:bodyPr/>
          <a:lstStyle/>
          <a:p>
            <a:pPr eaLnBrk="1" hangingPunct="1">
              <a:buClr>
                <a:schemeClr val="tx1"/>
              </a:buClr>
              <a:buFont typeface="Wingdings" panose="05000000000000000000" pitchFamily="2" charset="2"/>
              <a:buNone/>
            </a:pPr>
            <a:r>
              <a:rPr lang="en-US" altLang="en-US" dirty="0" smtClean="0">
                <a:latin typeface="Arial" panose="020B0604020202020204" pitchFamily="34" charset="0"/>
                <a:ea typeface="ＭＳ Ｐゴシック" panose="020B0600070205080204" pitchFamily="34" charset="-128"/>
              </a:rPr>
              <a:t>Absorption through:</a:t>
            </a:r>
          </a:p>
          <a:p>
            <a:pPr eaLnBrk="1" hangingPunct="1"/>
            <a:r>
              <a:rPr lang="en-US" altLang="en-US" dirty="0" smtClean="0">
                <a:latin typeface="Arial" panose="020B0604020202020204" pitchFamily="34" charset="0"/>
                <a:ea typeface="ＭＳ Ｐゴシック" panose="020B0600070205080204" pitchFamily="34" charset="-128"/>
              </a:rPr>
              <a:t>Stomach</a:t>
            </a:r>
          </a:p>
          <a:p>
            <a:pPr eaLnBrk="1" hangingPunct="1"/>
            <a:r>
              <a:rPr lang="en-US" altLang="en-US" dirty="0" smtClean="0">
                <a:latin typeface="Arial" panose="020B0604020202020204" pitchFamily="34" charset="0"/>
                <a:ea typeface="ＭＳ Ｐゴシック" panose="020B0600070205080204" pitchFamily="34" charset="-128"/>
              </a:rPr>
              <a:t>Small intestine</a:t>
            </a:r>
          </a:p>
          <a:p>
            <a:pPr eaLnBrk="1" hangingPunct="1"/>
            <a:r>
              <a:rPr lang="en-US" altLang="en-US" dirty="0" smtClean="0">
                <a:latin typeface="Arial" panose="020B0604020202020204" pitchFamily="34" charset="0"/>
                <a:ea typeface="ＭＳ Ｐゴシック" panose="020B0600070205080204" pitchFamily="34" charset="-128"/>
              </a:rPr>
              <a:t>Large intestine</a:t>
            </a:r>
          </a:p>
        </p:txBody>
      </p:sp>
      <p:sp>
        <p:nvSpPr>
          <p:cNvPr id="43012" name="Rectangle 4"/>
          <p:cNvSpPr>
            <a:spLocks noGrp="1" noChangeArrowheads="1"/>
          </p:cNvSpPr>
          <p:nvPr>
            <p:ph type="body" sz="half" idx="2"/>
          </p:nvPr>
        </p:nvSpPr>
        <p:spPr>
          <a:xfrm>
            <a:off x="7883013" y="3962400"/>
            <a:ext cx="4308987" cy="2743200"/>
          </a:xfrm>
        </p:spPr>
        <p:txBody>
          <a:bodyPr/>
          <a:lstStyle/>
          <a:p>
            <a:pPr eaLnBrk="1" hangingPunct="1">
              <a:buClr>
                <a:schemeClr val="tx1"/>
              </a:buClr>
              <a:buFont typeface="Wingdings" panose="05000000000000000000" pitchFamily="2" charset="2"/>
              <a:buNone/>
            </a:pPr>
            <a:r>
              <a:rPr lang="en-US" altLang="en-US" dirty="0" smtClean="0">
                <a:latin typeface="Arial" panose="020B0604020202020204" pitchFamily="34" charset="0"/>
                <a:ea typeface="ＭＳ Ｐゴシック" panose="020B0600070205080204" pitchFamily="34" charset="-128"/>
              </a:rPr>
              <a:t>Effects of caffeine</a:t>
            </a:r>
          </a:p>
          <a:p>
            <a:pPr eaLnBrk="1" hangingPunct="1">
              <a:buClr>
                <a:schemeClr val="tx1"/>
              </a:buClr>
              <a:buFont typeface="Wingdings" panose="05000000000000000000" pitchFamily="2" charset="2"/>
              <a:buNone/>
            </a:pPr>
            <a:r>
              <a:rPr lang="en-US" altLang="en-US" dirty="0" smtClean="0">
                <a:latin typeface="Arial" panose="020B0604020202020204" pitchFamily="34" charset="0"/>
                <a:ea typeface="ＭＳ Ｐゴシック" panose="020B0600070205080204" pitchFamily="34" charset="-128"/>
              </a:rPr>
              <a:t>Depends on: </a:t>
            </a:r>
          </a:p>
          <a:p>
            <a:pPr eaLnBrk="1" hangingPunct="1"/>
            <a:r>
              <a:rPr lang="en-US" altLang="en-US" dirty="0" smtClean="0">
                <a:latin typeface="Arial" panose="020B0604020202020204" pitchFamily="34" charset="0"/>
                <a:ea typeface="ＭＳ Ｐゴシック" panose="020B0600070205080204" pitchFamily="34" charset="-128"/>
              </a:rPr>
              <a:t>Food in the body</a:t>
            </a:r>
          </a:p>
          <a:p>
            <a:pPr eaLnBrk="1" hangingPunct="1"/>
            <a:r>
              <a:rPr lang="en-US" altLang="en-US" dirty="0" smtClean="0">
                <a:latin typeface="Arial" panose="020B0604020202020204" pitchFamily="34" charset="0"/>
                <a:ea typeface="ＭＳ Ｐゴシック" panose="020B0600070205080204" pitchFamily="34" charset="-128"/>
              </a:rPr>
              <a:t>Caffeine in the substance</a:t>
            </a:r>
          </a:p>
        </p:txBody>
      </p:sp>
      <p:pic>
        <p:nvPicPr>
          <p:cNvPr id="43013" name="Picture 5" descr="Click to view original fil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5736" y="1791093"/>
            <a:ext cx="3908425"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70273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eaLnBrk="1" hangingPunct="1">
              <a:defRPr/>
            </a:pPr>
            <a:r>
              <a:rPr lang="en-US" dirty="0">
                <a:ea typeface="+mj-ea"/>
                <a:cs typeface="+mj-cs"/>
              </a:rPr>
              <a:t>Distribution </a:t>
            </a:r>
            <a:r>
              <a:rPr lang="en-US" dirty="0"/>
              <a:t>T</a:t>
            </a:r>
            <a:r>
              <a:rPr lang="en-US" dirty="0" smtClean="0">
                <a:ea typeface="+mj-ea"/>
                <a:cs typeface="+mj-cs"/>
              </a:rPr>
              <a:t>hroughout the Body</a:t>
            </a:r>
            <a:endParaRPr lang="en-US" dirty="0">
              <a:ea typeface="+mj-ea"/>
              <a:cs typeface="+mj-cs"/>
            </a:endParaRPr>
          </a:p>
        </p:txBody>
      </p:sp>
      <p:sp>
        <p:nvSpPr>
          <p:cNvPr id="45059" name="Rectangle 3"/>
          <p:cNvSpPr>
            <a:spLocks noGrp="1" noChangeArrowheads="1"/>
          </p:cNvSpPr>
          <p:nvPr>
            <p:ph type="body" sz="half" idx="1"/>
          </p:nvPr>
        </p:nvSpPr>
        <p:spPr>
          <a:xfrm>
            <a:off x="414779" y="1981200"/>
            <a:ext cx="5609785" cy="4114800"/>
          </a:xfrm>
        </p:spPr>
        <p:txBody>
          <a:bodyPr>
            <a:normAutofit/>
          </a:bodyPr>
          <a:lstStyle/>
          <a:p>
            <a:r>
              <a:rPr lang="en-US" altLang="en-US" dirty="0" smtClean="0">
                <a:latin typeface="Arial" panose="020B0604020202020204" pitchFamily="34" charset="0"/>
                <a:ea typeface="ＭＳ Ｐゴシック" panose="020B0600070205080204" pitchFamily="34" charset="-128"/>
              </a:rPr>
              <a:t>Water soluble</a:t>
            </a:r>
          </a:p>
          <a:p>
            <a:endParaRPr lang="en-US" altLang="en-US" dirty="0" smtClean="0">
              <a:latin typeface="Arial" panose="020B0604020202020204" pitchFamily="34" charset="0"/>
              <a:ea typeface="ＭＳ Ｐゴシック" panose="020B0600070205080204" pitchFamily="34" charset="-128"/>
            </a:endParaRPr>
          </a:p>
          <a:p>
            <a:pPr eaLnBrk="1" hangingPunct="1"/>
            <a:r>
              <a:rPr lang="en-US" altLang="en-US" dirty="0" smtClean="0">
                <a:latin typeface="Arial" panose="020B0604020202020204" pitchFamily="34" charset="0"/>
                <a:ea typeface="ＭＳ Ｐゴシック" panose="020B0600070205080204" pitchFamily="34" charset="-128"/>
              </a:rPr>
              <a:t>Throughout the body and across the blood – brain barrier.</a:t>
            </a:r>
          </a:p>
          <a:p>
            <a:pPr marL="0" indent="0" eaLnBrk="1" hangingPunct="1">
              <a:buNone/>
            </a:pPr>
            <a:endParaRPr lang="en-US" altLang="en-US" dirty="0" smtClean="0">
              <a:latin typeface="Arial" panose="020B0604020202020204" pitchFamily="34" charset="0"/>
              <a:ea typeface="ＭＳ Ｐゴシック" panose="020B0600070205080204" pitchFamily="34" charset="-128"/>
            </a:endParaRPr>
          </a:p>
          <a:p>
            <a:pPr eaLnBrk="1" hangingPunct="1"/>
            <a:r>
              <a:rPr lang="en-US" altLang="en-US" dirty="0" smtClean="0">
                <a:latin typeface="Arial" panose="020B0604020202020204" pitchFamily="34" charset="0"/>
                <a:ea typeface="ＭＳ Ｐゴシック" panose="020B0600070205080204" pitchFamily="34" charset="-128"/>
              </a:rPr>
              <a:t>Reaches the </a:t>
            </a:r>
            <a:r>
              <a:rPr lang="en-US" altLang="en-US" dirty="0" err="1" smtClean="0">
                <a:latin typeface="Arial" panose="020B0604020202020204" pitchFamily="34" charset="0"/>
                <a:ea typeface="ＭＳ Ｐゴシック" panose="020B0600070205080204" pitchFamily="34" charset="-128"/>
              </a:rPr>
              <a:t>foetus</a:t>
            </a:r>
            <a:endParaRPr lang="en-US" altLang="en-US" dirty="0" smtClean="0">
              <a:latin typeface="Arial" panose="020B0604020202020204" pitchFamily="34" charset="0"/>
              <a:ea typeface="ＭＳ Ｐゴシック" panose="020B0600070205080204" pitchFamily="34" charset="-128"/>
            </a:endParaRPr>
          </a:p>
          <a:p>
            <a:pPr eaLnBrk="1" hangingPunct="1"/>
            <a:endParaRPr lang="en-US" altLang="en-US" dirty="0" smtClean="0">
              <a:latin typeface="Arial" panose="020B0604020202020204" pitchFamily="34" charset="0"/>
              <a:ea typeface="ＭＳ Ｐゴシック" panose="020B0600070205080204" pitchFamily="34" charset="-128"/>
            </a:endParaRPr>
          </a:p>
          <a:p>
            <a:pPr eaLnBrk="1" hangingPunct="1"/>
            <a:r>
              <a:rPr lang="en-US" altLang="en-US" dirty="0" smtClean="0">
                <a:latin typeface="Arial" panose="020B0604020202020204" pitchFamily="34" charset="0"/>
                <a:ea typeface="ＭＳ Ｐゴシック" panose="020B0600070205080204" pitchFamily="34" charset="-128"/>
              </a:rPr>
              <a:t>No accumulation within body</a:t>
            </a:r>
          </a:p>
          <a:p>
            <a:pPr eaLnBrk="1" hangingPunct="1"/>
            <a:endParaRPr lang="en-US" altLang="en-US" dirty="0" smtClean="0">
              <a:latin typeface="Arial" panose="020B0604020202020204" pitchFamily="34" charset="0"/>
              <a:ea typeface="ＭＳ Ｐゴシック" panose="020B0600070205080204" pitchFamily="34" charset="-128"/>
            </a:endParaRPr>
          </a:p>
        </p:txBody>
      </p:sp>
      <p:pic>
        <p:nvPicPr>
          <p:cNvPr id="45060" name="Picture 4" descr="bod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4564" y="1527142"/>
            <a:ext cx="5486592" cy="5151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935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167406" y="9902"/>
            <a:ext cx="5929460" cy="1325563"/>
          </a:xfrm>
        </p:spPr>
        <p:txBody>
          <a:bodyPr/>
          <a:lstStyle/>
          <a:p>
            <a:pPr eaLnBrk="1" hangingPunct="1">
              <a:defRPr/>
            </a:pPr>
            <a:r>
              <a:rPr lang="en-US" dirty="0">
                <a:ea typeface="+mj-ea"/>
                <a:cs typeface="+mj-cs"/>
              </a:rPr>
              <a:t>Effects on the Body</a:t>
            </a:r>
          </a:p>
        </p:txBody>
      </p:sp>
      <p:pic>
        <p:nvPicPr>
          <p:cNvPr id="63491" name="Picture 3" descr="nervous"/>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97502" y="1392026"/>
            <a:ext cx="1738313" cy="4525963"/>
          </a:xfrm>
          <a:noFill/>
        </p:spPr>
      </p:pic>
      <p:sp>
        <p:nvSpPr>
          <p:cNvPr id="63492" name="Text Box 4"/>
          <p:cNvSpPr txBox="1">
            <a:spLocks noChangeArrowheads="1"/>
          </p:cNvSpPr>
          <p:nvPr/>
        </p:nvSpPr>
        <p:spPr bwMode="auto">
          <a:xfrm>
            <a:off x="2630078" y="1392026"/>
            <a:ext cx="9323110"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r>
              <a:rPr lang="en-US" altLang="en-US" sz="2800" dirty="0" smtClean="0">
                <a:solidFill>
                  <a:srgbClr val="FF0000"/>
                </a:solidFill>
                <a:latin typeface="Arial" panose="020B0604020202020204" pitchFamily="34" charset="0"/>
              </a:rPr>
              <a:t>Central </a:t>
            </a:r>
            <a:r>
              <a:rPr lang="en-US" altLang="en-US" sz="2800" dirty="0">
                <a:solidFill>
                  <a:srgbClr val="FF0000"/>
                </a:solidFill>
                <a:latin typeface="Arial" panose="020B0604020202020204" pitchFamily="34" charset="0"/>
              </a:rPr>
              <a:t>Nervous </a:t>
            </a:r>
            <a:r>
              <a:rPr lang="en-US" altLang="en-US" sz="2800" dirty="0" smtClean="0">
                <a:solidFill>
                  <a:srgbClr val="FF0000"/>
                </a:solidFill>
                <a:latin typeface="Arial" panose="020B0604020202020204" pitchFamily="34" charset="0"/>
              </a:rPr>
              <a:t>System</a:t>
            </a:r>
            <a:r>
              <a:rPr lang="en-US" altLang="en-US" sz="2800" dirty="0" smtClean="0">
                <a:latin typeface="Arial" panose="020B0604020202020204" pitchFamily="34" charset="0"/>
              </a:rPr>
              <a:t> - </a:t>
            </a:r>
            <a:r>
              <a:rPr lang="en-US" altLang="en-US" sz="2800" dirty="0">
                <a:latin typeface="Arial" panose="020B0604020202020204" pitchFamily="34" charset="0"/>
              </a:rPr>
              <a:t>stimulant</a:t>
            </a:r>
          </a:p>
          <a:p>
            <a:pPr eaLnBrk="1" hangingPunct="1"/>
            <a:r>
              <a:rPr lang="en-US" altLang="en-US" sz="2800" dirty="0">
                <a:latin typeface="Arial" panose="020B0604020202020204" pitchFamily="34" charset="0"/>
              </a:rPr>
              <a:t>  </a:t>
            </a:r>
            <a:endParaRPr lang="en-US" altLang="en-US" sz="2800" dirty="0" smtClean="0">
              <a:latin typeface="Arial" panose="020B0604020202020204" pitchFamily="34" charset="0"/>
            </a:endParaRPr>
          </a:p>
          <a:p>
            <a:pPr eaLnBrk="1" hangingPunct="1"/>
            <a:r>
              <a:rPr lang="en-US" altLang="en-US" sz="2800" dirty="0" smtClean="0">
                <a:solidFill>
                  <a:srgbClr val="FF0000"/>
                </a:solidFill>
                <a:latin typeface="Arial" panose="020B0604020202020204" pitchFamily="34" charset="0"/>
              </a:rPr>
              <a:t>Autonomic </a:t>
            </a:r>
            <a:r>
              <a:rPr lang="en-US" altLang="en-US" sz="2800" dirty="0">
                <a:solidFill>
                  <a:srgbClr val="FF0000"/>
                </a:solidFill>
                <a:latin typeface="Arial" panose="020B0604020202020204" pitchFamily="34" charset="0"/>
              </a:rPr>
              <a:t>Nervous </a:t>
            </a:r>
            <a:r>
              <a:rPr lang="en-US" altLang="en-US" sz="2800" dirty="0" smtClean="0">
                <a:solidFill>
                  <a:srgbClr val="FF0000"/>
                </a:solidFill>
                <a:latin typeface="Arial" panose="020B0604020202020204" pitchFamily="34" charset="0"/>
              </a:rPr>
              <a:t>System </a:t>
            </a:r>
            <a:r>
              <a:rPr lang="en-US" altLang="en-US" sz="2800" dirty="0" smtClean="0">
                <a:latin typeface="Arial" panose="020B0604020202020204" pitchFamily="34" charset="0"/>
              </a:rPr>
              <a:t>- </a:t>
            </a:r>
            <a:r>
              <a:rPr lang="en-US" altLang="en-US" sz="2800" dirty="0">
                <a:latin typeface="Arial" panose="020B0604020202020204" pitchFamily="34" charset="0"/>
              </a:rPr>
              <a:t>change in </a:t>
            </a:r>
            <a:r>
              <a:rPr lang="en-US" altLang="en-US" sz="2800" dirty="0" smtClean="0">
                <a:latin typeface="Arial" panose="020B0604020202020204" pitchFamily="34" charset="0"/>
              </a:rPr>
              <a:t>ECG </a:t>
            </a:r>
            <a:r>
              <a:rPr lang="en-US" altLang="en-US" sz="2800" dirty="0">
                <a:latin typeface="Arial" panose="020B0604020202020204" pitchFamily="34" charset="0"/>
              </a:rPr>
              <a:t>activity</a:t>
            </a:r>
          </a:p>
          <a:p>
            <a:pPr eaLnBrk="1" hangingPunct="1"/>
            <a:r>
              <a:rPr lang="en-US" altLang="en-US" sz="2800" dirty="0">
                <a:latin typeface="Arial" panose="020B0604020202020204" pitchFamily="34" charset="0"/>
              </a:rPr>
              <a:t> </a:t>
            </a:r>
            <a:endParaRPr lang="en-US" altLang="en-US" sz="2800" dirty="0" smtClean="0">
              <a:latin typeface="Arial" panose="020B0604020202020204" pitchFamily="34" charset="0"/>
            </a:endParaRPr>
          </a:p>
          <a:p>
            <a:pPr eaLnBrk="1" hangingPunct="1"/>
            <a:r>
              <a:rPr lang="en-US" altLang="en-US" sz="2800" dirty="0" smtClean="0">
                <a:solidFill>
                  <a:srgbClr val="FF0000"/>
                </a:solidFill>
                <a:latin typeface="Arial" panose="020B0604020202020204" pitchFamily="34" charset="0"/>
              </a:rPr>
              <a:t>Cardiovascular System </a:t>
            </a:r>
            <a:r>
              <a:rPr lang="en-US" altLang="en-US" sz="2800" dirty="0" smtClean="0">
                <a:latin typeface="Arial" panose="020B0604020202020204" pitchFamily="34" charset="0"/>
              </a:rPr>
              <a:t>– increase </a:t>
            </a:r>
            <a:r>
              <a:rPr lang="en-US" altLang="en-US" sz="2800" dirty="0" err="1" smtClean="0">
                <a:latin typeface="Arial" panose="020B0604020202020204" pitchFamily="34" charset="0"/>
              </a:rPr>
              <a:t>Bbood</a:t>
            </a:r>
            <a:r>
              <a:rPr lang="en-US" altLang="en-US" sz="2800" dirty="0" smtClean="0">
                <a:latin typeface="Arial" panose="020B0604020202020204" pitchFamily="34" charset="0"/>
              </a:rPr>
              <a:t> pressure</a:t>
            </a:r>
          </a:p>
          <a:p>
            <a:pPr eaLnBrk="1" hangingPunct="1"/>
            <a:endParaRPr lang="en-US" altLang="en-US" sz="2800" dirty="0">
              <a:latin typeface="Arial" panose="020B0604020202020204" pitchFamily="34" charset="0"/>
            </a:endParaRPr>
          </a:p>
          <a:p>
            <a:pPr eaLnBrk="1" hangingPunct="1"/>
            <a:r>
              <a:rPr lang="en-US" altLang="en-US" sz="2800" dirty="0" smtClean="0">
                <a:solidFill>
                  <a:srgbClr val="FF0000"/>
                </a:solidFill>
                <a:latin typeface="Arial" panose="020B0604020202020204" pitchFamily="34" charset="0"/>
              </a:rPr>
              <a:t>Gastrointestinal System </a:t>
            </a:r>
            <a:r>
              <a:rPr lang="en-US" altLang="en-US" sz="2800" dirty="0" smtClean="0">
                <a:latin typeface="Arial" panose="020B0604020202020204" pitchFamily="34" charset="0"/>
              </a:rPr>
              <a:t>– can cause </a:t>
            </a:r>
            <a:r>
              <a:rPr lang="en-US" altLang="en-US" sz="2800" dirty="0">
                <a:latin typeface="Arial" panose="020B0604020202020204" pitchFamily="34" charset="0"/>
              </a:rPr>
              <a:t>for ulcers?</a:t>
            </a:r>
          </a:p>
          <a:p>
            <a:pPr eaLnBrk="1" hangingPunct="1"/>
            <a:r>
              <a:rPr lang="en-US" altLang="en-US" sz="2800" dirty="0">
                <a:latin typeface="Arial" panose="020B0604020202020204" pitchFamily="34" charset="0"/>
              </a:rPr>
              <a:t>  </a:t>
            </a:r>
            <a:endParaRPr lang="en-US" altLang="en-US" sz="2800" dirty="0" smtClean="0">
              <a:latin typeface="Arial" panose="020B0604020202020204" pitchFamily="34" charset="0"/>
            </a:endParaRPr>
          </a:p>
          <a:p>
            <a:pPr eaLnBrk="1" hangingPunct="1"/>
            <a:r>
              <a:rPr lang="en-US" altLang="en-US" sz="2800" dirty="0" smtClean="0">
                <a:solidFill>
                  <a:srgbClr val="FF0000"/>
                </a:solidFill>
                <a:latin typeface="Arial" panose="020B0604020202020204" pitchFamily="34" charset="0"/>
              </a:rPr>
              <a:t>Respiratory</a:t>
            </a:r>
            <a:r>
              <a:rPr lang="en-US" altLang="en-US" sz="2800" dirty="0" smtClean="0">
                <a:latin typeface="Arial" panose="020B0604020202020204" pitchFamily="34" charset="0"/>
              </a:rPr>
              <a:t> - </a:t>
            </a:r>
            <a:r>
              <a:rPr lang="en-US" altLang="en-US" sz="2800" dirty="0">
                <a:latin typeface="Arial" panose="020B0604020202020204" pitchFamily="34" charset="0"/>
              </a:rPr>
              <a:t>increases blood and air to lungs</a:t>
            </a:r>
          </a:p>
        </p:txBody>
      </p:sp>
    </p:spTree>
    <p:extLst>
      <p:ext uri="{BB962C8B-B14F-4D97-AF65-F5344CB8AC3E}">
        <p14:creationId xmlns:p14="http://schemas.microsoft.com/office/powerpoint/2010/main" val="3642061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lgn="ctr" eaLnBrk="1" hangingPunct="1"/>
            <a:r>
              <a:rPr lang="en-US" altLang="en-US" dirty="0" smtClean="0">
                <a:ea typeface="ＭＳ Ｐゴシック" panose="020B0600070205080204" pitchFamily="34" charset="-128"/>
              </a:rPr>
              <a:t>Effects on the Body</a:t>
            </a:r>
            <a:endParaRPr lang="en-US" altLang="en-US" sz="3200" i="1" dirty="0">
              <a:ea typeface="ＭＳ Ｐゴシック" panose="020B0600070205080204" pitchFamily="34" charset="-128"/>
            </a:endParaRPr>
          </a:p>
        </p:txBody>
      </p:sp>
      <p:pic>
        <p:nvPicPr>
          <p:cNvPr id="65539" name="Picture 3" descr="muscula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0040040" y="1891076"/>
            <a:ext cx="1641475" cy="4114800"/>
          </a:xfrm>
          <a:noFill/>
        </p:spPr>
      </p:pic>
      <p:sp>
        <p:nvSpPr>
          <p:cNvPr id="65540" name="Text Box 4"/>
          <p:cNvSpPr txBox="1">
            <a:spLocks noChangeArrowheads="1"/>
          </p:cNvSpPr>
          <p:nvPr/>
        </p:nvSpPr>
        <p:spPr bwMode="auto">
          <a:xfrm>
            <a:off x="320511" y="1676401"/>
            <a:ext cx="9257122"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r>
              <a:rPr lang="en-US" altLang="en-US" sz="2800" dirty="0" smtClean="0">
                <a:solidFill>
                  <a:srgbClr val="FF0000"/>
                </a:solidFill>
                <a:latin typeface="Arial" panose="020B0604020202020204" pitchFamily="34" charset="0"/>
              </a:rPr>
              <a:t>Skeletal Muscles </a:t>
            </a:r>
            <a:r>
              <a:rPr lang="en-US" altLang="en-US" sz="2800" dirty="0" smtClean="0">
                <a:latin typeface="Arial" panose="020B0604020202020204" pitchFamily="34" charset="0"/>
              </a:rPr>
              <a:t>– increases contraction </a:t>
            </a:r>
            <a:r>
              <a:rPr lang="en-US" altLang="en-US" sz="2800" dirty="0">
                <a:latin typeface="Arial" panose="020B0604020202020204" pitchFamily="34" charset="0"/>
              </a:rPr>
              <a:t>(contrarily)</a:t>
            </a:r>
          </a:p>
          <a:p>
            <a:pPr eaLnBrk="1" hangingPunct="1"/>
            <a:endParaRPr lang="en-US" altLang="en-US" sz="2800" dirty="0" smtClean="0">
              <a:latin typeface="Arial" panose="020B0604020202020204" pitchFamily="34" charset="0"/>
            </a:endParaRPr>
          </a:p>
          <a:p>
            <a:pPr eaLnBrk="1" hangingPunct="1"/>
            <a:r>
              <a:rPr lang="en-US" altLang="en-US" sz="2800" dirty="0" smtClean="0">
                <a:solidFill>
                  <a:srgbClr val="FF0000"/>
                </a:solidFill>
                <a:latin typeface="Arial" panose="020B0604020202020204" pitchFamily="34" charset="0"/>
              </a:rPr>
              <a:t>Energy Metabolism </a:t>
            </a:r>
            <a:r>
              <a:rPr lang="en-US" altLang="en-US" sz="2800" dirty="0" smtClean="0">
                <a:latin typeface="Arial" panose="020B0604020202020204" pitchFamily="34" charset="0"/>
              </a:rPr>
              <a:t>– increases basal </a:t>
            </a:r>
            <a:r>
              <a:rPr lang="en-US" altLang="en-US" sz="2800" dirty="0">
                <a:latin typeface="Arial" panose="020B0604020202020204" pitchFamily="34" charset="0"/>
              </a:rPr>
              <a:t>metabolic rate, free fatty </a:t>
            </a:r>
            <a:r>
              <a:rPr lang="en-US" altLang="en-US" sz="2800" dirty="0" smtClean="0">
                <a:latin typeface="Arial" panose="020B0604020202020204" pitchFamily="34" charset="0"/>
              </a:rPr>
              <a:t>acids</a:t>
            </a:r>
            <a:r>
              <a:rPr lang="en-US" altLang="en-US" sz="2800" dirty="0">
                <a:latin typeface="Arial" panose="020B0604020202020204" pitchFamily="34" charset="0"/>
              </a:rPr>
              <a:t>, oxidation of fats in </a:t>
            </a:r>
            <a:r>
              <a:rPr lang="en-US" altLang="en-US" sz="2800" dirty="0" smtClean="0">
                <a:latin typeface="Arial" panose="020B0604020202020204" pitchFamily="34" charset="0"/>
              </a:rPr>
              <a:t>exercise</a:t>
            </a:r>
            <a:endParaRPr lang="en-US" altLang="en-US" sz="2800" dirty="0">
              <a:latin typeface="Arial" panose="020B0604020202020204" pitchFamily="34" charset="0"/>
            </a:endParaRPr>
          </a:p>
          <a:p>
            <a:pPr eaLnBrk="1" hangingPunct="1"/>
            <a:endParaRPr lang="en-US" altLang="en-US" sz="2800" dirty="0" smtClean="0">
              <a:solidFill>
                <a:srgbClr val="FF0000"/>
              </a:solidFill>
              <a:latin typeface="Arial" panose="020B0604020202020204" pitchFamily="34" charset="0"/>
            </a:endParaRPr>
          </a:p>
          <a:p>
            <a:pPr eaLnBrk="1" hangingPunct="1"/>
            <a:r>
              <a:rPr lang="en-US" altLang="en-US" sz="2800" dirty="0" smtClean="0">
                <a:solidFill>
                  <a:srgbClr val="FF0000"/>
                </a:solidFill>
                <a:latin typeface="Arial" panose="020B0604020202020204" pitchFamily="34" charset="0"/>
              </a:rPr>
              <a:t>Neurotransmitters </a:t>
            </a:r>
            <a:r>
              <a:rPr lang="en-US" altLang="en-US" sz="2800" dirty="0" smtClean="0">
                <a:latin typeface="Arial" panose="020B0604020202020204" pitchFamily="34" charset="0"/>
              </a:rPr>
              <a:t>- increases </a:t>
            </a:r>
            <a:r>
              <a:rPr lang="en-US" altLang="en-US" sz="2800" dirty="0">
                <a:latin typeface="Arial" panose="020B0604020202020204" pitchFamily="34" charset="0"/>
              </a:rPr>
              <a:t>norepinephrine in CNS, </a:t>
            </a:r>
            <a:r>
              <a:rPr lang="en-US" altLang="en-US" sz="2800" dirty="0" smtClean="0">
                <a:latin typeface="Arial" panose="020B0604020202020204" pitchFamily="34" charset="0"/>
              </a:rPr>
              <a:t>norepinephrine </a:t>
            </a:r>
            <a:r>
              <a:rPr lang="en-US" altLang="en-US" sz="2800" dirty="0">
                <a:latin typeface="Arial" panose="020B0604020202020204" pitchFamily="34" charset="0"/>
              </a:rPr>
              <a:t>and </a:t>
            </a:r>
            <a:r>
              <a:rPr lang="en-US" altLang="en-US" sz="2800" dirty="0" smtClean="0">
                <a:latin typeface="Arial" panose="020B0604020202020204" pitchFamily="34" charset="0"/>
              </a:rPr>
              <a:t>epinephrine in </a:t>
            </a:r>
            <a:r>
              <a:rPr lang="en-US" altLang="en-US" sz="2800" dirty="0">
                <a:latin typeface="Arial" panose="020B0604020202020204" pitchFamily="34" charset="0"/>
              </a:rPr>
              <a:t>blood, </a:t>
            </a:r>
            <a:r>
              <a:rPr lang="en-US" altLang="en-US" sz="2800" dirty="0" err="1">
                <a:latin typeface="Arial" panose="020B0604020202020204" pitchFamily="34" charset="0"/>
              </a:rPr>
              <a:t>seratonin</a:t>
            </a:r>
            <a:r>
              <a:rPr lang="en-US" altLang="en-US" sz="2800" dirty="0">
                <a:latin typeface="Arial" panose="020B0604020202020204" pitchFamily="34" charset="0"/>
              </a:rPr>
              <a:t> in brain</a:t>
            </a:r>
          </a:p>
          <a:p>
            <a:pPr eaLnBrk="1" hangingPunct="1"/>
            <a:endParaRPr lang="en-US" altLang="en-US" sz="2800" dirty="0" smtClean="0">
              <a:latin typeface="Arial" panose="020B0604020202020204" pitchFamily="34" charset="0"/>
            </a:endParaRPr>
          </a:p>
          <a:p>
            <a:pPr eaLnBrk="1" hangingPunct="1"/>
            <a:r>
              <a:rPr lang="en-US" altLang="en-US" sz="2800" dirty="0" err="1" smtClean="0">
                <a:solidFill>
                  <a:srgbClr val="FF0000"/>
                </a:solidFill>
                <a:latin typeface="Arial" panose="020B0604020202020204" pitchFamily="34" charset="0"/>
              </a:rPr>
              <a:t>Neuroendicrine</a:t>
            </a:r>
            <a:r>
              <a:rPr lang="en-US" altLang="en-US" sz="2800" dirty="0" smtClean="0">
                <a:solidFill>
                  <a:srgbClr val="FF0000"/>
                </a:solidFill>
                <a:latin typeface="Arial" panose="020B0604020202020204" pitchFamily="34" charset="0"/>
              </a:rPr>
              <a:t> effects </a:t>
            </a:r>
            <a:r>
              <a:rPr lang="en-US" altLang="en-US" sz="2800" dirty="0" smtClean="0">
                <a:latin typeface="Arial" panose="020B0604020202020204" pitchFamily="34" charset="0"/>
              </a:rPr>
              <a:t>- </a:t>
            </a:r>
            <a:r>
              <a:rPr lang="en-US" altLang="en-US" sz="2800" dirty="0">
                <a:latin typeface="Arial" panose="020B0604020202020204" pitchFamily="34" charset="0"/>
              </a:rPr>
              <a:t>increases </a:t>
            </a:r>
            <a:r>
              <a:rPr lang="en-US" altLang="en-US" sz="2800" dirty="0" smtClean="0">
                <a:latin typeface="Arial" panose="020B0604020202020204" pitchFamily="34" charset="0"/>
              </a:rPr>
              <a:t>cortisol associated with stress </a:t>
            </a:r>
            <a:r>
              <a:rPr lang="en-US" altLang="en-US" sz="2800" dirty="0">
                <a:latin typeface="Arial" panose="020B0604020202020204" pitchFamily="34" charset="0"/>
              </a:rPr>
              <a:t>(high doses</a:t>
            </a:r>
            <a:r>
              <a:rPr lang="en-US" altLang="en-US" sz="2800" dirty="0" smtClean="0">
                <a:latin typeface="Arial" panose="020B0604020202020204" pitchFamily="34" charset="0"/>
              </a:rPr>
              <a:t>).</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4287994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en-US" altLang="zh-TW" smtClean="0">
                <a:ea typeface="新細明體" pitchFamily="1" charset="-128"/>
              </a:rPr>
              <a:t>Behavioral Effects </a:t>
            </a:r>
            <a:r>
              <a:rPr lang="en-US" altLang="zh-TW" sz="2800">
                <a:ea typeface="新細明體" pitchFamily="1" charset="-128"/>
              </a:rPr>
              <a:t>(w/ 100~200 mg)</a:t>
            </a:r>
            <a:endParaRPr lang="en-US" altLang="zh-TW" smtClean="0">
              <a:ea typeface="新細明體" pitchFamily="1" charset="-128"/>
            </a:endParaRPr>
          </a:p>
        </p:txBody>
      </p:sp>
      <p:sp>
        <p:nvSpPr>
          <p:cNvPr id="67587" name="Rectangle 3"/>
          <p:cNvSpPr>
            <a:spLocks noGrp="1" noChangeArrowheads="1"/>
          </p:cNvSpPr>
          <p:nvPr>
            <p:ph type="body" idx="1"/>
          </p:nvPr>
        </p:nvSpPr>
        <p:spPr>
          <a:xfrm>
            <a:off x="288303" y="1527142"/>
            <a:ext cx="6498996" cy="4724400"/>
          </a:xfrm>
        </p:spPr>
        <p:txBody>
          <a:bodyPr/>
          <a:lstStyle/>
          <a:p>
            <a:pPr eaLnBrk="1" hangingPunct="1">
              <a:lnSpc>
                <a:spcPct val="80000"/>
              </a:lnSpc>
            </a:pPr>
            <a:r>
              <a:rPr lang="en-US" altLang="zh-TW" sz="2100" dirty="0">
                <a:latin typeface="Arial" panose="020B0604020202020204" pitchFamily="34" charset="0"/>
                <a:ea typeface="新細明體" pitchFamily="1" charset="-128"/>
              </a:rPr>
              <a:t>Increases wakefulness, alleviates fatigue, facilitates concentration</a:t>
            </a:r>
          </a:p>
          <a:p>
            <a:pPr eaLnBrk="1" hangingPunct="1">
              <a:lnSpc>
                <a:spcPct val="80000"/>
              </a:lnSpc>
            </a:pPr>
            <a:endParaRPr lang="en-US" altLang="zh-TW" sz="2100" dirty="0">
              <a:latin typeface="Arial" panose="020B0604020202020204" pitchFamily="34" charset="0"/>
              <a:ea typeface="新細明體" pitchFamily="1" charset="-128"/>
            </a:endParaRPr>
          </a:p>
          <a:p>
            <a:pPr eaLnBrk="1" hangingPunct="1">
              <a:lnSpc>
                <a:spcPct val="80000"/>
              </a:lnSpc>
            </a:pPr>
            <a:r>
              <a:rPr lang="en-US" altLang="zh-TW" sz="2100" dirty="0">
                <a:latin typeface="Arial" panose="020B0604020202020204" pitchFamily="34" charset="0"/>
                <a:ea typeface="新細明體" pitchFamily="1" charset="-128"/>
              </a:rPr>
              <a:t>Can also produce: elevated mood, shaky/jittery feeling </a:t>
            </a:r>
          </a:p>
          <a:p>
            <a:pPr eaLnBrk="1" hangingPunct="1">
              <a:lnSpc>
                <a:spcPct val="80000"/>
              </a:lnSpc>
              <a:buFont typeface="Wingdings" panose="05000000000000000000" pitchFamily="2" charset="2"/>
              <a:buNone/>
            </a:pPr>
            <a:endParaRPr lang="en-US" altLang="zh-TW" sz="2100" dirty="0">
              <a:latin typeface="Arial" panose="020B0604020202020204" pitchFamily="34" charset="0"/>
              <a:ea typeface="新細明體" pitchFamily="1" charset="-128"/>
            </a:endParaRPr>
          </a:p>
          <a:p>
            <a:pPr eaLnBrk="1" hangingPunct="1">
              <a:lnSpc>
                <a:spcPct val="80000"/>
              </a:lnSpc>
            </a:pPr>
            <a:r>
              <a:rPr lang="en-US" altLang="zh-TW" sz="2100" dirty="0">
                <a:latin typeface="Arial" panose="020B0604020202020204" pitchFamily="34" charset="0"/>
                <a:ea typeface="新細明體" pitchFamily="1" charset="-128"/>
              </a:rPr>
              <a:t>↑ time to fall </a:t>
            </a:r>
            <a:r>
              <a:rPr lang="en-US" altLang="zh-TW" sz="2100" dirty="0" smtClean="0">
                <a:latin typeface="Arial" panose="020B0604020202020204" pitchFamily="34" charset="0"/>
                <a:ea typeface="新細明體" pitchFamily="1" charset="-128"/>
              </a:rPr>
              <a:t>asleep,↓ amount and </a:t>
            </a:r>
            <a:r>
              <a:rPr lang="en-US" altLang="zh-TW" sz="2100" dirty="0">
                <a:latin typeface="Arial" panose="020B0604020202020204" pitchFamily="34" charset="0"/>
                <a:ea typeface="新細明體" pitchFamily="1" charset="-128"/>
              </a:rPr>
              <a:t>quality of sleep</a:t>
            </a:r>
          </a:p>
          <a:p>
            <a:pPr eaLnBrk="1" hangingPunct="1">
              <a:lnSpc>
                <a:spcPct val="80000"/>
              </a:lnSpc>
              <a:buFont typeface="Wingdings" panose="05000000000000000000" pitchFamily="2" charset="2"/>
              <a:buNone/>
            </a:pPr>
            <a:endParaRPr lang="en-US" altLang="zh-TW" sz="2100" dirty="0">
              <a:latin typeface="Arial" panose="020B0604020202020204" pitchFamily="34" charset="0"/>
              <a:ea typeface="新細明體" pitchFamily="1" charset="-128"/>
            </a:endParaRPr>
          </a:p>
          <a:p>
            <a:pPr eaLnBrk="1" hangingPunct="1">
              <a:lnSpc>
                <a:spcPct val="80000"/>
              </a:lnSpc>
            </a:pPr>
            <a:r>
              <a:rPr lang="en-US" altLang="zh-TW" sz="2100" dirty="0">
                <a:latin typeface="Arial" panose="020B0604020202020204" pitchFamily="34" charset="0"/>
                <a:ea typeface="新細明體" pitchFamily="1" charset="-128"/>
              </a:rPr>
              <a:t>↑ attention/vigilance, ability to sustain performance</a:t>
            </a:r>
          </a:p>
          <a:p>
            <a:pPr eaLnBrk="1" hangingPunct="1">
              <a:lnSpc>
                <a:spcPct val="80000"/>
              </a:lnSpc>
            </a:pPr>
            <a:endParaRPr lang="en-US" altLang="zh-TW" sz="2100" dirty="0">
              <a:latin typeface="Arial" panose="020B0604020202020204" pitchFamily="34" charset="0"/>
              <a:ea typeface="新細明體" pitchFamily="1" charset="-128"/>
            </a:endParaRPr>
          </a:p>
          <a:p>
            <a:pPr eaLnBrk="1" hangingPunct="1">
              <a:lnSpc>
                <a:spcPct val="80000"/>
              </a:lnSpc>
            </a:pPr>
            <a:r>
              <a:rPr lang="en-US" altLang="zh-TW" sz="2100" dirty="0">
                <a:latin typeface="Arial" panose="020B0604020202020204" pitchFamily="34" charset="0"/>
                <a:ea typeface="新細明體" pitchFamily="1" charset="-128"/>
              </a:rPr>
              <a:t>↑ work capacity/speed,↓ # of errors</a:t>
            </a:r>
          </a:p>
        </p:txBody>
      </p:sp>
      <p:pic>
        <p:nvPicPr>
          <p:cNvPr id="675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7787" y="1527142"/>
            <a:ext cx="4955910" cy="4996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9" name="Text Box 5"/>
          <p:cNvSpPr txBox="1">
            <a:spLocks noChangeArrowheads="1"/>
          </p:cNvSpPr>
          <p:nvPr/>
        </p:nvSpPr>
        <p:spPr bwMode="auto">
          <a:xfrm>
            <a:off x="8398497" y="491620"/>
            <a:ext cx="3505200" cy="687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r>
              <a:rPr kumimoji="1" lang="en-US" altLang="en-US" sz="1300" i="1" dirty="0">
                <a:ea typeface="新細明體" pitchFamily="1" charset="-128"/>
              </a:rPr>
              <a:t>Fig. 3-d: Percent change on a repeated acquisition test, which assesses motor learning and memory</a:t>
            </a:r>
          </a:p>
        </p:txBody>
      </p:sp>
    </p:spTree>
    <p:extLst>
      <p:ext uri="{BB962C8B-B14F-4D97-AF65-F5344CB8AC3E}">
        <p14:creationId xmlns:p14="http://schemas.microsoft.com/office/powerpoint/2010/main" val="34971890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838200" y="365125"/>
            <a:ext cx="10515600" cy="520995"/>
          </a:xfrm>
        </p:spPr>
        <p:txBody>
          <a:bodyPr>
            <a:normAutofit fontScale="90000"/>
          </a:bodyPr>
          <a:lstStyle/>
          <a:p>
            <a:pPr algn="ctr" eaLnBrk="1" hangingPunct="1">
              <a:defRPr/>
            </a:pPr>
            <a:r>
              <a:rPr lang="en-US" dirty="0">
                <a:ea typeface="+mj-ea"/>
                <a:cs typeface="+mj-cs"/>
              </a:rPr>
              <a:t>Tolerance</a:t>
            </a:r>
          </a:p>
        </p:txBody>
      </p:sp>
      <p:sp>
        <p:nvSpPr>
          <p:cNvPr id="69635" name="Rectangle 3"/>
          <p:cNvSpPr>
            <a:spLocks noGrp="1" noChangeArrowheads="1"/>
          </p:cNvSpPr>
          <p:nvPr>
            <p:ph type="body" idx="1"/>
          </p:nvPr>
        </p:nvSpPr>
        <p:spPr>
          <a:xfrm>
            <a:off x="838200" y="1093510"/>
            <a:ext cx="10897386" cy="5514680"/>
          </a:xfrm>
        </p:spPr>
        <p:txBody>
          <a:bodyPr>
            <a:normAutofit/>
          </a:bodyPr>
          <a:lstStyle/>
          <a:p>
            <a:pPr marL="0" indent="0" algn="ctr">
              <a:buNone/>
            </a:pPr>
            <a:r>
              <a:rPr lang="en-US" altLang="en-US" dirty="0" smtClean="0">
                <a:solidFill>
                  <a:srgbClr val="002060"/>
                </a:solidFill>
                <a:latin typeface="Arial" panose="020B0604020202020204" pitchFamily="34" charset="0"/>
                <a:ea typeface="ＭＳ Ｐゴシック" panose="020B0600070205080204" pitchFamily="34" charset="-128"/>
              </a:rPr>
              <a:t>Tolerance to respiratory effects after 8 consecutive days of daily administration</a:t>
            </a:r>
            <a:r>
              <a:rPr lang="en-US" altLang="en-US" dirty="0" smtClean="0">
                <a:solidFill>
                  <a:srgbClr val="00B0F0"/>
                </a:solidFill>
                <a:latin typeface="Arial" panose="020B0604020202020204" pitchFamily="34" charset="0"/>
                <a:ea typeface="ＭＳ Ｐゴシック" panose="020B0600070205080204" pitchFamily="34" charset="-128"/>
              </a:rPr>
              <a:t>.</a:t>
            </a:r>
          </a:p>
          <a:p>
            <a:pPr marL="0" indent="0" eaLnBrk="1" hangingPunct="1">
              <a:buNone/>
            </a:pPr>
            <a:endParaRPr lang="en-US" altLang="en-US" dirty="0">
              <a:solidFill>
                <a:srgbClr val="FF0000"/>
              </a:solidFill>
              <a:latin typeface="Arial" panose="020B0604020202020204" pitchFamily="34" charset="0"/>
              <a:ea typeface="ＭＳ Ｐゴシック" panose="020B0600070205080204" pitchFamily="34" charset="-128"/>
            </a:endParaRPr>
          </a:p>
          <a:p>
            <a:pPr marL="0" indent="0" eaLnBrk="1" hangingPunct="1">
              <a:buNone/>
            </a:pPr>
            <a:r>
              <a:rPr lang="en-US" altLang="en-US" dirty="0" smtClean="0">
                <a:solidFill>
                  <a:srgbClr val="FF0000"/>
                </a:solidFill>
                <a:latin typeface="Arial" panose="020B0604020202020204" pitchFamily="34" charset="0"/>
                <a:ea typeface="ＭＳ Ｐゴシック" panose="020B0600070205080204" pitchFamily="34" charset="-128"/>
              </a:rPr>
              <a:t>Decreased </a:t>
            </a:r>
            <a:r>
              <a:rPr lang="en-US" altLang="en-US" dirty="0">
                <a:solidFill>
                  <a:srgbClr val="FF0000"/>
                </a:solidFill>
                <a:latin typeface="Arial" panose="020B0604020202020204" pitchFamily="34" charset="0"/>
                <a:ea typeface="ＭＳ Ｐゴシック" panose="020B0600070205080204" pitchFamily="34" charset="-128"/>
              </a:rPr>
              <a:t>A2a receptor </a:t>
            </a:r>
            <a:r>
              <a:rPr lang="en-US" altLang="en-US" dirty="0" smtClean="0">
                <a:solidFill>
                  <a:srgbClr val="FF0000"/>
                </a:solidFill>
                <a:latin typeface="Arial" panose="020B0604020202020204" pitchFamily="34" charset="0"/>
                <a:ea typeface="ＭＳ Ｐゴシック" panose="020B0600070205080204" pitchFamily="34" charset="-128"/>
              </a:rPr>
              <a:t>expression </a:t>
            </a:r>
            <a:r>
              <a:rPr lang="en-US" altLang="en-US" dirty="0" smtClean="0">
                <a:latin typeface="Arial" panose="020B0604020202020204" pitchFamily="34" charset="0"/>
                <a:ea typeface="ＭＳ Ｐゴシック" panose="020B0600070205080204" pitchFamily="34" charset="-128"/>
              </a:rPr>
              <a:t>– encode for adenosine and regulate myocardial and coronary circulation, suppresses immune cells and protects tissue from inflammation.</a:t>
            </a:r>
          </a:p>
          <a:p>
            <a:pPr eaLnBrk="1" hangingPunct="1"/>
            <a:endParaRPr lang="en-US" altLang="en-US" dirty="0">
              <a:latin typeface="Arial" panose="020B0604020202020204" pitchFamily="34" charset="0"/>
              <a:ea typeface="ＭＳ Ｐゴシック" panose="020B0600070205080204" pitchFamily="34" charset="-128"/>
            </a:endParaRPr>
          </a:p>
          <a:p>
            <a:pPr marL="0" indent="0" eaLnBrk="1" hangingPunct="1">
              <a:buNone/>
            </a:pPr>
            <a:r>
              <a:rPr lang="en-US" altLang="en-US" dirty="0">
                <a:solidFill>
                  <a:srgbClr val="FF0000"/>
                </a:solidFill>
                <a:latin typeface="Arial" panose="020B0604020202020204" pitchFamily="34" charset="0"/>
                <a:ea typeface="ＭＳ Ｐゴシック" panose="020B0600070205080204" pitchFamily="34" charset="-128"/>
              </a:rPr>
              <a:t>Increased A1 receptor </a:t>
            </a:r>
            <a:r>
              <a:rPr lang="en-US" altLang="en-US" dirty="0" smtClean="0">
                <a:solidFill>
                  <a:srgbClr val="FF0000"/>
                </a:solidFill>
                <a:latin typeface="Arial" panose="020B0604020202020204" pitchFamily="34" charset="0"/>
                <a:ea typeface="ＭＳ Ｐゴシック" panose="020B0600070205080204" pitchFamily="34" charset="-128"/>
              </a:rPr>
              <a:t>expression </a:t>
            </a:r>
            <a:r>
              <a:rPr lang="en-US" altLang="en-US" dirty="0" smtClean="0">
                <a:latin typeface="Arial" panose="020B0604020202020204" pitchFamily="34" charset="0"/>
                <a:ea typeface="ＭＳ Ｐゴシック" panose="020B0600070205080204" pitchFamily="34" charset="-128"/>
              </a:rPr>
              <a:t>– cause an inhibitory effect on cell metabolism, myocardial depressant.</a:t>
            </a:r>
          </a:p>
          <a:p>
            <a:pPr marL="0" indent="0" algn="ctr" eaLnBrk="1" hangingPunct="1">
              <a:buNone/>
            </a:pPr>
            <a:endParaRPr lang="en-US" altLang="en-US" dirty="0">
              <a:latin typeface="Arial" panose="020B0604020202020204" pitchFamily="34" charset="0"/>
              <a:ea typeface="ＭＳ Ｐゴシック" panose="020B0600070205080204" pitchFamily="34" charset="-128"/>
            </a:endParaRPr>
          </a:p>
          <a:p>
            <a:pPr marL="0" indent="0" eaLnBrk="1" hangingPunct="1">
              <a:buNone/>
            </a:pPr>
            <a:r>
              <a:rPr lang="en-US" altLang="en-US" dirty="0" smtClean="0">
                <a:latin typeface="Arial" panose="020B0604020202020204" pitchFamily="34" charset="0"/>
                <a:ea typeface="ＭＳ Ｐゴシック" panose="020B0600070205080204" pitchFamily="34" charset="-128"/>
              </a:rPr>
              <a:t>Cross-tolerance from other substances</a:t>
            </a:r>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050155481"/>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281340" y="195852"/>
            <a:ext cx="4975781" cy="1143000"/>
          </a:xfrm>
        </p:spPr>
        <p:txBody>
          <a:bodyPr/>
          <a:lstStyle/>
          <a:p>
            <a:pPr eaLnBrk="1" hangingPunct="1">
              <a:defRPr/>
            </a:pPr>
            <a:r>
              <a:rPr lang="en-US" dirty="0" smtClean="0">
                <a:ea typeface="+mj-ea"/>
                <a:cs typeface="+mj-cs"/>
              </a:rPr>
              <a:t>Consumption Doses</a:t>
            </a:r>
            <a:endParaRPr lang="en-US" dirty="0">
              <a:ea typeface="+mj-ea"/>
              <a:cs typeface="+mj-cs"/>
            </a:endParaRPr>
          </a:p>
        </p:txBody>
      </p:sp>
      <p:sp>
        <p:nvSpPr>
          <p:cNvPr id="59395" name="Rectangle 3"/>
          <p:cNvSpPr>
            <a:spLocks noGrp="1" noChangeArrowheads="1"/>
          </p:cNvSpPr>
          <p:nvPr>
            <p:ph type="body" sz="half" idx="1"/>
          </p:nvPr>
        </p:nvSpPr>
        <p:spPr>
          <a:xfrm>
            <a:off x="527901" y="914400"/>
            <a:ext cx="6330099" cy="5638800"/>
          </a:xfrm>
        </p:spPr>
        <p:txBody>
          <a:bodyPr/>
          <a:lstStyle/>
          <a:p>
            <a:pPr marL="0" indent="0" eaLnBrk="1" hangingPunct="1">
              <a:lnSpc>
                <a:spcPct val="80000"/>
              </a:lnSpc>
              <a:buNone/>
            </a:pPr>
            <a:r>
              <a:rPr lang="en-US" altLang="en-US" sz="2200" dirty="0">
                <a:latin typeface="Arial" panose="020B0604020202020204" pitchFamily="34" charset="0"/>
                <a:ea typeface="ＭＳ Ｐゴシック" panose="020B0600070205080204" pitchFamily="34" charset="-128"/>
              </a:rPr>
              <a:t>50-200 mg</a:t>
            </a:r>
          </a:p>
          <a:p>
            <a:pPr eaLnBrk="1" hangingPunct="1">
              <a:spcBef>
                <a:spcPct val="0"/>
              </a:spcBef>
              <a:buClrTx/>
              <a:buSzTx/>
              <a:buFontTx/>
              <a:buNone/>
            </a:pPr>
            <a:r>
              <a:rPr lang="en-US" altLang="zh-TW" sz="2300" dirty="0">
                <a:latin typeface="Arial" panose="020B0604020202020204" pitchFamily="34" charset="0"/>
                <a:ea typeface="ＭＳ Ｐゴシック" panose="020B0600070205080204" pitchFamily="34" charset="-128"/>
                <a:cs typeface="Times New Roman" panose="02020603050405020304" pitchFamily="18" charset="0"/>
              </a:rPr>
              <a:t>	 </a:t>
            </a:r>
            <a:r>
              <a:rPr lang="en-US" altLang="zh-TW" sz="2000" dirty="0">
                <a:latin typeface="Arial" panose="020B0604020202020204" pitchFamily="34" charset="0"/>
                <a:ea typeface="ＭＳ Ｐゴシック" panose="020B0600070205080204" pitchFamily="34" charset="-128"/>
                <a:cs typeface="Times New Roman" panose="02020603050405020304" pitchFamily="18" charset="0"/>
              </a:rPr>
              <a:t>- Sleepy first 5 minutes</a:t>
            </a:r>
          </a:p>
          <a:p>
            <a:pPr>
              <a:spcBef>
                <a:spcPct val="0"/>
              </a:spcBef>
              <a:buClrTx/>
              <a:buSzTx/>
              <a:buFontTx/>
              <a:buNone/>
            </a:pPr>
            <a:r>
              <a:rPr lang="en-US" altLang="zh-TW" sz="2000" dirty="0">
                <a:latin typeface="Arial" panose="020B0604020202020204" pitchFamily="34" charset="0"/>
                <a:ea typeface="ＭＳ Ｐゴシック" panose="020B0600070205080204" pitchFamily="34" charset="-128"/>
                <a:cs typeface="Times New Roman" panose="02020603050405020304" pitchFamily="18" charset="0"/>
              </a:rPr>
              <a:t>	 - Blood levels peak at 30 min.</a:t>
            </a:r>
          </a:p>
          <a:p>
            <a:pPr>
              <a:spcBef>
                <a:spcPct val="0"/>
              </a:spcBef>
              <a:buClrTx/>
              <a:buSzTx/>
              <a:buFontTx/>
              <a:buNone/>
            </a:pPr>
            <a:r>
              <a:rPr lang="en-US" altLang="zh-TW" sz="2000" dirty="0">
                <a:latin typeface="Arial" panose="020B0604020202020204" pitchFamily="34" charset="0"/>
                <a:ea typeface="ＭＳ Ｐゴシック" panose="020B0600070205080204" pitchFamily="34" charset="-128"/>
                <a:cs typeface="Times New Roman" panose="02020603050405020304" pitchFamily="18" charset="0"/>
              </a:rPr>
              <a:t>	 - Stimulant effects</a:t>
            </a:r>
            <a:endParaRPr lang="en-US" altLang="en-US" sz="2000" dirty="0">
              <a:latin typeface="Arial" panose="020B0604020202020204" pitchFamily="34" charset="0"/>
              <a:ea typeface="ＭＳ Ｐゴシック" panose="020B0600070205080204" pitchFamily="34" charset="-128"/>
            </a:endParaRPr>
          </a:p>
          <a:p>
            <a:pPr marL="0" indent="0" eaLnBrk="1" hangingPunct="1">
              <a:lnSpc>
                <a:spcPct val="80000"/>
              </a:lnSpc>
              <a:buNone/>
            </a:pPr>
            <a:r>
              <a:rPr lang="en-US" altLang="en-US" sz="2200" dirty="0">
                <a:latin typeface="Arial" panose="020B0604020202020204" pitchFamily="34" charset="0"/>
                <a:ea typeface="ＭＳ Ｐゴシック" panose="020B0600070205080204" pitchFamily="34" charset="-128"/>
              </a:rPr>
              <a:t>300-1000 mg</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Prolonged ability to perform</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Exaggeration of side effects</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Pronounced insomnia</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Nervousness</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Irritability</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Tremor</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Restlessness</a:t>
            </a:r>
          </a:p>
          <a:p>
            <a:pPr eaLnBrk="1" hangingPunct="1">
              <a:lnSpc>
                <a:spcPct val="80000"/>
              </a:lnSpc>
            </a:pPr>
            <a:r>
              <a:rPr lang="en-US" altLang="en-US" sz="2200" dirty="0">
                <a:latin typeface="Arial" panose="020B0604020202020204" pitchFamily="34" charset="0"/>
                <a:ea typeface="ＭＳ Ｐゴシック" panose="020B0600070205080204" pitchFamily="34" charset="-128"/>
              </a:rPr>
              <a:t>1000+ mg</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a:t>
            </a:r>
            <a:r>
              <a:rPr lang="en-US" altLang="en-US" sz="2000" dirty="0" err="1">
                <a:latin typeface="Arial" panose="020B0604020202020204" pitchFamily="34" charset="0"/>
                <a:ea typeface="ＭＳ Ｐゴシック" panose="020B0600070205080204" pitchFamily="34" charset="-128"/>
              </a:rPr>
              <a:t>Caffeinism</a:t>
            </a:r>
            <a:r>
              <a:rPr lang="en-US" altLang="en-US" sz="2000" dirty="0">
                <a:latin typeface="Arial" panose="020B0604020202020204" pitchFamily="34" charset="0"/>
                <a:ea typeface="ＭＳ Ｐゴシック" panose="020B0600070205080204" pitchFamily="34" charset="-128"/>
              </a:rPr>
              <a:t>”</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All of the above worsen</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GI disturbances</a:t>
            </a:r>
          </a:p>
          <a:p>
            <a:pPr lvl="1" eaLnBrk="1" hangingPunct="1">
              <a:lnSpc>
                <a:spcPct val="80000"/>
              </a:lnSpc>
            </a:pPr>
            <a:r>
              <a:rPr lang="en-US" altLang="en-US" sz="2000" dirty="0">
                <a:latin typeface="Arial" panose="020B0604020202020204" pitchFamily="34" charset="0"/>
                <a:ea typeface="ＭＳ Ｐゴシック" panose="020B0600070205080204" pitchFamily="34" charset="-128"/>
              </a:rPr>
              <a:t>Cardiac arrhythmias</a:t>
            </a:r>
          </a:p>
          <a:p>
            <a:pPr lvl="1" eaLnBrk="1" hangingPunct="1">
              <a:lnSpc>
                <a:spcPct val="80000"/>
              </a:lnSpc>
            </a:pPr>
            <a:endParaRPr lang="en-US" altLang="en-US" sz="2000" dirty="0">
              <a:latin typeface="Arial" panose="020B0604020202020204" pitchFamily="34" charset="0"/>
              <a:ea typeface="ＭＳ Ｐゴシック" panose="020B0600070205080204" pitchFamily="34" charset="-128"/>
            </a:endParaRPr>
          </a:p>
        </p:txBody>
      </p:sp>
      <p:pic>
        <p:nvPicPr>
          <p:cNvPr id="59396" name="Picture 4" descr="Caffeine1"/>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l="18867" r="16982"/>
          <a:stretch>
            <a:fillRect/>
          </a:stretch>
        </p:blipFill>
        <p:spPr>
          <a:xfrm>
            <a:off x="5028203" y="2303424"/>
            <a:ext cx="3201988" cy="3600450"/>
          </a:xfrm>
        </p:spPr>
      </p:pic>
      <p:pic>
        <p:nvPicPr>
          <p:cNvPr id="5" name="Picture 5" descr="Cat_on_Caffei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67416" y="1338852"/>
            <a:ext cx="3413125"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3198983"/>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r>
              <a:rPr lang="en-US">
                <a:ea typeface="+mj-ea"/>
                <a:cs typeface="+mj-cs"/>
              </a:rPr>
              <a:t>Overdosing</a:t>
            </a:r>
          </a:p>
        </p:txBody>
      </p:sp>
      <p:sp>
        <p:nvSpPr>
          <p:cNvPr id="71683" name="Rectangle 3"/>
          <p:cNvSpPr>
            <a:spLocks noGrp="1" noChangeArrowheads="1"/>
          </p:cNvSpPr>
          <p:nvPr>
            <p:ph type="body" idx="1"/>
          </p:nvPr>
        </p:nvSpPr>
        <p:spPr>
          <a:xfrm>
            <a:off x="138682" y="1965346"/>
            <a:ext cx="6845125" cy="4343400"/>
          </a:xfrm>
        </p:spPr>
        <p:txBody>
          <a:bodyPr>
            <a:normAutofit/>
          </a:bodyPr>
          <a:lstStyle/>
          <a:p>
            <a:pPr marL="0" indent="0" eaLnBrk="1" hangingPunct="1">
              <a:buNone/>
            </a:pPr>
            <a:r>
              <a:rPr lang="en-US" altLang="en-US" dirty="0" smtClean="0">
                <a:latin typeface="Arial" panose="020B0604020202020204" pitchFamily="34" charset="0"/>
                <a:ea typeface="ＭＳ Ｐゴシック" panose="020B0600070205080204" pitchFamily="34" charset="-128"/>
              </a:rPr>
              <a:t>Very rare but deadly occurrence -150mg/kg</a:t>
            </a:r>
          </a:p>
          <a:p>
            <a:pPr eaLnBrk="1" hangingPunct="1"/>
            <a:endParaRPr lang="en-US" altLang="en-US" dirty="0" smtClean="0">
              <a:latin typeface="Arial" panose="020B0604020202020204" pitchFamily="34" charset="0"/>
              <a:ea typeface="ＭＳ Ｐゴシック" panose="020B0600070205080204" pitchFamily="34" charset="-128"/>
            </a:endParaRPr>
          </a:p>
          <a:p>
            <a:pPr eaLnBrk="1" hangingPunct="1"/>
            <a:endParaRPr lang="en-US" altLang="en-US" dirty="0" smtClean="0">
              <a:latin typeface="Arial" panose="020B0604020202020204" pitchFamily="34" charset="0"/>
              <a:ea typeface="ＭＳ Ｐゴシック" panose="020B0600070205080204" pitchFamily="34" charset="-128"/>
            </a:endParaRPr>
          </a:p>
          <a:p>
            <a:pPr lvl="1" eaLnBrk="1" hangingPunct="1"/>
            <a:r>
              <a:rPr lang="en-US" altLang="en-US" dirty="0" smtClean="0">
                <a:latin typeface="Arial" panose="020B0604020202020204" pitchFamily="34" charset="0"/>
                <a:ea typeface="ＭＳ Ｐゴシック" panose="020B0600070205080204" pitchFamily="34" charset="-128"/>
              </a:rPr>
              <a:t>70 kg (154 </a:t>
            </a:r>
            <a:r>
              <a:rPr lang="en-US" altLang="en-US" dirty="0" err="1" smtClean="0">
                <a:latin typeface="Arial" panose="020B0604020202020204" pitchFamily="34" charset="0"/>
                <a:ea typeface="ＭＳ Ｐゴシック" panose="020B0600070205080204" pitchFamily="34" charset="-128"/>
              </a:rPr>
              <a:t>lbs</a:t>
            </a:r>
            <a:r>
              <a:rPr lang="en-US" altLang="en-US" dirty="0" smtClean="0">
                <a:latin typeface="Arial" panose="020B0604020202020204" pitchFamily="34" charset="0"/>
                <a:ea typeface="ＭＳ Ｐゴシック" panose="020B0600070205080204" pitchFamily="34" charset="-128"/>
              </a:rPr>
              <a:t>) person’s lethal dose is 10.5 grams.</a:t>
            </a:r>
          </a:p>
          <a:p>
            <a:pPr marL="457200" lvl="1" indent="0" eaLnBrk="1" hangingPunct="1">
              <a:buNone/>
            </a:pPr>
            <a:endParaRPr lang="en-US" altLang="en-US" dirty="0" smtClean="0">
              <a:latin typeface="Arial" panose="020B0604020202020204" pitchFamily="34" charset="0"/>
              <a:ea typeface="ＭＳ Ｐゴシック" panose="020B0600070205080204" pitchFamily="34" charset="-128"/>
            </a:endParaRPr>
          </a:p>
          <a:p>
            <a:pPr lvl="1" eaLnBrk="1" hangingPunct="1"/>
            <a:r>
              <a:rPr lang="en-US" altLang="en-US" dirty="0" smtClean="0">
                <a:latin typeface="Arial" panose="020B0604020202020204" pitchFamily="34" charset="0"/>
                <a:ea typeface="ＭＳ Ｐゴシック" panose="020B0600070205080204" pitchFamily="34" charset="-128"/>
              </a:rPr>
              <a:t>In 1986, of 2709 cases of caffeine “exposure” registered with Poison Control Centers, 0.1% or 3 cases resulted in death.</a:t>
            </a:r>
          </a:p>
          <a:p>
            <a:pPr lvl="1" eaLnBrk="1" hangingPunct="1"/>
            <a:endParaRPr lang="en-US" altLang="en-US" dirty="0" smtClean="0">
              <a:latin typeface="Arial" panose="020B0604020202020204" pitchFamily="34" charset="0"/>
              <a:ea typeface="ＭＳ Ｐゴシック" panose="020B0600070205080204" pitchFamily="34" charset="-128"/>
            </a:endParaRPr>
          </a:p>
        </p:txBody>
      </p:sp>
      <p:pic>
        <p:nvPicPr>
          <p:cNvPr id="2" name="Picture 1"/>
          <p:cNvPicPr>
            <a:picLocks noChangeAspect="1"/>
          </p:cNvPicPr>
          <p:nvPr/>
        </p:nvPicPr>
        <p:blipFill>
          <a:blip r:embed="rId3"/>
          <a:stretch>
            <a:fillRect/>
          </a:stretch>
        </p:blipFill>
        <p:spPr>
          <a:xfrm>
            <a:off x="6983807" y="613692"/>
            <a:ext cx="5149936" cy="5639823"/>
          </a:xfrm>
          <a:prstGeom prst="rect">
            <a:avLst/>
          </a:prstGeom>
        </p:spPr>
      </p:pic>
    </p:spTree>
    <p:extLst>
      <p:ext uri="{BB962C8B-B14F-4D97-AF65-F5344CB8AC3E}">
        <p14:creationId xmlns:p14="http://schemas.microsoft.com/office/powerpoint/2010/main" val="2619480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defRPr/>
            </a:pPr>
            <a:r>
              <a:rPr lang="en-US" altLang="zh-TW">
                <a:ea typeface="新細明體" pitchFamily="1" charset="-120"/>
                <a:cs typeface="新細明體" pitchFamily="1" charset="-120"/>
              </a:rPr>
              <a:t>Health Problems</a:t>
            </a:r>
          </a:p>
        </p:txBody>
      </p:sp>
      <p:sp>
        <p:nvSpPr>
          <p:cNvPr id="86019" name="Rectangle 3"/>
          <p:cNvSpPr>
            <a:spLocks noGrp="1" noChangeArrowheads="1"/>
          </p:cNvSpPr>
          <p:nvPr>
            <p:ph type="body" idx="1"/>
          </p:nvPr>
        </p:nvSpPr>
        <p:spPr>
          <a:xfrm>
            <a:off x="358219" y="1676399"/>
            <a:ext cx="10765410" cy="5318289"/>
          </a:xfrm>
        </p:spPr>
        <p:txBody>
          <a:bodyPr>
            <a:normAutofit/>
          </a:bodyPr>
          <a:lstStyle/>
          <a:p>
            <a:pPr marL="0" indent="0" eaLnBrk="1" hangingPunct="1">
              <a:lnSpc>
                <a:spcPct val="80000"/>
              </a:lnSpc>
              <a:buNone/>
            </a:pPr>
            <a:r>
              <a:rPr lang="en-US" altLang="zh-TW" sz="2400" dirty="0">
                <a:solidFill>
                  <a:srgbClr val="FF0000"/>
                </a:solidFill>
                <a:latin typeface="Arial" panose="020B0604020202020204" pitchFamily="34" charset="0"/>
                <a:ea typeface="新細明體" pitchFamily="1" charset="-128"/>
              </a:rPr>
              <a:t>5 or more cups of coffee daily can increase the risk of heart disease due to</a:t>
            </a:r>
            <a:r>
              <a:rPr lang="en-US" altLang="zh-TW" sz="2400" dirty="0" smtClean="0">
                <a:solidFill>
                  <a:srgbClr val="FF0000"/>
                </a:solidFill>
                <a:latin typeface="Arial" panose="020B0604020202020204" pitchFamily="34" charset="0"/>
                <a:ea typeface="新細明體" pitchFamily="1" charset="-128"/>
              </a:rPr>
              <a:t>:</a:t>
            </a:r>
          </a:p>
          <a:p>
            <a:pPr eaLnBrk="1" hangingPunct="1">
              <a:lnSpc>
                <a:spcPct val="80000"/>
              </a:lnSpc>
              <a:buFont typeface="Wingdings" panose="05000000000000000000" pitchFamily="2" charset="2"/>
              <a:buNone/>
            </a:pPr>
            <a:endParaRPr lang="en-US" altLang="zh-TW" sz="2400" b="1" dirty="0">
              <a:latin typeface="Arial" panose="020B0604020202020204" pitchFamily="34" charset="0"/>
              <a:ea typeface="新細明體" pitchFamily="1" charset="-128"/>
            </a:endParaRPr>
          </a:p>
          <a:p>
            <a:pPr eaLnBrk="1" hangingPunct="1">
              <a:lnSpc>
                <a:spcPct val="80000"/>
              </a:lnSpc>
              <a:buFont typeface="Wingdings" panose="05000000000000000000" pitchFamily="2" charset="2"/>
              <a:buNone/>
            </a:pPr>
            <a:r>
              <a:rPr lang="en-US" altLang="zh-TW" sz="2400" dirty="0" smtClean="0">
                <a:latin typeface="Arial" panose="020B0604020202020204" pitchFamily="34" charset="0"/>
                <a:ea typeface="新細明體" pitchFamily="1" charset="-128"/>
              </a:rPr>
              <a:t>   </a:t>
            </a:r>
            <a:r>
              <a:rPr lang="en-US" altLang="zh-TW" sz="2400" dirty="0">
                <a:latin typeface="Arial" panose="020B0604020202020204" pitchFamily="34" charset="0"/>
                <a:ea typeface="新細明體" pitchFamily="1" charset="-128"/>
              </a:rPr>
              <a:t>- ↑ heart rate</a:t>
            </a:r>
          </a:p>
          <a:p>
            <a:pPr eaLnBrk="1" hangingPunct="1">
              <a:lnSpc>
                <a:spcPct val="80000"/>
              </a:lnSpc>
              <a:buFont typeface="Wingdings" panose="05000000000000000000" pitchFamily="2" charset="2"/>
              <a:buNone/>
            </a:pPr>
            <a:r>
              <a:rPr lang="en-US" altLang="zh-TW" sz="2400" dirty="0">
                <a:latin typeface="Arial" panose="020B0604020202020204" pitchFamily="34" charset="0"/>
                <a:ea typeface="新細明體" pitchFamily="1" charset="-128"/>
              </a:rPr>
              <a:t>   - ↑ blood pressure</a:t>
            </a:r>
          </a:p>
          <a:p>
            <a:pPr eaLnBrk="1" hangingPunct="1">
              <a:lnSpc>
                <a:spcPct val="80000"/>
              </a:lnSpc>
              <a:buFont typeface="Wingdings" panose="05000000000000000000" pitchFamily="2" charset="2"/>
              <a:buNone/>
            </a:pPr>
            <a:r>
              <a:rPr lang="en-US" altLang="zh-TW" sz="2400" dirty="0">
                <a:latin typeface="Arial" panose="020B0604020202020204" pitchFamily="34" charset="0"/>
                <a:ea typeface="新細明體" pitchFamily="1" charset="-128"/>
              </a:rPr>
              <a:t>   - ↑ blood cholesterol levels</a:t>
            </a:r>
          </a:p>
          <a:p>
            <a:pPr eaLnBrk="1" hangingPunct="1">
              <a:lnSpc>
                <a:spcPct val="80000"/>
              </a:lnSpc>
              <a:buFont typeface="Wingdings" panose="05000000000000000000" pitchFamily="2" charset="2"/>
              <a:buNone/>
            </a:pPr>
            <a:endParaRPr lang="en-US" altLang="zh-TW" sz="2400" dirty="0">
              <a:latin typeface="Arial" panose="020B0604020202020204" pitchFamily="34" charset="0"/>
              <a:ea typeface="新細明體" pitchFamily="1" charset="-128"/>
            </a:endParaRPr>
          </a:p>
          <a:p>
            <a:pPr marL="0" indent="0" eaLnBrk="1" hangingPunct="1">
              <a:lnSpc>
                <a:spcPct val="80000"/>
              </a:lnSpc>
              <a:buNone/>
            </a:pPr>
            <a:r>
              <a:rPr lang="en-US" altLang="zh-TW" sz="2400" dirty="0">
                <a:solidFill>
                  <a:srgbClr val="FF0000"/>
                </a:solidFill>
                <a:latin typeface="Arial" panose="020B0604020202020204" pitchFamily="34" charset="0"/>
                <a:ea typeface="新細明體" pitchFamily="1" charset="-128"/>
              </a:rPr>
              <a:t>Drinking coffee may cause </a:t>
            </a:r>
            <a:r>
              <a:rPr lang="en-US" altLang="zh-TW" sz="2400" dirty="0" smtClean="0">
                <a:solidFill>
                  <a:srgbClr val="FF0000"/>
                </a:solidFill>
                <a:latin typeface="Arial" panose="020B0604020202020204" pitchFamily="34" charset="0"/>
                <a:ea typeface="新細明體" pitchFamily="1" charset="-128"/>
              </a:rPr>
              <a:t>increase </a:t>
            </a:r>
            <a:r>
              <a:rPr lang="en-US" altLang="zh-TW" sz="2400" dirty="0">
                <a:solidFill>
                  <a:srgbClr val="FF0000"/>
                </a:solidFill>
                <a:latin typeface="Arial" panose="020B0604020202020204" pitchFamily="34" charset="0"/>
                <a:ea typeface="新細明體" pitchFamily="1" charset="-128"/>
              </a:rPr>
              <a:t>of stress </a:t>
            </a:r>
            <a:r>
              <a:rPr lang="en-US" altLang="zh-TW" sz="2400" dirty="0" smtClean="0">
                <a:solidFill>
                  <a:srgbClr val="FF0000"/>
                </a:solidFill>
                <a:latin typeface="Arial" panose="020B0604020202020204" pitchFamily="34" charset="0"/>
                <a:ea typeface="新細明體" pitchFamily="1" charset="-128"/>
              </a:rPr>
              <a:t>hormones</a:t>
            </a:r>
          </a:p>
          <a:p>
            <a:pPr eaLnBrk="1" hangingPunct="1">
              <a:lnSpc>
                <a:spcPct val="80000"/>
              </a:lnSpc>
              <a:buFont typeface="Wingdings" panose="05000000000000000000" pitchFamily="2" charset="2"/>
              <a:buNone/>
            </a:pPr>
            <a:endParaRPr lang="en-US" altLang="zh-TW" sz="2400" b="1" dirty="0">
              <a:latin typeface="Arial" panose="020B0604020202020204" pitchFamily="34" charset="0"/>
              <a:ea typeface="新細明體" pitchFamily="1" charset="-128"/>
            </a:endParaRPr>
          </a:p>
          <a:p>
            <a:pPr eaLnBrk="1" hangingPunct="1">
              <a:lnSpc>
                <a:spcPct val="80000"/>
              </a:lnSpc>
              <a:buFont typeface="Wingdings" panose="05000000000000000000" pitchFamily="2" charset="2"/>
              <a:buNone/>
            </a:pPr>
            <a:r>
              <a:rPr lang="en-US" altLang="zh-TW" sz="2400" dirty="0" smtClean="0">
                <a:latin typeface="Arial" panose="020B0604020202020204" pitchFamily="34" charset="0"/>
                <a:ea typeface="新細明體" pitchFamily="1" charset="-128"/>
              </a:rPr>
              <a:t>   </a:t>
            </a:r>
            <a:r>
              <a:rPr lang="en-US" altLang="zh-TW" sz="2400" dirty="0">
                <a:latin typeface="Arial" panose="020B0604020202020204" pitchFamily="34" charset="0"/>
                <a:ea typeface="新細明體" pitchFamily="1" charset="-128"/>
              </a:rPr>
              <a:t>- adrenal gland produces adrenaline until no more can </a:t>
            </a:r>
            <a:r>
              <a:rPr lang="en-US" altLang="zh-TW" sz="2400" dirty="0" smtClean="0">
                <a:latin typeface="Arial" panose="020B0604020202020204" pitchFamily="34" charset="0"/>
                <a:ea typeface="新細明體" pitchFamily="1" charset="-128"/>
              </a:rPr>
              <a:t>be </a:t>
            </a:r>
            <a:r>
              <a:rPr lang="en-US" altLang="zh-TW" sz="2400" dirty="0">
                <a:latin typeface="Arial" panose="020B0604020202020204" pitchFamily="34" charset="0"/>
                <a:ea typeface="新細明體" pitchFamily="1" charset="-128"/>
              </a:rPr>
              <a:t>produced</a:t>
            </a:r>
          </a:p>
          <a:p>
            <a:pPr eaLnBrk="1" hangingPunct="1">
              <a:lnSpc>
                <a:spcPct val="80000"/>
              </a:lnSpc>
              <a:buFont typeface="Wingdings" panose="05000000000000000000" pitchFamily="2" charset="2"/>
              <a:buNone/>
            </a:pPr>
            <a:r>
              <a:rPr lang="en-US" altLang="zh-TW" sz="2400" dirty="0">
                <a:latin typeface="Arial" panose="020B0604020202020204" pitchFamily="34" charset="0"/>
                <a:ea typeface="新細明體" pitchFamily="1" charset="-128"/>
              </a:rPr>
              <a:t>   - leads to chronic fatigue, constant exhaustion and </a:t>
            </a:r>
            <a:r>
              <a:rPr lang="en-US" altLang="zh-TW" sz="2400" dirty="0" smtClean="0">
                <a:latin typeface="Arial" panose="020B0604020202020204" pitchFamily="34" charset="0"/>
                <a:ea typeface="新細明體" pitchFamily="1" charset="-128"/>
              </a:rPr>
              <a:t>susceptibility </a:t>
            </a:r>
            <a:r>
              <a:rPr lang="en-US" altLang="zh-TW" sz="2400" dirty="0">
                <a:latin typeface="Arial" panose="020B0604020202020204" pitchFamily="34" charset="0"/>
                <a:ea typeface="新細明體" pitchFamily="1" charset="-128"/>
              </a:rPr>
              <a:t>to </a:t>
            </a:r>
            <a:r>
              <a:rPr lang="en-US" altLang="zh-TW" sz="2400" dirty="0" smtClean="0">
                <a:latin typeface="Arial" panose="020B0604020202020204" pitchFamily="34" charset="0"/>
                <a:ea typeface="新細明體" pitchFamily="1" charset="-128"/>
              </a:rPr>
              <a:t>disease</a:t>
            </a:r>
            <a:r>
              <a:rPr lang="en-US" altLang="zh-TW" sz="2000" dirty="0" smtClean="0">
                <a:ea typeface="新細明體" pitchFamily="1" charset="-128"/>
              </a:rPr>
              <a:t>.</a:t>
            </a:r>
            <a:endParaRPr lang="en-US" altLang="zh-TW" sz="2000" dirty="0">
              <a:ea typeface="新細明體" pitchFamily="1" charset="-128"/>
            </a:endParaRPr>
          </a:p>
        </p:txBody>
      </p:sp>
    </p:spTree>
    <p:extLst>
      <p:ext uri="{BB962C8B-B14F-4D97-AF65-F5344CB8AC3E}">
        <p14:creationId xmlns:p14="http://schemas.microsoft.com/office/powerpoint/2010/main" val="27013819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descr="graphscans_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665" y="1450012"/>
            <a:ext cx="5870236" cy="4937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58261" y="1542691"/>
            <a:ext cx="6333739" cy="3937571"/>
          </a:xfrm>
          <a:prstGeom prst="rect">
            <a:avLst/>
          </a:prstGeom>
        </p:spPr>
      </p:pic>
      <p:sp>
        <p:nvSpPr>
          <p:cNvPr id="3" name="TextBox 2"/>
          <p:cNvSpPr txBox="1"/>
          <p:nvPr/>
        </p:nvSpPr>
        <p:spPr>
          <a:xfrm>
            <a:off x="1696825" y="490194"/>
            <a:ext cx="9634194" cy="584775"/>
          </a:xfrm>
          <a:prstGeom prst="rect">
            <a:avLst/>
          </a:prstGeom>
          <a:noFill/>
        </p:spPr>
        <p:txBody>
          <a:bodyPr wrap="square" rtlCol="0">
            <a:spAutoFit/>
          </a:bodyPr>
          <a:lstStyle/>
          <a:p>
            <a:pPr algn="ctr"/>
            <a:r>
              <a:rPr lang="en-GB" sz="3200" dirty="0" smtClean="0"/>
              <a:t>Effect of caffeine on Heart Rate and Blood pressure</a:t>
            </a:r>
            <a:endParaRPr lang="en-GB" sz="3200" dirty="0"/>
          </a:p>
        </p:txBody>
      </p:sp>
    </p:spTree>
    <p:extLst>
      <p:ext uri="{BB962C8B-B14F-4D97-AF65-F5344CB8AC3E}">
        <p14:creationId xmlns:p14="http://schemas.microsoft.com/office/powerpoint/2010/main" val="344861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defRPr/>
            </a:pPr>
            <a:r>
              <a:rPr lang="en-US">
                <a:ea typeface="+mj-ea"/>
                <a:cs typeface="+mj-cs"/>
              </a:rPr>
              <a:t>Withdrawal</a:t>
            </a:r>
          </a:p>
        </p:txBody>
      </p:sp>
      <p:sp>
        <p:nvSpPr>
          <p:cNvPr id="73731" name="Rectangle 3"/>
          <p:cNvSpPr>
            <a:spLocks noGrp="1" noChangeArrowheads="1"/>
          </p:cNvSpPr>
          <p:nvPr>
            <p:ph type="body" idx="1"/>
          </p:nvPr>
        </p:nvSpPr>
        <p:spPr>
          <a:xfrm>
            <a:off x="838200" y="1825624"/>
            <a:ext cx="10515600" cy="5032375"/>
          </a:xfrm>
        </p:spPr>
        <p:txBody>
          <a:bodyPr>
            <a:normAutofit/>
          </a:bodyPr>
          <a:lstStyle/>
          <a:p>
            <a:pPr marL="0" indent="0">
              <a:buNone/>
            </a:pPr>
            <a:r>
              <a:rPr lang="en-US" altLang="en-US" dirty="0" smtClean="0">
                <a:latin typeface="Arial" panose="020B0604020202020204" pitchFamily="34" charset="0"/>
                <a:ea typeface="ＭＳ Ｐゴシック" panose="020B0600070205080204" pitchFamily="34" charset="-128"/>
              </a:rPr>
              <a:t>Withdrawal has been reported after stopping a dose as low as 100 mg/day - </a:t>
            </a:r>
            <a:r>
              <a:rPr lang="en-US" altLang="en-US" sz="2000" dirty="0">
                <a:solidFill>
                  <a:srgbClr val="FF0000"/>
                </a:solidFill>
                <a:latin typeface="Arial" panose="020B0604020202020204" pitchFamily="34" charset="0"/>
                <a:ea typeface="ＭＳ Ｐゴシック" panose="020B0600070205080204" pitchFamily="34" charset="-128"/>
              </a:rPr>
              <a:t>equivalent to a cup of coffee or 2-3 caffeinated soft drinks</a:t>
            </a:r>
            <a:endParaRPr lang="en-US" altLang="en-US" sz="2000" dirty="0" smtClean="0">
              <a:solidFill>
                <a:srgbClr val="FF0000"/>
              </a:solidFill>
              <a:latin typeface="Arial" panose="020B0604020202020204" pitchFamily="34" charset="0"/>
              <a:ea typeface="ＭＳ Ｐゴシック" panose="020B0600070205080204" pitchFamily="34" charset="-128"/>
            </a:endParaRPr>
          </a:p>
          <a:p>
            <a:pPr eaLnBrk="1" hangingPunct="1">
              <a:lnSpc>
                <a:spcPct val="90000"/>
              </a:lnSpc>
            </a:pPr>
            <a:endParaRPr lang="en-US" altLang="en-US" dirty="0" smtClean="0">
              <a:latin typeface="Arial" panose="020B0604020202020204" pitchFamily="34" charset="0"/>
              <a:ea typeface="ＭＳ Ｐゴシック" panose="020B0600070205080204" pitchFamily="34" charset="-128"/>
            </a:endParaRPr>
          </a:p>
          <a:p>
            <a:pPr marL="0" indent="0" eaLnBrk="1" hangingPunct="1">
              <a:lnSpc>
                <a:spcPct val="90000"/>
              </a:lnSpc>
              <a:buNone/>
            </a:pPr>
            <a:r>
              <a:rPr lang="en-US" altLang="en-US" dirty="0" smtClean="0">
                <a:latin typeface="Arial" panose="020B0604020202020204" pitchFamily="34" charset="0"/>
                <a:ea typeface="ＭＳ Ｐゴシック" panose="020B0600070205080204" pitchFamily="34" charset="-128"/>
              </a:rPr>
              <a:t>0-70% of people who attempt to quit caffeine experience withdrawal.</a:t>
            </a:r>
          </a:p>
          <a:p>
            <a:pPr eaLnBrk="1" hangingPunct="1">
              <a:lnSpc>
                <a:spcPct val="90000"/>
              </a:lnSpc>
            </a:pPr>
            <a:endParaRPr lang="en-US" altLang="en-US" dirty="0" smtClean="0">
              <a:latin typeface="Arial" panose="020B0604020202020204" pitchFamily="34" charset="0"/>
              <a:ea typeface="ＭＳ Ｐゴシック" panose="020B0600070205080204" pitchFamily="34" charset="-128"/>
            </a:endParaRPr>
          </a:p>
          <a:p>
            <a:pPr marL="0" indent="0" eaLnBrk="1" hangingPunct="1">
              <a:lnSpc>
                <a:spcPct val="90000"/>
              </a:lnSpc>
              <a:buNone/>
            </a:pPr>
            <a:r>
              <a:rPr lang="en-US" altLang="en-US" dirty="0" smtClean="0">
                <a:latin typeface="Arial" panose="020B0604020202020204" pitchFamily="34" charset="0"/>
                <a:ea typeface="ＭＳ Ｐゴシック" panose="020B0600070205080204" pitchFamily="34" charset="-128"/>
              </a:rPr>
              <a:t>Withdrawal can be totally incapacitating;</a:t>
            </a:r>
          </a:p>
          <a:p>
            <a:pPr lvl="2"/>
            <a:r>
              <a:rPr lang="en-US" altLang="en-US" sz="3200" dirty="0" smtClean="0">
                <a:latin typeface="Arial" panose="020B0604020202020204" pitchFamily="34" charset="0"/>
                <a:ea typeface="ＭＳ Ｐゴシック" panose="020B0600070205080204" pitchFamily="34" charset="-128"/>
              </a:rPr>
              <a:t>Onset: 		12-24 hours</a:t>
            </a:r>
          </a:p>
          <a:p>
            <a:pPr lvl="2"/>
            <a:r>
              <a:rPr lang="en-US" altLang="en-US" sz="3200" dirty="0" smtClean="0">
                <a:latin typeface="Arial" panose="020B0604020202020204" pitchFamily="34" charset="0"/>
                <a:ea typeface="ＭＳ Ｐゴシック" panose="020B0600070205080204" pitchFamily="34" charset="-128"/>
              </a:rPr>
              <a:t>Peak: 		20-48 hours</a:t>
            </a:r>
          </a:p>
          <a:p>
            <a:pPr lvl="2"/>
            <a:r>
              <a:rPr lang="en-US" altLang="en-US" sz="3200" dirty="0" smtClean="0">
                <a:latin typeface="Arial" panose="020B0604020202020204" pitchFamily="34" charset="0"/>
                <a:ea typeface="ＭＳ Ｐゴシック" panose="020B0600070205080204" pitchFamily="34" charset="-128"/>
              </a:rPr>
              <a:t>Duration: 	2-7 days</a:t>
            </a:r>
          </a:p>
        </p:txBody>
      </p:sp>
    </p:spTree>
    <p:extLst>
      <p:ext uri="{BB962C8B-B14F-4D97-AF65-F5344CB8AC3E}">
        <p14:creationId xmlns:p14="http://schemas.microsoft.com/office/powerpoint/2010/main" val="3085298625"/>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659171" y="183356"/>
            <a:ext cx="6627829" cy="1325563"/>
          </a:xfrm>
        </p:spPr>
        <p:txBody>
          <a:bodyPr/>
          <a:lstStyle/>
          <a:p>
            <a:pPr eaLnBrk="1" hangingPunct="1">
              <a:defRPr/>
            </a:pPr>
            <a:r>
              <a:rPr lang="en-US" dirty="0">
                <a:ea typeface="+mj-ea"/>
                <a:cs typeface="+mj-cs"/>
              </a:rPr>
              <a:t>Symptoms of Withdrawal</a:t>
            </a:r>
          </a:p>
        </p:txBody>
      </p:sp>
      <p:sp>
        <p:nvSpPr>
          <p:cNvPr id="77827" name="Rectangle 4"/>
          <p:cNvSpPr>
            <a:spLocks noChangeArrowheads="1"/>
          </p:cNvSpPr>
          <p:nvPr/>
        </p:nvSpPr>
        <p:spPr bwMode="auto">
          <a:xfrm>
            <a:off x="1983757" y="1242219"/>
            <a:ext cx="81534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spcBef>
                <a:spcPct val="20000"/>
              </a:spcBef>
              <a:buClr>
                <a:schemeClr val="accent2"/>
              </a:buClr>
              <a:buSzPct val="80000"/>
              <a:buFont typeface="Wingdings" panose="05000000000000000000" pitchFamily="2" charset="2"/>
              <a:buNone/>
            </a:pPr>
            <a:r>
              <a:rPr lang="en-US" altLang="en-US">
                <a:latin typeface="Arial" panose="020B0604020202020204" pitchFamily="34" charset="0"/>
              </a:rPr>
              <a:t>The most commonly reported symptoms of withdrawal are:</a:t>
            </a:r>
          </a:p>
        </p:txBody>
      </p:sp>
      <p:sp>
        <p:nvSpPr>
          <p:cNvPr id="77828" name="Text Box 5"/>
          <p:cNvSpPr txBox="1">
            <a:spLocks noChangeArrowheads="1"/>
          </p:cNvSpPr>
          <p:nvPr/>
        </p:nvSpPr>
        <p:spPr bwMode="auto">
          <a:xfrm>
            <a:off x="1164479" y="2510508"/>
            <a:ext cx="419100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spcBef>
                <a:spcPct val="50000"/>
              </a:spcBef>
              <a:buFontTx/>
              <a:buChar char="•"/>
            </a:pPr>
            <a:r>
              <a:rPr lang="en-US" altLang="en-US" dirty="0">
                <a:latin typeface="Arial" panose="020B0604020202020204" pitchFamily="34" charset="0"/>
                <a:cs typeface="Arial" panose="020B0604020202020204" pitchFamily="34" charset="0"/>
              </a:rPr>
              <a:t> Headache</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Fatigue</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Sleeplessness/Drowsiness</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Difficulty Concentrating</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Work Difficulty </a:t>
            </a:r>
          </a:p>
        </p:txBody>
      </p:sp>
      <p:sp>
        <p:nvSpPr>
          <p:cNvPr id="77829" name="Text Box 6"/>
          <p:cNvSpPr txBox="1">
            <a:spLocks noChangeArrowheads="1"/>
          </p:cNvSpPr>
          <p:nvPr/>
        </p:nvSpPr>
        <p:spPr bwMode="auto">
          <a:xfrm>
            <a:off x="6124639" y="2510508"/>
            <a:ext cx="5731876"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37931725" indent="-37474525" eaLnBrk="0" hangingPunct="0">
              <a:defRPr sz="2400">
                <a:solidFill>
                  <a:schemeClr val="tx1"/>
                </a:solidFill>
                <a:latin typeface="Times New Roman" panose="02020603050405020304" pitchFamily="18" charset="0"/>
                <a:ea typeface="ＭＳ Ｐゴシック" panose="020B0600070205080204" pitchFamily="34" charset="-128"/>
              </a:defRPr>
            </a:lvl2pPr>
            <a:lvl3pPr eaLnBrk="0" hangingPunct="0">
              <a:defRPr sz="2400">
                <a:solidFill>
                  <a:schemeClr val="tx1"/>
                </a:solidFill>
                <a:latin typeface="Times New Roman" panose="02020603050405020304" pitchFamily="18" charset="0"/>
                <a:ea typeface="ＭＳ Ｐゴシック" panose="020B0600070205080204" pitchFamily="34" charset="-128"/>
              </a:defRPr>
            </a:lvl3pPr>
            <a:lvl4pPr eaLnBrk="0" hangingPunct="0">
              <a:defRPr sz="2400">
                <a:solidFill>
                  <a:schemeClr val="tx1"/>
                </a:solidFill>
                <a:latin typeface="Times New Roman" panose="02020603050405020304" pitchFamily="18" charset="0"/>
                <a:ea typeface="ＭＳ Ｐゴシック" panose="020B0600070205080204" pitchFamily="34" charset="-128"/>
              </a:defRPr>
            </a:lvl4pPr>
            <a:lvl5pPr eaLnBrk="0" hangingPunct="0">
              <a:defRPr sz="2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spcBef>
                <a:spcPct val="50000"/>
              </a:spcBef>
              <a:buFontTx/>
              <a:buChar char="•"/>
            </a:pPr>
            <a:r>
              <a:rPr lang="en-US" altLang="en-US" dirty="0">
                <a:latin typeface="Arial" panose="020B0604020202020204" pitchFamily="34" charset="0"/>
                <a:cs typeface="Arial" panose="020B0604020202020204" pitchFamily="34" charset="0"/>
              </a:rPr>
              <a:t> Irritability</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Depression</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Anxiety</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Flu-like symptoms</a:t>
            </a:r>
          </a:p>
          <a:p>
            <a:pPr eaLnBrk="1" hangingPunct="1">
              <a:spcBef>
                <a:spcPct val="50000"/>
              </a:spcBef>
              <a:buFontTx/>
              <a:buChar char="•"/>
            </a:pPr>
            <a:r>
              <a:rPr lang="en-US" altLang="en-US" dirty="0">
                <a:latin typeface="Arial" panose="020B0604020202020204" pitchFamily="34" charset="0"/>
                <a:cs typeface="Arial" panose="020B0604020202020204" pitchFamily="34" charset="0"/>
              </a:rPr>
              <a:t> Impairment in psychomotor, vigilance, and cognitive performances</a:t>
            </a:r>
          </a:p>
        </p:txBody>
      </p:sp>
    </p:spTree>
    <p:extLst>
      <p:ext uri="{BB962C8B-B14F-4D97-AF65-F5344CB8AC3E}">
        <p14:creationId xmlns:p14="http://schemas.microsoft.com/office/powerpoint/2010/main" val="29990805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838200" y="365126"/>
            <a:ext cx="10515600" cy="659888"/>
          </a:xfrm>
        </p:spPr>
        <p:txBody>
          <a:bodyPr>
            <a:normAutofit fontScale="90000"/>
          </a:bodyPr>
          <a:lstStyle/>
          <a:p>
            <a:pPr algn="ctr" eaLnBrk="1" hangingPunct="1"/>
            <a:r>
              <a:rPr lang="en-US" altLang="en-US" dirty="0" smtClean="0"/>
              <a:t>Caffeine: An Ergogenic Aid</a:t>
            </a:r>
          </a:p>
        </p:txBody>
      </p:sp>
      <p:sp>
        <p:nvSpPr>
          <p:cNvPr id="45059" name="Rectangle 3"/>
          <p:cNvSpPr>
            <a:spLocks noGrp="1" noChangeArrowheads="1"/>
          </p:cNvSpPr>
          <p:nvPr>
            <p:ph idx="1"/>
          </p:nvPr>
        </p:nvSpPr>
        <p:spPr>
          <a:xfrm>
            <a:off x="501445" y="1025014"/>
            <a:ext cx="11120284" cy="5574889"/>
          </a:xfrm>
        </p:spPr>
        <p:txBody>
          <a:bodyPr>
            <a:normAutofit fontScale="92500"/>
          </a:bodyPr>
          <a:lstStyle/>
          <a:p>
            <a:pPr eaLnBrk="1" hangingPunct="1">
              <a:lnSpc>
                <a:spcPct val="90000"/>
              </a:lnSpc>
            </a:pPr>
            <a:r>
              <a:rPr lang="en-US" altLang="en-US" dirty="0"/>
              <a:t>Likely will produce a glycogen sparing effect and direct effect on CNS resulting in reduced fatigue.</a:t>
            </a:r>
          </a:p>
          <a:p>
            <a:pPr eaLnBrk="1" hangingPunct="1">
              <a:lnSpc>
                <a:spcPct val="90000"/>
              </a:lnSpc>
            </a:pPr>
            <a:endParaRPr lang="en-US" altLang="en-US" dirty="0"/>
          </a:p>
          <a:p>
            <a:pPr eaLnBrk="1" hangingPunct="1">
              <a:lnSpc>
                <a:spcPct val="90000"/>
              </a:lnSpc>
            </a:pPr>
            <a:r>
              <a:rPr lang="en-US" altLang="en-US" dirty="0"/>
              <a:t>Increases plasma FFA levels but not necessarily fat metabolism.</a:t>
            </a:r>
          </a:p>
          <a:p>
            <a:pPr eaLnBrk="1" hangingPunct="1">
              <a:lnSpc>
                <a:spcPct val="90000"/>
              </a:lnSpc>
            </a:pPr>
            <a:endParaRPr lang="en-US" altLang="en-US" dirty="0"/>
          </a:p>
          <a:p>
            <a:pPr eaLnBrk="1" hangingPunct="1">
              <a:lnSpc>
                <a:spcPct val="90000"/>
              </a:lnSpc>
            </a:pPr>
            <a:r>
              <a:rPr lang="en-US" altLang="en-US" dirty="0"/>
              <a:t>Effect is greatest in naïve caffeine users.</a:t>
            </a:r>
          </a:p>
          <a:p>
            <a:pPr eaLnBrk="1" hangingPunct="1">
              <a:lnSpc>
                <a:spcPct val="90000"/>
              </a:lnSpc>
            </a:pPr>
            <a:endParaRPr lang="en-US" altLang="en-US" dirty="0"/>
          </a:p>
          <a:p>
            <a:pPr eaLnBrk="1" hangingPunct="1">
              <a:lnSpc>
                <a:spcPct val="90000"/>
              </a:lnSpc>
            </a:pPr>
            <a:r>
              <a:rPr lang="en-US" altLang="en-US" dirty="0">
                <a:solidFill>
                  <a:srgbClr val="FF0000"/>
                </a:solidFill>
              </a:rPr>
              <a:t>Effective dosage begins @ 100-300 mg</a:t>
            </a:r>
          </a:p>
          <a:p>
            <a:pPr lvl="1" eaLnBrk="1" hangingPunct="1">
              <a:lnSpc>
                <a:spcPct val="90000"/>
              </a:lnSpc>
            </a:pPr>
            <a:r>
              <a:rPr lang="en-US" altLang="en-US" dirty="0"/>
              <a:t>Coffee : </a:t>
            </a:r>
            <a:r>
              <a:rPr lang="en-US" altLang="en-US" dirty="0" smtClean="0"/>
              <a:t>	100 </a:t>
            </a:r>
            <a:r>
              <a:rPr lang="en-US" altLang="en-US" dirty="0"/>
              <a:t>to 150 mg per </a:t>
            </a:r>
            <a:r>
              <a:rPr lang="en-US" altLang="en-US" dirty="0" smtClean="0"/>
              <a:t>cup		Costa coffee 1-shot is approx. 92mg caffeine </a:t>
            </a:r>
            <a:endParaRPr lang="en-US" altLang="en-US" dirty="0"/>
          </a:p>
          <a:p>
            <a:pPr lvl="1" eaLnBrk="1" hangingPunct="1">
              <a:lnSpc>
                <a:spcPct val="90000"/>
              </a:lnSpc>
            </a:pPr>
            <a:r>
              <a:rPr lang="en-US" altLang="en-US" dirty="0"/>
              <a:t>Cola: </a:t>
            </a:r>
            <a:r>
              <a:rPr lang="en-US" altLang="en-US" dirty="0" smtClean="0"/>
              <a:t>	35-55 </a:t>
            </a:r>
            <a:r>
              <a:rPr lang="en-US" altLang="en-US" dirty="0"/>
              <a:t>mg per 340 </a:t>
            </a:r>
            <a:r>
              <a:rPr lang="en-US" altLang="en-US" dirty="0" smtClean="0"/>
              <a:t>ml		(3 shots in a cup!).</a:t>
            </a:r>
            <a:endParaRPr lang="en-US" altLang="en-US" dirty="0"/>
          </a:p>
          <a:p>
            <a:pPr lvl="1" eaLnBrk="1" hangingPunct="1">
              <a:lnSpc>
                <a:spcPct val="90000"/>
              </a:lnSpc>
            </a:pPr>
            <a:r>
              <a:rPr lang="en-US" altLang="en-US" dirty="0"/>
              <a:t>Tea: </a:t>
            </a:r>
            <a:r>
              <a:rPr lang="en-US" altLang="en-US" dirty="0" smtClean="0"/>
              <a:t>	20-50 </a:t>
            </a:r>
            <a:r>
              <a:rPr lang="en-US" altLang="en-US" dirty="0"/>
              <a:t>mg per cup</a:t>
            </a:r>
          </a:p>
          <a:p>
            <a:pPr lvl="1" eaLnBrk="1" hangingPunct="1">
              <a:lnSpc>
                <a:spcPct val="90000"/>
              </a:lnSpc>
            </a:pPr>
            <a:r>
              <a:rPr lang="en-US" altLang="en-US" dirty="0" err="1" smtClean="0"/>
              <a:t>Proplus</a:t>
            </a:r>
            <a:r>
              <a:rPr lang="en-US" altLang="en-US" dirty="0" smtClean="0"/>
              <a:t>: 	50 mg per tablet</a:t>
            </a:r>
          </a:p>
          <a:p>
            <a:pPr lvl="1" eaLnBrk="1" hangingPunct="1">
              <a:lnSpc>
                <a:spcPct val="90000"/>
              </a:lnSpc>
            </a:pPr>
            <a:r>
              <a:rPr lang="en-US" altLang="en-US" dirty="0" err="1" smtClean="0"/>
              <a:t>Redbull</a:t>
            </a:r>
            <a:r>
              <a:rPr lang="en-US" altLang="en-US" dirty="0" smtClean="0"/>
              <a:t>	80 mg</a:t>
            </a:r>
            <a:endParaRPr lang="en-US" altLang="en-US" dirty="0"/>
          </a:p>
          <a:p>
            <a:pPr lvl="1" eaLnBrk="1" hangingPunct="1">
              <a:lnSpc>
                <a:spcPct val="90000"/>
              </a:lnSpc>
            </a:pPr>
            <a:endParaRPr lang="en-US" altLang="en-US" dirty="0"/>
          </a:p>
        </p:txBody>
      </p:sp>
    </p:spTree>
    <p:extLst>
      <p:ext uri="{BB962C8B-B14F-4D97-AF65-F5344CB8AC3E}">
        <p14:creationId xmlns:p14="http://schemas.microsoft.com/office/powerpoint/2010/main" val="2384871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952108" y="326796"/>
            <a:ext cx="10363200" cy="879835"/>
          </a:xfrm>
        </p:spPr>
        <p:txBody>
          <a:bodyPr/>
          <a:lstStyle/>
          <a:p>
            <a:pPr algn="ctr" eaLnBrk="1" hangingPunct="1">
              <a:defRPr/>
            </a:pPr>
            <a:r>
              <a:rPr lang="en-US" dirty="0" smtClean="0">
                <a:ea typeface="+mj-ea"/>
                <a:cs typeface="+mj-cs"/>
              </a:rPr>
              <a:t>Sporting and Health </a:t>
            </a:r>
            <a:r>
              <a:rPr lang="en-US" dirty="0">
                <a:ea typeface="+mj-ea"/>
                <a:cs typeface="+mj-cs"/>
              </a:rPr>
              <a:t>Effects</a:t>
            </a:r>
          </a:p>
        </p:txBody>
      </p:sp>
      <p:sp>
        <p:nvSpPr>
          <p:cNvPr id="83971" name="Rectangle 3"/>
          <p:cNvSpPr>
            <a:spLocks noGrp="1" noChangeArrowheads="1"/>
          </p:cNvSpPr>
          <p:nvPr>
            <p:ph type="body" sz="half" idx="1"/>
          </p:nvPr>
        </p:nvSpPr>
        <p:spPr>
          <a:xfrm>
            <a:off x="512975" y="1100579"/>
            <a:ext cx="5963239" cy="5319074"/>
          </a:xfrm>
        </p:spPr>
        <p:txBody>
          <a:bodyPr/>
          <a:lstStyle/>
          <a:p>
            <a:pPr eaLnBrk="1" hangingPunct="1">
              <a:buFont typeface="Wingdings" panose="05000000000000000000" pitchFamily="2" charset="2"/>
              <a:buNone/>
            </a:pPr>
            <a:endParaRPr lang="en-US" altLang="en-US" dirty="0">
              <a:latin typeface="Arial" panose="020B0604020202020204" pitchFamily="34" charset="0"/>
              <a:ea typeface="ＭＳ Ｐゴシック" panose="020B0600070205080204" pitchFamily="34" charset="-128"/>
            </a:endParaRPr>
          </a:p>
          <a:p>
            <a:pPr marL="0" indent="0" eaLnBrk="1" hangingPunct="1">
              <a:buNone/>
            </a:pPr>
            <a:r>
              <a:rPr lang="en-US" altLang="en-US" dirty="0">
                <a:latin typeface="Arial" panose="020B0604020202020204" pitchFamily="34" charset="0"/>
                <a:ea typeface="ＭＳ Ｐゴシック" panose="020B0600070205080204" pitchFamily="34" charset="-128"/>
              </a:rPr>
              <a:t>Weight Loss </a:t>
            </a:r>
            <a:r>
              <a:rPr lang="en-US" altLang="en-US" dirty="0" smtClean="0">
                <a:latin typeface="Arial" panose="020B0604020202020204" pitchFamily="34" charset="0"/>
                <a:ea typeface="ＭＳ Ｐゴシック" panose="020B0600070205080204" pitchFamily="34" charset="-128"/>
              </a:rPr>
              <a:t>Effects</a:t>
            </a:r>
          </a:p>
          <a:p>
            <a:pPr marL="0" indent="0" eaLnBrk="1" hangingPunct="1">
              <a:buNone/>
            </a:pPr>
            <a:endParaRPr lang="en-US" altLang="en-US" dirty="0">
              <a:latin typeface="Arial" panose="020B0604020202020204" pitchFamily="34" charset="0"/>
              <a:ea typeface="ＭＳ Ｐゴシック" panose="020B0600070205080204" pitchFamily="34" charset="-128"/>
            </a:endParaRPr>
          </a:p>
          <a:p>
            <a:pPr marL="0" indent="0" eaLnBrk="1" hangingPunct="1">
              <a:buNone/>
            </a:pPr>
            <a:r>
              <a:rPr lang="en-US" altLang="en-US" dirty="0">
                <a:latin typeface="Arial" panose="020B0604020202020204" pitchFamily="34" charset="0"/>
                <a:ea typeface="ＭＳ Ｐゴシック" panose="020B0600070205080204" pitchFamily="34" charset="-128"/>
              </a:rPr>
              <a:t>Increased </a:t>
            </a:r>
            <a:r>
              <a:rPr lang="en-US" altLang="en-US" dirty="0" smtClean="0">
                <a:latin typeface="Arial" panose="020B0604020202020204" pitchFamily="34" charset="0"/>
                <a:ea typeface="ＭＳ Ｐゴシック" panose="020B0600070205080204" pitchFamily="34" charset="-128"/>
              </a:rPr>
              <a:t>Alertness</a:t>
            </a:r>
          </a:p>
          <a:p>
            <a:pPr marL="0" indent="0" eaLnBrk="1" hangingPunct="1">
              <a:buNone/>
            </a:pPr>
            <a:endParaRPr lang="en-US" altLang="en-US" dirty="0">
              <a:latin typeface="Arial" panose="020B0604020202020204" pitchFamily="34" charset="0"/>
              <a:ea typeface="ＭＳ Ｐゴシック" panose="020B0600070205080204" pitchFamily="34" charset="-128"/>
            </a:endParaRPr>
          </a:p>
          <a:p>
            <a:pPr marL="0" indent="0" eaLnBrk="1" hangingPunct="1">
              <a:buNone/>
            </a:pPr>
            <a:r>
              <a:rPr lang="en-US" altLang="en-US" dirty="0">
                <a:latin typeface="Arial" panose="020B0604020202020204" pitchFamily="34" charset="0"/>
                <a:ea typeface="ＭＳ Ｐゴシック" panose="020B0600070205080204" pitchFamily="34" charset="-128"/>
              </a:rPr>
              <a:t>Enhanced </a:t>
            </a:r>
            <a:r>
              <a:rPr lang="en-US" altLang="en-US" dirty="0" smtClean="0">
                <a:latin typeface="Arial" panose="020B0604020202020204" pitchFamily="34" charset="0"/>
                <a:ea typeface="ＭＳ Ｐゴシック" panose="020B0600070205080204" pitchFamily="34" charset="-128"/>
              </a:rPr>
              <a:t>Concentration</a:t>
            </a:r>
          </a:p>
          <a:p>
            <a:pPr marL="0" indent="0" eaLnBrk="1" hangingPunct="1">
              <a:buNone/>
            </a:pPr>
            <a:endParaRPr lang="en-US" altLang="en-US" dirty="0">
              <a:latin typeface="Arial" panose="020B0604020202020204" pitchFamily="34" charset="0"/>
              <a:ea typeface="ＭＳ Ｐゴシック" panose="020B0600070205080204" pitchFamily="34" charset="-128"/>
            </a:endParaRPr>
          </a:p>
          <a:p>
            <a:pPr marL="0" indent="0" eaLnBrk="1" hangingPunct="1">
              <a:buNone/>
            </a:pPr>
            <a:r>
              <a:rPr lang="en-US" altLang="en-US" dirty="0">
                <a:latin typeface="Arial" panose="020B0604020202020204" pitchFamily="34" charset="0"/>
                <a:ea typeface="ＭＳ Ｐゴシック" panose="020B0600070205080204" pitchFamily="34" charset="-128"/>
              </a:rPr>
              <a:t>Enhance Physical Endurance and Delay Fatigue</a:t>
            </a:r>
          </a:p>
          <a:p>
            <a:pPr eaLnBrk="1" hangingPunct="1"/>
            <a:endParaRPr lang="en-US" altLang="en-US" dirty="0">
              <a:latin typeface="Arial" panose="020B0604020202020204" pitchFamily="34" charset="0"/>
              <a:ea typeface="ＭＳ Ｐゴシック" panose="020B0600070205080204" pitchFamily="34" charset="-128"/>
            </a:endParaRPr>
          </a:p>
        </p:txBody>
      </p:sp>
      <p:pic>
        <p:nvPicPr>
          <p:cNvPr id="83972" name="Picture 4" descr="lancepix"/>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6861153" y="2182558"/>
            <a:ext cx="3810000" cy="2743200"/>
          </a:xfrm>
        </p:spPr>
      </p:pic>
      <p:sp>
        <p:nvSpPr>
          <p:cNvPr id="2" name="TextBox 1"/>
          <p:cNvSpPr txBox="1"/>
          <p:nvPr/>
        </p:nvSpPr>
        <p:spPr>
          <a:xfrm>
            <a:off x="809134" y="6234987"/>
            <a:ext cx="10058400" cy="369332"/>
          </a:xfrm>
          <a:prstGeom prst="rect">
            <a:avLst/>
          </a:prstGeom>
          <a:noFill/>
        </p:spPr>
        <p:txBody>
          <a:bodyPr wrap="square" rtlCol="0">
            <a:spAutoFit/>
          </a:bodyPr>
          <a:lstStyle/>
          <a:p>
            <a:r>
              <a:rPr lang="en-GB" dirty="0" smtClean="0">
                <a:solidFill>
                  <a:srgbClr val="FF0000"/>
                </a:solidFill>
              </a:rPr>
              <a:t>Goldstein et al (2010) International Society of Sport Nutrition position Stand: Caffeine and performance</a:t>
            </a:r>
            <a:endParaRPr lang="en-GB" dirty="0">
              <a:solidFill>
                <a:srgbClr val="FF0000"/>
              </a:solidFill>
            </a:endParaRPr>
          </a:p>
        </p:txBody>
      </p:sp>
    </p:spTree>
    <p:extLst>
      <p:ext uri="{BB962C8B-B14F-4D97-AF65-F5344CB8AC3E}">
        <p14:creationId xmlns:p14="http://schemas.microsoft.com/office/powerpoint/2010/main" val="9482359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147767" y="355698"/>
            <a:ext cx="5977379" cy="1325563"/>
          </a:xfrm>
        </p:spPr>
        <p:txBody>
          <a:bodyPr/>
          <a:lstStyle/>
          <a:p>
            <a:r>
              <a:rPr lang="en-GB" dirty="0" smtClean="0"/>
              <a:t>Endurance Performance</a:t>
            </a:r>
            <a:endParaRPr lang="en-GB" dirty="0"/>
          </a:p>
        </p:txBody>
      </p:sp>
      <p:sp>
        <p:nvSpPr>
          <p:cNvPr id="6" name="Content Placeholder 5"/>
          <p:cNvSpPr>
            <a:spLocks noGrp="1"/>
          </p:cNvSpPr>
          <p:nvPr>
            <p:ph idx="1"/>
          </p:nvPr>
        </p:nvSpPr>
        <p:spPr>
          <a:xfrm>
            <a:off x="838199" y="1825625"/>
            <a:ext cx="10945305" cy="4351338"/>
          </a:xfrm>
        </p:spPr>
        <p:txBody>
          <a:bodyPr/>
          <a:lstStyle/>
          <a:p>
            <a:pPr marL="0" indent="0">
              <a:buNone/>
            </a:pPr>
            <a:r>
              <a:rPr lang="en-GB" dirty="0" smtClean="0"/>
              <a:t>Increase fat utilisation and decreases the reliance on glycogen.</a:t>
            </a:r>
          </a:p>
          <a:p>
            <a:pPr marL="0" indent="0">
              <a:buNone/>
            </a:pPr>
            <a:endParaRPr lang="en-GB" dirty="0"/>
          </a:p>
          <a:p>
            <a:pPr marL="0" indent="0">
              <a:buNone/>
            </a:pPr>
            <a:r>
              <a:rPr lang="en-GB" dirty="0" smtClean="0"/>
              <a:t>5mg/kg increased intracellular fat oxidation.</a:t>
            </a:r>
          </a:p>
          <a:p>
            <a:pPr marL="0" indent="0">
              <a:buNone/>
            </a:pPr>
            <a:endParaRPr lang="en-GB" dirty="0"/>
          </a:p>
          <a:p>
            <a:pPr marL="0" indent="0">
              <a:buNone/>
            </a:pPr>
            <a:r>
              <a:rPr lang="en-GB" dirty="0" smtClean="0"/>
              <a:t>6mg/kg increased endorphin levels during 2 hour cycling at 65% VO</a:t>
            </a:r>
            <a:r>
              <a:rPr lang="en-GB" baseline="-25000" dirty="0" smtClean="0"/>
              <a:t>2</a:t>
            </a:r>
            <a:r>
              <a:rPr lang="en-GB" dirty="0" smtClean="0"/>
              <a:t>max leading to reduced pain perception.</a:t>
            </a:r>
          </a:p>
          <a:p>
            <a:pPr marL="0" indent="0">
              <a:buNone/>
            </a:pPr>
            <a:endParaRPr lang="en-GB" dirty="0"/>
          </a:p>
          <a:p>
            <a:pPr marL="0" indent="0">
              <a:buNone/>
            </a:pPr>
            <a:r>
              <a:rPr lang="en-GB" dirty="0" smtClean="0"/>
              <a:t>100mg resulted in an increased </a:t>
            </a:r>
            <a:r>
              <a:rPr lang="en-GB" dirty="0" err="1" smtClean="0"/>
              <a:t>thermogenic</a:t>
            </a:r>
            <a:r>
              <a:rPr lang="en-GB" dirty="0" smtClean="0"/>
              <a:t> effect</a:t>
            </a:r>
          </a:p>
        </p:txBody>
      </p:sp>
    </p:spTree>
    <p:extLst>
      <p:ext uri="{BB962C8B-B14F-4D97-AF65-F5344CB8AC3E}">
        <p14:creationId xmlns:p14="http://schemas.microsoft.com/office/powerpoint/2010/main" val="3452581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Endurance performance</a:t>
            </a:r>
            <a:endParaRPr lang="en-GB" dirty="0"/>
          </a:p>
        </p:txBody>
      </p:sp>
      <p:sp>
        <p:nvSpPr>
          <p:cNvPr id="3" name="Content Placeholder 2"/>
          <p:cNvSpPr>
            <a:spLocks noGrp="1"/>
          </p:cNvSpPr>
          <p:nvPr>
            <p:ph idx="1"/>
          </p:nvPr>
        </p:nvSpPr>
        <p:spPr/>
        <p:txBody>
          <a:bodyPr/>
          <a:lstStyle/>
          <a:p>
            <a:pPr marL="0" indent="0">
              <a:buNone/>
            </a:pPr>
            <a:r>
              <a:rPr lang="en-GB" dirty="0" smtClean="0"/>
              <a:t>4.45mg/kg Run time at 85% VO</a:t>
            </a:r>
            <a:r>
              <a:rPr lang="en-GB" baseline="-25000" dirty="0" smtClean="0"/>
              <a:t>2</a:t>
            </a:r>
            <a:r>
              <a:rPr lang="en-GB" dirty="0" smtClean="0"/>
              <a:t>max to exhaustion improved.</a:t>
            </a:r>
          </a:p>
          <a:p>
            <a:pPr marL="0" indent="0">
              <a:buNone/>
            </a:pPr>
            <a:endParaRPr lang="en-GB" dirty="0" smtClean="0"/>
          </a:p>
          <a:p>
            <a:pPr marL="0" indent="0">
              <a:buNone/>
            </a:pPr>
            <a:r>
              <a:rPr lang="en-GB" dirty="0" smtClean="0"/>
              <a:t>150-200mg increased 1500m time by 4.2 seconds </a:t>
            </a:r>
            <a:r>
              <a:rPr lang="en-GB" dirty="0" err="1"/>
              <a:t>andproduced</a:t>
            </a:r>
            <a:r>
              <a:rPr lang="en-GB" dirty="0"/>
              <a:t> higher VO</a:t>
            </a:r>
            <a:r>
              <a:rPr lang="en-GB" baseline="-25000" dirty="0" smtClean="0"/>
              <a:t>2</a:t>
            </a:r>
            <a:r>
              <a:rPr lang="en-GB" dirty="0" smtClean="0"/>
              <a:t> scores.</a:t>
            </a:r>
          </a:p>
          <a:p>
            <a:pPr marL="0" indent="0">
              <a:buNone/>
            </a:pPr>
            <a:endParaRPr lang="en-GB" dirty="0"/>
          </a:p>
          <a:p>
            <a:pPr marL="0" indent="0">
              <a:buNone/>
            </a:pPr>
            <a:r>
              <a:rPr lang="en-GB" dirty="0" smtClean="0"/>
              <a:t>6mg/kg resulted in lower RPE scores during a cycling.</a:t>
            </a:r>
            <a:endParaRPr lang="en-GB" dirty="0"/>
          </a:p>
        </p:txBody>
      </p:sp>
    </p:spTree>
    <p:extLst>
      <p:ext uri="{BB962C8B-B14F-4D97-AF65-F5344CB8AC3E}">
        <p14:creationId xmlns:p14="http://schemas.microsoft.com/office/powerpoint/2010/main" val="920500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218578"/>
          </a:xfrm>
        </p:spPr>
        <p:txBody>
          <a:bodyPr/>
          <a:lstStyle/>
          <a:p>
            <a:pPr algn="ctr"/>
            <a:r>
              <a:rPr lang="en-GB" dirty="0" smtClean="0"/>
              <a:t>Caffeine and Cognitive Performance</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Lieberman et al (2002) Effect of caffeine, sleep loss and stress on cognitive performance and mood.</a:t>
            </a:r>
          </a:p>
          <a:p>
            <a:pPr marL="0" indent="0">
              <a:buNone/>
            </a:pPr>
            <a:endParaRPr lang="en-GB" dirty="0"/>
          </a:p>
          <a:p>
            <a:pPr marL="0" indent="0">
              <a:buNone/>
            </a:pPr>
            <a:r>
              <a:rPr lang="en-GB" dirty="0" smtClean="0"/>
              <a:t>100-300mg and tested 1 hour post consumption</a:t>
            </a:r>
          </a:p>
          <a:p>
            <a:pPr marL="0" indent="0">
              <a:buNone/>
            </a:pPr>
            <a:endParaRPr lang="en-GB" dirty="0"/>
          </a:p>
          <a:p>
            <a:pPr marL="0" indent="0">
              <a:buNone/>
            </a:pPr>
            <a:r>
              <a:rPr lang="en-GB" dirty="0" smtClean="0">
                <a:solidFill>
                  <a:srgbClr val="FF0000"/>
                </a:solidFill>
              </a:rPr>
              <a:t>Improved alertness and concentration</a:t>
            </a:r>
          </a:p>
          <a:p>
            <a:pPr marL="0" indent="0">
              <a:buNone/>
            </a:pPr>
            <a:r>
              <a:rPr lang="en-GB" dirty="0" smtClean="0">
                <a:solidFill>
                  <a:srgbClr val="FF0000"/>
                </a:solidFill>
              </a:rPr>
              <a:t>Improved motor learning</a:t>
            </a:r>
          </a:p>
          <a:p>
            <a:pPr marL="0" indent="0">
              <a:buNone/>
            </a:pPr>
            <a:r>
              <a:rPr lang="en-GB" dirty="0" smtClean="0">
                <a:solidFill>
                  <a:srgbClr val="FF0000"/>
                </a:solidFill>
              </a:rPr>
              <a:t>Improved short term memory </a:t>
            </a:r>
          </a:p>
          <a:p>
            <a:pPr marL="0" indent="0">
              <a:buNone/>
            </a:pPr>
            <a:endParaRPr lang="en-GB" dirty="0"/>
          </a:p>
          <a:p>
            <a:pPr marL="0" indent="0">
              <a:buNone/>
            </a:pPr>
            <a:r>
              <a:rPr lang="en-GB" dirty="0" smtClean="0"/>
              <a:t>No advantage in elevated doses i.e. no differences between 200-300mg</a:t>
            </a:r>
            <a:endParaRPr lang="en-GB" dirty="0"/>
          </a:p>
        </p:txBody>
      </p:sp>
    </p:spTree>
    <p:extLst>
      <p:ext uri="{BB962C8B-B14F-4D97-AF65-F5344CB8AC3E}">
        <p14:creationId xmlns:p14="http://schemas.microsoft.com/office/powerpoint/2010/main" val="650967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Caffeine – High Intensity and Multi-sprint Sports</a:t>
            </a:r>
            <a:endParaRPr lang="en-GB" sz="4000" dirty="0"/>
          </a:p>
        </p:txBody>
      </p:sp>
      <p:sp>
        <p:nvSpPr>
          <p:cNvPr id="3" name="Content Placeholder 2"/>
          <p:cNvSpPr>
            <a:spLocks noGrp="1"/>
          </p:cNvSpPr>
          <p:nvPr>
            <p:ph idx="1"/>
          </p:nvPr>
        </p:nvSpPr>
        <p:spPr>
          <a:xfrm>
            <a:off x="838200" y="1825625"/>
            <a:ext cx="10515600" cy="4094408"/>
          </a:xfrm>
        </p:spPr>
        <p:txBody>
          <a:bodyPr>
            <a:normAutofit/>
          </a:bodyPr>
          <a:lstStyle/>
          <a:p>
            <a:pPr marL="0" indent="0">
              <a:buNone/>
            </a:pPr>
            <a:r>
              <a:rPr lang="en-GB" dirty="0" smtClean="0"/>
              <a:t>Improved sustained aerobic efforts in moderate to highly trained athletes but not in untrained athletes as assessed using Wingate time </a:t>
            </a:r>
            <a:r>
              <a:rPr lang="en-GB" dirty="0"/>
              <a:t>to peak </a:t>
            </a:r>
            <a:r>
              <a:rPr lang="en-GB" dirty="0" smtClean="0"/>
              <a:t>power.</a:t>
            </a:r>
          </a:p>
          <a:p>
            <a:pPr marL="0" indent="0">
              <a:buNone/>
            </a:pPr>
            <a:endParaRPr lang="en-GB" dirty="0" smtClean="0"/>
          </a:p>
          <a:p>
            <a:pPr marL="0" indent="0">
              <a:buNone/>
            </a:pPr>
            <a:r>
              <a:rPr lang="en-GB" dirty="0" smtClean="0"/>
              <a:t>Woolf et al (2008) demonstrated 3.1% improved performance in a 1 km cycle time trail (5mg/kg) – highly trained athletes.</a:t>
            </a:r>
          </a:p>
          <a:p>
            <a:pPr marL="0" indent="0">
              <a:buNone/>
            </a:pPr>
            <a:endParaRPr lang="en-GB" dirty="0"/>
          </a:p>
          <a:p>
            <a:pPr marL="0" indent="0">
              <a:buNone/>
            </a:pPr>
            <a:r>
              <a:rPr lang="en-GB" dirty="0" err="1" smtClean="0"/>
              <a:t>Glaister</a:t>
            </a:r>
            <a:r>
              <a:rPr lang="en-GB" dirty="0" smtClean="0"/>
              <a:t> et al (2008) demonstrated improved repeated sprint performance, though with greater fatigue					</a:t>
            </a:r>
            <a:endParaRPr lang="en-GB" dirty="0"/>
          </a:p>
        </p:txBody>
      </p:sp>
    </p:spTree>
    <p:extLst>
      <p:ext uri="{BB962C8B-B14F-4D97-AF65-F5344CB8AC3E}">
        <p14:creationId xmlns:p14="http://schemas.microsoft.com/office/powerpoint/2010/main" val="34580390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Football</a:t>
            </a:r>
            <a:endParaRPr lang="en-GB" dirty="0"/>
          </a:p>
        </p:txBody>
      </p:sp>
      <p:sp>
        <p:nvSpPr>
          <p:cNvPr id="3" name="Content Placeholder 2"/>
          <p:cNvSpPr>
            <a:spLocks noGrp="1"/>
          </p:cNvSpPr>
          <p:nvPr>
            <p:ph idx="1"/>
          </p:nvPr>
        </p:nvSpPr>
        <p:spPr>
          <a:xfrm>
            <a:off x="838200" y="1825625"/>
            <a:ext cx="10515600" cy="2011084"/>
          </a:xfrm>
        </p:spPr>
        <p:txBody>
          <a:bodyPr/>
          <a:lstStyle/>
          <a:p>
            <a:pPr marL="0" indent="0">
              <a:buNone/>
            </a:pPr>
            <a:r>
              <a:rPr lang="en-GB" dirty="0" smtClean="0"/>
              <a:t>6mg/kg resulted in 10% improvement in pass accuracy.</a:t>
            </a:r>
          </a:p>
          <a:p>
            <a:pPr marL="0" indent="0">
              <a:buNone/>
            </a:pPr>
            <a:endParaRPr lang="en-GB" dirty="0"/>
          </a:p>
          <a:p>
            <a:pPr marL="0" indent="0">
              <a:buNone/>
            </a:pPr>
            <a:r>
              <a:rPr lang="en-GB" dirty="0" smtClean="0"/>
              <a:t>Improved ability to maintain sprint performance</a:t>
            </a:r>
            <a:endParaRPr lang="en-GB" dirty="0"/>
          </a:p>
        </p:txBody>
      </p:sp>
      <p:pic>
        <p:nvPicPr>
          <p:cNvPr id="4" name="Picture 3"/>
          <p:cNvPicPr>
            <a:picLocks noChangeAspect="1"/>
          </p:cNvPicPr>
          <p:nvPr/>
        </p:nvPicPr>
        <p:blipFill>
          <a:blip r:embed="rId2"/>
          <a:stretch>
            <a:fillRect/>
          </a:stretch>
        </p:blipFill>
        <p:spPr>
          <a:xfrm>
            <a:off x="966332" y="3971646"/>
            <a:ext cx="3191152" cy="1833721"/>
          </a:xfrm>
          <a:prstGeom prst="rect">
            <a:avLst/>
          </a:prstGeom>
        </p:spPr>
      </p:pic>
      <p:pic>
        <p:nvPicPr>
          <p:cNvPr id="5" name="Picture 4"/>
          <p:cNvPicPr>
            <a:picLocks noChangeAspect="1"/>
          </p:cNvPicPr>
          <p:nvPr/>
        </p:nvPicPr>
        <p:blipFill>
          <a:blip r:embed="rId3"/>
          <a:stretch>
            <a:fillRect/>
          </a:stretch>
        </p:blipFill>
        <p:spPr>
          <a:xfrm>
            <a:off x="5830855" y="3624053"/>
            <a:ext cx="4843498" cy="2528906"/>
          </a:xfrm>
          <a:prstGeom prst="rect">
            <a:avLst/>
          </a:prstGeom>
        </p:spPr>
      </p:pic>
    </p:spTree>
    <p:extLst>
      <p:ext uri="{BB962C8B-B14F-4D97-AF65-F5344CB8AC3E}">
        <p14:creationId xmlns:p14="http://schemas.microsoft.com/office/powerpoint/2010/main" val="2673509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Strength and Power</a:t>
            </a:r>
            <a:endParaRPr lang="en-GB" dirty="0"/>
          </a:p>
        </p:txBody>
      </p:sp>
      <p:sp>
        <p:nvSpPr>
          <p:cNvPr id="3" name="Content Placeholder 2"/>
          <p:cNvSpPr>
            <a:spLocks noGrp="1"/>
          </p:cNvSpPr>
          <p:nvPr>
            <p:ph idx="1"/>
          </p:nvPr>
        </p:nvSpPr>
        <p:spPr/>
        <p:txBody>
          <a:bodyPr/>
          <a:lstStyle/>
          <a:p>
            <a:pPr marL="0" indent="0">
              <a:buNone/>
            </a:pPr>
            <a:r>
              <a:rPr lang="en-GB" dirty="0" smtClean="0"/>
              <a:t>Improved performance on repeated leg press and chest press over a 60 second period.</a:t>
            </a:r>
          </a:p>
          <a:p>
            <a:pPr marL="0" indent="0">
              <a:buNone/>
            </a:pPr>
            <a:endParaRPr lang="en-GB" dirty="0"/>
          </a:p>
          <a:p>
            <a:pPr marL="0" indent="0">
              <a:buNone/>
            </a:pPr>
            <a:r>
              <a:rPr lang="en-GB" dirty="0" smtClean="0"/>
              <a:t>2.1-3.0mg/kg improved 1 rep max and number of reps at 80% max for bench press but not lower body exercise, though other research did not find these effects.</a:t>
            </a:r>
          </a:p>
          <a:p>
            <a:pPr marL="0" indent="0">
              <a:buNone/>
            </a:pPr>
            <a:endParaRPr lang="en-GB" dirty="0"/>
          </a:p>
        </p:txBody>
      </p:sp>
    </p:spTree>
    <p:extLst>
      <p:ext uri="{BB962C8B-B14F-4D97-AF65-F5344CB8AC3E}">
        <p14:creationId xmlns:p14="http://schemas.microsoft.com/office/powerpoint/2010/main" val="39162240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Creatine</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Increases the concentration of </a:t>
            </a:r>
            <a:r>
              <a:rPr lang="en-GB" dirty="0" err="1" smtClean="0"/>
              <a:t>PCr</a:t>
            </a:r>
            <a:r>
              <a:rPr lang="en-GB" dirty="0" smtClean="0"/>
              <a:t> in muscle cells</a:t>
            </a:r>
          </a:p>
          <a:p>
            <a:pPr marL="0" indent="0">
              <a:buNone/>
            </a:pPr>
            <a:endParaRPr lang="en-GB" dirty="0"/>
          </a:p>
          <a:p>
            <a:pPr marL="0" indent="0">
              <a:buNone/>
            </a:pPr>
            <a:r>
              <a:rPr lang="en-GB" dirty="0" smtClean="0"/>
              <a:t>Benefits in short term / anaerobic performance.</a:t>
            </a:r>
          </a:p>
          <a:p>
            <a:pPr marL="0" indent="0">
              <a:buNone/>
            </a:pPr>
            <a:r>
              <a:rPr lang="en-GB" dirty="0" smtClean="0"/>
              <a:t>May increase </a:t>
            </a:r>
            <a:r>
              <a:rPr lang="en-GB" dirty="0" err="1" smtClean="0"/>
              <a:t>stength</a:t>
            </a:r>
            <a:r>
              <a:rPr lang="en-GB" dirty="0" smtClean="0"/>
              <a:t>, power and maximal work down.</a:t>
            </a:r>
          </a:p>
          <a:p>
            <a:pPr marL="0" indent="0">
              <a:buNone/>
            </a:pPr>
            <a:endParaRPr lang="en-GB" dirty="0"/>
          </a:p>
          <a:p>
            <a:pPr marL="0" indent="0">
              <a:buNone/>
            </a:pPr>
            <a:r>
              <a:rPr lang="en-GB" dirty="0" smtClean="0"/>
              <a:t>Few safety concerns with recommended dose (20g/day for 7 days, or 3-5 g/day for 12 weeks).</a:t>
            </a:r>
          </a:p>
          <a:p>
            <a:pPr marL="0" indent="0">
              <a:buNone/>
            </a:pPr>
            <a:endParaRPr lang="en-GB" dirty="0"/>
          </a:p>
          <a:p>
            <a:pPr marL="0" indent="0">
              <a:buNone/>
            </a:pPr>
            <a:r>
              <a:rPr lang="en-GB" dirty="0" smtClean="0"/>
              <a:t>May result in weight gain due to increase water retention, </a:t>
            </a:r>
            <a:r>
              <a:rPr lang="en-GB" dirty="0" err="1" smtClean="0"/>
              <a:t>diarrhea</a:t>
            </a:r>
            <a:r>
              <a:rPr lang="en-GB" dirty="0" smtClean="0"/>
              <a:t>, muscle </a:t>
            </a:r>
            <a:r>
              <a:rPr lang="en-GB" dirty="0" err="1" smtClean="0"/>
              <a:t>caramps</a:t>
            </a:r>
            <a:r>
              <a:rPr lang="en-GB" dirty="0" smtClean="0"/>
              <a:t> and stiffness, heat intolerance.</a:t>
            </a:r>
          </a:p>
        </p:txBody>
      </p:sp>
    </p:spTree>
    <p:extLst>
      <p:ext uri="{BB962C8B-B14F-4D97-AF65-F5344CB8AC3E}">
        <p14:creationId xmlns:p14="http://schemas.microsoft.com/office/powerpoint/2010/main" val="10615000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Creatine</a:t>
            </a:r>
            <a:endParaRPr lang="en-GB" dirty="0"/>
          </a:p>
        </p:txBody>
      </p:sp>
      <p:sp>
        <p:nvSpPr>
          <p:cNvPr id="3" name="Content Placeholder 2"/>
          <p:cNvSpPr>
            <a:spLocks noGrp="1"/>
          </p:cNvSpPr>
          <p:nvPr>
            <p:ph idx="1"/>
          </p:nvPr>
        </p:nvSpPr>
        <p:spPr>
          <a:xfrm>
            <a:off x="469985" y="2212251"/>
            <a:ext cx="10515600" cy="4351338"/>
          </a:xfrm>
        </p:spPr>
        <p:txBody>
          <a:bodyPr/>
          <a:lstStyle/>
          <a:p>
            <a:pPr marL="0" indent="0">
              <a:buNone/>
            </a:pPr>
            <a:r>
              <a:rPr lang="en-GB" dirty="0" smtClean="0"/>
              <a:t>Nitrogenous amine</a:t>
            </a:r>
          </a:p>
          <a:p>
            <a:pPr marL="0" indent="0">
              <a:buNone/>
            </a:pPr>
            <a:endParaRPr lang="en-GB" dirty="0"/>
          </a:p>
          <a:p>
            <a:pPr marL="0" indent="0">
              <a:buNone/>
            </a:pPr>
            <a:r>
              <a:rPr lang="en-GB" dirty="0" smtClean="0"/>
              <a:t>95% </a:t>
            </a:r>
            <a:r>
              <a:rPr lang="en-GB" dirty="0" smtClean="0"/>
              <a:t>of stores found </a:t>
            </a:r>
            <a:r>
              <a:rPr lang="en-GB" dirty="0" smtClean="0"/>
              <a:t>in skeletal muscle (approx. 120g in a 70kg person)</a:t>
            </a:r>
          </a:p>
          <a:p>
            <a:pPr marL="0" indent="0">
              <a:buNone/>
            </a:pPr>
            <a:endParaRPr lang="en-GB" dirty="0"/>
          </a:p>
          <a:p>
            <a:pPr marL="0" indent="0">
              <a:buNone/>
            </a:pPr>
            <a:r>
              <a:rPr lang="en-GB" dirty="0" smtClean="0"/>
              <a:t>In the body produced from glycine and arginine, transferred to the live where a methyl groups from methionine is added.</a:t>
            </a:r>
            <a:endParaRPr lang="en-GB" dirty="0"/>
          </a:p>
        </p:txBody>
      </p:sp>
      <p:pic>
        <p:nvPicPr>
          <p:cNvPr id="4" name="Picture 3"/>
          <p:cNvPicPr>
            <a:picLocks noChangeAspect="1"/>
          </p:cNvPicPr>
          <p:nvPr/>
        </p:nvPicPr>
        <p:blipFill>
          <a:blip r:embed="rId2"/>
          <a:stretch>
            <a:fillRect/>
          </a:stretch>
        </p:blipFill>
        <p:spPr>
          <a:xfrm>
            <a:off x="6195536" y="972725"/>
            <a:ext cx="3902586" cy="1957490"/>
          </a:xfrm>
          <a:prstGeom prst="rect">
            <a:avLst/>
          </a:prstGeom>
        </p:spPr>
      </p:pic>
    </p:spTree>
    <p:extLst>
      <p:ext uri="{BB962C8B-B14F-4D97-AF65-F5344CB8AC3E}">
        <p14:creationId xmlns:p14="http://schemas.microsoft.com/office/powerpoint/2010/main" val="40385117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Mechanism of Action</a:t>
            </a:r>
            <a:endParaRPr lang="en-GB" dirty="0"/>
          </a:p>
        </p:txBody>
      </p:sp>
      <p:sp>
        <p:nvSpPr>
          <p:cNvPr id="3" name="Content Placeholder 2"/>
          <p:cNvSpPr>
            <a:spLocks noGrp="1"/>
          </p:cNvSpPr>
          <p:nvPr>
            <p:ph idx="1"/>
          </p:nvPr>
        </p:nvSpPr>
        <p:spPr/>
        <p:txBody>
          <a:bodyPr/>
          <a:lstStyle/>
          <a:p>
            <a:pPr marL="0" indent="0">
              <a:buNone/>
            </a:pPr>
            <a:r>
              <a:rPr lang="en-GB" dirty="0" smtClean="0"/>
              <a:t>Creatine endogenously produced (liver, kidneys &amp; pancreas) plus dietary consumption (red meat &amp; fish).</a:t>
            </a:r>
          </a:p>
          <a:p>
            <a:pPr marL="0" indent="0">
              <a:buNone/>
            </a:pPr>
            <a:endParaRPr lang="en-GB" dirty="0"/>
          </a:p>
          <a:p>
            <a:pPr marL="0" indent="0">
              <a:buNone/>
            </a:pPr>
            <a:r>
              <a:rPr lang="en-GB" dirty="0" smtClean="0"/>
              <a:t>Creatine levels are regulated by liver enzymes responsible for producing phosphocreatine in the cell and creatinine responsible for </a:t>
            </a:r>
            <a:r>
              <a:rPr lang="en-GB" dirty="0" err="1" smtClean="0"/>
              <a:t>creatine</a:t>
            </a:r>
            <a:r>
              <a:rPr lang="en-GB" dirty="0" smtClean="0"/>
              <a:t> excretion.</a:t>
            </a:r>
          </a:p>
          <a:p>
            <a:pPr marL="0" indent="0">
              <a:buNone/>
            </a:pPr>
            <a:endParaRPr lang="en-GB" dirty="0"/>
          </a:p>
          <a:p>
            <a:pPr marL="0" indent="0">
              <a:buNone/>
            </a:pPr>
            <a:r>
              <a:rPr lang="en-GB" dirty="0" smtClean="0"/>
              <a:t>High loads increase the availability of </a:t>
            </a:r>
            <a:r>
              <a:rPr lang="en-GB" dirty="0" err="1" smtClean="0"/>
              <a:t>creatine</a:t>
            </a:r>
            <a:r>
              <a:rPr lang="en-GB" dirty="0" smtClean="0"/>
              <a:t> in the cell to form phosphocreatine. </a:t>
            </a:r>
            <a:endParaRPr lang="en-GB" dirty="0"/>
          </a:p>
        </p:txBody>
      </p:sp>
    </p:spTree>
    <p:extLst>
      <p:ext uri="{BB962C8B-B14F-4D97-AF65-F5344CB8AC3E}">
        <p14:creationId xmlns:p14="http://schemas.microsoft.com/office/powerpoint/2010/main" val="32544428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Creatine Dosing</a:t>
            </a:r>
            <a:endParaRPr lang="en-GB" dirty="0"/>
          </a:p>
        </p:txBody>
      </p:sp>
      <p:sp>
        <p:nvSpPr>
          <p:cNvPr id="3" name="Content Placeholder 2"/>
          <p:cNvSpPr>
            <a:spLocks noGrp="1"/>
          </p:cNvSpPr>
          <p:nvPr>
            <p:ph idx="1"/>
          </p:nvPr>
        </p:nvSpPr>
        <p:spPr>
          <a:xfrm>
            <a:off x="838200" y="1431985"/>
            <a:ext cx="10515600" cy="4744978"/>
          </a:xfrm>
        </p:spPr>
        <p:txBody>
          <a:bodyPr>
            <a:noAutofit/>
          </a:bodyPr>
          <a:lstStyle/>
          <a:p>
            <a:pPr marL="0" indent="0">
              <a:buNone/>
            </a:pPr>
            <a:r>
              <a:rPr lang="en-GB" sz="2000" dirty="0" smtClean="0"/>
              <a:t>Commonly given as </a:t>
            </a:r>
            <a:r>
              <a:rPr lang="en-GB" sz="2000" dirty="0" err="1" smtClean="0"/>
              <a:t>creatine</a:t>
            </a:r>
            <a:r>
              <a:rPr lang="en-GB" sz="2000" dirty="0" smtClean="0"/>
              <a:t> monohydrate</a:t>
            </a:r>
          </a:p>
          <a:p>
            <a:pPr marL="0" indent="0">
              <a:buNone/>
            </a:pPr>
            <a:endParaRPr lang="en-GB" sz="2000" dirty="0"/>
          </a:p>
          <a:p>
            <a:pPr marL="0" indent="0">
              <a:buNone/>
            </a:pPr>
            <a:r>
              <a:rPr lang="en-GB" sz="2000" dirty="0" err="1" smtClean="0">
                <a:solidFill>
                  <a:srgbClr val="7030A0"/>
                </a:solidFill>
              </a:rPr>
              <a:t>Int</a:t>
            </a:r>
            <a:r>
              <a:rPr lang="en-GB" sz="2000" dirty="0" smtClean="0">
                <a:solidFill>
                  <a:srgbClr val="7030A0"/>
                </a:solidFill>
              </a:rPr>
              <a:t> Society of </a:t>
            </a:r>
            <a:r>
              <a:rPr lang="en-GB" sz="2000" dirty="0" err="1" smtClean="0">
                <a:solidFill>
                  <a:srgbClr val="7030A0"/>
                </a:solidFill>
              </a:rPr>
              <a:t>Sp</a:t>
            </a:r>
            <a:r>
              <a:rPr lang="en-GB" sz="2000" dirty="0" smtClean="0">
                <a:solidFill>
                  <a:srgbClr val="7030A0"/>
                </a:solidFill>
              </a:rPr>
              <a:t> Nut. - 0.3g /kg as a Loading dose for 3 day</a:t>
            </a:r>
          </a:p>
          <a:p>
            <a:pPr marL="0" indent="0">
              <a:buNone/>
            </a:pPr>
            <a:endParaRPr lang="en-GB" sz="2000" dirty="0">
              <a:solidFill>
                <a:srgbClr val="7030A0"/>
              </a:solidFill>
            </a:endParaRPr>
          </a:p>
          <a:p>
            <a:pPr marL="0" indent="0">
              <a:buNone/>
            </a:pPr>
            <a:r>
              <a:rPr lang="en-GB" sz="2000" dirty="0" smtClean="0">
                <a:solidFill>
                  <a:srgbClr val="7030A0"/>
                </a:solidFill>
              </a:rPr>
              <a:t>Devries &amp; Phillips (2014) - 0.07g/kg as an active dose to increase muscle mass</a:t>
            </a:r>
          </a:p>
          <a:p>
            <a:pPr marL="0" indent="0">
              <a:buNone/>
            </a:pPr>
            <a:endParaRPr lang="en-GB" sz="2400" dirty="0" smtClean="0">
              <a:solidFill>
                <a:srgbClr val="7030A0"/>
              </a:solidFill>
            </a:endParaRPr>
          </a:p>
          <a:p>
            <a:pPr marL="0" indent="0">
              <a:buNone/>
            </a:pPr>
            <a:r>
              <a:rPr lang="en-GB" sz="2000" dirty="0" smtClean="0">
                <a:solidFill>
                  <a:srgbClr val="7030A0"/>
                </a:solidFill>
              </a:rPr>
              <a:t>Hull &amp; </a:t>
            </a:r>
            <a:r>
              <a:rPr lang="en-GB" sz="2000" dirty="0" err="1" smtClean="0">
                <a:solidFill>
                  <a:srgbClr val="7030A0"/>
                </a:solidFill>
              </a:rPr>
              <a:t>Trojian</a:t>
            </a:r>
            <a:r>
              <a:rPr lang="en-GB" sz="2000" dirty="0" smtClean="0">
                <a:solidFill>
                  <a:srgbClr val="7030A0"/>
                </a:solidFill>
              </a:rPr>
              <a:t> (2013)- 0.03g/kg as a maintenance dose 4-6 week </a:t>
            </a:r>
            <a:r>
              <a:rPr lang="en-GB" sz="2000" dirty="0" smtClean="0">
                <a:solidFill>
                  <a:srgbClr val="7030A0"/>
                </a:solidFill>
              </a:rPr>
              <a:t>cycle</a:t>
            </a:r>
            <a:endParaRPr lang="en-GB" sz="2400" dirty="0">
              <a:solidFill>
                <a:srgbClr val="7030A0"/>
              </a:solidFill>
            </a:endParaRPr>
          </a:p>
          <a:p>
            <a:pPr marL="0" indent="0" algn="ctr">
              <a:buNone/>
            </a:pPr>
            <a:r>
              <a:rPr lang="en-GB" sz="2400" dirty="0" smtClean="0">
                <a:solidFill>
                  <a:srgbClr val="FF0000"/>
                </a:solidFill>
              </a:rPr>
              <a:t>Studies and Advice </a:t>
            </a:r>
            <a:r>
              <a:rPr lang="en-GB" sz="2400" dirty="0">
                <a:solidFill>
                  <a:srgbClr val="FF0000"/>
                </a:solidFill>
              </a:rPr>
              <a:t>V</a:t>
            </a:r>
            <a:r>
              <a:rPr lang="en-GB" sz="2400" dirty="0" smtClean="0">
                <a:solidFill>
                  <a:srgbClr val="FF0000"/>
                </a:solidFill>
              </a:rPr>
              <a:t>ary</a:t>
            </a:r>
            <a:r>
              <a:rPr lang="en-GB" sz="2400" dirty="0" smtClean="0">
                <a:solidFill>
                  <a:srgbClr val="FF0000"/>
                </a:solidFill>
              </a:rPr>
              <a:t>!</a:t>
            </a:r>
            <a:endParaRPr lang="en-GB" sz="2400" dirty="0"/>
          </a:p>
          <a:p>
            <a:pPr marL="0" indent="0">
              <a:buNone/>
            </a:pPr>
            <a:r>
              <a:rPr lang="en-GB" sz="2400" dirty="0" smtClean="0"/>
              <a:t>Harris (2016) </a:t>
            </a:r>
            <a:r>
              <a:rPr lang="en-GB" sz="2400" dirty="0"/>
              <a:t> </a:t>
            </a:r>
            <a:r>
              <a:rPr lang="en-GB" sz="2400" dirty="0" smtClean="0"/>
              <a:t>loading with </a:t>
            </a:r>
            <a:r>
              <a:rPr lang="en-GB" sz="2400" dirty="0"/>
              <a:t>0.3 g· </a:t>
            </a:r>
            <a:r>
              <a:rPr lang="en-GB" sz="2400" dirty="0" smtClean="0"/>
              <a:t>kg/d </a:t>
            </a:r>
            <a:r>
              <a:rPr lang="en-GB" sz="2400" dirty="0"/>
              <a:t>for 5 to 7 days, followed by maintenance dosing at 0.03 g· </a:t>
            </a:r>
            <a:r>
              <a:rPr lang="en-GB" sz="2400" dirty="0" smtClean="0"/>
              <a:t>kg</a:t>
            </a:r>
            <a:r>
              <a:rPr lang="en-GB" sz="2400" dirty="0"/>
              <a:t>/</a:t>
            </a:r>
            <a:r>
              <a:rPr lang="en-GB" sz="2400" dirty="0" smtClean="0"/>
              <a:t> d for </a:t>
            </a:r>
            <a:r>
              <a:rPr lang="en-GB" sz="2400" dirty="0"/>
              <a:t>4 to 6 wk.</a:t>
            </a:r>
            <a:endParaRPr lang="en-GB" sz="2400" dirty="0" smtClean="0"/>
          </a:p>
          <a:p>
            <a:pPr marL="0" indent="0">
              <a:buNone/>
            </a:pPr>
            <a:endParaRPr lang="en-GB" sz="2400" dirty="0"/>
          </a:p>
          <a:p>
            <a:pPr marL="0" indent="0">
              <a:buNone/>
            </a:pPr>
            <a:r>
              <a:rPr lang="en-GB" sz="2400" dirty="0" smtClean="0"/>
              <a:t>20% increase in </a:t>
            </a:r>
            <a:r>
              <a:rPr lang="en-GB" sz="2400" dirty="0" err="1" smtClean="0"/>
              <a:t>creatine</a:t>
            </a:r>
            <a:r>
              <a:rPr lang="en-GB" sz="2400" dirty="0" smtClean="0"/>
              <a:t> concentrations with </a:t>
            </a:r>
            <a:r>
              <a:rPr lang="en-GB" sz="2400" dirty="0" err="1" smtClean="0"/>
              <a:t>creatine</a:t>
            </a:r>
            <a:r>
              <a:rPr lang="en-GB" sz="2400" dirty="0" smtClean="0"/>
              <a:t> supplementation.</a:t>
            </a:r>
          </a:p>
        </p:txBody>
      </p:sp>
      <p:pic>
        <p:nvPicPr>
          <p:cNvPr id="4" name="Picture 3"/>
          <p:cNvPicPr>
            <a:picLocks noChangeAspect="1"/>
          </p:cNvPicPr>
          <p:nvPr/>
        </p:nvPicPr>
        <p:blipFill>
          <a:blip r:embed="rId2"/>
          <a:stretch>
            <a:fillRect/>
          </a:stretch>
        </p:blipFill>
        <p:spPr>
          <a:xfrm>
            <a:off x="9133033" y="1167393"/>
            <a:ext cx="1976177" cy="2277422"/>
          </a:xfrm>
          <a:prstGeom prst="rect">
            <a:avLst/>
          </a:prstGeom>
        </p:spPr>
      </p:pic>
    </p:spTree>
    <p:extLst>
      <p:ext uri="{BB962C8B-B14F-4D97-AF65-F5344CB8AC3E}">
        <p14:creationId xmlns:p14="http://schemas.microsoft.com/office/powerpoint/2010/main" val="33590104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Creatine &amp;Performance</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There are numerous controlled studies that have reported increases in performance and muscle strength in short-duration, </a:t>
            </a:r>
            <a:r>
              <a:rPr lang="en-GB" dirty="0" smtClean="0"/>
              <a:t>maximum intensity resistance exercises.</a:t>
            </a:r>
          </a:p>
          <a:p>
            <a:pPr marL="0" indent="0">
              <a:buNone/>
            </a:pPr>
            <a:endParaRPr lang="en-GB" dirty="0"/>
          </a:p>
          <a:p>
            <a:pPr marL="0" indent="0">
              <a:buNone/>
            </a:pPr>
            <a:r>
              <a:rPr lang="en-GB" dirty="0"/>
              <a:t>Conflicting evidence exists regarding studies of the effect of </a:t>
            </a:r>
            <a:r>
              <a:rPr lang="en-GB" dirty="0" err="1"/>
              <a:t>creatine</a:t>
            </a:r>
            <a:r>
              <a:rPr lang="en-GB" dirty="0"/>
              <a:t> supplementation on anaerobic </a:t>
            </a:r>
            <a:r>
              <a:rPr lang="en-GB" dirty="0" smtClean="0"/>
              <a:t>performance.</a:t>
            </a:r>
          </a:p>
          <a:p>
            <a:pPr marL="0" indent="0">
              <a:buNone/>
            </a:pPr>
            <a:endParaRPr lang="en-GB" dirty="0"/>
          </a:p>
          <a:p>
            <a:pPr marL="0" indent="0">
              <a:buNone/>
            </a:pPr>
            <a:r>
              <a:rPr lang="en-GB" dirty="0" smtClean="0"/>
              <a:t>Increases in FFM and type II muscle fibre area.</a:t>
            </a:r>
          </a:p>
          <a:p>
            <a:pPr marL="0" indent="0">
              <a:buNone/>
            </a:pPr>
            <a:endParaRPr lang="en-GB" dirty="0"/>
          </a:p>
          <a:p>
            <a:pPr marL="0" indent="0">
              <a:buNone/>
            </a:pPr>
            <a:r>
              <a:rPr lang="en-GB" dirty="0" smtClean="0"/>
              <a:t>Little evidence supporting the use of </a:t>
            </a:r>
            <a:r>
              <a:rPr lang="en-GB" dirty="0" err="1" smtClean="0"/>
              <a:t>creatine</a:t>
            </a:r>
            <a:r>
              <a:rPr lang="en-GB" dirty="0" smtClean="0"/>
              <a:t> on sport specific sprinting, swimming and agility training.</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413538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73562"/>
          </a:xfrm>
        </p:spPr>
        <p:txBody>
          <a:bodyPr/>
          <a:lstStyle/>
          <a:p>
            <a:pPr algn="ctr"/>
            <a:r>
              <a:rPr lang="en-GB" dirty="0" smtClean="0"/>
              <a:t>Side Effects of Creatine</a:t>
            </a:r>
            <a:endParaRPr lang="en-GB" dirty="0"/>
          </a:p>
        </p:txBody>
      </p:sp>
      <p:sp>
        <p:nvSpPr>
          <p:cNvPr id="3" name="Content Placeholder 2"/>
          <p:cNvSpPr>
            <a:spLocks noGrp="1"/>
          </p:cNvSpPr>
          <p:nvPr>
            <p:ph idx="1"/>
          </p:nvPr>
        </p:nvSpPr>
        <p:spPr>
          <a:xfrm>
            <a:off x="838200" y="1325293"/>
            <a:ext cx="10515600" cy="4351338"/>
          </a:xfrm>
        </p:spPr>
        <p:txBody>
          <a:bodyPr>
            <a:normAutofit fontScale="77500" lnSpcReduction="20000"/>
          </a:bodyPr>
          <a:lstStyle/>
          <a:p>
            <a:pPr marL="0" indent="0">
              <a:buNone/>
            </a:pPr>
            <a:r>
              <a:rPr lang="en-GB" dirty="0"/>
              <a:t>The International Society of Sports Nutrition’s position statement on </a:t>
            </a:r>
            <a:r>
              <a:rPr lang="en-GB" dirty="0" err="1"/>
              <a:t>creatine</a:t>
            </a:r>
            <a:r>
              <a:rPr lang="en-GB" dirty="0"/>
              <a:t> monohydrate states that there is no scientific evidence of side effects or adverse effects when </a:t>
            </a:r>
            <a:r>
              <a:rPr lang="en-GB" dirty="0" err="1"/>
              <a:t>creatine</a:t>
            </a:r>
            <a:r>
              <a:rPr lang="en-GB" dirty="0"/>
              <a:t> is used </a:t>
            </a:r>
            <a:r>
              <a:rPr lang="en-GB" dirty="0" smtClean="0"/>
              <a:t>appropriately.</a:t>
            </a:r>
          </a:p>
          <a:p>
            <a:pPr marL="0" indent="0">
              <a:buNone/>
            </a:pPr>
            <a:endParaRPr lang="en-GB" dirty="0" smtClean="0"/>
          </a:p>
          <a:p>
            <a:pPr marL="0" indent="0">
              <a:buNone/>
            </a:pPr>
            <a:r>
              <a:rPr lang="en-GB" dirty="0" smtClean="0">
                <a:solidFill>
                  <a:srgbClr val="FF0000"/>
                </a:solidFill>
              </a:rPr>
              <a:t>However</a:t>
            </a:r>
            <a:endParaRPr lang="en-GB" dirty="0">
              <a:solidFill>
                <a:srgbClr val="FF0000"/>
              </a:solidFill>
            </a:endParaRPr>
          </a:p>
          <a:p>
            <a:pPr marL="0" indent="0">
              <a:buNone/>
            </a:pPr>
            <a:r>
              <a:rPr lang="en-GB" dirty="0">
                <a:solidFill>
                  <a:srgbClr val="00B0F0"/>
                </a:solidFill>
              </a:rPr>
              <a:t>Creatine can be </a:t>
            </a:r>
            <a:r>
              <a:rPr lang="en-GB" dirty="0" smtClean="0">
                <a:solidFill>
                  <a:srgbClr val="00B0F0"/>
                </a:solidFill>
              </a:rPr>
              <a:t>metabolised </a:t>
            </a:r>
            <a:r>
              <a:rPr lang="en-GB" dirty="0">
                <a:solidFill>
                  <a:srgbClr val="00B0F0"/>
                </a:solidFill>
              </a:rPr>
              <a:t>to methylamine and subsequently formaldehyde during urinary excretion. Both methylamine and formaldehyde are known cytotoxic substances raising concerns about potential harmful effects to the kidney with long-term use. Studies have shown significant increases in both methylamine and formaldehyde after short-term </a:t>
            </a:r>
            <a:r>
              <a:rPr lang="en-GB" dirty="0" err="1">
                <a:solidFill>
                  <a:srgbClr val="00B0F0"/>
                </a:solidFill>
              </a:rPr>
              <a:t>creatine</a:t>
            </a:r>
            <a:r>
              <a:rPr lang="en-GB" dirty="0">
                <a:solidFill>
                  <a:srgbClr val="00B0F0"/>
                </a:solidFill>
              </a:rPr>
              <a:t> supplementation at loading </a:t>
            </a:r>
            <a:r>
              <a:rPr lang="en-GB" dirty="0" smtClean="0">
                <a:solidFill>
                  <a:srgbClr val="00B0F0"/>
                </a:solidFill>
              </a:rPr>
              <a:t>doses.</a:t>
            </a:r>
          </a:p>
          <a:p>
            <a:pPr marL="0" indent="0">
              <a:buNone/>
            </a:pPr>
            <a:endParaRPr lang="en-GB" dirty="0"/>
          </a:p>
          <a:p>
            <a:pPr marL="0" indent="0">
              <a:buNone/>
            </a:pPr>
            <a:r>
              <a:rPr lang="en-GB" dirty="0" smtClean="0"/>
              <a:t>Some evidence of issues in very high dosage taken with other substances</a:t>
            </a:r>
          </a:p>
          <a:p>
            <a:pPr marL="0" indent="0">
              <a:buNone/>
            </a:pPr>
            <a:endParaRPr lang="en-GB" dirty="0"/>
          </a:p>
          <a:p>
            <a:pPr marL="0" indent="0" algn="ctr">
              <a:buNone/>
            </a:pPr>
            <a:r>
              <a:rPr lang="en-GB" dirty="0" smtClean="0">
                <a:solidFill>
                  <a:srgbClr val="FF0000"/>
                </a:solidFill>
              </a:rPr>
              <a:t>More longer term research is required.</a:t>
            </a:r>
            <a:endParaRPr lang="en-GB" dirty="0">
              <a:solidFill>
                <a:srgbClr val="FF0000"/>
              </a:solidFill>
            </a:endParaRPr>
          </a:p>
        </p:txBody>
      </p:sp>
    </p:spTree>
    <p:extLst>
      <p:ext uri="{BB962C8B-B14F-4D97-AF65-F5344CB8AC3E}">
        <p14:creationId xmlns:p14="http://schemas.microsoft.com/office/powerpoint/2010/main" val="7837499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Branched Chain Amino Acids</a:t>
            </a:r>
            <a:endParaRPr lang="en-GB" dirty="0"/>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smtClean="0">
                <a:solidFill>
                  <a:srgbClr val="FF0000"/>
                </a:solidFill>
              </a:rPr>
              <a:t>Leucine	Isoleucine		Valine</a:t>
            </a:r>
          </a:p>
          <a:p>
            <a:pPr marL="0" indent="0">
              <a:buNone/>
            </a:pPr>
            <a:endParaRPr lang="en-GB" dirty="0"/>
          </a:p>
          <a:p>
            <a:pPr marL="0" indent="0">
              <a:buNone/>
            </a:pPr>
            <a:r>
              <a:rPr lang="en-GB" dirty="0" smtClean="0"/>
              <a:t>Used by the mitochondria as a metabolic fuel</a:t>
            </a:r>
          </a:p>
          <a:p>
            <a:pPr marL="0" indent="0">
              <a:buNone/>
            </a:pPr>
            <a:endParaRPr lang="en-GB" dirty="0"/>
          </a:p>
          <a:p>
            <a:pPr marL="0" indent="0">
              <a:buNone/>
            </a:pPr>
            <a:r>
              <a:rPr lang="en-GB" dirty="0" smtClean="0"/>
              <a:t>Little evidence to support performance gains on there own despite the marketing hype.</a:t>
            </a:r>
          </a:p>
          <a:p>
            <a:pPr marL="0" indent="0">
              <a:buNone/>
            </a:pPr>
            <a:endParaRPr lang="en-GB" dirty="0"/>
          </a:p>
          <a:p>
            <a:pPr marL="0" indent="0">
              <a:buNone/>
            </a:pPr>
            <a:r>
              <a:rPr lang="en-GB" dirty="0" smtClean="0"/>
              <a:t>Some safety issues with &lt;20g/day for medium term daily use.</a:t>
            </a:r>
          </a:p>
          <a:p>
            <a:pPr marL="0" indent="0">
              <a:buNone/>
            </a:pPr>
            <a:endParaRPr lang="en-GB" dirty="0"/>
          </a:p>
          <a:p>
            <a:pPr marL="0" indent="0">
              <a:buNone/>
            </a:pPr>
            <a:r>
              <a:rPr lang="en-GB" dirty="0" smtClean="0"/>
              <a:t>No side effects and doesn’t contravene doping regulations</a:t>
            </a:r>
            <a:endParaRPr lang="en-GB" dirty="0"/>
          </a:p>
        </p:txBody>
      </p:sp>
    </p:spTree>
    <p:extLst>
      <p:ext uri="{BB962C8B-B14F-4D97-AF65-F5344CB8AC3E}">
        <p14:creationId xmlns:p14="http://schemas.microsoft.com/office/powerpoint/2010/main" val="11867871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Effectiveness of BCAA?</a:t>
            </a:r>
            <a:endParaRPr lang="en-GB" dirty="0"/>
          </a:p>
        </p:txBody>
      </p:sp>
      <p:sp>
        <p:nvSpPr>
          <p:cNvPr id="3" name="Content Placeholder 2"/>
          <p:cNvSpPr>
            <a:spLocks noGrp="1"/>
          </p:cNvSpPr>
          <p:nvPr>
            <p:ph idx="1"/>
          </p:nvPr>
        </p:nvSpPr>
        <p:spPr>
          <a:xfrm>
            <a:off x="838200" y="1825624"/>
            <a:ext cx="10515600" cy="4845469"/>
          </a:xfrm>
        </p:spPr>
        <p:txBody>
          <a:bodyPr>
            <a:normAutofit fontScale="85000" lnSpcReduction="20000"/>
          </a:bodyPr>
          <a:lstStyle/>
          <a:p>
            <a:pPr marL="0" indent="0">
              <a:buNone/>
            </a:pPr>
            <a:r>
              <a:rPr lang="en-GB" dirty="0" err="1" smtClean="0"/>
              <a:t>Blomstrand</a:t>
            </a:r>
            <a:r>
              <a:rPr lang="en-GB" dirty="0" smtClean="0"/>
              <a:t> (2001) concluded </a:t>
            </a:r>
            <a:r>
              <a:rPr lang="en-GB" dirty="0"/>
              <a:t>that BCAA supplementation reduces RPE and mental fatigue during prolonged exercise and improves cognitive performance after exercise, </a:t>
            </a:r>
            <a:endParaRPr lang="en-GB" dirty="0" smtClean="0"/>
          </a:p>
          <a:p>
            <a:pPr marL="0" indent="0">
              <a:buNone/>
            </a:pPr>
            <a:r>
              <a:rPr lang="en-GB" dirty="0" err="1"/>
              <a:t>Blomstrand</a:t>
            </a:r>
            <a:r>
              <a:rPr lang="en-GB" dirty="0"/>
              <a:t> (2001)</a:t>
            </a:r>
            <a:r>
              <a:rPr lang="en-GB" dirty="0" smtClean="0"/>
              <a:t> </a:t>
            </a:r>
            <a:r>
              <a:rPr lang="en-GB" dirty="0"/>
              <a:t>also suggests that in some situations BCAA supplementation may improve physical performance, such as during exercise in the heat or in actual competitive races where central fatigue may be more pronounced than in laboratory </a:t>
            </a:r>
            <a:r>
              <a:rPr lang="en-GB" dirty="0" smtClean="0"/>
              <a:t>experiments. </a:t>
            </a:r>
          </a:p>
          <a:p>
            <a:pPr marL="0" indent="0">
              <a:buNone/>
            </a:pPr>
            <a:endParaRPr lang="en-GB" dirty="0"/>
          </a:p>
          <a:p>
            <a:pPr marL="0" indent="0">
              <a:buNone/>
            </a:pPr>
            <a:r>
              <a:rPr lang="en-GB" dirty="0"/>
              <a:t>Watson (2004) reported no beneficial effects of BCAA supplementation, consumed before and during prolonged cycling to exhaustion at 50 percent VO</a:t>
            </a:r>
            <a:r>
              <a:rPr lang="en-GB" baseline="-25000" dirty="0"/>
              <a:t>2</a:t>
            </a:r>
            <a:r>
              <a:rPr lang="en-GB" dirty="0"/>
              <a:t>max in the heat, on performance time, heart rate, and core or skin temperature</a:t>
            </a:r>
            <a:r>
              <a:rPr lang="en-GB" dirty="0" smtClean="0"/>
              <a:t>.</a:t>
            </a:r>
          </a:p>
          <a:p>
            <a:pPr marL="0" indent="0">
              <a:buNone/>
            </a:pPr>
            <a:endParaRPr lang="en-GB" dirty="0"/>
          </a:p>
          <a:p>
            <a:pPr marL="0" indent="0">
              <a:buNone/>
            </a:pPr>
            <a:r>
              <a:rPr lang="en-GB" dirty="0" smtClean="0"/>
              <a:t>Watson </a:t>
            </a:r>
            <a:r>
              <a:rPr lang="en-GB" dirty="0"/>
              <a:t>(2004) </a:t>
            </a:r>
            <a:r>
              <a:rPr lang="en-GB" dirty="0" smtClean="0"/>
              <a:t>conclude </a:t>
            </a:r>
            <a:r>
              <a:rPr lang="en-GB" dirty="0"/>
              <a:t>that most studies show no effects of BCAA supplementation on performance, such as prevention </a:t>
            </a:r>
            <a:r>
              <a:rPr lang="en-GB" dirty="0" smtClean="0"/>
              <a:t>f </a:t>
            </a:r>
            <a:r>
              <a:rPr lang="en-GB" dirty="0"/>
              <a:t>fatigue during prolonged </a:t>
            </a:r>
            <a:r>
              <a:rPr lang="en-GB" dirty="0" smtClean="0"/>
              <a:t>exercise.</a:t>
            </a:r>
          </a:p>
        </p:txBody>
      </p:sp>
    </p:spTree>
    <p:extLst>
      <p:ext uri="{BB962C8B-B14F-4D97-AF65-F5344CB8AC3E}">
        <p14:creationId xmlns:p14="http://schemas.microsoft.com/office/powerpoint/2010/main" val="36933524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Beta Alanine</a:t>
            </a:r>
            <a:endParaRPr lang="en-GB" dirty="0"/>
          </a:p>
        </p:txBody>
      </p:sp>
      <p:sp>
        <p:nvSpPr>
          <p:cNvPr id="3" name="Content Placeholder 2"/>
          <p:cNvSpPr>
            <a:spLocks noGrp="1"/>
          </p:cNvSpPr>
          <p:nvPr>
            <p:ph idx="1"/>
          </p:nvPr>
        </p:nvSpPr>
        <p:spPr>
          <a:xfrm>
            <a:off x="838711" y="1831762"/>
            <a:ext cx="10336608" cy="4351338"/>
          </a:xfrm>
        </p:spPr>
        <p:txBody>
          <a:bodyPr>
            <a:normAutofit fontScale="92500" lnSpcReduction="10000"/>
          </a:bodyPr>
          <a:lstStyle/>
          <a:p>
            <a:pPr marL="0" indent="0">
              <a:buNone/>
            </a:pPr>
            <a:r>
              <a:rPr lang="en-GB" dirty="0" smtClean="0"/>
              <a:t>Non-essential amino acid</a:t>
            </a:r>
          </a:p>
          <a:p>
            <a:pPr marL="0" indent="0">
              <a:buNone/>
            </a:pPr>
            <a:endParaRPr lang="en-GB" dirty="0"/>
          </a:p>
          <a:p>
            <a:pPr marL="0" indent="0">
              <a:buNone/>
            </a:pPr>
            <a:r>
              <a:rPr lang="en-GB" dirty="0" smtClean="0"/>
              <a:t>With histidine beta alanine increases synthesis of carnosine which buffers change in muscle pH, thereby reducing the onset of muscle fatigue and loss of force production.</a:t>
            </a:r>
          </a:p>
          <a:p>
            <a:pPr marL="0" indent="0">
              <a:buNone/>
            </a:pPr>
            <a:endParaRPr lang="en-GB" dirty="0"/>
          </a:p>
          <a:p>
            <a:pPr marL="0" indent="0">
              <a:buNone/>
            </a:pPr>
            <a:r>
              <a:rPr lang="en-GB" dirty="0" smtClean="0"/>
              <a:t>Evidence for effect equivocal but there seems to be little performance effect in activities lasting more than 10 minutes.</a:t>
            </a:r>
          </a:p>
          <a:p>
            <a:pPr marL="0" indent="0">
              <a:buNone/>
            </a:pPr>
            <a:endParaRPr lang="en-GB" dirty="0"/>
          </a:p>
          <a:p>
            <a:pPr marL="0" indent="0">
              <a:buNone/>
            </a:pPr>
            <a:r>
              <a:rPr lang="en-GB" dirty="0" smtClean="0"/>
              <a:t>Tingling / itchy sensation in the skin with does over 800mg /day (10mg/kg/day)</a:t>
            </a:r>
            <a:endParaRPr lang="en-GB" dirty="0"/>
          </a:p>
        </p:txBody>
      </p:sp>
    </p:spTree>
    <p:extLst>
      <p:ext uri="{BB962C8B-B14F-4D97-AF65-F5344CB8AC3E}">
        <p14:creationId xmlns:p14="http://schemas.microsoft.com/office/powerpoint/2010/main" val="22762796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Glutamine</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Increase energy production and contributes nitrogen for biochemical reactions</a:t>
            </a:r>
          </a:p>
          <a:p>
            <a:pPr marL="0" indent="0">
              <a:buNone/>
            </a:pPr>
            <a:endParaRPr lang="en-GB" dirty="0"/>
          </a:p>
          <a:p>
            <a:pPr marL="0" indent="0">
              <a:buNone/>
            </a:pPr>
            <a:r>
              <a:rPr lang="en-GB" dirty="0" smtClean="0"/>
              <a:t>No direct influence on performance.</a:t>
            </a:r>
          </a:p>
          <a:p>
            <a:pPr marL="0" indent="0">
              <a:buNone/>
            </a:pPr>
            <a:endParaRPr lang="en-GB" dirty="0" smtClean="0"/>
          </a:p>
          <a:p>
            <a:pPr marL="0" indent="0">
              <a:buNone/>
            </a:pPr>
            <a:r>
              <a:rPr lang="en-GB" dirty="0" smtClean="0"/>
              <a:t>May help with recovery of muscle mass, reduce chance of infections.</a:t>
            </a:r>
          </a:p>
          <a:p>
            <a:pPr marL="0" indent="0">
              <a:buNone/>
            </a:pPr>
            <a:r>
              <a:rPr lang="en-GB" i="1" dirty="0">
                <a:solidFill>
                  <a:srgbClr val="FF0000"/>
                </a:solidFill>
              </a:rPr>
              <a:t>Although glutamine may simulate muscle glycogen synthesis, reviewers recently concluded that there is no advantage over ingestion of adequate carbohydrate </a:t>
            </a:r>
            <a:r>
              <a:rPr lang="en-GB" i="1" dirty="0" smtClean="0">
                <a:solidFill>
                  <a:srgbClr val="FF0000"/>
                </a:solidFill>
              </a:rPr>
              <a:t>alone (Hargreaves &amp; Snow,2000)</a:t>
            </a:r>
          </a:p>
          <a:p>
            <a:pPr marL="0" indent="0">
              <a:buNone/>
            </a:pPr>
            <a:endParaRPr lang="en-GB" dirty="0"/>
          </a:p>
          <a:p>
            <a:pPr marL="0" indent="0">
              <a:buNone/>
            </a:pPr>
            <a:r>
              <a:rPr lang="en-GB" dirty="0" smtClean="0"/>
              <a:t>No safety concerns with &lt;45g/day for 6 weeks</a:t>
            </a:r>
            <a:endParaRPr lang="en-GB" dirty="0"/>
          </a:p>
        </p:txBody>
      </p:sp>
    </p:spTree>
    <p:extLst>
      <p:ext uri="{BB962C8B-B14F-4D97-AF65-F5344CB8AC3E}">
        <p14:creationId xmlns:p14="http://schemas.microsoft.com/office/powerpoint/2010/main" val="5299363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Nitrates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Dilates blood vessels in exercising muscle, reduce oxygen use and improves energy production.</a:t>
            </a:r>
          </a:p>
          <a:p>
            <a:pPr marL="0" indent="0">
              <a:buNone/>
            </a:pPr>
            <a:endParaRPr lang="en-GB" dirty="0"/>
          </a:p>
          <a:p>
            <a:pPr marL="0" indent="0">
              <a:buNone/>
            </a:pPr>
            <a:r>
              <a:rPr lang="en-GB" dirty="0" smtClean="0"/>
              <a:t>No safety concerns with current recommendations</a:t>
            </a:r>
          </a:p>
          <a:p>
            <a:pPr marL="0" indent="0">
              <a:buNone/>
            </a:pPr>
            <a:endParaRPr lang="en-GB" dirty="0"/>
          </a:p>
          <a:p>
            <a:pPr marL="0" indent="0">
              <a:buNone/>
            </a:pPr>
            <a:r>
              <a:rPr lang="en-GB" dirty="0"/>
              <a:t>The optimal dosage of nitrate supplementation tends to be </a:t>
            </a:r>
            <a:r>
              <a:rPr lang="en-GB" dirty="0" smtClean="0"/>
              <a:t>6.4-12.8mg/kg.</a:t>
            </a:r>
          </a:p>
          <a:p>
            <a:pPr marL="0" indent="0">
              <a:buNone/>
            </a:pPr>
            <a:endParaRPr lang="en-GB" dirty="0"/>
          </a:p>
          <a:p>
            <a:pPr marL="0" indent="0">
              <a:buNone/>
            </a:pPr>
            <a:r>
              <a:rPr lang="en-GB" dirty="0" smtClean="0"/>
              <a:t>No ethical concerns.</a:t>
            </a:r>
          </a:p>
          <a:p>
            <a:pPr marL="0" indent="0">
              <a:buNone/>
            </a:pPr>
            <a:endParaRPr lang="en-GB" dirty="0"/>
          </a:p>
          <a:p>
            <a:pPr marL="0" indent="0">
              <a:buNone/>
            </a:pPr>
            <a:r>
              <a:rPr lang="en-GB" dirty="0" smtClean="0"/>
              <a:t>Evidence to show improved performance in endurance activities</a:t>
            </a:r>
            <a:endParaRPr lang="en-GB" dirty="0"/>
          </a:p>
        </p:txBody>
      </p:sp>
    </p:spTree>
    <p:extLst>
      <p:ext uri="{BB962C8B-B14F-4D97-AF65-F5344CB8AC3E}">
        <p14:creationId xmlns:p14="http://schemas.microsoft.com/office/powerpoint/2010/main" val="37119809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03267"/>
          </a:xfrm>
        </p:spPr>
        <p:txBody>
          <a:bodyPr>
            <a:normAutofit fontScale="90000"/>
          </a:bodyPr>
          <a:lstStyle/>
          <a:p>
            <a:pPr algn="ctr"/>
            <a:r>
              <a:rPr lang="en-GB" dirty="0" smtClean="0"/>
              <a:t>Nitrates and Performance</a:t>
            </a:r>
            <a:endParaRPr lang="en-GB" dirty="0"/>
          </a:p>
        </p:txBody>
      </p:sp>
      <p:sp>
        <p:nvSpPr>
          <p:cNvPr id="3" name="Content Placeholder 2"/>
          <p:cNvSpPr>
            <a:spLocks noGrp="1"/>
          </p:cNvSpPr>
          <p:nvPr>
            <p:ph idx="1"/>
          </p:nvPr>
        </p:nvSpPr>
        <p:spPr>
          <a:xfrm>
            <a:off x="665672" y="1083753"/>
            <a:ext cx="10515600" cy="5506828"/>
          </a:xfrm>
        </p:spPr>
        <p:txBody>
          <a:bodyPr>
            <a:normAutofit fontScale="92500" lnSpcReduction="20000"/>
          </a:bodyPr>
          <a:lstStyle/>
          <a:p>
            <a:pPr marL="0" indent="0">
              <a:buNone/>
            </a:pPr>
            <a:r>
              <a:rPr lang="en-GB" dirty="0">
                <a:solidFill>
                  <a:srgbClr val="FF0000"/>
                </a:solidFill>
              </a:rPr>
              <a:t>Wylie (2013) Dietary NO</a:t>
            </a:r>
            <a:r>
              <a:rPr lang="en-GB" baseline="-25000" dirty="0">
                <a:solidFill>
                  <a:srgbClr val="FF0000"/>
                </a:solidFill>
              </a:rPr>
              <a:t>3</a:t>
            </a:r>
            <a:r>
              <a:rPr lang="en-GB" dirty="0">
                <a:solidFill>
                  <a:srgbClr val="FF0000"/>
                </a:solidFill>
              </a:rPr>
              <a:t> </a:t>
            </a:r>
            <a:r>
              <a:rPr lang="en-GB" baseline="30000" dirty="0">
                <a:solidFill>
                  <a:srgbClr val="FF0000"/>
                </a:solidFill>
              </a:rPr>
              <a:t>−</a:t>
            </a:r>
            <a:r>
              <a:rPr lang="en-GB" dirty="0">
                <a:solidFill>
                  <a:srgbClr val="FF0000"/>
                </a:solidFill>
              </a:rPr>
              <a:t> supplementation improves performance during intense intermittent exercise and may be a useful ergogenic aid for team sports players</a:t>
            </a:r>
            <a:r>
              <a:rPr lang="en-GB" dirty="0"/>
              <a:t>.</a:t>
            </a:r>
          </a:p>
          <a:p>
            <a:endParaRPr lang="en-GB" dirty="0" smtClean="0"/>
          </a:p>
          <a:p>
            <a:pPr marL="0" indent="0">
              <a:buNone/>
            </a:pPr>
            <a:r>
              <a:rPr lang="en-GB" dirty="0" smtClean="0">
                <a:solidFill>
                  <a:srgbClr val="00B0F0"/>
                </a:solidFill>
              </a:rPr>
              <a:t>Kramer (2016) </a:t>
            </a:r>
            <a:r>
              <a:rPr lang="en-GB" dirty="0">
                <a:solidFill>
                  <a:srgbClr val="00B0F0"/>
                </a:solidFill>
              </a:rPr>
              <a:t>Consuming dietary nitrate in the potassium nitrate salt form improved peak power during a Wingate test, but did not improve elements of strength or endurance in male CrossFit athletes</a:t>
            </a:r>
            <a:r>
              <a:rPr lang="en-GB" dirty="0" smtClean="0">
                <a:solidFill>
                  <a:srgbClr val="00B0F0"/>
                </a:solidFill>
              </a:rPr>
              <a:t>.</a:t>
            </a:r>
          </a:p>
          <a:p>
            <a:pPr marL="0" indent="0">
              <a:buNone/>
            </a:pPr>
            <a:endParaRPr lang="en-GB" dirty="0"/>
          </a:p>
          <a:p>
            <a:pPr marL="0" indent="0">
              <a:buNone/>
            </a:pPr>
            <a:r>
              <a:rPr lang="en-GB" dirty="0" smtClean="0"/>
              <a:t>Bond (2012) Nitrate </a:t>
            </a:r>
            <a:r>
              <a:rPr lang="en-GB" dirty="0"/>
              <a:t>supplementation in the form of BR juice resulted in improved maximal rowing-ergometer repetitions, particularly in the later stages of exercise</a:t>
            </a:r>
            <a:r>
              <a:rPr lang="en-GB" dirty="0" smtClean="0"/>
              <a:t>.</a:t>
            </a:r>
          </a:p>
          <a:p>
            <a:pPr marL="0" indent="0">
              <a:buNone/>
            </a:pPr>
            <a:endParaRPr lang="en-GB" dirty="0"/>
          </a:p>
          <a:p>
            <a:pPr marL="0" indent="0">
              <a:buNone/>
            </a:pPr>
            <a:r>
              <a:rPr lang="en-GB" dirty="0" smtClean="0"/>
              <a:t>Shannon (2017) Acute </a:t>
            </a:r>
            <a:r>
              <a:rPr lang="en-GB" dirty="0"/>
              <a:t>BRJ supplementation significantly enhanced 1500  m, but not 10,000  m TT performance. These findings suggest that BRJ might be ergogenic during shorter distance TTs which allow for a high work rate, but not during longer distance TTs, completed at a lower work rate.</a:t>
            </a: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337826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Nitrates – strategy of use</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Wylie (2013) supplementation with 500 </a:t>
            </a:r>
            <a:r>
              <a:rPr lang="en-GB" dirty="0"/>
              <a:t>mg </a:t>
            </a:r>
            <a:r>
              <a:rPr lang="en-GB" dirty="0" smtClean="0"/>
              <a:t> </a:t>
            </a:r>
            <a:r>
              <a:rPr lang="en-GB" dirty="0"/>
              <a:t>nitrate, 2-2.5 hours prior to exercise appears to be most effective timing </a:t>
            </a:r>
            <a:r>
              <a:rPr lang="en-GB" dirty="0" smtClean="0"/>
              <a:t>strategy.</a:t>
            </a:r>
          </a:p>
          <a:p>
            <a:pPr marL="0" indent="0">
              <a:buNone/>
            </a:pPr>
            <a:endParaRPr lang="en-GB" baseline="30000" dirty="0"/>
          </a:p>
          <a:p>
            <a:pPr marL="0" indent="0">
              <a:buNone/>
            </a:pPr>
            <a:r>
              <a:rPr lang="en-GB" dirty="0" smtClean="0"/>
              <a:t>McMahon (2017)</a:t>
            </a:r>
            <a:r>
              <a:rPr lang="en-GB" dirty="0"/>
              <a:t> </a:t>
            </a:r>
            <a:r>
              <a:rPr lang="en-GB" dirty="0" smtClean="0"/>
              <a:t>suggest </a:t>
            </a:r>
            <a:r>
              <a:rPr lang="en-GB" dirty="0"/>
              <a:t>that undertaking a 3-6 day loading strategy of upwards of 1000 mg nitrate prior to competition may provide even greater benefits to </a:t>
            </a:r>
            <a:r>
              <a:rPr lang="en-GB" dirty="0" smtClean="0"/>
              <a:t>performance. </a:t>
            </a:r>
          </a:p>
          <a:p>
            <a:pPr marL="0" indent="0">
              <a:buNone/>
            </a:pPr>
            <a:endParaRPr lang="en-GB" dirty="0"/>
          </a:p>
          <a:p>
            <a:pPr marL="0" indent="0">
              <a:buNone/>
            </a:pPr>
            <a:r>
              <a:rPr lang="en-GB" dirty="0" smtClean="0"/>
              <a:t>Tan (2017) when </a:t>
            </a:r>
            <a:r>
              <a:rPr lang="en-GB" dirty="0"/>
              <a:t>performing in events lasting over 40 minutes, emerging evidence suggests there may be further benefit to ingesting nitrate during exercise in order to help maintain plasma nitrite concentrations and subsequently maintain the associated </a:t>
            </a:r>
            <a:r>
              <a:rPr lang="en-GB" dirty="0" smtClean="0"/>
              <a:t>benefits.</a:t>
            </a:r>
            <a:endParaRPr lang="en-GB" dirty="0"/>
          </a:p>
        </p:txBody>
      </p:sp>
    </p:spTree>
    <p:extLst>
      <p:ext uri="{BB962C8B-B14F-4D97-AF65-F5344CB8AC3E}">
        <p14:creationId xmlns:p14="http://schemas.microsoft.com/office/powerpoint/2010/main" val="29594536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Bicarbonate</a:t>
            </a:r>
            <a:endParaRPr lang="en-GB" dirty="0"/>
          </a:p>
        </p:txBody>
      </p:sp>
      <p:sp>
        <p:nvSpPr>
          <p:cNvPr id="3" name="Content Placeholder 2"/>
          <p:cNvSpPr>
            <a:spLocks noGrp="1"/>
          </p:cNvSpPr>
          <p:nvPr>
            <p:ph idx="1"/>
          </p:nvPr>
        </p:nvSpPr>
        <p:spPr/>
        <p:txBody>
          <a:bodyPr/>
          <a:lstStyle/>
          <a:p>
            <a:pPr marL="0" indent="0">
              <a:buNone/>
            </a:pPr>
            <a:r>
              <a:rPr lang="en-GB" dirty="0" smtClean="0"/>
              <a:t>Enhances metabolic buffering</a:t>
            </a:r>
          </a:p>
          <a:p>
            <a:pPr marL="0" indent="0">
              <a:buNone/>
            </a:pPr>
            <a:endParaRPr lang="en-GB" dirty="0"/>
          </a:p>
          <a:p>
            <a:pPr marL="0" indent="0">
              <a:buNone/>
            </a:pPr>
            <a:r>
              <a:rPr lang="en-GB" dirty="0" smtClean="0"/>
              <a:t>Some moderate performance gain in short term high intensity activities, best in already well trained athletes</a:t>
            </a:r>
          </a:p>
          <a:p>
            <a:pPr marL="0" indent="0">
              <a:buNone/>
            </a:pPr>
            <a:endParaRPr lang="en-GB" dirty="0"/>
          </a:p>
          <a:p>
            <a:pPr marL="0" indent="0">
              <a:buNone/>
            </a:pPr>
            <a:r>
              <a:rPr lang="en-GB" dirty="0" smtClean="0"/>
              <a:t>No safety concerns in short term use &lt;300mg/kg.</a:t>
            </a:r>
          </a:p>
          <a:p>
            <a:pPr marL="0" indent="0">
              <a:buNone/>
            </a:pPr>
            <a:endParaRPr lang="en-GB" dirty="0"/>
          </a:p>
          <a:p>
            <a:pPr marL="0" indent="0">
              <a:buNone/>
            </a:pPr>
            <a:r>
              <a:rPr lang="en-GB" dirty="0" smtClean="0"/>
              <a:t>Can cause nausea, </a:t>
            </a:r>
            <a:r>
              <a:rPr lang="en-GB" dirty="0" err="1" smtClean="0"/>
              <a:t>diarrhea</a:t>
            </a:r>
            <a:r>
              <a:rPr lang="en-GB" dirty="0" smtClean="0"/>
              <a:t>, vomiting and stomach pain.</a:t>
            </a:r>
            <a:endParaRPr lang="en-GB" dirty="0"/>
          </a:p>
        </p:txBody>
      </p:sp>
    </p:spTree>
    <p:extLst>
      <p:ext uri="{BB962C8B-B14F-4D97-AF65-F5344CB8AC3E}">
        <p14:creationId xmlns:p14="http://schemas.microsoft.com/office/powerpoint/2010/main" val="17685899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Vitamins / minerals</a:t>
            </a:r>
            <a:br>
              <a:rPr lang="en-GB" dirty="0" smtClean="0"/>
            </a:br>
            <a:endParaRPr lang="en-GB" dirty="0"/>
          </a:p>
        </p:txBody>
      </p:sp>
      <p:sp>
        <p:nvSpPr>
          <p:cNvPr id="3" name="Content Placeholder 2"/>
          <p:cNvSpPr>
            <a:spLocks noGrp="1"/>
          </p:cNvSpPr>
          <p:nvPr>
            <p:ph idx="1"/>
          </p:nvPr>
        </p:nvSpPr>
        <p:spPr>
          <a:xfrm>
            <a:off x="887296" y="1782667"/>
            <a:ext cx="11304704" cy="4544490"/>
          </a:xfrm>
        </p:spPr>
        <p:txBody>
          <a:bodyPr>
            <a:normAutofit fontScale="92500"/>
          </a:bodyPr>
          <a:lstStyle/>
          <a:p>
            <a:pPr marL="0" indent="0">
              <a:buNone/>
            </a:pPr>
            <a:r>
              <a:rPr lang="en-GB" dirty="0" smtClean="0"/>
              <a:t>To minimise free radical damage and thereby reducing fatigue, inflammation and soreness.</a:t>
            </a:r>
          </a:p>
          <a:p>
            <a:pPr marL="0" indent="0">
              <a:buNone/>
            </a:pPr>
            <a:endParaRPr lang="en-GB" dirty="0"/>
          </a:p>
          <a:p>
            <a:pPr marL="0" indent="0">
              <a:buNone/>
            </a:pPr>
            <a:r>
              <a:rPr lang="en-GB" dirty="0" smtClean="0"/>
              <a:t>Don’t </a:t>
            </a:r>
            <a:r>
              <a:rPr lang="en-GB" dirty="0"/>
              <a:t>directly </a:t>
            </a:r>
            <a:r>
              <a:rPr lang="en-GB" dirty="0" smtClean="0"/>
              <a:t>improve </a:t>
            </a:r>
            <a:r>
              <a:rPr lang="en-GB" dirty="0" err="1" smtClean="0"/>
              <a:t>perfroamnce</a:t>
            </a:r>
            <a:r>
              <a:rPr lang="en-GB" dirty="0" smtClean="0"/>
              <a:t> and may hinder physiological adaptations.</a:t>
            </a:r>
          </a:p>
          <a:p>
            <a:pPr marL="0" indent="0">
              <a:buNone/>
            </a:pPr>
            <a:endParaRPr lang="en-GB" dirty="0" smtClean="0"/>
          </a:p>
          <a:p>
            <a:pPr marL="0" indent="0">
              <a:buNone/>
            </a:pPr>
            <a:r>
              <a:rPr lang="en-GB" dirty="0"/>
              <a:t>Generally safe and don’t contravene doping regulations</a:t>
            </a:r>
          </a:p>
          <a:p>
            <a:pPr marL="0" indent="0">
              <a:buNone/>
            </a:pPr>
            <a:endParaRPr lang="en-GB" dirty="0"/>
          </a:p>
          <a:p>
            <a:pPr marL="0" indent="0">
              <a:buNone/>
            </a:pPr>
            <a:r>
              <a:rPr lang="en-GB" dirty="0" smtClean="0"/>
              <a:t>Consider issues with toxicity i.e. 	</a:t>
            </a:r>
            <a:r>
              <a:rPr lang="en-GB" dirty="0" err="1" smtClean="0"/>
              <a:t>VitC</a:t>
            </a:r>
            <a:r>
              <a:rPr lang="en-GB" dirty="0" smtClean="0"/>
              <a:t> &gt;2,000mg/day  risk of haemorrhage</a:t>
            </a:r>
          </a:p>
          <a:p>
            <a:pPr marL="0" indent="0">
              <a:buNone/>
            </a:pPr>
            <a:r>
              <a:rPr lang="en-GB" dirty="0" smtClean="0"/>
              <a:t>					</a:t>
            </a:r>
            <a:r>
              <a:rPr lang="en-GB" dirty="0" err="1" smtClean="0"/>
              <a:t>Vit</a:t>
            </a:r>
            <a:r>
              <a:rPr lang="en-GB" dirty="0" smtClean="0"/>
              <a:t> E &gt; 1500 IU/day    risk of nausea, </a:t>
            </a:r>
            <a:r>
              <a:rPr lang="en-GB" dirty="0" err="1" smtClean="0"/>
              <a:t>heatburn</a:t>
            </a:r>
            <a:r>
              <a:rPr lang="en-GB" dirty="0" smtClean="0"/>
              <a:t>.</a:t>
            </a:r>
            <a:endParaRPr lang="en-GB" dirty="0"/>
          </a:p>
        </p:txBody>
      </p:sp>
      <p:cxnSp>
        <p:nvCxnSpPr>
          <p:cNvPr id="5" name="Straight Arrow Connector 4"/>
          <p:cNvCxnSpPr/>
          <p:nvPr/>
        </p:nvCxnSpPr>
        <p:spPr>
          <a:xfrm flipH="1" flipV="1">
            <a:off x="8284832" y="5492541"/>
            <a:ext cx="6137" cy="37435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flipV="1">
            <a:off x="8246988" y="5012839"/>
            <a:ext cx="6137" cy="37435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04763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Polyphenols and antioxidants</a:t>
            </a:r>
            <a:endParaRPr lang="en-GB" dirty="0"/>
          </a:p>
        </p:txBody>
      </p:sp>
      <p:sp>
        <p:nvSpPr>
          <p:cNvPr id="3" name="Content Placeholder 2"/>
          <p:cNvSpPr>
            <a:spLocks noGrp="1"/>
          </p:cNvSpPr>
          <p:nvPr>
            <p:ph idx="1"/>
          </p:nvPr>
        </p:nvSpPr>
        <p:spPr>
          <a:xfrm>
            <a:off x="838200" y="1509323"/>
            <a:ext cx="10515600" cy="4351338"/>
          </a:xfrm>
        </p:spPr>
        <p:txBody>
          <a:bodyPr>
            <a:normAutofit fontScale="70000" lnSpcReduction="20000"/>
          </a:bodyPr>
          <a:lstStyle/>
          <a:p>
            <a:pPr marL="0" indent="0">
              <a:buNone/>
            </a:pPr>
            <a:r>
              <a:rPr lang="en-GB" dirty="0" smtClean="0"/>
              <a:t>Product of plants’ secondary metabolism i.e. not require for growth but for plant cellular communication and defence </a:t>
            </a:r>
            <a:r>
              <a:rPr lang="en-GB" dirty="0" err="1" smtClean="0"/>
              <a:t>i.e</a:t>
            </a:r>
            <a:r>
              <a:rPr lang="en-GB" dirty="0" smtClean="0"/>
              <a:t> from ultra violet light</a:t>
            </a:r>
          </a:p>
          <a:p>
            <a:pPr marL="0" indent="0">
              <a:buNone/>
            </a:pPr>
            <a:endParaRPr lang="en-GB" dirty="0"/>
          </a:p>
          <a:p>
            <a:pPr marL="0" indent="0">
              <a:buNone/>
            </a:pPr>
            <a:r>
              <a:rPr lang="en-GB" dirty="0" smtClean="0"/>
              <a:t>Improve mitochondria biogenesis by stimulating oxidative stress-related cell signalling pathways </a:t>
            </a:r>
            <a:r>
              <a:rPr lang="en-GB" dirty="0" err="1" smtClean="0"/>
              <a:t>i.e</a:t>
            </a:r>
            <a:r>
              <a:rPr lang="en-GB" dirty="0" smtClean="0"/>
              <a:t> act as antioxidants</a:t>
            </a:r>
          </a:p>
          <a:p>
            <a:pPr marL="0" indent="0">
              <a:buNone/>
            </a:pPr>
            <a:endParaRPr lang="en-GB" dirty="0" smtClean="0"/>
          </a:p>
          <a:p>
            <a:pPr marL="0" indent="0">
              <a:buNone/>
            </a:pPr>
            <a:r>
              <a:rPr lang="en-GB" dirty="0" smtClean="0"/>
              <a:t>Increase dilation of blood vessels.</a:t>
            </a:r>
          </a:p>
          <a:p>
            <a:pPr marL="0" indent="0">
              <a:buNone/>
            </a:pPr>
            <a:endParaRPr lang="en-GB" dirty="0"/>
          </a:p>
          <a:p>
            <a:pPr marL="0" indent="0">
              <a:buNone/>
            </a:pPr>
            <a:r>
              <a:rPr lang="en-GB" dirty="0" smtClean="0"/>
              <a:t>Generally good for health.</a:t>
            </a:r>
          </a:p>
          <a:p>
            <a:pPr marL="0" indent="0">
              <a:buNone/>
            </a:pPr>
            <a:endParaRPr lang="en-GB" dirty="0" smtClean="0"/>
          </a:p>
          <a:p>
            <a:pPr marL="0" indent="0">
              <a:buNone/>
            </a:pPr>
            <a:r>
              <a:rPr lang="en-GB" dirty="0" smtClean="0"/>
              <a:t>Evidence equivocal </a:t>
            </a:r>
            <a:r>
              <a:rPr lang="en-GB" dirty="0"/>
              <a:t>on </a:t>
            </a:r>
            <a:r>
              <a:rPr lang="en-GB" dirty="0" smtClean="0"/>
              <a:t>dosage but some performance benefits after 7 day supplementations</a:t>
            </a:r>
          </a:p>
          <a:p>
            <a:pPr marL="0" indent="0" algn="ctr">
              <a:buNone/>
            </a:pPr>
            <a:endParaRPr lang="en-GB" dirty="0">
              <a:solidFill>
                <a:srgbClr val="FF0000"/>
              </a:solidFill>
            </a:endParaRPr>
          </a:p>
          <a:p>
            <a:pPr marL="0" indent="0" algn="ctr">
              <a:buNone/>
            </a:pPr>
            <a:r>
              <a:rPr lang="en-GB" dirty="0" smtClean="0">
                <a:solidFill>
                  <a:srgbClr val="FF0000"/>
                </a:solidFill>
              </a:rPr>
              <a:t>Research needed and duration of supplementations</a:t>
            </a:r>
            <a:endParaRPr lang="en-GB" dirty="0">
              <a:solidFill>
                <a:srgbClr val="FF0000"/>
              </a:solidFill>
            </a:endParaRPr>
          </a:p>
        </p:txBody>
      </p:sp>
      <p:sp>
        <p:nvSpPr>
          <p:cNvPr id="4" name="TextBox 3"/>
          <p:cNvSpPr txBox="1"/>
          <p:nvPr/>
        </p:nvSpPr>
        <p:spPr>
          <a:xfrm>
            <a:off x="671239" y="6053107"/>
            <a:ext cx="11156907" cy="646331"/>
          </a:xfrm>
          <a:prstGeom prst="rect">
            <a:avLst/>
          </a:prstGeom>
          <a:noFill/>
        </p:spPr>
        <p:txBody>
          <a:bodyPr wrap="square" rtlCol="0">
            <a:spAutoFit/>
          </a:bodyPr>
          <a:lstStyle/>
          <a:p>
            <a:r>
              <a:rPr lang="en-GB" dirty="0" err="1"/>
              <a:t>Visioli</a:t>
            </a:r>
            <a:r>
              <a:rPr lang="en-GB" dirty="0"/>
              <a:t> F. </a:t>
            </a:r>
            <a:r>
              <a:rPr lang="en-GB" dirty="0" smtClean="0"/>
              <a:t>(2015) Polyphenols </a:t>
            </a:r>
            <a:r>
              <a:rPr lang="en-GB" dirty="0"/>
              <a:t>in Sport: Facts or Fads?. In: Antioxidants in Sport Nutrition. CRC Press/Taylor &amp; Francis, Boca Raton (FL</a:t>
            </a:r>
            <a:r>
              <a:rPr lang="en-GB" dirty="0" smtClean="0"/>
              <a:t>). </a:t>
            </a:r>
            <a:endParaRPr lang="en-GB" dirty="0"/>
          </a:p>
        </p:txBody>
      </p:sp>
      <p:pic>
        <p:nvPicPr>
          <p:cNvPr id="5" name="Picture 4"/>
          <p:cNvPicPr>
            <a:picLocks noChangeAspect="1"/>
          </p:cNvPicPr>
          <p:nvPr/>
        </p:nvPicPr>
        <p:blipFill>
          <a:blip r:embed="rId2"/>
          <a:stretch>
            <a:fillRect/>
          </a:stretch>
        </p:blipFill>
        <p:spPr>
          <a:xfrm>
            <a:off x="8768610" y="2900096"/>
            <a:ext cx="2476062" cy="1569791"/>
          </a:xfrm>
          <a:prstGeom prst="rect">
            <a:avLst/>
          </a:prstGeom>
        </p:spPr>
      </p:pic>
    </p:spTree>
    <p:extLst>
      <p:ext uri="{BB962C8B-B14F-4D97-AF65-F5344CB8AC3E}">
        <p14:creationId xmlns:p14="http://schemas.microsoft.com/office/powerpoint/2010/main" val="16258453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7466"/>
          </a:xfrm>
        </p:spPr>
        <p:txBody>
          <a:bodyPr>
            <a:normAutofit fontScale="90000"/>
          </a:bodyPr>
          <a:lstStyle/>
          <a:p>
            <a:pPr algn="ctr"/>
            <a:r>
              <a:rPr lang="en-GB" dirty="0" smtClean="0"/>
              <a:t>Ginseng</a:t>
            </a:r>
            <a:endParaRPr lang="en-GB" dirty="0"/>
          </a:p>
        </p:txBody>
      </p:sp>
      <p:sp>
        <p:nvSpPr>
          <p:cNvPr id="3" name="Content Placeholder 2"/>
          <p:cNvSpPr>
            <a:spLocks noGrp="1"/>
          </p:cNvSpPr>
          <p:nvPr>
            <p:ph idx="1"/>
          </p:nvPr>
        </p:nvSpPr>
        <p:spPr>
          <a:xfrm>
            <a:off x="838200" y="1236481"/>
            <a:ext cx="10515600" cy="4351338"/>
          </a:xfrm>
        </p:spPr>
        <p:txBody>
          <a:bodyPr>
            <a:normAutofit fontScale="92500" lnSpcReduction="10000"/>
          </a:bodyPr>
          <a:lstStyle/>
          <a:p>
            <a:pPr marL="0" indent="0">
              <a:buNone/>
            </a:pPr>
            <a:r>
              <a:rPr lang="en-GB" dirty="0" smtClean="0"/>
              <a:t>Ginseng contains a range of steroidal glycosides that can simulate the CNS and increase the production of </a:t>
            </a:r>
            <a:r>
              <a:rPr lang="en-GB" dirty="0" err="1" smtClean="0"/>
              <a:t>cortictrophin</a:t>
            </a:r>
            <a:r>
              <a:rPr lang="en-GB" dirty="0" smtClean="0"/>
              <a:t> &amp; cortisol. It can stimulate the production of proteins and act as an </a:t>
            </a:r>
            <a:r>
              <a:rPr lang="en-GB" dirty="0" err="1" smtClean="0"/>
              <a:t>immunostimulant</a:t>
            </a:r>
            <a:r>
              <a:rPr lang="en-GB" dirty="0" smtClean="0"/>
              <a:t> and antioxidant.</a:t>
            </a:r>
          </a:p>
          <a:p>
            <a:pPr marL="0" indent="0">
              <a:buNone/>
            </a:pPr>
            <a:endParaRPr lang="en-GB" dirty="0"/>
          </a:p>
          <a:p>
            <a:pPr marL="0" indent="0">
              <a:buNone/>
            </a:pPr>
            <a:r>
              <a:rPr lang="en-GB" dirty="0" smtClean="0"/>
              <a:t>Most evidence is that there are no performance enhancing effect.</a:t>
            </a:r>
          </a:p>
          <a:p>
            <a:pPr marL="0" indent="0">
              <a:buNone/>
            </a:pPr>
            <a:endParaRPr lang="en-GB" dirty="0"/>
          </a:p>
          <a:p>
            <a:r>
              <a:rPr lang="en-GB" dirty="0" smtClean="0"/>
              <a:t>Some evidence of improvement in psychomotor control,</a:t>
            </a:r>
          </a:p>
          <a:p>
            <a:r>
              <a:rPr lang="en-GB" dirty="0" err="1" smtClean="0"/>
              <a:t>Biondo</a:t>
            </a:r>
            <a:r>
              <a:rPr lang="en-GB" dirty="0" smtClean="0"/>
              <a:t> (2008) – improve immune response to acute exercise</a:t>
            </a:r>
          </a:p>
          <a:p>
            <a:r>
              <a:rPr lang="en-GB" dirty="0" smtClean="0"/>
              <a:t>Wang et al (2010) – anti-fatigue effects</a:t>
            </a:r>
          </a:p>
          <a:p>
            <a:r>
              <a:rPr lang="en-GB" dirty="0" smtClean="0"/>
              <a:t>Ping et al (2011) – improved endurance performance</a:t>
            </a:r>
            <a:endParaRPr lang="en-GB" dirty="0"/>
          </a:p>
        </p:txBody>
      </p:sp>
      <p:sp>
        <p:nvSpPr>
          <p:cNvPr id="4" name="TextBox 3"/>
          <p:cNvSpPr txBox="1"/>
          <p:nvPr/>
        </p:nvSpPr>
        <p:spPr>
          <a:xfrm>
            <a:off x="1736747" y="5971216"/>
            <a:ext cx="11463753" cy="369332"/>
          </a:xfrm>
          <a:prstGeom prst="rect">
            <a:avLst/>
          </a:prstGeom>
          <a:noFill/>
        </p:spPr>
        <p:txBody>
          <a:bodyPr wrap="square" rtlCol="0">
            <a:spAutoFit/>
          </a:bodyPr>
          <a:lstStyle/>
          <a:p>
            <a:r>
              <a:rPr lang="en-GB" dirty="0" err="1" smtClean="0"/>
              <a:t>O’Mathuna</a:t>
            </a:r>
            <a:r>
              <a:rPr lang="en-GB" dirty="0" smtClean="0"/>
              <a:t>, D.P. (2001) Ginseng to enhance Sports Performance, </a:t>
            </a:r>
            <a:r>
              <a:rPr lang="en-GB" i="1" dirty="0" smtClean="0"/>
              <a:t>Integrative medicine</a:t>
            </a:r>
            <a:r>
              <a:rPr lang="en-GB" dirty="0" smtClean="0"/>
              <a:t>, 4, pp.77-80.</a:t>
            </a:r>
            <a:endParaRPr lang="en-GB" dirty="0"/>
          </a:p>
        </p:txBody>
      </p:sp>
    </p:spTree>
    <p:extLst>
      <p:ext uri="{BB962C8B-B14F-4D97-AF65-F5344CB8AC3E}">
        <p14:creationId xmlns:p14="http://schemas.microsoft.com/office/powerpoint/2010/main" val="39380430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Lavender</a:t>
            </a:r>
            <a:endParaRPr lang="en-GB" dirty="0"/>
          </a:p>
        </p:txBody>
      </p:sp>
      <p:sp>
        <p:nvSpPr>
          <p:cNvPr id="3" name="Content Placeholder 2"/>
          <p:cNvSpPr>
            <a:spLocks noGrp="1"/>
          </p:cNvSpPr>
          <p:nvPr>
            <p:ph idx="1"/>
          </p:nvPr>
        </p:nvSpPr>
        <p:spPr/>
        <p:txBody>
          <a:bodyPr/>
          <a:lstStyle/>
          <a:p>
            <a:pPr marL="0" indent="0">
              <a:buNone/>
            </a:pPr>
            <a:r>
              <a:rPr lang="en-GB" dirty="0"/>
              <a:t>Knowledge regarding the effects of exercise and lavender inhalation on heart rate may have implication for managing conditions such as anxiety and stress. To determine this effect 25 students were randomly assigned to one of fours treatment groups, either performing sit-up, or not and inhaling lavender or not. The results were consistent with current literature, showing that sit-ups generally increase heart rate (+10 and + 12 </a:t>
            </a:r>
            <a:r>
              <a:rPr lang="en-GB" dirty="0" err="1"/>
              <a:t>bts</a:t>
            </a:r>
            <a:r>
              <a:rPr lang="en-GB" dirty="0"/>
              <a:t>/min), though this was only significant (p&lt;05) for the sit-up group who did not inhale lavender. Lavender did show a decrease in heart rate (-3 and -1 </a:t>
            </a:r>
            <a:r>
              <a:rPr lang="en-GB" dirty="0" err="1"/>
              <a:t>bts</a:t>
            </a:r>
            <a:r>
              <a:rPr lang="en-GB" dirty="0"/>
              <a:t>/min), though this was not significant. The application of this information must be viewed with caution due to poor experimental design and limited statistical power.</a:t>
            </a:r>
          </a:p>
          <a:p>
            <a:pPr marL="0" indent="0">
              <a:buNone/>
            </a:pPr>
            <a:endParaRPr lang="en-GB" dirty="0"/>
          </a:p>
        </p:txBody>
      </p:sp>
    </p:spTree>
    <p:extLst>
      <p:ext uri="{BB962C8B-B14F-4D97-AF65-F5344CB8AC3E}">
        <p14:creationId xmlns:p14="http://schemas.microsoft.com/office/powerpoint/2010/main" val="14502545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 John </a:t>
            </a:r>
            <a:r>
              <a:rPr lang="en-GB" dirty="0" err="1" smtClean="0"/>
              <a:t>Wort</a:t>
            </a:r>
            <a:endParaRPr lang="en-GB" dirty="0"/>
          </a:p>
        </p:txBody>
      </p:sp>
      <p:sp>
        <p:nvSpPr>
          <p:cNvPr id="3" name="Content Placeholder 2"/>
          <p:cNvSpPr>
            <a:spLocks noGrp="1"/>
          </p:cNvSpPr>
          <p:nvPr>
            <p:ph idx="1"/>
          </p:nvPr>
        </p:nvSpPr>
        <p:spPr/>
        <p:txBody>
          <a:bodyPr/>
          <a:lstStyle/>
          <a:p>
            <a:pPr marL="0" indent="0">
              <a:buNone/>
            </a:pPr>
            <a:r>
              <a:rPr lang="en-GB" dirty="0" smtClean="0"/>
              <a:t>Contains a range of phytochemical; flavonoid, phenolic acid, sterols, tannins.</a:t>
            </a:r>
          </a:p>
          <a:p>
            <a:pPr marL="0" indent="0">
              <a:buNone/>
            </a:pPr>
            <a:endParaRPr lang="en-GB" dirty="0"/>
          </a:p>
          <a:p>
            <a:pPr marL="0" indent="0">
              <a:buNone/>
            </a:pPr>
            <a:r>
              <a:rPr lang="en-GB" dirty="0" smtClean="0"/>
              <a:t>Use as an antidepressant and may help to optimise neurotransmitter action.</a:t>
            </a:r>
          </a:p>
          <a:p>
            <a:pPr marL="0" indent="0">
              <a:buNone/>
            </a:pPr>
            <a:endParaRPr lang="en-GB" dirty="0" smtClean="0"/>
          </a:p>
          <a:p>
            <a:pPr marL="0" indent="0">
              <a:buNone/>
            </a:pPr>
            <a:r>
              <a:rPr lang="en-GB" dirty="0" smtClean="0"/>
              <a:t>Williams &amp; Branch (2002) – may reduce hand tremors and anxiety in athletes.</a:t>
            </a:r>
          </a:p>
        </p:txBody>
      </p:sp>
    </p:spTree>
    <p:extLst>
      <p:ext uri="{BB962C8B-B14F-4D97-AF65-F5344CB8AC3E}">
        <p14:creationId xmlns:p14="http://schemas.microsoft.com/office/powerpoint/2010/main" val="29466067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Yohimbine</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A preparation made from the bark of the </a:t>
            </a:r>
            <a:r>
              <a:rPr lang="en-GB" dirty="0" err="1" smtClean="0"/>
              <a:t>Paurinystalia</a:t>
            </a:r>
            <a:r>
              <a:rPr lang="en-GB" dirty="0" smtClean="0"/>
              <a:t> </a:t>
            </a:r>
            <a:r>
              <a:rPr lang="en-GB" dirty="0" err="1" smtClean="0"/>
              <a:t>yoshimbe</a:t>
            </a:r>
            <a:r>
              <a:rPr lang="en-GB" dirty="0" smtClean="0"/>
              <a:t> tree in Africa</a:t>
            </a:r>
          </a:p>
          <a:p>
            <a:pPr marL="0" indent="0">
              <a:buNone/>
            </a:pPr>
            <a:endParaRPr lang="en-GB" dirty="0"/>
          </a:p>
          <a:p>
            <a:pPr marL="0" indent="0">
              <a:buNone/>
            </a:pPr>
            <a:r>
              <a:rPr lang="en-GB" dirty="0" smtClean="0"/>
              <a:t>Increases plasma testosterone, noradrenalin and muscle hypertrophy, reduces body fat by blocking alpha 2-antagonistic receptors and thereby increasing plasma non esterified fatty acids.</a:t>
            </a:r>
          </a:p>
          <a:p>
            <a:pPr marL="0" indent="0">
              <a:buNone/>
            </a:pPr>
            <a:endParaRPr lang="en-GB" dirty="0"/>
          </a:p>
          <a:p>
            <a:pPr marL="0" indent="0">
              <a:buNone/>
            </a:pPr>
            <a:r>
              <a:rPr lang="en-GB" dirty="0" smtClean="0"/>
              <a:t>Williams (2006) no effect on strength or performance but did result in </a:t>
            </a:r>
            <a:r>
              <a:rPr lang="en-GB" dirty="0"/>
              <a:t>fat </a:t>
            </a:r>
            <a:r>
              <a:rPr lang="en-GB" dirty="0" smtClean="0"/>
              <a:t>loss  - other research is equivocal in this area but popular with body builders.</a:t>
            </a:r>
          </a:p>
          <a:p>
            <a:pPr marL="0" indent="0">
              <a:buNone/>
            </a:pPr>
            <a:endParaRPr lang="en-GB" dirty="0"/>
          </a:p>
          <a:p>
            <a:r>
              <a:rPr lang="en-GB" dirty="0" smtClean="0"/>
              <a:t>Increases heart rate, anxiety and blood pressure.</a:t>
            </a:r>
          </a:p>
          <a:p>
            <a:r>
              <a:rPr lang="en-GB" dirty="0" smtClean="0"/>
              <a:t>Some evidence of kidney damage.</a:t>
            </a:r>
          </a:p>
          <a:p>
            <a:pPr marL="0" indent="0">
              <a:buNone/>
            </a:pPr>
            <a:endParaRPr lang="en-GB" dirty="0"/>
          </a:p>
          <a:p>
            <a:pPr marL="0" indent="0">
              <a:buNone/>
            </a:pPr>
            <a:r>
              <a:rPr lang="en-GB" dirty="0" smtClean="0"/>
              <a:t>Banned from use by WADA.</a:t>
            </a:r>
            <a:endParaRPr lang="en-GB" dirty="0"/>
          </a:p>
        </p:txBody>
      </p:sp>
    </p:spTree>
    <p:extLst>
      <p:ext uri="{BB962C8B-B14F-4D97-AF65-F5344CB8AC3E}">
        <p14:creationId xmlns:p14="http://schemas.microsoft.com/office/powerpoint/2010/main" val="42312688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06784"/>
          </a:xfrm>
        </p:spPr>
        <p:txBody>
          <a:bodyPr>
            <a:normAutofit fontScale="90000"/>
          </a:bodyPr>
          <a:lstStyle/>
          <a:p>
            <a:pPr algn="ctr"/>
            <a:r>
              <a:rPr lang="en-GB" dirty="0" smtClean="0"/>
              <a:t>Herbs</a:t>
            </a:r>
            <a:endParaRPr lang="en-GB" dirty="0"/>
          </a:p>
        </p:txBody>
      </p:sp>
      <p:sp>
        <p:nvSpPr>
          <p:cNvPr id="3" name="Content Placeholder 2"/>
          <p:cNvSpPr>
            <a:spLocks noGrp="1"/>
          </p:cNvSpPr>
          <p:nvPr>
            <p:ph idx="1"/>
          </p:nvPr>
        </p:nvSpPr>
        <p:spPr>
          <a:xfrm>
            <a:off x="838200" y="971910"/>
            <a:ext cx="10515600" cy="5716437"/>
          </a:xfrm>
        </p:spPr>
        <p:txBody>
          <a:bodyPr>
            <a:normAutofit fontScale="77500" lnSpcReduction="20000"/>
          </a:bodyPr>
          <a:lstStyle/>
          <a:p>
            <a:pPr marL="0" indent="0">
              <a:buNone/>
            </a:pPr>
            <a:r>
              <a:rPr lang="en-GB" dirty="0" smtClean="0"/>
              <a:t>The evidence of ergogenic benefits of herbs is unproven and equivocal at best.</a:t>
            </a:r>
          </a:p>
          <a:p>
            <a:pPr marL="0" indent="0">
              <a:buNone/>
            </a:pPr>
            <a:endParaRPr lang="en-GB" dirty="0" smtClean="0"/>
          </a:p>
          <a:p>
            <a:pPr marL="0" indent="0">
              <a:buNone/>
            </a:pPr>
            <a:r>
              <a:rPr lang="en-GB" dirty="0" smtClean="0"/>
              <a:t>However,</a:t>
            </a:r>
          </a:p>
          <a:p>
            <a:pPr marL="0" indent="0">
              <a:buNone/>
            </a:pPr>
            <a:endParaRPr lang="en-GB" dirty="0"/>
          </a:p>
          <a:p>
            <a:pPr marL="0" indent="0">
              <a:lnSpc>
                <a:spcPct val="170000"/>
              </a:lnSpc>
              <a:buNone/>
            </a:pPr>
            <a:r>
              <a:rPr lang="en-GB" dirty="0" smtClean="0"/>
              <a:t>Most herbs are complex in nature and contain multiple active ingredients</a:t>
            </a:r>
          </a:p>
          <a:p>
            <a:pPr marL="0" indent="0">
              <a:lnSpc>
                <a:spcPct val="170000"/>
              </a:lnSpc>
              <a:buNone/>
            </a:pPr>
            <a:r>
              <a:rPr lang="en-GB" dirty="0" smtClean="0"/>
              <a:t>Most studies conducted have small cohort and are not well designed.</a:t>
            </a:r>
          </a:p>
          <a:p>
            <a:pPr marL="0" indent="0">
              <a:lnSpc>
                <a:spcPct val="170000"/>
              </a:lnSpc>
              <a:buNone/>
            </a:pPr>
            <a:r>
              <a:rPr lang="en-GB" dirty="0" smtClean="0"/>
              <a:t>Some herbs are unsafe and contravene doping regulations</a:t>
            </a:r>
          </a:p>
          <a:p>
            <a:pPr marL="0" indent="0">
              <a:buNone/>
            </a:pPr>
            <a:endParaRPr lang="en-GB" dirty="0"/>
          </a:p>
          <a:p>
            <a:pPr marL="0" indent="0" algn="ctr">
              <a:buNone/>
            </a:pPr>
            <a:r>
              <a:rPr lang="en-GB" dirty="0" smtClean="0">
                <a:solidFill>
                  <a:srgbClr val="FF0000"/>
                </a:solidFill>
              </a:rPr>
              <a:t>More research is needed to prove</a:t>
            </a:r>
          </a:p>
          <a:p>
            <a:pPr marL="0" indent="0" algn="ctr">
              <a:buNone/>
            </a:pPr>
            <a:r>
              <a:rPr lang="en-GB" dirty="0" smtClean="0">
                <a:solidFill>
                  <a:schemeClr val="accent1">
                    <a:lumMod val="50000"/>
                  </a:schemeClr>
                </a:solidFill>
              </a:rPr>
              <a:t>Safety</a:t>
            </a:r>
          </a:p>
          <a:p>
            <a:pPr marL="0" indent="0" algn="ctr">
              <a:buNone/>
            </a:pPr>
            <a:r>
              <a:rPr lang="en-GB" dirty="0" smtClean="0">
                <a:solidFill>
                  <a:schemeClr val="accent1">
                    <a:lumMod val="50000"/>
                  </a:schemeClr>
                </a:solidFill>
              </a:rPr>
              <a:t>Dosage</a:t>
            </a:r>
          </a:p>
          <a:p>
            <a:pPr marL="0" indent="0" algn="ctr">
              <a:buNone/>
            </a:pPr>
            <a:r>
              <a:rPr lang="en-GB" dirty="0" smtClean="0">
                <a:solidFill>
                  <a:schemeClr val="accent1">
                    <a:lumMod val="50000"/>
                  </a:schemeClr>
                </a:solidFill>
              </a:rPr>
              <a:t>Strategy</a:t>
            </a:r>
          </a:p>
          <a:p>
            <a:pPr marL="0" indent="0" algn="ctr">
              <a:buNone/>
            </a:pPr>
            <a:r>
              <a:rPr lang="en-GB" dirty="0" smtClean="0">
                <a:solidFill>
                  <a:schemeClr val="accent1">
                    <a:lumMod val="50000"/>
                  </a:schemeClr>
                </a:solidFill>
              </a:rPr>
              <a:t>Performance gains</a:t>
            </a:r>
            <a:endParaRPr lang="en-GB" dirty="0">
              <a:solidFill>
                <a:schemeClr val="accent1">
                  <a:lumMod val="50000"/>
                </a:schemeClr>
              </a:solidFill>
            </a:endParaRPr>
          </a:p>
        </p:txBody>
      </p:sp>
    </p:spTree>
    <p:extLst>
      <p:ext uri="{BB962C8B-B14F-4D97-AF65-F5344CB8AC3E}">
        <p14:creationId xmlns:p14="http://schemas.microsoft.com/office/powerpoint/2010/main" val="30065545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666</TotalTime>
  <Words>2924</Words>
  <Application>Microsoft Office PowerPoint</Application>
  <PresentationFormat>Widescreen</PresentationFormat>
  <Paragraphs>421</Paragraphs>
  <Slides>46</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ＭＳ Ｐゴシック</vt:lpstr>
      <vt:lpstr>Arial</vt:lpstr>
      <vt:lpstr>Calibri</vt:lpstr>
      <vt:lpstr>Calibri Light</vt:lpstr>
      <vt:lpstr>新細明體</vt:lpstr>
      <vt:lpstr>Times New Roman</vt:lpstr>
      <vt:lpstr>Wingdings</vt:lpstr>
      <vt:lpstr>Office Theme</vt:lpstr>
      <vt:lpstr>Nutritional Ergogenics - Supplementation</vt:lpstr>
      <vt:lpstr>Prevalence</vt:lpstr>
      <vt:lpstr>Caffeine and Ergogenic in Sport</vt:lpstr>
      <vt:lpstr>Caffeine</vt:lpstr>
      <vt:lpstr>Caffeine Basics</vt:lpstr>
      <vt:lpstr>Pharmacokinetics: Route of Administration/Absorption </vt:lpstr>
      <vt:lpstr>Distribution Throughout the Body</vt:lpstr>
      <vt:lpstr>Effects on the Body</vt:lpstr>
      <vt:lpstr>Effects on the Body</vt:lpstr>
      <vt:lpstr>Behavioral Effects (w/ 100~200 mg)</vt:lpstr>
      <vt:lpstr>Tolerance</vt:lpstr>
      <vt:lpstr>Consumption Doses</vt:lpstr>
      <vt:lpstr>Overdosing</vt:lpstr>
      <vt:lpstr>Health Problems</vt:lpstr>
      <vt:lpstr>PowerPoint Presentation</vt:lpstr>
      <vt:lpstr>Withdrawal</vt:lpstr>
      <vt:lpstr>Symptoms of Withdrawal</vt:lpstr>
      <vt:lpstr>Caffeine: An Ergogenic Aid</vt:lpstr>
      <vt:lpstr>Sporting and Health Effects</vt:lpstr>
      <vt:lpstr>Endurance Performance</vt:lpstr>
      <vt:lpstr>Endurance performance</vt:lpstr>
      <vt:lpstr>Caffeine and Cognitive Performance</vt:lpstr>
      <vt:lpstr>Caffeine – High Intensity and Multi-sprint Sports</vt:lpstr>
      <vt:lpstr>Football</vt:lpstr>
      <vt:lpstr>Strength and Power</vt:lpstr>
      <vt:lpstr>Creatine</vt:lpstr>
      <vt:lpstr>Creatine</vt:lpstr>
      <vt:lpstr>Mechanism of Action</vt:lpstr>
      <vt:lpstr>Creatine Dosing</vt:lpstr>
      <vt:lpstr>Creatine &amp;Performance</vt:lpstr>
      <vt:lpstr>Side Effects of Creatine</vt:lpstr>
      <vt:lpstr>Branched Chain Amino Acids</vt:lpstr>
      <vt:lpstr>Effectiveness of BCAA?</vt:lpstr>
      <vt:lpstr>Beta Alanine</vt:lpstr>
      <vt:lpstr>Glutamine</vt:lpstr>
      <vt:lpstr>Nitrates</vt:lpstr>
      <vt:lpstr>Nitrates and Performance</vt:lpstr>
      <vt:lpstr>Nitrates – strategy of use</vt:lpstr>
      <vt:lpstr>Bicarbonate</vt:lpstr>
      <vt:lpstr>Vitamins / minerals </vt:lpstr>
      <vt:lpstr>Polyphenols and antioxidants</vt:lpstr>
      <vt:lpstr>Ginseng</vt:lpstr>
      <vt:lpstr>Lavender</vt:lpstr>
      <vt:lpstr>St John Wort</vt:lpstr>
      <vt:lpstr>Yohimbine</vt:lpstr>
      <vt:lpstr>Herbs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Nutritional ergogenics - Supplementation</dc:title>
  <dc:creator>David Gardner</dc:creator>
  <cp:lastModifiedBy>David Gardner</cp:lastModifiedBy>
  <cp:revision>37</cp:revision>
  <dcterms:created xsi:type="dcterms:W3CDTF">2021-02-17T20:12:56Z</dcterms:created>
  <dcterms:modified xsi:type="dcterms:W3CDTF">2021-02-19T10:54:16Z</dcterms:modified>
</cp:coreProperties>
</file>