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53" d="100"/>
          <a:sy n="153" d="100"/>
        </p:scale>
        <p:origin x="2034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landfill-tax-rates-for-2026-to-2027/landfill-tax-increase-in-rates-from-1-april-2026" TargetMode="External"/><Relationship Id="rId13" Type="http://schemas.openxmlformats.org/officeDocument/2006/relationships/hyperlink" Target="https://journals.ue.wroc.pl/pn/article/view/1857" TargetMode="External"/><Relationship Id="rId18" Type="http://schemas.openxmlformats.org/officeDocument/2006/relationships/hyperlink" Target="https://scholarworks.waldenu.edu/cgi/viewcontent.cgi?article=4609&amp;context=dissertations&amp;httpsredir=1&amp;referer=" TargetMode="External"/><Relationship Id="rId26" Type="http://schemas.openxmlformats.org/officeDocument/2006/relationships/hyperlink" Target="https://www.preprints.org/manuscript/202601.1826/v1/download" TargetMode="External"/><Relationship Id="rId3" Type="http://schemas.openxmlformats.org/officeDocument/2006/relationships/hyperlink" Target="https://jurnal.stieparapi.ac.id/index.php/jtec/article/view/232" TargetMode="External"/><Relationship Id="rId21" Type="http://schemas.openxmlformats.org/officeDocument/2006/relationships/hyperlink" Target="https://www.thefirstmile.co.uk/the-big-picture/how-uk-pubs-can-comply-with-new-food-waste-rules-in-2025" TargetMode="External"/><Relationship Id="rId7" Type="http://schemas.openxmlformats.org/officeDocument/2006/relationships/hyperlink" Target="https://www.folio3.ai/blog/manual-vs-ai-waste-management/" TargetMode="External"/><Relationship Id="rId12" Type="http://schemas.openxmlformats.org/officeDocument/2006/relationships/hyperlink" Target="https://ijirss.com/index.php/ijirss/article/download/5285/876/8501" TargetMode="External"/><Relationship Id="rId17" Type="http://schemas.openxmlformats.org/officeDocument/2006/relationships/hyperlink" Target="https://refed.org/downloads/refed-us-food-waste-report-2025.pdf" TargetMode="External"/><Relationship Id="rId25" Type="http://schemas.openxmlformats.org/officeDocument/2006/relationships/hyperlink" Target="https://sustainablehospitalityalliance.org/reduce-food-waste-tips-winnow/" TargetMode="External"/><Relationship Id="rId2" Type="http://schemas.openxmlformats.org/officeDocument/2006/relationships/hyperlink" Target="https://www.tandfonline.com/doi/full/10.1080/09669582.2024.2427821" TargetMode="External"/><Relationship Id="rId16" Type="http://schemas.openxmlformats.org/officeDocument/2006/relationships/hyperlink" Target="https://www.oneplanetnetwork.org/sites/default/files/2022-12/Global%20Roadmap%20for%20Food%20Waste%20Reduction%20in%20the%20Tourism%20Sector_Draft%20for%20consultation_Dec2022.pdf" TargetMode="External"/><Relationship Id="rId20" Type="http://schemas.openxmlformats.org/officeDocument/2006/relationships/hyperlink" Target="https://sustainablehospitalityalliance.org/wp-content/uploads/2024/12/Iberostar_WSHA_DecarbonizingHotelFoodSystems_v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ospitalityinsights.ehl.edu/hotel-sustainability-challenges-and-solutions" TargetMode="External"/><Relationship Id="rId11" Type="http://schemas.openxmlformats.org/officeDocument/2006/relationships/hyperlink" Target="https://journalijsra.com/sites/default/files/fulltext_pdf/IJSRA-2025-2945.pdf" TargetMode="External"/><Relationship Id="rId24" Type="http://schemas.openxmlformats.org/officeDocument/2006/relationships/hyperlink" Target="https://www.ukhospitality.org.uk/whats-on-the-horizon-for-hospitality-in-2026/" TargetMode="External"/><Relationship Id="rId5" Type="http://schemas.openxmlformats.org/officeDocument/2006/relationships/hyperlink" Target="https://champions123.org/sites/default/files/2020-08/business-case-reducing-food-loss-and-waste-hotels.pdf" TargetMode="External"/><Relationship Id="rId15" Type="http://schemas.openxmlformats.org/officeDocument/2006/relationships/hyperlink" Target="https://www.megastrat.eu/wp-content/uploads/2024/09/MEGASTRAT-Case-Study_Togoostogo-Pestle-Analysis.pdf" TargetMode="External"/><Relationship Id="rId23" Type="http://schemas.openxmlformats.org/officeDocument/2006/relationships/hyperlink" Target="https://www.ukhospitality.org.uk/getting-ahead-of-new-recycling-legislation/" TargetMode="External"/><Relationship Id="rId10" Type="http://schemas.openxmlformats.org/officeDocument/2006/relationships/hyperlink" Target="https://www.researchgate.net/publication/387090179_Sustainable_Food_Waste_Management_in_the_Hospitality_Industry_Innovations_and_Best_Practices" TargetMode="External"/><Relationship Id="rId19" Type="http://schemas.openxmlformats.org/officeDocument/2006/relationships/hyperlink" Target="https://www.rts.com/resources/guides/food-waste-america/" TargetMode="External"/><Relationship Id="rId4" Type="http://schemas.openxmlformats.org/officeDocument/2006/relationships/hyperlink" Target="https://www.frontiersin.org/journals/artificial-intelligence/articles/10.3389/frai.2024.1429477/full" TargetMode="External"/><Relationship Id="rId9" Type="http://schemas.openxmlformats.org/officeDocument/2006/relationships/hyperlink" Target="https://www.instituteofhospitality.org/wp-content/uploads/2019/02/Food-Waste-Case-Studies-Guide-2019-A4.pdf" TargetMode="External"/><Relationship Id="rId14" Type="http://schemas.openxmlformats.org/officeDocument/2006/relationships/hyperlink" Target="https://pestleanalysis.com/pestle-analysis-for-hotel-industry/" TargetMode="External"/><Relationship Id="rId22" Type="http://schemas.openxmlformats.org/officeDocument/2006/relationships/hyperlink" Target="https://trailapp.com/blog/a-hospitality-guide-to-the-food-waste-regul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1905000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 The Efficacy of Food Waste Sustainability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191000"/>
            <a:ext cx="7854696" cy="1752600"/>
          </a:xfrm>
        </p:spPr>
        <p:txBody>
          <a:bodyPr>
            <a:normAutofit fontScale="70000" lnSpcReduction="20000"/>
          </a:bodyPr>
          <a:lstStyle/>
          <a:p>
            <a:r>
              <a:rPr lang="en-US" sz="1900" dirty="0">
                <a:latin typeface="Arial" pitchFamily="34" charset="0"/>
                <a:cs typeface="Arial" pitchFamily="34" charset="0"/>
              </a:rPr>
              <a:t>Contemporary Themes in the Hotel and Hospitality Sector -  BMIH6001                                                                                                        Lecturer: Dr Ernest </a:t>
            </a:r>
            <a:r>
              <a:rPr lang="en-US" sz="1900" dirty="0" err="1">
                <a:latin typeface="Arial" pitchFamily="34" charset="0"/>
                <a:cs typeface="Arial" pitchFamily="34" charset="0"/>
              </a:rPr>
              <a:t>Balutie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900" dirty="0" err="1">
                <a:latin typeface="Arial" pitchFamily="34" charset="0"/>
                <a:cs typeface="Arial" pitchFamily="34" charset="0"/>
              </a:rPr>
              <a:t>Wavei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                                                                      Student name:  </a:t>
            </a:r>
            <a:r>
              <a:rPr lang="en-US" sz="1900" dirty="0" err="1">
                <a:latin typeface="Arial" pitchFamily="34" charset="0"/>
                <a:cs typeface="Arial" pitchFamily="34" charset="0"/>
              </a:rPr>
              <a:t>Razvan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900" dirty="0" err="1">
                <a:latin typeface="Arial" pitchFamily="34" charset="0"/>
                <a:cs typeface="Arial" pitchFamily="34" charset="0"/>
              </a:rPr>
              <a:t>Cristian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900" dirty="0" err="1">
                <a:latin typeface="Arial" pitchFamily="34" charset="0"/>
                <a:cs typeface="Arial" pitchFamily="34" charset="0"/>
              </a:rPr>
              <a:t>Nicolae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                                                                                                                                                Student ID: 2222787</a:t>
            </a:r>
          </a:p>
          <a:p>
            <a:endParaRPr lang="en-US" sz="1500" dirty="0">
              <a:latin typeface="Arial" pitchFamily="34" charset="0"/>
              <a:cs typeface="Arial" pitchFamily="34" charset="0"/>
            </a:endParaRPr>
          </a:p>
          <a:p>
            <a:endParaRPr lang="en-US" sz="1500" dirty="0">
              <a:latin typeface="Arial" pitchFamily="34" charset="0"/>
              <a:cs typeface="Arial" pitchFamily="34" charset="0"/>
            </a:endParaRPr>
          </a:p>
          <a:p>
            <a:endParaRPr lang="en-US" sz="1600" dirty="0"/>
          </a:p>
          <a:p>
            <a:pPr algn="just"/>
            <a:r>
              <a:rPr lang="en-US" sz="1400" dirty="0">
                <a:latin typeface="Arial" pitchFamily="34" charset="0"/>
                <a:cs typeface="Arial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US" sz="15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Introduction – A Big Change in Hospitality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A Major Shift: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industry is moving away from the old idea that "luxury means having too much food"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UKHospitality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Triple Threat: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sector faces strict new recycling laws, high inflation making food and energy more expensive, and guests who now care deeply about the environment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UKHospitality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Problem: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Throwing away food is a massive market failure that is a disaster for both the planet and the economy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Filimonau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2024;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Májková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Our Goal Today: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To look at how the hotel industry is fighting food waste, using everything from new technology to changing human habits.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High Cost of Food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Environmental Impact: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If food waste were a country, it would be the 3rd largest polluter of greenhouse gases in the world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Filimonau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2024; One Planet Network, 2022).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Our Share: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hospitality industry creates about 18% of all global food waste (Trail,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"Double Cost":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Hotels lose money twice—first when they buy the ingredients, and second when they pay to throw them away in a landfill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Májková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A Great Investment: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For every £1 a hotel spends on reducing food waste, they save an average of £7 (Clowes et al., 2018).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How Our Thinking Has Changed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Old Way (2010–2015):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historical focus was just on how to throw garbage away better or recycle more.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New Way (Post-2020):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Shifting to a "Circular Economy" where food is seen as a valuable resource, not garbage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Bux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Amicarelli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2023; Lopez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Garces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Current Rule (2024–2025):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best way to handle waste is to stop it from being created in the first place (RTS,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Goal: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Moving from measuring "How much did we recycle?" to "How much waste did we prevent?"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Technology to Stop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Problem with Paper: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Kitchen staff tracking waste with pen and paper usually miss about 70% of the actual waste due to time limits and human error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Májková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Smart Bins: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New artificial intelligence technology uses cameras and smart scales to track exactly what is thrown away (Clark et al., 2025; Winnow,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Instant Feedback: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system instantly shows chefs on a screen how much money they just threw in the bin (Clark et al.,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Results: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This psychological trick changes chef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behaviour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instantly, cutting overproduction by 40% to 70% in just one year (Clark et al., 2025;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Korie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Psychology of the Buffet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Buffet Paradox: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 huge, overflowing buffet looks great to guests, but it mathematically guarantees a massive amount of wasted food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Májková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Subtle Nudges: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Lecturing guests about the environment makes them angry; instead, small tricks like slightly smaller plates work much better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Dhir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2020;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Filimonau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2024).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Struggle for Small Hotels: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Small independent hotels often lack the money for AI and the free time to constantly train their staff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Reinke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2017;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Zrnić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2026).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"Bandwidth Tax":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For small business owners, the biggest hurdle is having the mental energy to manage waste programs every single day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Cakranegara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and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Saputri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Analyzing the Industry's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PESTLE Analysis: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Looking at the big picture political, economic, and social factors for hotels from 2025 to 2030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Makos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2024).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New Laws &amp; Taxes: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The UK has strict new waste separation laws, and landfill taxes are jumping to over £130 per ton in 2026 (Gov.uk, 2026;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UKHospitality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2024).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Social Pressure: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Corporate clients will not book hotels that harm the environment, leading to lost business (EHL, 2025; 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Megastrat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2024).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Efficacy Assessment: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Comparing high-tech AI in big chains vs. smart, low-cost management in small hotels (Folio3, 2025; Institute of Hospitality, 2019).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 Necessary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The "Triple Win":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Reducing waste is a proven success—it saves money, protects the planet, and keeps guests happy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Clowes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2018).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A Divided Industry: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Huge hotel chains are using technology to get even richer, while small hotels struggle with compliance costs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Karvounidi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2024).</a:t>
            </a:r>
          </a:p>
          <a:p>
            <a:pPr lvl="0" algn="just" fontAlgn="base"/>
            <a:r>
              <a:rPr lang="en-US" sz="2000" b="1" dirty="0" err="1">
                <a:latin typeface="Arial" pitchFamily="34" charset="0"/>
                <a:cs typeface="Arial" pitchFamily="34" charset="0"/>
              </a:rPr>
              <a:t>Behaviour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 is Key: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Technology is just a tool; the real solution is changing the mindset of the staff.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A New Mindset: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We must stop seeing food as cheap garbage, and start treating it as a highly valuable resource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Filimonau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et al., 2024).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Recommendations for the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468880"/>
            <a:ext cx="8229600" cy="4389120"/>
          </a:xfrm>
        </p:spPr>
        <p:txBody>
          <a:bodyPr>
            <a:normAutofit/>
          </a:bodyPr>
          <a:lstStyle/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For Small Hotels: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Start simple by using manual scales and team up with neighboring businesses to share waste collection costs (One Planet Network, 2022; The First Mile,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For Large Chains: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Install AI smart bins globally and use the data to stop over-ordering food at the corporate level (Clark et al., 2025; Sustainable Hospitality Alliance, 2024).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For the Whole Industry (by 2030):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Standardize how we measure waste so all hotels can be compared fairly (</a:t>
            </a:r>
            <a:r>
              <a:rPr lang="en-US" sz="2000" dirty="0" err="1">
                <a:latin typeface="Arial" pitchFamily="34" charset="0"/>
                <a:cs typeface="Arial" pitchFamily="34" charset="0"/>
              </a:rPr>
              <a:t>ReFED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2025).</a:t>
            </a:r>
          </a:p>
          <a:p>
            <a:pPr lvl="0" algn="just" fontAlgn="base"/>
            <a:r>
              <a:rPr lang="en-US" sz="2000" b="1" dirty="0">
                <a:latin typeface="Arial" pitchFamily="34" charset="0"/>
                <a:cs typeface="Arial" pitchFamily="34" charset="0"/>
              </a:rPr>
              <a:t>Redefine Luxury: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 Move away from wasteful mass buffets and focus on high-quality, made-to-order chef stations (EHL, 2025).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B371CAE-4BF0-54B6-3533-2868BA8E6D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59" y="914400"/>
            <a:ext cx="8610600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Bux, C.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Amicarelli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V. (2023) 'Circular economy and food waste management in the hospitality sector: a review', Journal of Sustainable Tourism.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https://www.tandfonline.com/doi/full/10.1080/09669582.2024.2427821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3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Cakranegara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P.A.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Saputri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W.E. (2025) 'Circular economy; Profitability; Customer loyalty; Green innovation; Government incentives', Journal of Tourism, Economics and Commerce.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https://jurnal.stieparapi.ac.id/index.php/jtec/article/view/232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4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Clark, Q.M.,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Kanavikar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D.B., Clark, J. and Donnelly, P.J. (2025) 'AI-driven food waste management strategies', Frontiers in Artificial Intelligence.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https://www.frontiersin.org/journals/artificial-intelligence/articles/10.3389/frai.2024.1429477/full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7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Clowes, A., Mitchell, P. and Hanson, C. (2018) 'The Business Case for Reducing Food Loss and Waste: Hotels', Champions 12.3.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https://champions123.org/sites/default/files/2020-08/business-case-reducing-food-loss-and-waste-hotels.pdf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8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Dhir, A., Talwar, S., Kaur, P.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Malibari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(2020) 'Food waste in hospitality and food services: A systematic literature review and framework development approach', Journal of Cleaner Production.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https://www.frontiersin.org/journals/artificial-intelligence/articles/10.3389/frai.2024.1429477/full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6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EHL (2025) 'Hotel Sustainability: Financial Challenges and Solutions', Hospitality Insights.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https://hospitalityinsights.ehl.edu/hotel-sustainability-challenges-and-solutions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10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Filimonau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V.,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Krivoseeva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Faracik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R. (2024) 'Agile management practices and zero-waste solutions in hospitality', Journal of Sustainable Tourism.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https://www.tandfonline.com/doi/full/10.1080/09669582.2024.2427821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3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Folio3 (2025) 'Manual vs AI Waste Management: Efficacy Comparison'.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https://www.folio3.ai/blog/manual-vs-ai-waste-management/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9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Gov.uk (2026) 'Landfill Tax rates for 2026 to 2027'.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https://www.gov.uk/government/publications/landfill-tax-rates-for-2026-to-2027/landfill-tax-increase-in-rates-from-1-april-2026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Institute of Hospitality (2019) 'Food Waste Case Studies Guide'. Available at: ((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https://www.instituteofhospitality.org/wp-content/uploads/2019/02/Food-Waste-Case-Studies-Guide-2019-A4.pdf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)) (Accessed: 2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Karvounidi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M.D., Alexandropoulou, A.P.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Fousteris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A.E. (2024) 'Sustainable Food Waste Management in the Hospitality Industry: Innovations and Best Practices', IOSR Journal of Environmental Science, Toxicology and Food Technology. Available at: ((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0"/>
              </a:rPr>
              <a:t>https://www.researchgate.net/publication/387090179_Sustainable_Food_Waste_Management_in_the_Hospitality_Industry_Innovations_and_Best_Practices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)) (Accessed: 4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Korie, C.A. (2025) 'Leveraging Artificial Intelligence to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Minimise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Food Waste and Enhance Global Food Security', International Journal of Science and Research Archive. Available at: ((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1"/>
              </a:rPr>
              <a:t>https://journalijsra.com/sites/default/files/fulltext_pdf/IJSRA-2025-2945.pdf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)) (Accessed: 6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Lopez Garces, M.P., Panchana, R.R.I. and Ortiz Zurita, M.J. (2025) 'Circular economy strategies in the hotel industry: A bibliometric analysis', International Journal of Innovative Research and Scientific Studies.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2"/>
              </a:rPr>
              <a:t>https://ijirss.com/index.php/ijirss/article/download/5285/876/8501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9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Májková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N., Večeřová, M. and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Provazník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Ryglová, K. (2025) 'Food Waste in the Hospitality and Hotel Industry', Research Papers of Wroclaw University of Economics and Business.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3"/>
              </a:rPr>
              <a:t>https://journals.ue.wroc.pl/pn/article/view/1857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5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Makos, J. (2024) 'PESTLE Analysis for Hotel Industry', PESTLE Analysis.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4"/>
              </a:rPr>
              <a:t>https://pestleanalysis.com/pestle-analysis-for-hotel-industry/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8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Megastrat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(2024) 'Case Study: Too Good To Go PESTLE Analysis'. Available at: ((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5"/>
              </a:rPr>
              <a:t>https://www.megastrat.eu/wp-content/uploads/2024/09/MEGASTRAT-Case-Study_Togoostogo-Pestle-Analysis.pdf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)) (Accessed: 6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One Planet Network (2022) 'Global Roadmap for Food Waste Reduction in the Tourism Sector'. Available at: ((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6"/>
              </a:rPr>
              <a:t>https://www.oneplanetnetwork.org/sites/default/files/2022-12/Global%20Roadmap%20for%20Food%20Waste%20Reduction%20in%20the%20Tourism%20Sector_Draft%20for%20consultation_Dec2022.pdf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)) (Accessed: 10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ReFED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 '2025 U.S. Food Waste Report'.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7"/>
              </a:rPr>
              <a:t>https://refed.org/downloads/refed-us-food-waste-report-2025.pdf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Reinke, A.D. (2017) 'Sustainability and Social Responsibility in Small Food Enterprises: Barriers and Enablers', Walden Dissertations and Doctoral Studies.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8"/>
              </a:rPr>
              <a:t>https://scholarworks.waldenu.edu/cgi/viewcontent.cgi?article=4609&amp;context=dissertations&amp;httpsredir=1&amp;referer=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30 January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RTS (2025) 'Food Waste in America: The Food Waste Recovery Hierarchy'. Available at: 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19"/>
              </a:rPr>
              <a:t>https://www.rts.com/resources/guides/food-waste-america/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8 February 2026)).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Hospitality Alliance (2024) 'Decarbonizing Hotel Food Systems'. Available at: ((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0"/>
              </a:rPr>
              <a:t>https://sustainablehospitalityalliance.org/wp-content/uploads/2024/12/Iberostar_WSHA_DecarbonizingHotelFoodSystems_vfinal.pdf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)) (Accessed: 7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First Mile (2025) 'How UK pubs can comply with new food waste rules in 2025'. Available at: (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1"/>
              </a:rPr>
              <a:t>https://www.thefirstmile.co.uk/the-big-picture/how-uk-pubs-can-comply-with-new-food-waste-rules-in-2025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4 February 2026)).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Trail (2025) 'A hospitality guide to the food waste regulations'.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2"/>
              </a:rPr>
              <a:t>https://trailapp.com/blog/a-hospitality-guide-to-the-food-waste-regulations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5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UKHospitality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(2024) 'Getting ahead of new recycling legislation'.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3"/>
              </a:rPr>
              <a:t>https://www.ukhospitality.org.uk/getting-ahead-of-new-recycling-legislation/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31 January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UKHospitality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 'What's on the horizon for hospitality in 2026'.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4"/>
              </a:rPr>
              <a:t>https://www.ukhospitality.org.uk/whats-on-the-horizon-for-hospitality-in-2026/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9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Winnow (2025) '3 tips for hotels to reduce food waste in 2025'.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5"/>
              </a:rPr>
              <a:t>https://sustainablehospitalityalliance.org/reduce-food-waste-tips-winnow/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 February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Zrnić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 (2026) 'Exploring Sustainable Food Waste in Serbian Hotels: Practices, Challenges and Managerial Perceptions'. Available at: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6"/>
              </a:rPr>
              <a:t>https://www.preprints.org/manuscript/202601.1826/v1/download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11 February 2026).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264</TotalTime>
  <Words>2470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Constantia</vt:lpstr>
      <vt:lpstr>Wingdings 2</vt:lpstr>
      <vt:lpstr>Flow</vt:lpstr>
      <vt:lpstr> The Efficacy of Food Waste Sustainability </vt:lpstr>
      <vt:lpstr>Introduction – A Big Change in Hospitality</vt:lpstr>
      <vt:lpstr>The High Cost of Food Waste</vt:lpstr>
      <vt:lpstr>How Our Thinking Has Changed</vt:lpstr>
      <vt:lpstr>Technology to Stop Waste</vt:lpstr>
      <vt:lpstr>The Psychology of the Buffet</vt:lpstr>
      <vt:lpstr>Analyzing the Industry's Future</vt:lpstr>
      <vt:lpstr>A Necessary Change</vt:lpstr>
      <vt:lpstr>Recommendations for the Future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revision>22</cp:revision>
  <dcterms:created xsi:type="dcterms:W3CDTF">2026-02-16T00:00:00Z</dcterms:created>
  <dcterms:modified xsi:type="dcterms:W3CDTF">2026-02-25T21:29:12Z</dcterms:modified>
</cp:coreProperties>
</file>