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1944C3-DE98-D835-7B7C-F835B5B1B4BC}" v="43" dt="2023-08-11T01:51:59.299"/>
    <p1510:client id="{666D9D6C-0973-5200-7737-2D09A0F89109}" v="29" dt="2023-08-11T01:19:29.724"/>
    <p1510:client id="{6F741C01-42F6-28F7-E7ED-A1466C740981}" v="12" dt="2023-08-11T01:23:50.233"/>
    <p1510:client id="{B30F6178-2538-AFBE-2081-8161F0517F4F}" v="24" dt="2023-08-11T02:12:46.860"/>
    <p1510:client id="{CB6FA34E-6240-D3D6-F44A-C63F7F25DF7C}" v="129" dt="2023-08-11T11:49:09.864"/>
    <p1510:client id="{DEE4BFC4-BEEE-DE05-303C-4286D5DD0E7E}" v="35" dt="2023-08-11T01:12:20.371"/>
    <p1510:client id="{E1611013-37E1-B8D3-3888-EA6CE7723733}" v="80" dt="2023-08-11T01:38:52.1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91757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738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234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8303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180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479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08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15530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2490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5450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40386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AA868-8872-43E4-8C98-D34DABD1FD38}" type="datetimeFigureOut">
              <a:rPr lang="pl-PL" smtClean="0"/>
              <a:t>11.08.2023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26633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640080" y="5576887"/>
            <a:ext cx="10911840" cy="64008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400" b="1">
                <a:latin typeface="Calibri"/>
                <a:cs typeface="Calibri"/>
              </a:rPr>
              <a:t>Stonehenge – The Place It Came From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69F4E1-26BB-7FDF-7B6B-8BA1B52E38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94" r="1" b="24006"/>
          <a:stretch/>
        </p:blipFill>
        <p:spPr>
          <a:xfrm>
            <a:off x="640080" y="640080"/>
            <a:ext cx="10911840" cy="4836795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6503171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B38BD1-36A4-10B6-CC72-14881475E4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4318B-017D-F028-B091-A7759943D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cs typeface="Calibri"/>
              </a:rPr>
              <a:t>Blue Granite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0314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8BF3540-2D0B-3811-DD2A-47688C76FD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5D704-C61B-E57B-A3B4-7D562D3CF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425950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cs typeface="Calibri"/>
              </a:rPr>
              <a:t>160 miles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9541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EF0BEF5-3C83-E900-7ACA-82D1874C87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262565-22BE-A72B-BB8C-E793E49F8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425950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err="1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cs typeface="Calibri"/>
              </a:rPr>
              <a:t>Preseli</a:t>
            </a:r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cs typeface="Calibri"/>
              </a:rPr>
              <a:t> Hills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02942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7503A7-C9FB-4ECD-1248-D4C6DA34AF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150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F25DE5E-E40D-A004-2887-701AE78B2D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42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228B36A-B999-DE8C-8ADD-E79824252B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3263" b="175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558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7FF1942-5E24-2C93-159D-70737339C6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4192" b="1080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0063BC-FD5C-5A35-7770-7932FDF86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425950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cs typeface="Calibri"/>
              </a:rPr>
              <a:t>Remains of archaeological excavations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3064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53CC41D-6B8E-578E-D9DA-0B7D4D0D56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474" b="55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E1A0F-CD78-4B16-5C67-7972BE994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cs typeface="Calibri"/>
              </a:rPr>
              <a:t>The view from </a:t>
            </a:r>
            <a:r>
              <a:rPr lang="en-US" sz="48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cs typeface="Calibri"/>
              </a:rPr>
              <a:t>Preseli</a:t>
            </a:r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cs typeface="Calibri"/>
              </a:rPr>
              <a:t> hills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9111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2BC26-F074-5AE4-33CF-75D4CE49C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3285" y="2534888"/>
            <a:ext cx="4626245" cy="1325563"/>
          </a:xfrm>
          <a:solidFill>
            <a:schemeClr val="tx1"/>
          </a:solidFill>
        </p:spPr>
        <p:txBody>
          <a:bodyPr/>
          <a:lstStyle/>
          <a:p>
            <a:r>
              <a:rPr lang="en-US" sz="4800" b="1" dirty="0">
                <a:solidFill>
                  <a:schemeClr val="bg1"/>
                </a:solidFill>
                <a:latin typeface="Calibri"/>
                <a:cs typeface="Calibri Light"/>
              </a:rPr>
              <a:t>Village of </a:t>
            </a:r>
            <a:r>
              <a:rPr lang="en-US" sz="4800" b="1" err="1">
                <a:solidFill>
                  <a:schemeClr val="bg1"/>
                </a:solidFill>
                <a:latin typeface="Calibri"/>
                <a:cs typeface="Calibri Light"/>
              </a:rPr>
              <a:t>Nevern</a:t>
            </a:r>
            <a:endParaRPr lang="en-US" sz="4800" b="1" err="1">
              <a:solidFill>
                <a:schemeClr val="bg1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03464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037D33D-9AA5-EAD0-7159-44BE6D3A44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4236" b="1077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364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A63BDEE-79FE-6F07-FBC8-766E06A550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6038" b="4177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D58F83-B572-E9D9-BBF4-5D1EE0AB3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cs typeface="Calibri"/>
              </a:rPr>
              <a:t>Celtic Cross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029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1E461-F603-F74A-63FA-FF121F438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2616"/>
            <a:ext cx="3825498" cy="860614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Calibri"/>
                <a:cs typeface="Calibri"/>
              </a:rPr>
              <a:t>Bibliography:</a:t>
            </a:r>
            <a:endParaRPr lang="en-US" sz="48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BDEE0-DD57-246C-467D-D3025A3F6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9015"/>
            <a:ext cx="10631837" cy="524249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err="1">
                <a:solidFill>
                  <a:schemeClr val="bg1"/>
                </a:solidFill>
                <a:cs typeface="Calibri" panose="020F0502020204030204"/>
              </a:rPr>
              <a:t>Darvill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, Timothy, and others, ‘Stonehenge </a:t>
            </a:r>
            <a:r>
              <a:rPr lang="en-US" sz="1600" err="1">
                <a:solidFill>
                  <a:schemeClr val="bg1"/>
                </a:solidFill>
                <a:cs typeface="Calibri" panose="020F0502020204030204"/>
              </a:rPr>
              <a:t>Remodelled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’, </a:t>
            </a:r>
            <a:r>
              <a:rPr lang="en-US" sz="1600" i="1" dirty="0">
                <a:solidFill>
                  <a:schemeClr val="bg1"/>
                </a:solidFill>
                <a:cs typeface="Calibri" panose="020F0502020204030204"/>
              </a:rPr>
              <a:t>Antiquity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, 86.334 (2012), 1021–40.</a:t>
            </a:r>
            <a:endParaRPr lang="en-US">
              <a:solidFill>
                <a:schemeClr val="bg1"/>
              </a:solidFill>
              <a:cs typeface="Calibri" panose="020F0502020204030204"/>
            </a:endParaRPr>
          </a:p>
          <a:p>
            <a:pPr>
              <a:buNone/>
            </a:pP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English Heritage, </a:t>
            </a:r>
            <a:r>
              <a:rPr lang="en-US" sz="1600" i="1" dirty="0">
                <a:solidFill>
                  <a:schemeClr val="bg1"/>
                </a:solidFill>
                <a:cs typeface="Calibri" panose="020F0502020204030204"/>
              </a:rPr>
              <a:t>Stone Circle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, N.A,&lt;https://www.englishheritage.org.uk/visit/places/stonehenge/things-to-do/stone-circle/&gt;, [accessed 4 January 2023].</a:t>
            </a:r>
          </a:p>
          <a:p>
            <a:pPr>
              <a:buNone/>
            </a:pP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English Heritage, </a:t>
            </a:r>
            <a:r>
              <a:rPr lang="en-US" sz="1600" i="1" dirty="0">
                <a:solidFill>
                  <a:schemeClr val="bg1"/>
                </a:solidFill>
                <a:cs typeface="Calibri" panose="020F0502020204030204"/>
              </a:rPr>
              <a:t>Understanding Stonehenge, 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N.A., &lt;https://www.englishheritage.org.uk/visit/places/stonehenge/things-to-do/stone-circle/celestialstonehenge/&gt; [accessed 4 January 2023].</a:t>
            </a:r>
          </a:p>
          <a:p>
            <a:pPr>
              <a:buNone/>
            </a:pP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Google Maps, </a:t>
            </a:r>
            <a:r>
              <a:rPr lang="en-US" sz="1600" err="1">
                <a:solidFill>
                  <a:schemeClr val="bg1"/>
                </a:solidFill>
                <a:cs typeface="Calibri" panose="020F0502020204030204"/>
              </a:rPr>
              <a:t>Preseli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 Hills to Stonehenge, [map], (2023), &lt;https://www.google.com/maps/dir/Gors+Fawr+Stone+Circle,+Clynderwen+SA66+7SE/Stonehenge,+Salisbury+SP4+7DE/@51.8722224,-3.1523844,7z/data=!4m14!4m13!1m5!1m1!1s0x486f2bb123620927:0xc73d82a15c36923c!2m2!1d-4.7146368!2d51.9315684!1m5!1m1!1s0x4873e63b850af611:0x979170e2bcd3d2dd!2m2!1d-1.826215!2d51.178882!3e2?hl=en&gt; [accessed 4 January 2023].</a:t>
            </a:r>
          </a:p>
          <a:p>
            <a:pPr>
              <a:buNone/>
            </a:pP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Monmouth, Geoffrey of, Michael D Reeve, and Neil Wright, </a:t>
            </a:r>
            <a:r>
              <a:rPr lang="en-US" sz="1600" i="1" dirty="0">
                <a:solidFill>
                  <a:schemeClr val="bg1"/>
                </a:solidFill>
                <a:cs typeface="Calibri" panose="020F0502020204030204"/>
              </a:rPr>
              <a:t>The History of the Kings</a:t>
            </a:r>
            <a:endParaRPr lang="en-US" sz="1600">
              <a:solidFill>
                <a:schemeClr val="bg1"/>
              </a:solidFill>
              <a:cs typeface="Calibri"/>
            </a:endParaRPr>
          </a:p>
          <a:p>
            <a:pPr>
              <a:buNone/>
            </a:pPr>
            <a:r>
              <a:rPr lang="en-US" sz="1600" i="1" dirty="0">
                <a:solidFill>
                  <a:schemeClr val="bg1"/>
                </a:solidFill>
                <a:cs typeface="Calibri" panose="020F0502020204030204"/>
              </a:rPr>
              <a:t>of Britain: An Edition and Translation of the De </a:t>
            </a:r>
            <a:r>
              <a:rPr lang="en-US" sz="1600" i="1" err="1">
                <a:solidFill>
                  <a:schemeClr val="bg1"/>
                </a:solidFill>
                <a:cs typeface="Calibri" panose="020F0502020204030204"/>
              </a:rPr>
              <a:t>Gestis</a:t>
            </a:r>
            <a:r>
              <a:rPr lang="en-US" sz="1600" i="1" dirty="0">
                <a:solidFill>
                  <a:schemeClr val="bg1"/>
                </a:solidFill>
                <a:cs typeface="Calibri" panose="020F0502020204030204"/>
              </a:rPr>
              <a:t> </a:t>
            </a:r>
            <a:r>
              <a:rPr lang="en-US" sz="1600" i="1" err="1">
                <a:solidFill>
                  <a:schemeClr val="bg1"/>
                </a:solidFill>
                <a:cs typeface="Calibri" panose="020F0502020204030204"/>
              </a:rPr>
              <a:t>Britonum</a:t>
            </a:r>
            <a:r>
              <a:rPr lang="en-US" sz="1600" i="1" dirty="0">
                <a:solidFill>
                  <a:schemeClr val="bg1"/>
                </a:solidFill>
                <a:cs typeface="Calibri" panose="020F0502020204030204"/>
              </a:rPr>
              <a:t> (Historia </a:t>
            </a:r>
            <a:r>
              <a:rPr lang="en-US" sz="1600" i="1" err="1">
                <a:solidFill>
                  <a:schemeClr val="bg1"/>
                </a:solidFill>
                <a:cs typeface="Calibri" panose="020F0502020204030204"/>
              </a:rPr>
              <a:t>Regum</a:t>
            </a:r>
            <a:endParaRPr lang="en-US" sz="1600">
              <a:solidFill>
                <a:schemeClr val="bg1"/>
              </a:solidFill>
              <a:cs typeface="Calibri"/>
            </a:endParaRPr>
          </a:p>
          <a:p>
            <a:pPr>
              <a:buNone/>
            </a:pPr>
            <a:r>
              <a:rPr lang="en-US" sz="1600" i="1" dirty="0">
                <a:solidFill>
                  <a:schemeClr val="bg1"/>
                </a:solidFill>
                <a:cs typeface="Calibri" panose="020F0502020204030204"/>
              </a:rPr>
              <a:t>Britanniae)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, NED - New edition (Woodbridge: Boydell &amp; Brewer, 2007), 160-193.</a:t>
            </a:r>
          </a:p>
          <a:p>
            <a:pPr>
              <a:buNone/>
            </a:pP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M. P. Pearson </a:t>
            </a:r>
            <a:r>
              <a:rPr lang="en-US" sz="1600" i="1" dirty="0">
                <a:solidFill>
                  <a:schemeClr val="bg1"/>
                </a:solidFill>
                <a:cs typeface="Calibri" panose="020F0502020204030204"/>
              </a:rPr>
              <a:t>et al.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, “The original Stonehenge? A dismantled stone circle in the </a:t>
            </a:r>
            <a:r>
              <a:rPr lang="en-US" sz="1600" err="1">
                <a:solidFill>
                  <a:schemeClr val="bg1"/>
                </a:solidFill>
                <a:cs typeface="Calibri" panose="020F0502020204030204"/>
              </a:rPr>
              <a:t>Preseli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 Hills of west Wales,” </a:t>
            </a:r>
            <a:r>
              <a:rPr lang="en-US" sz="1600" i="1" dirty="0">
                <a:solidFill>
                  <a:schemeClr val="bg1"/>
                </a:solidFill>
                <a:cs typeface="Calibri" panose="020F0502020204030204"/>
              </a:rPr>
              <a:t>Antiquity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, vol. 95, no. 379, pp. 85–103, 2021, </a:t>
            </a:r>
            <a:r>
              <a:rPr lang="en-US" sz="1600" err="1">
                <a:solidFill>
                  <a:schemeClr val="bg1"/>
                </a:solidFill>
                <a:cs typeface="Calibri" panose="020F0502020204030204"/>
              </a:rPr>
              <a:t>doi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: 10.15184/aqy.2020.239. </a:t>
            </a:r>
          </a:p>
          <a:p>
            <a:pPr>
              <a:buNone/>
            </a:pPr>
            <a:r>
              <a:rPr lang="en-US" sz="1600" err="1">
                <a:solidFill>
                  <a:schemeClr val="bg1"/>
                </a:solidFill>
                <a:cs typeface="Calibri" panose="020F0502020204030204"/>
              </a:rPr>
              <a:t>Nevern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 – Heritage Plate with information</a:t>
            </a:r>
          </a:p>
          <a:p>
            <a:pPr>
              <a:buNone/>
            </a:pP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Pawlikowski, Robert, </a:t>
            </a:r>
            <a:r>
              <a:rPr lang="en-US" sz="1600" i="1" dirty="0">
                <a:solidFill>
                  <a:schemeClr val="bg1"/>
                </a:solidFill>
                <a:cs typeface="Calibri" panose="020F0502020204030204"/>
              </a:rPr>
              <a:t>N. N., </a:t>
            </a:r>
            <a:r>
              <a:rPr lang="en-US" sz="1600" dirty="0">
                <a:solidFill>
                  <a:schemeClr val="bg1"/>
                </a:solidFill>
                <a:cs typeface="Calibri" panose="020F0502020204030204"/>
              </a:rPr>
              <a:t>[All Photographs], (2019-23), Private Collection.</a:t>
            </a:r>
            <a:endParaRPr lang="en-US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5006727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Motyw pakietu Office</vt:lpstr>
      <vt:lpstr>Stonehenge – The Place It Came From</vt:lpstr>
      <vt:lpstr>Blue Granite</vt:lpstr>
      <vt:lpstr>160 miles</vt:lpstr>
      <vt:lpstr>Preseli Hills</vt:lpstr>
      <vt:lpstr>PowerPoint Presentation</vt:lpstr>
      <vt:lpstr>PowerPoint Presentation</vt:lpstr>
      <vt:lpstr>PowerPoint Presentation</vt:lpstr>
      <vt:lpstr>Remains of archaeological excavations</vt:lpstr>
      <vt:lpstr>The view from Preseli hills</vt:lpstr>
      <vt:lpstr>Village of Nevern</vt:lpstr>
      <vt:lpstr>PowerPoint Presentation</vt:lpstr>
      <vt:lpstr>Celtic Cross</vt:lpstr>
      <vt:lpstr>Bibliography: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209</cp:revision>
  <dcterms:created xsi:type="dcterms:W3CDTF">2023-08-11T01:08:42Z</dcterms:created>
  <dcterms:modified xsi:type="dcterms:W3CDTF">2023-08-11T11:49:15Z</dcterms:modified>
</cp:coreProperties>
</file>