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60801" autoAdjust="0"/>
  </p:normalViewPr>
  <p:slideViewPr>
    <p:cSldViewPr snapToGrid="0">
      <p:cViewPr varScale="1">
        <p:scale>
          <a:sx n="27" d="100"/>
          <a:sy n="27" d="100"/>
        </p:scale>
        <p:origin x="2000"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F673F0-7553-4459-A446-5202E26E15A6}" type="datetimeFigureOut">
              <a:rPr lang="en-IN" smtClean="0"/>
              <a:t>26-03-2026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174506-67B8-47CE-A662-AE6ED67CE3E5}" type="slidenum">
              <a:rPr lang="en-IN" smtClean="0"/>
              <a:t>‹#›</a:t>
            </a:fld>
            <a:endParaRPr lang="en-IN"/>
          </a:p>
        </p:txBody>
      </p:sp>
    </p:spTree>
    <p:extLst>
      <p:ext uri="{BB962C8B-B14F-4D97-AF65-F5344CB8AC3E}">
        <p14:creationId xmlns:p14="http://schemas.microsoft.com/office/powerpoint/2010/main" val="2610839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a:t>
            </a:r>
          </a:p>
          <a:p>
            <a:r>
              <a:rPr lang="en-IN" sz="1200" b="1" kern="1200" dirty="0">
                <a:solidFill>
                  <a:schemeClr val="tx1"/>
                </a:solidFill>
                <a:effectLst/>
                <a:latin typeface="+mn-lt"/>
                <a:ea typeface="+mn-ea"/>
                <a:cs typeface="+mn-cs"/>
              </a:rPr>
              <a:t>1. Open Excel and Prepare Worksheet</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 begin with, open Excel and make your worksheet well prepared. Input information using a tabular format with distinct headings. This step will be appropriately organised so that Excel is able to read your data, and the process of making charts will be painless and without any errors.</a:t>
            </a:r>
          </a:p>
          <a:p>
            <a:r>
              <a:rPr lang="en-IN" sz="1200" b="1" kern="1200" dirty="0">
                <a:solidFill>
                  <a:schemeClr val="tx1"/>
                </a:solidFill>
                <a:effectLst/>
                <a:latin typeface="+mn-lt"/>
                <a:ea typeface="+mn-ea"/>
                <a:cs typeface="+mn-cs"/>
              </a:rPr>
              <a:t>2. Organise and Clean Data</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 have valid charts, there will be a necessity for data cleaning. Wrong or inconsistent data may give false impressions. Make sure to check all the values, enter them in the right format and do not have two or more blank values in a row to allow the Excel to create a durable chart.</a:t>
            </a:r>
          </a:p>
          <a:p>
            <a:r>
              <a:rPr lang="en-IN" sz="1200" b="1" kern="1200" dirty="0">
                <a:solidFill>
                  <a:schemeClr val="tx1"/>
                </a:solidFill>
                <a:effectLst/>
                <a:latin typeface="+mn-lt"/>
                <a:ea typeface="+mn-ea"/>
                <a:cs typeface="+mn-cs"/>
              </a:rPr>
              <a:t>3. Select the Data Range</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 proper choice of the data range will mean that your chart will reflect the desired information. To name axes appropriately, it is possible to include headings within Excel. Never leave any selections unconfirmed or incomplete, or you will have a chart output that is incorrect or partial.</a:t>
            </a:r>
          </a:p>
          <a:p>
            <a:r>
              <a:rPr lang="en-IN" sz="1200" b="1" kern="1200" dirty="0">
                <a:solidFill>
                  <a:schemeClr val="tx1"/>
                </a:solidFill>
                <a:effectLst/>
                <a:latin typeface="+mn-lt"/>
                <a:ea typeface="+mn-ea"/>
                <a:cs typeface="+mn-cs"/>
              </a:rPr>
              <a:t>4. Go to the Insert Tab</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primary control centre for generating charts is the Insert tab. It offers a variety of charts and previews. The recommended charts feature allows beginners to find the right visualisation that is based on their data in a very short time.</a:t>
            </a:r>
          </a:p>
          <a:p>
            <a:r>
              <a:rPr lang="en-IN" sz="1200" b="1" kern="1200" dirty="0">
                <a:solidFill>
                  <a:schemeClr val="tx1"/>
                </a:solidFill>
                <a:effectLst/>
                <a:latin typeface="+mn-lt"/>
                <a:ea typeface="+mn-ea"/>
                <a:cs typeface="+mn-cs"/>
              </a:rPr>
              <a:t>5. Choose Chart Type</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correct type of chart is essential to effective communication. The purpose of each chart is different. The right choice of one will guarantee your audience that they will not have to interpret the data complicatedly or in a misleading way.</a:t>
            </a:r>
          </a:p>
          <a:p>
            <a:r>
              <a:rPr lang="en-IN" sz="1200" b="1" kern="1200" dirty="0">
                <a:solidFill>
                  <a:schemeClr val="tx1"/>
                </a:solidFill>
                <a:effectLst/>
                <a:latin typeface="+mn-lt"/>
                <a:ea typeface="+mn-ea"/>
                <a:cs typeface="+mn-cs"/>
              </a:rPr>
              <a:t>6. Insert the Chart</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Once you have chosen a type of chart, Excel will instantly generate a graph of your information. It is a basis of this default chart, which can be easily modified in future to enhance the clarity, design, and quality of the presentation.</a:t>
            </a:r>
          </a:p>
          <a:p>
            <a:r>
              <a:rPr lang="en-IN" sz="1200" b="1" kern="1200" dirty="0">
                <a:solidFill>
                  <a:schemeClr val="tx1"/>
                </a:solidFill>
                <a:effectLst/>
                <a:latin typeface="+mn-lt"/>
                <a:ea typeface="+mn-ea"/>
                <a:cs typeface="+mn-cs"/>
              </a:rPr>
              <a:t>7. Add Chart Title and Labels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chart has titles and labels that are necessary for comprehending the chart. The lack of them can lead to the misinterpretation of the data by the viewers. Transparency in labelling will make sure that your audience can understand what is represented in the chart and how to interpret it.</a:t>
            </a:r>
          </a:p>
          <a:p>
            <a:r>
              <a:rPr lang="en-IN" sz="1200" b="1" kern="1200" dirty="0">
                <a:solidFill>
                  <a:schemeClr val="tx1"/>
                </a:solidFill>
                <a:effectLst/>
                <a:latin typeface="+mn-lt"/>
                <a:ea typeface="+mn-ea"/>
                <a:cs typeface="+mn-cs"/>
              </a:rPr>
              <a:t>8. Customise Chart Design</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personalisation of the chart improves its look and clarity. An attractive chart allows one to grab attention and convey information better. The correct design solutions are beneficial in order to highlight important insights and enhance audience interest.</a:t>
            </a:r>
          </a:p>
          <a:p>
            <a:r>
              <a:rPr lang="en-IN" sz="1200" b="1" kern="1200" dirty="0">
                <a:solidFill>
                  <a:schemeClr val="tx1"/>
                </a:solidFill>
                <a:effectLst/>
                <a:latin typeface="+mn-lt"/>
                <a:ea typeface="+mn-ea"/>
                <a:cs typeface="+mn-cs"/>
              </a:rPr>
              <a:t>9. Use Chart Tools for Editing</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Chart tools are flexible to convert your chart after creation. You can also edit layout, data and formatting with ease. These tools make sure that your chart is correct and can be altered whenever there are any changes in the dataset.</a:t>
            </a:r>
          </a:p>
          <a:p>
            <a:r>
              <a:rPr lang="en-IN" sz="1200" b="1" kern="1200" dirty="0">
                <a:solidFill>
                  <a:schemeClr val="tx1"/>
                </a:solidFill>
                <a:effectLst/>
                <a:latin typeface="+mn-lt"/>
                <a:ea typeface="+mn-ea"/>
                <a:cs typeface="+mn-cs"/>
              </a:rPr>
              <a:t>10. Save and Share the Chart</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last step is to save and share your chart. Exporting gives you the ability to use presentations and reports using charts. Always text format before sharing to make the chart look professional and clear to your audience.</a:t>
            </a:r>
          </a:p>
          <a:p>
            <a:endParaRPr lang="en-IN" dirty="0"/>
          </a:p>
        </p:txBody>
      </p:sp>
      <p:sp>
        <p:nvSpPr>
          <p:cNvPr id="4" name="Slide Number Placeholder 3"/>
          <p:cNvSpPr>
            <a:spLocks noGrp="1"/>
          </p:cNvSpPr>
          <p:nvPr>
            <p:ph type="sldNum" sz="quarter" idx="5"/>
          </p:nvPr>
        </p:nvSpPr>
        <p:spPr/>
        <p:txBody>
          <a:bodyPr/>
          <a:lstStyle/>
          <a:p>
            <a:fld id="{76174506-67B8-47CE-A662-AE6ED67CE3E5}" type="slidenum">
              <a:rPr lang="en-IN" smtClean="0"/>
              <a:t>1</a:t>
            </a:fld>
            <a:endParaRPr lang="en-IN"/>
          </a:p>
        </p:txBody>
      </p:sp>
    </p:spTree>
    <p:extLst>
      <p:ext uri="{BB962C8B-B14F-4D97-AF65-F5344CB8AC3E}">
        <p14:creationId xmlns:p14="http://schemas.microsoft.com/office/powerpoint/2010/main" val="470897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C6C50-DDF4-E57A-7F87-6754AE50B9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5DCFD10-34DE-59E9-3F5D-5986522696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9D788D0-8BFC-0B0C-BC63-193592DB1DD0}"/>
              </a:ext>
            </a:extLst>
          </p:cNvPr>
          <p:cNvSpPr>
            <a:spLocks noGrp="1"/>
          </p:cNvSpPr>
          <p:nvPr>
            <p:ph type="dt" sz="half" idx="10"/>
          </p:nvPr>
        </p:nvSpPr>
        <p:spPr/>
        <p:txBody>
          <a:bodyPr/>
          <a:lstStyle/>
          <a:p>
            <a:fld id="{746D2EB5-6A8B-428F-A20C-1BA30FD89B1A}" type="datetimeFigureOut">
              <a:rPr lang="en-IN" smtClean="0"/>
              <a:t>26-03-2026</a:t>
            </a:fld>
            <a:endParaRPr lang="en-IN"/>
          </a:p>
        </p:txBody>
      </p:sp>
      <p:sp>
        <p:nvSpPr>
          <p:cNvPr id="5" name="Footer Placeholder 4">
            <a:extLst>
              <a:ext uri="{FF2B5EF4-FFF2-40B4-BE49-F238E27FC236}">
                <a16:creationId xmlns:a16="http://schemas.microsoft.com/office/drawing/2014/main" id="{AF5D3858-8E39-EBCC-948B-7C40A91706E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E2A4621-04D2-110E-62E0-BB8AF38BBD15}"/>
              </a:ext>
            </a:extLst>
          </p:cNvPr>
          <p:cNvSpPr>
            <a:spLocks noGrp="1"/>
          </p:cNvSpPr>
          <p:nvPr>
            <p:ph type="sldNum" sz="quarter" idx="12"/>
          </p:nvPr>
        </p:nvSpPr>
        <p:spPr/>
        <p:txBody>
          <a:bodyPr/>
          <a:lstStyle/>
          <a:p>
            <a:fld id="{5BCB89E9-76FE-436B-BB02-6B4BA83BBE9D}" type="slidenum">
              <a:rPr lang="en-IN" smtClean="0"/>
              <a:t>‹#›</a:t>
            </a:fld>
            <a:endParaRPr lang="en-IN"/>
          </a:p>
        </p:txBody>
      </p:sp>
    </p:spTree>
    <p:extLst>
      <p:ext uri="{BB962C8B-B14F-4D97-AF65-F5344CB8AC3E}">
        <p14:creationId xmlns:p14="http://schemas.microsoft.com/office/powerpoint/2010/main" val="2302190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52FE5-395A-0B8C-E64D-05BEAA4892D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3A29FDF-56D9-09B3-2FCC-1EF8E568BF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2052974-03A5-C564-8C8B-D8E29501DA12}"/>
              </a:ext>
            </a:extLst>
          </p:cNvPr>
          <p:cNvSpPr>
            <a:spLocks noGrp="1"/>
          </p:cNvSpPr>
          <p:nvPr>
            <p:ph type="dt" sz="half" idx="10"/>
          </p:nvPr>
        </p:nvSpPr>
        <p:spPr/>
        <p:txBody>
          <a:bodyPr/>
          <a:lstStyle/>
          <a:p>
            <a:fld id="{746D2EB5-6A8B-428F-A20C-1BA30FD89B1A}" type="datetimeFigureOut">
              <a:rPr lang="en-IN" smtClean="0"/>
              <a:t>26-03-2026</a:t>
            </a:fld>
            <a:endParaRPr lang="en-IN"/>
          </a:p>
        </p:txBody>
      </p:sp>
      <p:sp>
        <p:nvSpPr>
          <p:cNvPr id="5" name="Footer Placeholder 4">
            <a:extLst>
              <a:ext uri="{FF2B5EF4-FFF2-40B4-BE49-F238E27FC236}">
                <a16:creationId xmlns:a16="http://schemas.microsoft.com/office/drawing/2014/main" id="{32C2F278-6FB8-571D-E20C-53D3E075D3C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CAAF0FB-1051-6FE9-1560-21F8AD2225B3}"/>
              </a:ext>
            </a:extLst>
          </p:cNvPr>
          <p:cNvSpPr>
            <a:spLocks noGrp="1"/>
          </p:cNvSpPr>
          <p:nvPr>
            <p:ph type="sldNum" sz="quarter" idx="12"/>
          </p:nvPr>
        </p:nvSpPr>
        <p:spPr/>
        <p:txBody>
          <a:bodyPr/>
          <a:lstStyle/>
          <a:p>
            <a:fld id="{5BCB89E9-76FE-436B-BB02-6B4BA83BBE9D}" type="slidenum">
              <a:rPr lang="en-IN" smtClean="0"/>
              <a:t>‹#›</a:t>
            </a:fld>
            <a:endParaRPr lang="en-IN"/>
          </a:p>
        </p:txBody>
      </p:sp>
    </p:spTree>
    <p:extLst>
      <p:ext uri="{BB962C8B-B14F-4D97-AF65-F5344CB8AC3E}">
        <p14:creationId xmlns:p14="http://schemas.microsoft.com/office/powerpoint/2010/main" val="1932444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B8733-D0E8-8BE9-5DCB-58A64EE903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E56FCFCF-CD25-5FDB-64D5-5A5B8E004AE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C748FC-450D-FCEC-0ACD-82DEAC29E93F}"/>
              </a:ext>
            </a:extLst>
          </p:cNvPr>
          <p:cNvSpPr>
            <a:spLocks noGrp="1"/>
          </p:cNvSpPr>
          <p:nvPr>
            <p:ph type="dt" sz="half" idx="10"/>
          </p:nvPr>
        </p:nvSpPr>
        <p:spPr/>
        <p:txBody>
          <a:bodyPr/>
          <a:lstStyle/>
          <a:p>
            <a:fld id="{746D2EB5-6A8B-428F-A20C-1BA30FD89B1A}" type="datetimeFigureOut">
              <a:rPr lang="en-IN" smtClean="0"/>
              <a:t>26-03-2026</a:t>
            </a:fld>
            <a:endParaRPr lang="en-IN"/>
          </a:p>
        </p:txBody>
      </p:sp>
      <p:sp>
        <p:nvSpPr>
          <p:cNvPr id="5" name="Footer Placeholder 4">
            <a:extLst>
              <a:ext uri="{FF2B5EF4-FFF2-40B4-BE49-F238E27FC236}">
                <a16:creationId xmlns:a16="http://schemas.microsoft.com/office/drawing/2014/main" id="{6A0B8C55-FEF3-CEFE-57C3-B9F90596FC9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CA242CB-44B2-C1AC-C9CE-AAABAD26A1E4}"/>
              </a:ext>
            </a:extLst>
          </p:cNvPr>
          <p:cNvSpPr>
            <a:spLocks noGrp="1"/>
          </p:cNvSpPr>
          <p:nvPr>
            <p:ph type="sldNum" sz="quarter" idx="12"/>
          </p:nvPr>
        </p:nvSpPr>
        <p:spPr/>
        <p:txBody>
          <a:bodyPr/>
          <a:lstStyle/>
          <a:p>
            <a:fld id="{5BCB89E9-76FE-436B-BB02-6B4BA83BBE9D}" type="slidenum">
              <a:rPr lang="en-IN" smtClean="0"/>
              <a:t>‹#›</a:t>
            </a:fld>
            <a:endParaRPr lang="en-IN"/>
          </a:p>
        </p:txBody>
      </p:sp>
    </p:spTree>
    <p:extLst>
      <p:ext uri="{BB962C8B-B14F-4D97-AF65-F5344CB8AC3E}">
        <p14:creationId xmlns:p14="http://schemas.microsoft.com/office/powerpoint/2010/main" val="230701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B343-322C-EE42-2442-768F019B51F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64D01A2-3072-70A1-9F73-6B57DD499E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28AF2D08-ABB0-9B94-4924-FC1F387F05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1839AA6-3758-A5E3-F314-D82BD745D234}"/>
              </a:ext>
            </a:extLst>
          </p:cNvPr>
          <p:cNvSpPr>
            <a:spLocks noGrp="1"/>
          </p:cNvSpPr>
          <p:nvPr>
            <p:ph type="dt" sz="half" idx="10"/>
          </p:nvPr>
        </p:nvSpPr>
        <p:spPr/>
        <p:txBody>
          <a:bodyPr/>
          <a:lstStyle/>
          <a:p>
            <a:fld id="{746D2EB5-6A8B-428F-A20C-1BA30FD89B1A}" type="datetimeFigureOut">
              <a:rPr lang="en-IN" smtClean="0"/>
              <a:t>26-03-2026</a:t>
            </a:fld>
            <a:endParaRPr lang="en-IN"/>
          </a:p>
        </p:txBody>
      </p:sp>
      <p:sp>
        <p:nvSpPr>
          <p:cNvPr id="6" name="Footer Placeholder 5">
            <a:extLst>
              <a:ext uri="{FF2B5EF4-FFF2-40B4-BE49-F238E27FC236}">
                <a16:creationId xmlns:a16="http://schemas.microsoft.com/office/drawing/2014/main" id="{1BD15BB9-E725-E8EF-3731-8263BC84377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5F04FE6-A51E-614A-B94F-F3AFC63A8322}"/>
              </a:ext>
            </a:extLst>
          </p:cNvPr>
          <p:cNvSpPr>
            <a:spLocks noGrp="1"/>
          </p:cNvSpPr>
          <p:nvPr>
            <p:ph type="sldNum" sz="quarter" idx="12"/>
          </p:nvPr>
        </p:nvSpPr>
        <p:spPr/>
        <p:txBody>
          <a:bodyPr/>
          <a:lstStyle/>
          <a:p>
            <a:fld id="{5BCB89E9-76FE-436B-BB02-6B4BA83BBE9D}" type="slidenum">
              <a:rPr lang="en-IN" smtClean="0"/>
              <a:t>‹#›</a:t>
            </a:fld>
            <a:endParaRPr lang="en-IN"/>
          </a:p>
        </p:txBody>
      </p:sp>
    </p:spTree>
    <p:extLst>
      <p:ext uri="{BB962C8B-B14F-4D97-AF65-F5344CB8AC3E}">
        <p14:creationId xmlns:p14="http://schemas.microsoft.com/office/powerpoint/2010/main" val="297726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B49AF-EDAC-44C4-5D04-140ADDB8501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FB37566-AA6E-E153-2B3D-BF95637FD7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EF70C5-F129-4DD4-5BA6-CEDA5C72A3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4A0EBA4-1F5B-5ACE-F49C-DBA3FEF51E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F40F27-DD95-1D0D-DE7C-FE30AD224D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40F29FC1-3920-7DFC-F061-29671133951C}"/>
              </a:ext>
            </a:extLst>
          </p:cNvPr>
          <p:cNvSpPr>
            <a:spLocks noGrp="1"/>
          </p:cNvSpPr>
          <p:nvPr>
            <p:ph type="dt" sz="half" idx="10"/>
          </p:nvPr>
        </p:nvSpPr>
        <p:spPr/>
        <p:txBody>
          <a:bodyPr/>
          <a:lstStyle/>
          <a:p>
            <a:fld id="{746D2EB5-6A8B-428F-A20C-1BA30FD89B1A}" type="datetimeFigureOut">
              <a:rPr lang="en-IN" smtClean="0"/>
              <a:t>26-03-2026</a:t>
            </a:fld>
            <a:endParaRPr lang="en-IN"/>
          </a:p>
        </p:txBody>
      </p:sp>
      <p:sp>
        <p:nvSpPr>
          <p:cNvPr id="8" name="Footer Placeholder 7">
            <a:extLst>
              <a:ext uri="{FF2B5EF4-FFF2-40B4-BE49-F238E27FC236}">
                <a16:creationId xmlns:a16="http://schemas.microsoft.com/office/drawing/2014/main" id="{16BD7E32-BCBE-21BB-581A-B88BDDF520D1}"/>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784C7130-5091-7CF2-2293-1753C25A3585}"/>
              </a:ext>
            </a:extLst>
          </p:cNvPr>
          <p:cNvSpPr>
            <a:spLocks noGrp="1"/>
          </p:cNvSpPr>
          <p:nvPr>
            <p:ph type="sldNum" sz="quarter" idx="12"/>
          </p:nvPr>
        </p:nvSpPr>
        <p:spPr/>
        <p:txBody>
          <a:bodyPr/>
          <a:lstStyle/>
          <a:p>
            <a:fld id="{5BCB89E9-76FE-436B-BB02-6B4BA83BBE9D}" type="slidenum">
              <a:rPr lang="en-IN" smtClean="0"/>
              <a:t>‹#›</a:t>
            </a:fld>
            <a:endParaRPr lang="en-IN"/>
          </a:p>
        </p:txBody>
      </p:sp>
    </p:spTree>
    <p:extLst>
      <p:ext uri="{BB962C8B-B14F-4D97-AF65-F5344CB8AC3E}">
        <p14:creationId xmlns:p14="http://schemas.microsoft.com/office/powerpoint/2010/main" val="1155187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02C70-EE93-6F43-82FE-4CE7F7BA8C3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D79F0AE5-660D-228D-5BEE-47ADD991A007}"/>
              </a:ext>
            </a:extLst>
          </p:cNvPr>
          <p:cNvSpPr>
            <a:spLocks noGrp="1"/>
          </p:cNvSpPr>
          <p:nvPr>
            <p:ph type="dt" sz="half" idx="10"/>
          </p:nvPr>
        </p:nvSpPr>
        <p:spPr/>
        <p:txBody>
          <a:bodyPr/>
          <a:lstStyle/>
          <a:p>
            <a:fld id="{746D2EB5-6A8B-428F-A20C-1BA30FD89B1A}" type="datetimeFigureOut">
              <a:rPr lang="en-IN" smtClean="0"/>
              <a:t>26-03-2026</a:t>
            </a:fld>
            <a:endParaRPr lang="en-IN"/>
          </a:p>
        </p:txBody>
      </p:sp>
      <p:sp>
        <p:nvSpPr>
          <p:cNvPr id="4" name="Footer Placeholder 3">
            <a:extLst>
              <a:ext uri="{FF2B5EF4-FFF2-40B4-BE49-F238E27FC236}">
                <a16:creationId xmlns:a16="http://schemas.microsoft.com/office/drawing/2014/main" id="{A8D848F2-2E19-9BE5-686E-DC0D1920CAF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C69EE38-8B1D-686A-1D97-A2A01F05765A}"/>
              </a:ext>
            </a:extLst>
          </p:cNvPr>
          <p:cNvSpPr>
            <a:spLocks noGrp="1"/>
          </p:cNvSpPr>
          <p:nvPr>
            <p:ph type="sldNum" sz="quarter" idx="12"/>
          </p:nvPr>
        </p:nvSpPr>
        <p:spPr/>
        <p:txBody>
          <a:bodyPr/>
          <a:lstStyle/>
          <a:p>
            <a:fld id="{5BCB89E9-76FE-436B-BB02-6B4BA83BBE9D}" type="slidenum">
              <a:rPr lang="en-IN" smtClean="0"/>
              <a:t>‹#›</a:t>
            </a:fld>
            <a:endParaRPr lang="en-IN"/>
          </a:p>
        </p:txBody>
      </p:sp>
    </p:spTree>
    <p:extLst>
      <p:ext uri="{BB962C8B-B14F-4D97-AF65-F5344CB8AC3E}">
        <p14:creationId xmlns:p14="http://schemas.microsoft.com/office/powerpoint/2010/main" val="3431853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0E3756-57EB-842E-D7E0-DFE7E29D9AAA}"/>
              </a:ext>
            </a:extLst>
          </p:cNvPr>
          <p:cNvSpPr>
            <a:spLocks noGrp="1"/>
          </p:cNvSpPr>
          <p:nvPr>
            <p:ph type="dt" sz="half" idx="10"/>
          </p:nvPr>
        </p:nvSpPr>
        <p:spPr/>
        <p:txBody>
          <a:bodyPr/>
          <a:lstStyle/>
          <a:p>
            <a:fld id="{746D2EB5-6A8B-428F-A20C-1BA30FD89B1A}" type="datetimeFigureOut">
              <a:rPr lang="en-IN" smtClean="0"/>
              <a:t>26-03-2026</a:t>
            </a:fld>
            <a:endParaRPr lang="en-IN"/>
          </a:p>
        </p:txBody>
      </p:sp>
      <p:sp>
        <p:nvSpPr>
          <p:cNvPr id="3" name="Footer Placeholder 2">
            <a:extLst>
              <a:ext uri="{FF2B5EF4-FFF2-40B4-BE49-F238E27FC236}">
                <a16:creationId xmlns:a16="http://schemas.microsoft.com/office/drawing/2014/main" id="{1422D8AF-115F-889B-B8AD-C027D6CA0D8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B40ECB4-306C-BBD7-29A8-37A14CDF1EB8}"/>
              </a:ext>
            </a:extLst>
          </p:cNvPr>
          <p:cNvSpPr>
            <a:spLocks noGrp="1"/>
          </p:cNvSpPr>
          <p:nvPr>
            <p:ph type="sldNum" sz="quarter" idx="12"/>
          </p:nvPr>
        </p:nvSpPr>
        <p:spPr/>
        <p:txBody>
          <a:bodyPr/>
          <a:lstStyle/>
          <a:p>
            <a:fld id="{5BCB89E9-76FE-436B-BB02-6B4BA83BBE9D}" type="slidenum">
              <a:rPr lang="en-IN" smtClean="0"/>
              <a:t>‹#›</a:t>
            </a:fld>
            <a:endParaRPr lang="en-IN"/>
          </a:p>
        </p:txBody>
      </p:sp>
    </p:spTree>
    <p:extLst>
      <p:ext uri="{BB962C8B-B14F-4D97-AF65-F5344CB8AC3E}">
        <p14:creationId xmlns:p14="http://schemas.microsoft.com/office/powerpoint/2010/main" val="2726484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DACAF-FDBE-A53B-5589-E6BAA32209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41992BA-EFD7-466E-1534-69C323022D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294B34C-9FCE-9292-1B25-9DE1FCF6E6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D689AF-EBB2-A66B-E029-C3B69697B1ED}"/>
              </a:ext>
            </a:extLst>
          </p:cNvPr>
          <p:cNvSpPr>
            <a:spLocks noGrp="1"/>
          </p:cNvSpPr>
          <p:nvPr>
            <p:ph type="dt" sz="half" idx="10"/>
          </p:nvPr>
        </p:nvSpPr>
        <p:spPr/>
        <p:txBody>
          <a:bodyPr/>
          <a:lstStyle/>
          <a:p>
            <a:fld id="{746D2EB5-6A8B-428F-A20C-1BA30FD89B1A}" type="datetimeFigureOut">
              <a:rPr lang="en-IN" smtClean="0"/>
              <a:t>26-03-2026</a:t>
            </a:fld>
            <a:endParaRPr lang="en-IN"/>
          </a:p>
        </p:txBody>
      </p:sp>
      <p:sp>
        <p:nvSpPr>
          <p:cNvPr id="6" name="Footer Placeholder 5">
            <a:extLst>
              <a:ext uri="{FF2B5EF4-FFF2-40B4-BE49-F238E27FC236}">
                <a16:creationId xmlns:a16="http://schemas.microsoft.com/office/drawing/2014/main" id="{A709F918-9DE4-BF19-D37A-E40EF403799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9DC2A42-84B7-1D4B-1254-DF2653288E64}"/>
              </a:ext>
            </a:extLst>
          </p:cNvPr>
          <p:cNvSpPr>
            <a:spLocks noGrp="1"/>
          </p:cNvSpPr>
          <p:nvPr>
            <p:ph type="sldNum" sz="quarter" idx="12"/>
          </p:nvPr>
        </p:nvSpPr>
        <p:spPr/>
        <p:txBody>
          <a:bodyPr/>
          <a:lstStyle/>
          <a:p>
            <a:fld id="{5BCB89E9-76FE-436B-BB02-6B4BA83BBE9D}" type="slidenum">
              <a:rPr lang="en-IN" smtClean="0"/>
              <a:t>‹#›</a:t>
            </a:fld>
            <a:endParaRPr lang="en-IN"/>
          </a:p>
        </p:txBody>
      </p:sp>
    </p:spTree>
    <p:extLst>
      <p:ext uri="{BB962C8B-B14F-4D97-AF65-F5344CB8AC3E}">
        <p14:creationId xmlns:p14="http://schemas.microsoft.com/office/powerpoint/2010/main" val="2363782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1858F-AA8D-9A3C-FC01-43D6831540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FE9032C-F699-19F7-9B42-5829FAB57E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78C70BF0-DFB7-569F-2C82-93976EF07C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13D8FD-8AC5-C92A-BE6F-7C50A9D4CA2B}"/>
              </a:ext>
            </a:extLst>
          </p:cNvPr>
          <p:cNvSpPr>
            <a:spLocks noGrp="1"/>
          </p:cNvSpPr>
          <p:nvPr>
            <p:ph type="dt" sz="half" idx="10"/>
          </p:nvPr>
        </p:nvSpPr>
        <p:spPr/>
        <p:txBody>
          <a:bodyPr/>
          <a:lstStyle/>
          <a:p>
            <a:fld id="{746D2EB5-6A8B-428F-A20C-1BA30FD89B1A}" type="datetimeFigureOut">
              <a:rPr lang="en-IN" smtClean="0"/>
              <a:t>26-03-2026</a:t>
            </a:fld>
            <a:endParaRPr lang="en-IN"/>
          </a:p>
        </p:txBody>
      </p:sp>
      <p:sp>
        <p:nvSpPr>
          <p:cNvPr id="6" name="Footer Placeholder 5">
            <a:extLst>
              <a:ext uri="{FF2B5EF4-FFF2-40B4-BE49-F238E27FC236}">
                <a16:creationId xmlns:a16="http://schemas.microsoft.com/office/drawing/2014/main" id="{6918A009-CC14-3FE6-8844-D2E7F6A411F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6243921-EDF0-9C82-6423-69AB230683D7}"/>
              </a:ext>
            </a:extLst>
          </p:cNvPr>
          <p:cNvSpPr>
            <a:spLocks noGrp="1"/>
          </p:cNvSpPr>
          <p:nvPr>
            <p:ph type="sldNum" sz="quarter" idx="12"/>
          </p:nvPr>
        </p:nvSpPr>
        <p:spPr/>
        <p:txBody>
          <a:bodyPr/>
          <a:lstStyle/>
          <a:p>
            <a:fld id="{5BCB89E9-76FE-436B-BB02-6B4BA83BBE9D}" type="slidenum">
              <a:rPr lang="en-IN" smtClean="0"/>
              <a:t>‹#›</a:t>
            </a:fld>
            <a:endParaRPr lang="en-IN"/>
          </a:p>
        </p:txBody>
      </p:sp>
    </p:spTree>
    <p:extLst>
      <p:ext uri="{BB962C8B-B14F-4D97-AF65-F5344CB8AC3E}">
        <p14:creationId xmlns:p14="http://schemas.microsoft.com/office/powerpoint/2010/main" val="1708950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FCAA2-E6B9-7356-4A80-2CBDF1FE3D9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62D0515-BB42-A4A7-3713-254C2E946D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A7590A9-7D6C-A159-705B-8949241B2C6B}"/>
              </a:ext>
            </a:extLst>
          </p:cNvPr>
          <p:cNvSpPr>
            <a:spLocks noGrp="1"/>
          </p:cNvSpPr>
          <p:nvPr>
            <p:ph type="dt" sz="half" idx="10"/>
          </p:nvPr>
        </p:nvSpPr>
        <p:spPr/>
        <p:txBody>
          <a:bodyPr/>
          <a:lstStyle/>
          <a:p>
            <a:fld id="{746D2EB5-6A8B-428F-A20C-1BA30FD89B1A}" type="datetimeFigureOut">
              <a:rPr lang="en-IN" smtClean="0"/>
              <a:t>26-03-2026</a:t>
            </a:fld>
            <a:endParaRPr lang="en-IN"/>
          </a:p>
        </p:txBody>
      </p:sp>
      <p:sp>
        <p:nvSpPr>
          <p:cNvPr id="5" name="Footer Placeholder 4">
            <a:extLst>
              <a:ext uri="{FF2B5EF4-FFF2-40B4-BE49-F238E27FC236}">
                <a16:creationId xmlns:a16="http://schemas.microsoft.com/office/drawing/2014/main" id="{10002A16-41DA-7CFC-1FBE-EDC2C5FFD2D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3628DB3-1252-3589-C76F-68B2F275D711}"/>
              </a:ext>
            </a:extLst>
          </p:cNvPr>
          <p:cNvSpPr>
            <a:spLocks noGrp="1"/>
          </p:cNvSpPr>
          <p:nvPr>
            <p:ph type="sldNum" sz="quarter" idx="12"/>
          </p:nvPr>
        </p:nvSpPr>
        <p:spPr/>
        <p:txBody>
          <a:bodyPr/>
          <a:lstStyle/>
          <a:p>
            <a:fld id="{5BCB89E9-76FE-436B-BB02-6B4BA83BBE9D}" type="slidenum">
              <a:rPr lang="en-IN" smtClean="0"/>
              <a:t>‹#›</a:t>
            </a:fld>
            <a:endParaRPr lang="en-IN"/>
          </a:p>
        </p:txBody>
      </p:sp>
    </p:spTree>
    <p:extLst>
      <p:ext uri="{BB962C8B-B14F-4D97-AF65-F5344CB8AC3E}">
        <p14:creationId xmlns:p14="http://schemas.microsoft.com/office/powerpoint/2010/main" val="2324021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D7E606-528A-35E4-1D4D-67873099D3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C570D6A-E817-A5BA-2AD7-316FDDEBBC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A02C960-EA0C-00A4-2CA0-0B5D3A0F8C6F}"/>
              </a:ext>
            </a:extLst>
          </p:cNvPr>
          <p:cNvSpPr>
            <a:spLocks noGrp="1"/>
          </p:cNvSpPr>
          <p:nvPr>
            <p:ph type="dt" sz="half" idx="10"/>
          </p:nvPr>
        </p:nvSpPr>
        <p:spPr/>
        <p:txBody>
          <a:bodyPr/>
          <a:lstStyle/>
          <a:p>
            <a:fld id="{746D2EB5-6A8B-428F-A20C-1BA30FD89B1A}" type="datetimeFigureOut">
              <a:rPr lang="en-IN" smtClean="0"/>
              <a:t>26-03-2026</a:t>
            </a:fld>
            <a:endParaRPr lang="en-IN"/>
          </a:p>
        </p:txBody>
      </p:sp>
      <p:sp>
        <p:nvSpPr>
          <p:cNvPr id="5" name="Footer Placeholder 4">
            <a:extLst>
              <a:ext uri="{FF2B5EF4-FFF2-40B4-BE49-F238E27FC236}">
                <a16:creationId xmlns:a16="http://schemas.microsoft.com/office/drawing/2014/main" id="{09B3EFB3-E33C-FED5-2669-DE73B7AC844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E480AA7-C49B-B592-F8B4-15B69AFBECBF}"/>
              </a:ext>
            </a:extLst>
          </p:cNvPr>
          <p:cNvSpPr>
            <a:spLocks noGrp="1"/>
          </p:cNvSpPr>
          <p:nvPr>
            <p:ph type="sldNum" sz="quarter" idx="12"/>
          </p:nvPr>
        </p:nvSpPr>
        <p:spPr/>
        <p:txBody>
          <a:bodyPr/>
          <a:lstStyle/>
          <a:p>
            <a:fld id="{5BCB89E9-76FE-436B-BB02-6B4BA83BBE9D}" type="slidenum">
              <a:rPr lang="en-IN" smtClean="0"/>
              <a:t>‹#›</a:t>
            </a:fld>
            <a:endParaRPr lang="en-IN"/>
          </a:p>
        </p:txBody>
      </p:sp>
    </p:spTree>
    <p:extLst>
      <p:ext uri="{BB962C8B-B14F-4D97-AF65-F5344CB8AC3E}">
        <p14:creationId xmlns:p14="http://schemas.microsoft.com/office/powerpoint/2010/main" val="1965790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389F5-2202-CDEC-0981-F59D9333E7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536694D-E371-0AA1-0D61-7C108D5C8E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D140778-27F8-9231-BED3-32B30B7B5D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46D2EB5-6A8B-428F-A20C-1BA30FD89B1A}" type="datetimeFigureOut">
              <a:rPr lang="en-IN" smtClean="0"/>
              <a:t>26-03-2026</a:t>
            </a:fld>
            <a:endParaRPr lang="en-IN"/>
          </a:p>
        </p:txBody>
      </p:sp>
      <p:sp>
        <p:nvSpPr>
          <p:cNvPr id="5" name="Footer Placeholder 4">
            <a:extLst>
              <a:ext uri="{FF2B5EF4-FFF2-40B4-BE49-F238E27FC236}">
                <a16:creationId xmlns:a16="http://schemas.microsoft.com/office/drawing/2014/main" id="{7CBAD2D6-1486-580D-5D3B-93617815A1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EE066541-A9AB-2C8D-7C11-E4B06B22EA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BCB89E9-76FE-436B-BB02-6B4BA83BBE9D}" type="slidenum">
              <a:rPr lang="en-IN" smtClean="0"/>
              <a:t>‹#›</a:t>
            </a:fld>
            <a:endParaRPr lang="en-IN"/>
          </a:p>
        </p:txBody>
      </p:sp>
    </p:spTree>
    <p:extLst>
      <p:ext uri="{BB962C8B-B14F-4D97-AF65-F5344CB8AC3E}">
        <p14:creationId xmlns:p14="http://schemas.microsoft.com/office/powerpoint/2010/main" val="1607554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gi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5216C9E-3529-0C46-D915-D1AD06007ABE}"/>
              </a:ext>
            </a:extLst>
          </p:cNvPr>
          <p:cNvSpPr txBox="1"/>
          <p:nvPr/>
        </p:nvSpPr>
        <p:spPr>
          <a:xfrm>
            <a:off x="-1" y="27713"/>
            <a:ext cx="3369733" cy="1708160"/>
          </a:xfrm>
          <a:prstGeom prst="rect">
            <a:avLst/>
          </a:prstGeom>
          <a:solidFill>
            <a:schemeClr val="accent2">
              <a:lumMod val="40000"/>
              <a:lumOff val="60000"/>
            </a:schemeClr>
          </a:solidFill>
        </p:spPr>
        <p:txBody>
          <a:bodyPr wrap="square">
            <a:spAutoFit/>
          </a:bodyPr>
          <a:lstStyle/>
          <a:p>
            <a:r>
              <a:rPr lang="en-US" sz="1050" b="1" dirty="0">
                <a:solidFill>
                  <a:srgbClr val="000000"/>
                </a:solidFill>
                <a:latin typeface="Arial" panose="020B0604020202020204" pitchFamily="34" charset="0"/>
                <a:cs typeface="Arial" panose="020B0604020202020204" pitchFamily="34" charset="0"/>
              </a:rPr>
              <a:t>1. Open Excel and Prepare Worksheet</a:t>
            </a:r>
          </a:p>
          <a:p>
            <a:r>
              <a:rPr lang="en-US" sz="1050" dirty="0">
                <a:solidFill>
                  <a:srgbClr val="000000"/>
                </a:solidFill>
                <a:latin typeface="Arial" panose="020B0604020202020204" pitchFamily="34" charset="0"/>
                <a:cs typeface="Arial" panose="020B0604020202020204" pitchFamily="34" charset="0"/>
              </a:rPr>
              <a:t>• Launch Microsoft Excel from your device</a:t>
            </a:r>
          </a:p>
          <a:p>
            <a:r>
              <a:rPr lang="en-US" sz="1050" dirty="0">
                <a:solidFill>
                  <a:srgbClr val="000000"/>
                </a:solidFill>
                <a:latin typeface="Arial" panose="020B0604020202020204" pitchFamily="34" charset="0"/>
                <a:cs typeface="Arial" panose="020B0604020202020204" pitchFamily="34" charset="0"/>
              </a:rPr>
              <a:t>• Open a new workbook or an existing file</a:t>
            </a:r>
          </a:p>
          <a:p>
            <a:r>
              <a:rPr lang="en-US" sz="1050" dirty="0">
                <a:solidFill>
                  <a:srgbClr val="000000"/>
                </a:solidFill>
                <a:latin typeface="Arial" panose="020B0604020202020204" pitchFamily="34" charset="0"/>
                <a:cs typeface="Arial" panose="020B0604020202020204" pitchFamily="34" charset="0"/>
              </a:rPr>
              <a:t>• Identify the dataset you want to visualise  (</a:t>
            </a:r>
            <a:r>
              <a:rPr lang="en-US" sz="1050" dirty="0" err="1">
                <a:solidFill>
                  <a:srgbClr val="000000"/>
                </a:solidFill>
                <a:latin typeface="Arial" panose="020B0604020202020204" pitchFamily="34" charset="0"/>
                <a:cs typeface="Arial" panose="020B0604020202020204" pitchFamily="34" charset="0"/>
              </a:rPr>
              <a:t>Schwabish</a:t>
            </a:r>
            <a:r>
              <a:rPr lang="en-US" sz="1050" dirty="0">
                <a:solidFill>
                  <a:srgbClr val="000000"/>
                </a:solidFill>
                <a:latin typeface="Arial" panose="020B0604020202020204" pitchFamily="34" charset="0"/>
                <a:cs typeface="Arial" panose="020B0604020202020204" pitchFamily="34" charset="0"/>
              </a:rPr>
              <a:t>, 2023)</a:t>
            </a:r>
          </a:p>
          <a:p>
            <a:r>
              <a:rPr lang="en-US" sz="1050" dirty="0">
                <a:solidFill>
                  <a:srgbClr val="000000"/>
                </a:solidFill>
                <a:latin typeface="Arial" panose="020B0604020202020204" pitchFamily="34" charset="0"/>
                <a:cs typeface="Arial" panose="020B0604020202020204" pitchFamily="34" charset="0"/>
              </a:rPr>
              <a:t>• Enter data into clearly defined rows and columns</a:t>
            </a:r>
          </a:p>
          <a:p>
            <a:r>
              <a:rPr lang="en-US" sz="1050" dirty="0">
                <a:solidFill>
                  <a:srgbClr val="000000"/>
                </a:solidFill>
                <a:latin typeface="Arial" panose="020B0604020202020204" pitchFamily="34" charset="0"/>
                <a:cs typeface="Arial" panose="020B0604020202020204" pitchFamily="34" charset="0"/>
              </a:rPr>
              <a:t>• Add descriptive headings for each column and row</a:t>
            </a:r>
          </a:p>
          <a:p>
            <a:r>
              <a:rPr lang="en-US" sz="1050" dirty="0">
                <a:solidFill>
                  <a:srgbClr val="000000"/>
                </a:solidFill>
                <a:latin typeface="Arial" panose="020B0604020202020204" pitchFamily="34" charset="0"/>
                <a:cs typeface="Arial" panose="020B0604020202020204" pitchFamily="34" charset="0"/>
              </a:rPr>
              <a:t>• Maintain a logical structure for easy understanding</a:t>
            </a:r>
          </a:p>
          <a:p>
            <a:r>
              <a:rPr lang="en-US" sz="1050" dirty="0">
                <a:solidFill>
                  <a:srgbClr val="000000"/>
                </a:solidFill>
                <a:latin typeface="Arial" panose="020B0604020202020204" pitchFamily="34" charset="0"/>
                <a:cs typeface="Arial" panose="020B0604020202020204" pitchFamily="34" charset="0"/>
              </a:rPr>
              <a:t>• Keep related data grouped together</a:t>
            </a:r>
          </a:p>
          <a:p>
            <a:r>
              <a:rPr lang="en-US" sz="1050" dirty="0">
                <a:solidFill>
                  <a:srgbClr val="000000"/>
                </a:solidFill>
                <a:latin typeface="Arial" panose="020B0604020202020204" pitchFamily="34" charset="0"/>
                <a:cs typeface="Arial" panose="020B0604020202020204" pitchFamily="34" charset="0"/>
              </a:rPr>
              <a:t>• Ensure consistent data types within columns</a:t>
            </a:r>
          </a:p>
        </p:txBody>
      </p:sp>
      <p:sp>
        <p:nvSpPr>
          <p:cNvPr id="10" name="TextBox 9">
            <a:extLst>
              <a:ext uri="{FF2B5EF4-FFF2-40B4-BE49-F238E27FC236}">
                <a16:creationId xmlns:a16="http://schemas.microsoft.com/office/drawing/2014/main" id="{C4342DCB-1D33-D25B-9EB5-5BAC679D7D4B}"/>
              </a:ext>
            </a:extLst>
          </p:cNvPr>
          <p:cNvSpPr txBox="1"/>
          <p:nvPr/>
        </p:nvSpPr>
        <p:spPr>
          <a:xfrm>
            <a:off x="0" y="1788950"/>
            <a:ext cx="3234268" cy="1869743"/>
          </a:xfrm>
          <a:prstGeom prst="rect">
            <a:avLst/>
          </a:prstGeom>
          <a:solidFill>
            <a:schemeClr val="accent3">
              <a:lumMod val="20000"/>
              <a:lumOff val="80000"/>
            </a:schemeClr>
          </a:solidFill>
        </p:spPr>
        <p:txBody>
          <a:bodyPr wrap="square">
            <a:spAutoFit/>
          </a:bodyPr>
          <a:lstStyle/>
          <a:p>
            <a:r>
              <a:rPr lang="en-US" sz="1050" b="1" dirty="0">
                <a:solidFill>
                  <a:srgbClr val="000000"/>
                </a:solidFill>
                <a:latin typeface="Arial" panose="020B0604020202020204" pitchFamily="34" charset="0"/>
                <a:cs typeface="Arial" panose="020B0604020202020204" pitchFamily="34" charset="0"/>
              </a:rPr>
              <a:t>2. Organise and Clean Data</a:t>
            </a:r>
          </a:p>
          <a:p>
            <a:r>
              <a:rPr lang="en-US" sz="1050" dirty="0">
                <a:solidFill>
                  <a:srgbClr val="000000"/>
                </a:solidFill>
                <a:latin typeface="Arial" panose="020B0604020202020204" pitchFamily="34" charset="0"/>
                <a:cs typeface="Arial" panose="020B0604020202020204" pitchFamily="34" charset="0"/>
              </a:rPr>
              <a:t>• Remove any blank rows or columns</a:t>
            </a:r>
          </a:p>
          <a:p>
            <a:r>
              <a:rPr lang="en-IN" sz="1050" dirty="0">
                <a:solidFill>
                  <a:srgbClr val="000000"/>
                </a:solidFill>
                <a:latin typeface="Arial" panose="020B0604020202020204" pitchFamily="34" charset="0"/>
                <a:cs typeface="Arial" panose="020B0604020202020204" pitchFamily="34" charset="0"/>
              </a:rPr>
              <a:t>• Eliminate duplicate or irrelevant data</a:t>
            </a:r>
          </a:p>
          <a:p>
            <a:r>
              <a:rPr lang="en-US" sz="1050" dirty="0">
                <a:solidFill>
                  <a:srgbClr val="000000"/>
                </a:solidFill>
                <a:latin typeface="Arial" panose="020B0604020202020204" pitchFamily="34" charset="0"/>
                <a:cs typeface="Arial" panose="020B0604020202020204" pitchFamily="34" charset="0"/>
              </a:rPr>
              <a:t>• Ensure numerical values are formatted correctly</a:t>
            </a:r>
          </a:p>
          <a:p>
            <a:r>
              <a:rPr lang="en-US" sz="1050" dirty="0">
                <a:solidFill>
                  <a:srgbClr val="000000"/>
                </a:solidFill>
                <a:latin typeface="Arial" panose="020B0604020202020204" pitchFamily="34" charset="0"/>
                <a:cs typeface="Arial" panose="020B0604020202020204" pitchFamily="34" charset="0"/>
              </a:rPr>
              <a:t>• Maintain consistency in dates, currency, and percentages</a:t>
            </a:r>
          </a:p>
          <a:p>
            <a:r>
              <a:rPr lang="en-US" sz="1050" dirty="0">
                <a:solidFill>
                  <a:srgbClr val="000000"/>
                </a:solidFill>
                <a:latin typeface="Arial" panose="020B0604020202020204" pitchFamily="34" charset="0"/>
                <a:cs typeface="Arial" panose="020B0604020202020204" pitchFamily="34" charset="0"/>
              </a:rPr>
              <a:t>• Avoid mixing text and numbers in the same column (Lohani, 2023)</a:t>
            </a:r>
          </a:p>
          <a:p>
            <a:r>
              <a:rPr lang="en-IN" sz="1050" dirty="0">
                <a:solidFill>
                  <a:srgbClr val="000000"/>
                </a:solidFill>
                <a:latin typeface="Arial" panose="020B0604020202020204" pitchFamily="34" charset="0"/>
                <a:cs typeface="Arial" panose="020B0604020202020204" pitchFamily="34" charset="0"/>
              </a:rPr>
              <a:t>• Correct spelling errors in labels</a:t>
            </a:r>
          </a:p>
          <a:p>
            <a:r>
              <a:rPr lang="en-US" sz="1050" dirty="0">
                <a:solidFill>
                  <a:srgbClr val="000000"/>
                </a:solidFill>
                <a:latin typeface="Arial" panose="020B0604020202020204" pitchFamily="34" charset="0"/>
                <a:cs typeface="Arial" panose="020B0604020202020204" pitchFamily="34" charset="0"/>
              </a:rPr>
              <a:t>• Check for missing or incorrect values</a:t>
            </a:r>
          </a:p>
          <a:p>
            <a:r>
              <a:rPr lang="en-IN" sz="1050" dirty="0">
                <a:solidFill>
                  <a:srgbClr val="000000"/>
                </a:solidFill>
                <a:latin typeface="Arial" panose="020B0604020202020204" pitchFamily="34" charset="0"/>
                <a:cs typeface="Arial" panose="020B0604020202020204" pitchFamily="34" charset="0"/>
              </a:rPr>
              <a:t>• Validate data accuracy before proceeding</a:t>
            </a:r>
          </a:p>
        </p:txBody>
      </p:sp>
      <p:sp>
        <p:nvSpPr>
          <p:cNvPr id="12" name="TextBox 11">
            <a:extLst>
              <a:ext uri="{FF2B5EF4-FFF2-40B4-BE49-F238E27FC236}">
                <a16:creationId xmlns:a16="http://schemas.microsoft.com/office/drawing/2014/main" id="{D57CB4C5-F5E5-5F90-4B76-AC73F02D9876}"/>
              </a:ext>
            </a:extLst>
          </p:cNvPr>
          <p:cNvSpPr txBox="1"/>
          <p:nvPr/>
        </p:nvSpPr>
        <p:spPr>
          <a:xfrm>
            <a:off x="-1" y="3711769"/>
            <a:ext cx="3234268" cy="1546577"/>
          </a:xfrm>
          <a:prstGeom prst="rect">
            <a:avLst/>
          </a:prstGeom>
          <a:solidFill>
            <a:srgbClr val="FFC000"/>
          </a:solidFill>
        </p:spPr>
        <p:txBody>
          <a:bodyPr wrap="square">
            <a:spAutoFit/>
          </a:bodyPr>
          <a:lstStyle/>
          <a:p>
            <a:r>
              <a:rPr lang="en-US" sz="1050" b="1" dirty="0">
                <a:solidFill>
                  <a:srgbClr val="000000"/>
                </a:solidFill>
                <a:latin typeface="Arial" panose="020B0604020202020204" pitchFamily="34" charset="0"/>
                <a:cs typeface="Arial" panose="020B0604020202020204" pitchFamily="34" charset="0"/>
              </a:rPr>
              <a:t>3. Select the Data Range</a:t>
            </a:r>
          </a:p>
          <a:p>
            <a:r>
              <a:rPr lang="en-US" sz="1050" dirty="0">
                <a:solidFill>
                  <a:srgbClr val="000000"/>
                </a:solidFill>
                <a:latin typeface="Arial" panose="020B0604020202020204" pitchFamily="34" charset="0"/>
                <a:cs typeface="Arial" panose="020B0604020202020204" pitchFamily="34" charset="0"/>
              </a:rPr>
              <a:t>• Click and drag to highlight required data</a:t>
            </a:r>
          </a:p>
          <a:p>
            <a:r>
              <a:rPr lang="en-US" sz="1050" dirty="0">
                <a:solidFill>
                  <a:srgbClr val="000000"/>
                </a:solidFill>
                <a:latin typeface="Arial" panose="020B0604020202020204" pitchFamily="34" charset="0"/>
                <a:cs typeface="Arial" panose="020B0604020202020204" pitchFamily="34" charset="0"/>
              </a:rPr>
              <a:t>• Include both headings and corresponding values</a:t>
            </a:r>
          </a:p>
          <a:p>
            <a:r>
              <a:rPr lang="en-US" sz="1050" dirty="0">
                <a:solidFill>
                  <a:srgbClr val="000000"/>
                </a:solidFill>
                <a:latin typeface="Arial" panose="020B0604020202020204" pitchFamily="34" charset="0"/>
                <a:cs typeface="Arial" panose="020B0604020202020204" pitchFamily="34" charset="0"/>
              </a:rPr>
              <a:t>• Avoid selecting unnecessary or extra cells (Bothell, 2023)</a:t>
            </a:r>
          </a:p>
          <a:p>
            <a:r>
              <a:rPr lang="en-US" sz="1050" dirty="0">
                <a:solidFill>
                  <a:srgbClr val="000000"/>
                </a:solidFill>
                <a:latin typeface="Arial" panose="020B0604020202020204" pitchFamily="34" charset="0"/>
                <a:cs typeface="Arial" panose="020B0604020202020204" pitchFamily="34" charset="0"/>
              </a:rPr>
              <a:t>• Use the Ctrl key for selecting non-adjacent ranges</a:t>
            </a:r>
          </a:p>
          <a:p>
            <a:r>
              <a:rPr lang="en-IN" sz="1050" dirty="0">
                <a:solidFill>
                  <a:srgbClr val="000000"/>
                </a:solidFill>
                <a:latin typeface="Arial" panose="020B0604020202020204" pitchFamily="34" charset="0"/>
                <a:cs typeface="Arial" panose="020B0604020202020204" pitchFamily="34" charset="0"/>
              </a:rPr>
              <a:t>• Double-check highlighted selection</a:t>
            </a:r>
          </a:p>
          <a:p>
            <a:r>
              <a:rPr lang="en-US" sz="1050" dirty="0">
                <a:solidFill>
                  <a:srgbClr val="000000"/>
                </a:solidFill>
                <a:latin typeface="Arial" panose="020B0604020202020204" pitchFamily="34" charset="0"/>
                <a:cs typeface="Arial" panose="020B0604020202020204" pitchFamily="34" charset="0"/>
              </a:rPr>
              <a:t>• Ensure all relevant categories are included</a:t>
            </a:r>
          </a:p>
          <a:p>
            <a:r>
              <a:rPr lang="en-US" sz="1050" dirty="0">
                <a:solidFill>
                  <a:srgbClr val="000000"/>
                </a:solidFill>
                <a:latin typeface="Arial" panose="020B0604020202020204" pitchFamily="34" charset="0"/>
                <a:cs typeface="Arial" panose="020B0604020202020204" pitchFamily="34" charset="0"/>
              </a:rPr>
              <a:t>• Confirm no hidden rows are selected</a:t>
            </a:r>
          </a:p>
        </p:txBody>
      </p:sp>
      <p:sp>
        <p:nvSpPr>
          <p:cNvPr id="15" name="TextBox 14">
            <a:extLst>
              <a:ext uri="{FF2B5EF4-FFF2-40B4-BE49-F238E27FC236}">
                <a16:creationId xmlns:a16="http://schemas.microsoft.com/office/drawing/2014/main" id="{026D5224-BFC7-FB96-2418-8BAECACE7483}"/>
              </a:ext>
            </a:extLst>
          </p:cNvPr>
          <p:cNvSpPr txBox="1"/>
          <p:nvPr/>
        </p:nvSpPr>
        <p:spPr>
          <a:xfrm>
            <a:off x="0" y="5311423"/>
            <a:ext cx="4131734" cy="1546577"/>
          </a:xfrm>
          <a:prstGeom prst="rect">
            <a:avLst/>
          </a:prstGeom>
          <a:solidFill>
            <a:srgbClr val="92D050"/>
          </a:solidFill>
        </p:spPr>
        <p:txBody>
          <a:bodyPr wrap="square">
            <a:spAutoFit/>
          </a:bodyPr>
          <a:lstStyle/>
          <a:p>
            <a:r>
              <a:rPr lang="en-US" sz="1050" b="1" dirty="0">
                <a:solidFill>
                  <a:srgbClr val="000000"/>
                </a:solidFill>
                <a:latin typeface="Arial" panose="020B0604020202020204" pitchFamily="34" charset="0"/>
                <a:cs typeface="Arial" panose="020B0604020202020204" pitchFamily="34" charset="0"/>
              </a:rPr>
              <a:t>4. Go to the Insert Tab</a:t>
            </a:r>
          </a:p>
          <a:p>
            <a:r>
              <a:rPr lang="en-US" sz="1050" dirty="0">
                <a:solidFill>
                  <a:srgbClr val="000000"/>
                </a:solidFill>
                <a:latin typeface="Arial" panose="020B0604020202020204" pitchFamily="34" charset="0"/>
                <a:cs typeface="Arial" panose="020B0604020202020204" pitchFamily="34" charset="0"/>
              </a:rPr>
              <a:t>• Navigate to the ribbon at the top of Excel</a:t>
            </a:r>
          </a:p>
          <a:p>
            <a:r>
              <a:rPr lang="en-US" sz="1050" dirty="0">
                <a:solidFill>
                  <a:srgbClr val="000000"/>
                </a:solidFill>
                <a:latin typeface="Arial" panose="020B0604020202020204" pitchFamily="34" charset="0"/>
                <a:cs typeface="Arial" panose="020B0604020202020204" pitchFamily="34" charset="0"/>
              </a:rPr>
              <a:t>• Click on the “Insert” tab</a:t>
            </a:r>
          </a:p>
          <a:p>
            <a:r>
              <a:rPr lang="en-US" sz="1050" dirty="0">
                <a:solidFill>
                  <a:srgbClr val="000000"/>
                </a:solidFill>
                <a:latin typeface="Arial" panose="020B0604020202020204" pitchFamily="34" charset="0"/>
                <a:cs typeface="Arial" panose="020B0604020202020204" pitchFamily="34" charset="0"/>
              </a:rPr>
              <a:t>• Locate the Charts group section</a:t>
            </a:r>
          </a:p>
          <a:p>
            <a:r>
              <a:rPr lang="fr-FR" sz="1050" dirty="0">
                <a:solidFill>
                  <a:srgbClr val="000000"/>
                </a:solidFill>
                <a:latin typeface="Arial" panose="020B0604020202020204" pitchFamily="34" charset="0"/>
                <a:cs typeface="Arial" panose="020B0604020202020204" pitchFamily="34" charset="0"/>
              </a:rPr>
              <a:t>• Explore </a:t>
            </a:r>
            <a:r>
              <a:rPr lang="fr-FR" sz="1050" dirty="0" err="1">
                <a:solidFill>
                  <a:srgbClr val="000000"/>
                </a:solidFill>
                <a:latin typeface="Arial" panose="020B0604020202020204" pitchFamily="34" charset="0"/>
                <a:cs typeface="Arial" panose="020B0604020202020204" pitchFamily="34" charset="0"/>
              </a:rPr>
              <a:t>different</a:t>
            </a:r>
            <a:r>
              <a:rPr lang="fr-FR" sz="1050" dirty="0">
                <a:solidFill>
                  <a:srgbClr val="000000"/>
                </a:solidFill>
                <a:latin typeface="Arial" panose="020B0604020202020204" pitchFamily="34" charset="0"/>
                <a:cs typeface="Arial" panose="020B0604020202020204" pitchFamily="34" charset="0"/>
              </a:rPr>
              <a:t> chart </a:t>
            </a:r>
            <a:r>
              <a:rPr lang="fr-FR" sz="1050" dirty="0" err="1">
                <a:solidFill>
                  <a:srgbClr val="000000"/>
                </a:solidFill>
                <a:latin typeface="Arial" panose="020B0604020202020204" pitchFamily="34" charset="0"/>
                <a:cs typeface="Arial" panose="020B0604020202020204" pitchFamily="34" charset="0"/>
              </a:rPr>
              <a:t>categories</a:t>
            </a:r>
            <a:r>
              <a:rPr lang="fr-FR" sz="1050" dirty="0">
                <a:solidFill>
                  <a:srgbClr val="000000"/>
                </a:solidFill>
                <a:latin typeface="Arial" panose="020B0604020202020204" pitchFamily="34" charset="0"/>
                <a:cs typeface="Arial" panose="020B0604020202020204" pitchFamily="34" charset="0"/>
              </a:rPr>
              <a:t> </a:t>
            </a:r>
            <a:r>
              <a:rPr lang="fr-FR" sz="1050" dirty="0" err="1">
                <a:solidFill>
                  <a:srgbClr val="000000"/>
                </a:solidFill>
                <a:latin typeface="Arial" panose="020B0604020202020204" pitchFamily="34" charset="0"/>
                <a:cs typeface="Arial" panose="020B0604020202020204" pitchFamily="34" charset="0"/>
              </a:rPr>
              <a:t>available</a:t>
            </a:r>
            <a:r>
              <a:rPr lang="fr-FR" sz="1050" dirty="0">
                <a:solidFill>
                  <a:srgbClr val="000000"/>
                </a:solidFill>
                <a:latin typeface="Arial" panose="020B0604020202020204" pitchFamily="34" charset="0"/>
                <a:cs typeface="Arial" panose="020B0604020202020204" pitchFamily="34" charset="0"/>
              </a:rPr>
              <a:t> (</a:t>
            </a:r>
            <a:r>
              <a:rPr lang="fr-FR" sz="1050" dirty="0" err="1">
                <a:solidFill>
                  <a:srgbClr val="000000"/>
                </a:solidFill>
                <a:latin typeface="Arial" panose="020B0604020202020204" pitchFamily="34" charset="0"/>
                <a:cs typeface="Arial" panose="020B0604020202020204" pitchFamily="34" charset="0"/>
              </a:rPr>
              <a:t>Remenyi</a:t>
            </a:r>
            <a:r>
              <a:rPr lang="fr-FR" sz="1050" dirty="0">
                <a:solidFill>
                  <a:srgbClr val="000000"/>
                </a:solidFill>
                <a:latin typeface="Arial" panose="020B0604020202020204" pitchFamily="34" charset="0"/>
                <a:cs typeface="Arial" panose="020B0604020202020204" pitchFamily="34" charset="0"/>
              </a:rPr>
              <a:t> et al., 2022)</a:t>
            </a:r>
          </a:p>
          <a:p>
            <a:r>
              <a:rPr lang="en-US" sz="1050" dirty="0">
                <a:solidFill>
                  <a:srgbClr val="000000"/>
                </a:solidFill>
                <a:latin typeface="Arial" panose="020B0604020202020204" pitchFamily="34" charset="0"/>
                <a:cs typeface="Arial" panose="020B0604020202020204" pitchFamily="34" charset="0"/>
              </a:rPr>
              <a:t>• Use “Recommended Charts” for suggestions</a:t>
            </a:r>
          </a:p>
          <a:p>
            <a:r>
              <a:rPr lang="en-US" sz="1050" dirty="0">
                <a:solidFill>
                  <a:srgbClr val="000000"/>
                </a:solidFill>
                <a:latin typeface="Arial" panose="020B0604020202020204" pitchFamily="34" charset="0"/>
                <a:cs typeface="Arial" panose="020B0604020202020204" pitchFamily="34" charset="0"/>
              </a:rPr>
              <a:t>• Remain over chart icons to preview styles</a:t>
            </a:r>
          </a:p>
          <a:p>
            <a:r>
              <a:rPr lang="en-US" sz="1050" dirty="0">
                <a:solidFill>
                  <a:srgbClr val="000000"/>
                </a:solidFill>
                <a:latin typeface="Arial" panose="020B0604020202020204" pitchFamily="34" charset="0"/>
                <a:cs typeface="Arial" panose="020B0604020202020204" pitchFamily="34" charset="0"/>
              </a:rPr>
              <a:t>• Understand layout options before selection</a:t>
            </a:r>
          </a:p>
        </p:txBody>
      </p:sp>
      <p:sp>
        <p:nvSpPr>
          <p:cNvPr id="17" name="TextBox 16">
            <a:extLst>
              <a:ext uri="{FF2B5EF4-FFF2-40B4-BE49-F238E27FC236}">
                <a16:creationId xmlns:a16="http://schemas.microsoft.com/office/drawing/2014/main" id="{4CAE9CDE-CEFF-A8C0-089B-F6B8E4FDA37D}"/>
              </a:ext>
            </a:extLst>
          </p:cNvPr>
          <p:cNvSpPr txBox="1"/>
          <p:nvPr/>
        </p:nvSpPr>
        <p:spPr>
          <a:xfrm>
            <a:off x="3505201" y="41947"/>
            <a:ext cx="3098800" cy="1708160"/>
          </a:xfrm>
          <a:prstGeom prst="rect">
            <a:avLst/>
          </a:prstGeom>
          <a:solidFill>
            <a:srgbClr val="92D050"/>
          </a:solidFill>
        </p:spPr>
        <p:txBody>
          <a:bodyPr wrap="square">
            <a:spAutoFit/>
          </a:bodyPr>
          <a:lstStyle/>
          <a:p>
            <a:r>
              <a:rPr lang="en-IN" sz="1050" b="1" dirty="0">
                <a:solidFill>
                  <a:srgbClr val="000000"/>
                </a:solidFill>
                <a:latin typeface="Arial" panose="020B0604020202020204" pitchFamily="34" charset="0"/>
                <a:cs typeface="Arial" panose="020B0604020202020204" pitchFamily="34" charset="0"/>
              </a:rPr>
              <a:t>5. Choose Chart Type</a:t>
            </a:r>
          </a:p>
          <a:p>
            <a:r>
              <a:rPr lang="en-US" sz="1050" dirty="0">
                <a:solidFill>
                  <a:srgbClr val="000000"/>
                </a:solidFill>
                <a:latin typeface="Arial" panose="020B0604020202020204" pitchFamily="34" charset="0"/>
                <a:cs typeface="Arial" panose="020B0604020202020204" pitchFamily="34" charset="0"/>
              </a:rPr>
              <a:t>• Select from column, bar, line, pie, or scatter charts</a:t>
            </a:r>
          </a:p>
          <a:p>
            <a:r>
              <a:rPr lang="en-US" sz="1050" dirty="0">
                <a:solidFill>
                  <a:srgbClr val="000000"/>
                </a:solidFill>
                <a:latin typeface="Arial" panose="020B0604020202020204" pitchFamily="34" charset="0"/>
                <a:cs typeface="Arial" panose="020B0604020202020204" pitchFamily="34" charset="0"/>
              </a:rPr>
              <a:t>• Choose based on the purpose of your data</a:t>
            </a:r>
          </a:p>
          <a:p>
            <a:r>
              <a:rPr lang="en-US" sz="1050" dirty="0">
                <a:solidFill>
                  <a:srgbClr val="000000"/>
                </a:solidFill>
                <a:latin typeface="Arial" panose="020B0604020202020204" pitchFamily="34" charset="0"/>
                <a:cs typeface="Arial" panose="020B0604020202020204" pitchFamily="34" charset="0"/>
              </a:rPr>
              <a:t>• Use column charts for comparisons</a:t>
            </a:r>
          </a:p>
          <a:p>
            <a:r>
              <a:rPr lang="en-US" sz="1050" dirty="0">
                <a:solidFill>
                  <a:srgbClr val="000000"/>
                </a:solidFill>
                <a:latin typeface="Arial" panose="020B0604020202020204" pitchFamily="34" charset="0"/>
                <a:cs typeface="Arial" panose="020B0604020202020204" pitchFamily="34" charset="0"/>
              </a:rPr>
              <a:t>• Use line charts for trends over time</a:t>
            </a:r>
          </a:p>
          <a:p>
            <a:r>
              <a:rPr lang="en-US" sz="1050" dirty="0">
                <a:solidFill>
                  <a:srgbClr val="000000"/>
                </a:solidFill>
                <a:latin typeface="Arial" panose="020B0604020202020204" pitchFamily="34" charset="0"/>
                <a:cs typeface="Arial" panose="020B0604020202020204" pitchFamily="34" charset="0"/>
              </a:rPr>
              <a:t>• Use pie charts for proportions</a:t>
            </a:r>
          </a:p>
          <a:p>
            <a:r>
              <a:rPr lang="en-IN" sz="1050" dirty="0">
                <a:solidFill>
                  <a:srgbClr val="000000"/>
                </a:solidFill>
                <a:latin typeface="Arial" panose="020B0604020202020204" pitchFamily="34" charset="0"/>
                <a:cs typeface="Arial" panose="020B0604020202020204" pitchFamily="34" charset="0"/>
              </a:rPr>
              <a:t>• Consider audience understanding</a:t>
            </a:r>
          </a:p>
          <a:p>
            <a:r>
              <a:rPr lang="en-US" sz="1050" dirty="0">
                <a:solidFill>
                  <a:srgbClr val="000000"/>
                </a:solidFill>
                <a:latin typeface="Arial" panose="020B0604020202020204" pitchFamily="34" charset="0"/>
                <a:cs typeface="Arial" panose="020B0604020202020204" pitchFamily="34" charset="0"/>
              </a:rPr>
              <a:t>• Avoid overly complex chart types</a:t>
            </a:r>
          </a:p>
          <a:p>
            <a:r>
              <a:rPr lang="en-US" sz="1050" dirty="0">
                <a:solidFill>
                  <a:srgbClr val="000000"/>
                </a:solidFill>
                <a:latin typeface="Arial" panose="020B0604020202020204" pitchFamily="34" charset="0"/>
                <a:cs typeface="Arial" panose="020B0604020202020204" pitchFamily="34" charset="0"/>
              </a:rPr>
              <a:t>• Preview the chart before finalising</a:t>
            </a:r>
          </a:p>
        </p:txBody>
      </p:sp>
      <p:sp>
        <p:nvSpPr>
          <p:cNvPr id="19" name="TextBox 18">
            <a:extLst>
              <a:ext uri="{FF2B5EF4-FFF2-40B4-BE49-F238E27FC236}">
                <a16:creationId xmlns:a16="http://schemas.microsoft.com/office/drawing/2014/main" id="{23A3FACB-A429-8C44-E398-79330DB8AC1D}"/>
              </a:ext>
            </a:extLst>
          </p:cNvPr>
          <p:cNvSpPr txBox="1"/>
          <p:nvPr/>
        </p:nvSpPr>
        <p:spPr>
          <a:xfrm>
            <a:off x="4258733" y="5311423"/>
            <a:ext cx="2633133" cy="1546577"/>
          </a:xfrm>
          <a:prstGeom prst="rect">
            <a:avLst/>
          </a:prstGeom>
          <a:solidFill>
            <a:schemeClr val="accent2">
              <a:lumMod val="40000"/>
              <a:lumOff val="60000"/>
            </a:schemeClr>
          </a:solidFill>
        </p:spPr>
        <p:txBody>
          <a:bodyPr wrap="square">
            <a:spAutoFit/>
          </a:bodyPr>
          <a:lstStyle/>
          <a:p>
            <a:r>
              <a:rPr lang="en-IN" sz="1050" b="1" dirty="0">
                <a:solidFill>
                  <a:srgbClr val="000000"/>
                </a:solidFill>
                <a:latin typeface="Arial" panose="020B0604020202020204" pitchFamily="34" charset="0"/>
                <a:cs typeface="Arial" panose="020B0604020202020204" pitchFamily="34" charset="0"/>
              </a:rPr>
              <a:t>6. Insert the Chart</a:t>
            </a:r>
          </a:p>
          <a:p>
            <a:r>
              <a:rPr lang="en-US" sz="1050" dirty="0">
                <a:solidFill>
                  <a:srgbClr val="000000"/>
                </a:solidFill>
                <a:latin typeface="Arial" panose="020B0604020202020204" pitchFamily="34" charset="0"/>
                <a:cs typeface="Arial" panose="020B0604020202020204" pitchFamily="34" charset="0"/>
              </a:rPr>
              <a:t>• Click on the selected chart type</a:t>
            </a:r>
          </a:p>
          <a:p>
            <a:r>
              <a:rPr lang="en-US" sz="1050" dirty="0">
                <a:solidFill>
                  <a:srgbClr val="000000"/>
                </a:solidFill>
                <a:latin typeface="Arial" panose="020B0604020202020204" pitchFamily="34" charset="0"/>
                <a:cs typeface="Arial" panose="020B0604020202020204" pitchFamily="34" charset="0"/>
              </a:rPr>
              <a:t>• Excel automatically generates the chart</a:t>
            </a:r>
          </a:p>
          <a:p>
            <a:r>
              <a:rPr lang="en-US" sz="1050" dirty="0">
                <a:solidFill>
                  <a:srgbClr val="000000"/>
                </a:solidFill>
                <a:latin typeface="Arial" panose="020B0604020202020204" pitchFamily="34" charset="0"/>
                <a:cs typeface="Arial" panose="020B0604020202020204" pitchFamily="34" charset="0"/>
              </a:rPr>
              <a:t>• Chart appears within the worksheet</a:t>
            </a:r>
          </a:p>
          <a:p>
            <a:r>
              <a:rPr lang="en-US" sz="1050" dirty="0">
                <a:solidFill>
                  <a:srgbClr val="000000"/>
                </a:solidFill>
                <a:latin typeface="Arial" panose="020B0604020202020204" pitchFamily="34" charset="0"/>
                <a:cs typeface="Arial" panose="020B0604020202020204" pitchFamily="34" charset="0"/>
              </a:rPr>
              <a:t>• Default layout and colours are applied</a:t>
            </a:r>
          </a:p>
          <a:p>
            <a:r>
              <a:rPr lang="en-US" sz="1050" dirty="0">
                <a:solidFill>
                  <a:srgbClr val="000000"/>
                </a:solidFill>
                <a:latin typeface="Arial" panose="020B0604020202020204" pitchFamily="34" charset="0"/>
                <a:cs typeface="Arial" panose="020B0604020202020204" pitchFamily="34" charset="0"/>
              </a:rPr>
              <a:t>• Chart is linked to selected data</a:t>
            </a:r>
          </a:p>
          <a:p>
            <a:r>
              <a:rPr lang="en-US" sz="1050" dirty="0">
                <a:solidFill>
                  <a:srgbClr val="000000"/>
                </a:solidFill>
                <a:latin typeface="Arial" panose="020B0604020202020204" pitchFamily="34" charset="0"/>
                <a:cs typeface="Arial" panose="020B0604020202020204" pitchFamily="34" charset="0"/>
              </a:rPr>
              <a:t>• Can be resized or moved instantly</a:t>
            </a:r>
          </a:p>
          <a:p>
            <a:r>
              <a:rPr lang="en-US" sz="1050" dirty="0">
                <a:solidFill>
                  <a:srgbClr val="000000"/>
                </a:solidFill>
                <a:latin typeface="Arial" panose="020B0604020202020204" pitchFamily="34" charset="0"/>
                <a:cs typeface="Arial" panose="020B0604020202020204" pitchFamily="34" charset="0"/>
              </a:rPr>
              <a:t>• Ready for further editing and customisation</a:t>
            </a:r>
          </a:p>
        </p:txBody>
      </p:sp>
      <p:sp>
        <p:nvSpPr>
          <p:cNvPr id="21" name="TextBox 20">
            <a:extLst>
              <a:ext uri="{FF2B5EF4-FFF2-40B4-BE49-F238E27FC236}">
                <a16:creationId xmlns:a16="http://schemas.microsoft.com/office/drawing/2014/main" id="{E8112973-D78D-21EF-5F96-1E7C8913923F}"/>
              </a:ext>
            </a:extLst>
          </p:cNvPr>
          <p:cNvSpPr txBox="1"/>
          <p:nvPr/>
        </p:nvSpPr>
        <p:spPr>
          <a:xfrm>
            <a:off x="6739470" y="0"/>
            <a:ext cx="2692397" cy="1785104"/>
          </a:xfrm>
          <a:prstGeom prst="rect">
            <a:avLst/>
          </a:prstGeom>
          <a:solidFill>
            <a:schemeClr val="accent2">
              <a:lumMod val="40000"/>
              <a:lumOff val="60000"/>
            </a:schemeClr>
          </a:solidFill>
        </p:spPr>
        <p:txBody>
          <a:bodyPr wrap="square">
            <a:spAutoFit/>
          </a:bodyPr>
          <a:lstStyle/>
          <a:p>
            <a:r>
              <a:rPr lang="en-US" sz="1100" b="1" dirty="0">
                <a:solidFill>
                  <a:srgbClr val="000000"/>
                </a:solidFill>
                <a:latin typeface="Arial" panose="020B0604020202020204" pitchFamily="34" charset="0"/>
                <a:cs typeface="Arial" panose="020B0604020202020204" pitchFamily="34" charset="0"/>
              </a:rPr>
              <a:t>7. Add Chart Title and Labels</a:t>
            </a:r>
          </a:p>
          <a:p>
            <a:r>
              <a:rPr lang="en-US" sz="1100" dirty="0">
                <a:solidFill>
                  <a:srgbClr val="000000"/>
                </a:solidFill>
                <a:latin typeface="Arial" panose="020B0604020202020204" pitchFamily="34" charset="0"/>
                <a:cs typeface="Arial" panose="020B0604020202020204" pitchFamily="34" charset="0"/>
              </a:rPr>
              <a:t>• Insert a clear and descriptive chart title</a:t>
            </a:r>
          </a:p>
          <a:p>
            <a:r>
              <a:rPr lang="en-IN" sz="1100" dirty="0">
                <a:solidFill>
                  <a:srgbClr val="000000"/>
                </a:solidFill>
                <a:latin typeface="Arial" panose="020B0604020202020204" pitchFamily="34" charset="0"/>
                <a:cs typeface="Arial" panose="020B0604020202020204" pitchFamily="34" charset="0"/>
              </a:rPr>
              <a:t>• Label horizontal (X-axis) and vertical (Y-axis)</a:t>
            </a:r>
          </a:p>
          <a:p>
            <a:r>
              <a:rPr lang="en-US" sz="1100" dirty="0">
                <a:solidFill>
                  <a:srgbClr val="000000"/>
                </a:solidFill>
                <a:latin typeface="Arial" panose="020B0604020202020204" pitchFamily="34" charset="0"/>
                <a:cs typeface="Arial" panose="020B0604020202020204" pitchFamily="34" charset="0"/>
              </a:rPr>
              <a:t>• Add a legend to identify data categories</a:t>
            </a:r>
          </a:p>
          <a:p>
            <a:r>
              <a:rPr lang="en-US" sz="1100" dirty="0">
                <a:solidFill>
                  <a:srgbClr val="000000"/>
                </a:solidFill>
                <a:latin typeface="Arial" panose="020B0604020202020204" pitchFamily="34" charset="0"/>
                <a:cs typeface="Arial" panose="020B0604020202020204" pitchFamily="34" charset="0"/>
              </a:rPr>
              <a:t>• Use concise and meaningful text</a:t>
            </a:r>
          </a:p>
          <a:p>
            <a:r>
              <a:rPr lang="en-US" sz="1100" dirty="0">
                <a:solidFill>
                  <a:srgbClr val="000000"/>
                </a:solidFill>
                <a:latin typeface="Arial" panose="020B0604020202020204" pitchFamily="34" charset="0"/>
                <a:cs typeface="Arial" panose="020B0604020202020204" pitchFamily="34" charset="0"/>
              </a:rPr>
              <a:t>• Ensure font size is readable</a:t>
            </a:r>
          </a:p>
          <a:p>
            <a:r>
              <a:rPr lang="en-IN" sz="1100" dirty="0">
                <a:solidFill>
                  <a:srgbClr val="000000"/>
                </a:solidFill>
                <a:latin typeface="Arial" panose="020B0604020202020204" pitchFamily="34" charset="0"/>
                <a:cs typeface="Arial" panose="020B0604020202020204" pitchFamily="34" charset="0"/>
              </a:rPr>
              <a:t>• Avoid overly technical language</a:t>
            </a:r>
          </a:p>
          <a:p>
            <a:r>
              <a:rPr lang="en-IN" sz="1100" dirty="0">
                <a:solidFill>
                  <a:srgbClr val="000000"/>
                </a:solidFill>
                <a:latin typeface="Arial" panose="020B0604020202020204" pitchFamily="34" charset="0"/>
                <a:cs typeface="Arial" panose="020B0604020202020204" pitchFamily="34" charset="0"/>
              </a:rPr>
              <a:t>• Position labels appropriately</a:t>
            </a:r>
          </a:p>
        </p:txBody>
      </p:sp>
      <p:sp>
        <p:nvSpPr>
          <p:cNvPr id="23" name="TextBox 22">
            <a:extLst>
              <a:ext uri="{FF2B5EF4-FFF2-40B4-BE49-F238E27FC236}">
                <a16:creationId xmlns:a16="http://schemas.microsoft.com/office/drawing/2014/main" id="{0FCFFD25-2977-A819-A8C2-5A2AB03C6F76}"/>
              </a:ext>
            </a:extLst>
          </p:cNvPr>
          <p:cNvSpPr txBox="1"/>
          <p:nvPr/>
        </p:nvSpPr>
        <p:spPr>
          <a:xfrm>
            <a:off x="9567336" y="0"/>
            <a:ext cx="2624663" cy="1708160"/>
          </a:xfrm>
          <a:prstGeom prst="rect">
            <a:avLst/>
          </a:prstGeom>
          <a:solidFill>
            <a:schemeClr val="accent3">
              <a:lumMod val="20000"/>
              <a:lumOff val="80000"/>
            </a:schemeClr>
          </a:solidFill>
        </p:spPr>
        <p:txBody>
          <a:bodyPr wrap="square">
            <a:spAutoFit/>
          </a:bodyPr>
          <a:lstStyle/>
          <a:p>
            <a:r>
              <a:rPr lang="en-IN" sz="1050" b="1" dirty="0">
                <a:solidFill>
                  <a:srgbClr val="000000"/>
                </a:solidFill>
                <a:latin typeface="Arial" panose="020B0604020202020204" pitchFamily="34" charset="0"/>
                <a:cs typeface="Arial" panose="020B0604020202020204" pitchFamily="34" charset="0"/>
              </a:rPr>
              <a:t> 8. Customise Chart Design</a:t>
            </a:r>
          </a:p>
          <a:p>
            <a:r>
              <a:rPr lang="en-IN" sz="1050" dirty="0">
                <a:solidFill>
                  <a:srgbClr val="000000"/>
                </a:solidFill>
                <a:latin typeface="Arial" panose="020B0604020202020204" pitchFamily="34" charset="0"/>
                <a:cs typeface="Arial" panose="020B0604020202020204" pitchFamily="34" charset="0"/>
              </a:rPr>
              <a:t>• Change chart colours to improve visibility</a:t>
            </a:r>
          </a:p>
          <a:p>
            <a:r>
              <a:rPr lang="en-IN" sz="1050" dirty="0">
                <a:solidFill>
                  <a:srgbClr val="000000"/>
                </a:solidFill>
                <a:latin typeface="Arial" panose="020B0604020202020204" pitchFamily="34" charset="0"/>
                <a:cs typeface="Arial" panose="020B0604020202020204" pitchFamily="34" charset="0"/>
              </a:rPr>
              <a:t>• Apply built-in chart styles</a:t>
            </a:r>
          </a:p>
          <a:p>
            <a:r>
              <a:rPr lang="en-US" sz="1050" dirty="0">
                <a:solidFill>
                  <a:srgbClr val="000000"/>
                </a:solidFill>
                <a:latin typeface="Arial" panose="020B0604020202020204" pitchFamily="34" charset="0"/>
                <a:cs typeface="Arial" panose="020B0604020202020204" pitchFamily="34" charset="0"/>
              </a:rPr>
              <a:t>• Adjust layout for better presentation</a:t>
            </a:r>
          </a:p>
          <a:p>
            <a:r>
              <a:rPr lang="en-IN" sz="1050" dirty="0">
                <a:solidFill>
                  <a:srgbClr val="000000"/>
                </a:solidFill>
                <a:latin typeface="Arial" panose="020B0604020202020204" pitchFamily="34" charset="0"/>
                <a:cs typeface="Arial" panose="020B0604020202020204" pitchFamily="34" charset="0"/>
              </a:rPr>
              <a:t>• Highlight important data points</a:t>
            </a:r>
          </a:p>
          <a:p>
            <a:r>
              <a:rPr lang="en-US" sz="1050" dirty="0">
                <a:solidFill>
                  <a:srgbClr val="000000"/>
                </a:solidFill>
                <a:latin typeface="Arial" panose="020B0604020202020204" pitchFamily="34" charset="0"/>
                <a:cs typeface="Arial" panose="020B0604020202020204" pitchFamily="34" charset="0"/>
              </a:rPr>
              <a:t>• Resize chart to fit workspace</a:t>
            </a:r>
          </a:p>
          <a:p>
            <a:r>
              <a:rPr lang="en-US" sz="1050" dirty="0">
                <a:solidFill>
                  <a:srgbClr val="000000"/>
                </a:solidFill>
                <a:latin typeface="Arial" panose="020B0604020202020204" pitchFamily="34" charset="0"/>
                <a:cs typeface="Arial" panose="020B0604020202020204" pitchFamily="34" charset="0"/>
              </a:rPr>
              <a:t>• Align chart with surrounding content</a:t>
            </a:r>
          </a:p>
          <a:p>
            <a:r>
              <a:rPr lang="en-IN" sz="1050" dirty="0">
                <a:solidFill>
                  <a:srgbClr val="000000"/>
                </a:solidFill>
                <a:latin typeface="Arial" panose="020B0604020202020204" pitchFamily="34" charset="0"/>
                <a:cs typeface="Arial" panose="020B0604020202020204" pitchFamily="34" charset="0"/>
              </a:rPr>
              <a:t>• Use consistent colour themes</a:t>
            </a:r>
          </a:p>
          <a:p>
            <a:r>
              <a:rPr lang="en-IN" sz="1050" dirty="0">
                <a:solidFill>
                  <a:srgbClr val="000000"/>
                </a:solidFill>
                <a:latin typeface="Arial" panose="020B0604020202020204" pitchFamily="34" charset="0"/>
                <a:cs typeface="Arial" panose="020B0604020202020204" pitchFamily="34" charset="0"/>
              </a:rPr>
              <a:t>• Improve overall visual appeal</a:t>
            </a:r>
          </a:p>
        </p:txBody>
      </p:sp>
      <p:sp>
        <p:nvSpPr>
          <p:cNvPr id="25" name="TextBox 24">
            <a:extLst>
              <a:ext uri="{FF2B5EF4-FFF2-40B4-BE49-F238E27FC236}">
                <a16:creationId xmlns:a16="http://schemas.microsoft.com/office/drawing/2014/main" id="{1E224560-47EB-873D-9B21-36DC864BE0CC}"/>
              </a:ext>
            </a:extLst>
          </p:cNvPr>
          <p:cNvSpPr txBox="1"/>
          <p:nvPr/>
        </p:nvSpPr>
        <p:spPr>
          <a:xfrm>
            <a:off x="9567336" y="1788950"/>
            <a:ext cx="2641596" cy="1869743"/>
          </a:xfrm>
          <a:prstGeom prst="rect">
            <a:avLst/>
          </a:prstGeom>
          <a:solidFill>
            <a:srgbClr val="FFC000"/>
          </a:solidFill>
        </p:spPr>
        <p:txBody>
          <a:bodyPr wrap="square">
            <a:spAutoFit/>
          </a:bodyPr>
          <a:lstStyle/>
          <a:p>
            <a:r>
              <a:rPr lang="en-US" sz="1050" b="1" dirty="0">
                <a:solidFill>
                  <a:srgbClr val="000000"/>
                </a:solidFill>
                <a:latin typeface="Arial" panose="020B0604020202020204" pitchFamily="34" charset="0"/>
                <a:cs typeface="Arial" panose="020B0604020202020204" pitchFamily="34" charset="0"/>
              </a:rPr>
              <a:t>9. Use Chart Tools for Editing</a:t>
            </a:r>
          </a:p>
          <a:p>
            <a:r>
              <a:rPr lang="en-US" sz="1050" dirty="0">
                <a:solidFill>
                  <a:srgbClr val="000000"/>
                </a:solidFill>
                <a:latin typeface="Arial" panose="020B0604020202020204" pitchFamily="34" charset="0"/>
                <a:cs typeface="Arial" panose="020B0604020202020204" pitchFamily="34" charset="0"/>
              </a:rPr>
              <a:t>• Access “Chart Design” tab for layout changes</a:t>
            </a:r>
          </a:p>
          <a:p>
            <a:r>
              <a:rPr lang="en-US" sz="1050" dirty="0">
                <a:solidFill>
                  <a:srgbClr val="000000"/>
                </a:solidFill>
                <a:latin typeface="Arial" panose="020B0604020202020204" pitchFamily="34" charset="0"/>
                <a:cs typeface="Arial" panose="020B0604020202020204" pitchFamily="34" charset="0"/>
              </a:rPr>
              <a:t>• Use the “Format” tab for detailed styling</a:t>
            </a:r>
          </a:p>
          <a:p>
            <a:r>
              <a:rPr lang="en-US" sz="1050" dirty="0">
                <a:solidFill>
                  <a:srgbClr val="000000"/>
                </a:solidFill>
                <a:latin typeface="Arial" panose="020B0604020202020204" pitchFamily="34" charset="0"/>
                <a:cs typeface="Arial" panose="020B0604020202020204" pitchFamily="34" charset="0"/>
              </a:rPr>
              <a:t>• Switch rows and columns if needed</a:t>
            </a:r>
          </a:p>
          <a:p>
            <a:r>
              <a:rPr lang="en-US" sz="1050" dirty="0">
                <a:solidFill>
                  <a:srgbClr val="000000"/>
                </a:solidFill>
                <a:latin typeface="Arial" panose="020B0604020202020204" pitchFamily="34" charset="0"/>
                <a:cs typeface="Arial" panose="020B0604020202020204" pitchFamily="34" charset="0"/>
              </a:rPr>
              <a:t>• Edit data range using “Select Data” (Alexander, 2022)</a:t>
            </a:r>
          </a:p>
          <a:p>
            <a:r>
              <a:rPr lang="en-US" sz="1050" dirty="0">
                <a:solidFill>
                  <a:srgbClr val="000000"/>
                </a:solidFill>
                <a:latin typeface="Arial" panose="020B0604020202020204" pitchFamily="34" charset="0"/>
                <a:cs typeface="Arial" panose="020B0604020202020204" pitchFamily="34" charset="0"/>
              </a:rPr>
              <a:t>• Apply quick layouts for instant formatting</a:t>
            </a:r>
          </a:p>
          <a:p>
            <a:r>
              <a:rPr lang="en-US" sz="1050" dirty="0">
                <a:solidFill>
                  <a:srgbClr val="000000"/>
                </a:solidFill>
                <a:latin typeface="Arial" panose="020B0604020202020204" pitchFamily="34" charset="0"/>
                <a:cs typeface="Arial" panose="020B0604020202020204" pitchFamily="34" charset="0"/>
              </a:rPr>
              <a:t>• Update the chart when data changes</a:t>
            </a:r>
          </a:p>
          <a:p>
            <a:r>
              <a:rPr lang="en-US" sz="1050" dirty="0">
                <a:solidFill>
                  <a:srgbClr val="000000"/>
                </a:solidFill>
                <a:latin typeface="Arial" panose="020B0604020202020204" pitchFamily="34" charset="0"/>
                <a:cs typeface="Arial" panose="020B0604020202020204" pitchFamily="34" charset="0"/>
              </a:rPr>
              <a:t>• Add or remove chart elements</a:t>
            </a:r>
          </a:p>
        </p:txBody>
      </p:sp>
      <p:sp>
        <p:nvSpPr>
          <p:cNvPr id="27" name="TextBox 26">
            <a:extLst>
              <a:ext uri="{FF2B5EF4-FFF2-40B4-BE49-F238E27FC236}">
                <a16:creationId xmlns:a16="http://schemas.microsoft.com/office/drawing/2014/main" id="{609F2600-9646-4D61-FC71-D94501F6DA9D}"/>
              </a:ext>
            </a:extLst>
          </p:cNvPr>
          <p:cNvSpPr txBox="1"/>
          <p:nvPr/>
        </p:nvSpPr>
        <p:spPr>
          <a:xfrm>
            <a:off x="9567336" y="3711769"/>
            <a:ext cx="2624663" cy="1546577"/>
          </a:xfrm>
          <a:prstGeom prst="rect">
            <a:avLst/>
          </a:prstGeom>
          <a:solidFill>
            <a:srgbClr val="92D050"/>
          </a:solidFill>
        </p:spPr>
        <p:txBody>
          <a:bodyPr wrap="square">
            <a:spAutoFit/>
          </a:bodyPr>
          <a:lstStyle/>
          <a:p>
            <a:r>
              <a:rPr lang="en-US" sz="1050" b="1" dirty="0">
                <a:solidFill>
                  <a:srgbClr val="000000"/>
                </a:solidFill>
                <a:latin typeface="Arial" panose="020B0604020202020204" pitchFamily="34" charset="0"/>
                <a:cs typeface="Arial" panose="020B0604020202020204" pitchFamily="34" charset="0"/>
              </a:rPr>
              <a:t> 10. Save and Share the Chart</a:t>
            </a:r>
          </a:p>
          <a:p>
            <a:r>
              <a:rPr lang="en-US" sz="1050" dirty="0">
                <a:solidFill>
                  <a:srgbClr val="000000"/>
                </a:solidFill>
                <a:latin typeface="Arial" panose="020B0604020202020204" pitchFamily="34" charset="0"/>
                <a:cs typeface="Arial" panose="020B0604020202020204" pitchFamily="34" charset="0"/>
              </a:rPr>
              <a:t>• Save the Excel workbook regularly</a:t>
            </a:r>
          </a:p>
          <a:p>
            <a:r>
              <a:rPr lang="en-US" sz="1050" dirty="0">
                <a:solidFill>
                  <a:srgbClr val="000000"/>
                </a:solidFill>
                <a:latin typeface="Arial" panose="020B0604020202020204" pitchFamily="34" charset="0"/>
                <a:cs typeface="Arial" panose="020B0604020202020204" pitchFamily="34" charset="0"/>
              </a:rPr>
              <a:t>• Use “Save As” for different formats</a:t>
            </a:r>
          </a:p>
          <a:p>
            <a:r>
              <a:rPr lang="en-US" sz="1050" dirty="0">
                <a:solidFill>
                  <a:srgbClr val="000000"/>
                </a:solidFill>
                <a:latin typeface="Arial" panose="020B0604020202020204" pitchFamily="34" charset="0"/>
                <a:cs typeface="Arial" panose="020B0604020202020204" pitchFamily="34" charset="0"/>
              </a:rPr>
              <a:t>• Copy chart into PowerPoint or Word</a:t>
            </a:r>
          </a:p>
          <a:p>
            <a:r>
              <a:rPr lang="en-US" sz="1050" dirty="0">
                <a:solidFill>
                  <a:srgbClr val="000000"/>
                </a:solidFill>
                <a:latin typeface="Arial" panose="020B0604020202020204" pitchFamily="34" charset="0"/>
                <a:cs typeface="Arial" panose="020B0604020202020204" pitchFamily="34" charset="0"/>
              </a:rPr>
              <a:t>• Export chart as image or PDF</a:t>
            </a:r>
          </a:p>
          <a:p>
            <a:r>
              <a:rPr lang="en-US" sz="1050" dirty="0">
                <a:solidFill>
                  <a:srgbClr val="000000"/>
                </a:solidFill>
                <a:latin typeface="Arial" panose="020B0604020202020204" pitchFamily="34" charset="0"/>
                <a:cs typeface="Arial" panose="020B0604020202020204" pitchFamily="34" charset="0"/>
              </a:rPr>
              <a:t>• Print chart for reports or presentations</a:t>
            </a:r>
          </a:p>
          <a:p>
            <a:r>
              <a:rPr lang="en-IN" sz="1050" dirty="0">
                <a:solidFill>
                  <a:srgbClr val="000000"/>
                </a:solidFill>
                <a:latin typeface="Arial" panose="020B0604020202020204" pitchFamily="34" charset="0"/>
                <a:cs typeface="Arial" panose="020B0604020202020204" pitchFamily="34" charset="0"/>
              </a:rPr>
              <a:t>• Ensure formatting remains consistent</a:t>
            </a:r>
          </a:p>
          <a:p>
            <a:r>
              <a:rPr lang="en-US" sz="1050" dirty="0">
                <a:solidFill>
                  <a:srgbClr val="000000"/>
                </a:solidFill>
                <a:latin typeface="Arial" panose="020B0604020202020204" pitchFamily="34" charset="0"/>
                <a:cs typeface="Arial" panose="020B0604020202020204" pitchFamily="34" charset="0"/>
              </a:rPr>
              <a:t>• Share digitally with colleagues or classmates</a:t>
            </a:r>
          </a:p>
        </p:txBody>
      </p:sp>
      <p:sp>
        <p:nvSpPr>
          <p:cNvPr id="29" name="TextBox 28">
            <a:extLst>
              <a:ext uri="{FF2B5EF4-FFF2-40B4-BE49-F238E27FC236}">
                <a16:creationId xmlns:a16="http://schemas.microsoft.com/office/drawing/2014/main" id="{2C0526B5-8436-BEBC-E183-05FC6AD00C36}"/>
              </a:ext>
            </a:extLst>
          </p:cNvPr>
          <p:cNvSpPr txBox="1"/>
          <p:nvPr/>
        </p:nvSpPr>
        <p:spPr>
          <a:xfrm>
            <a:off x="6891866" y="5311422"/>
            <a:ext cx="5300134" cy="1546577"/>
          </a:xfrm>
          <a:prstGeom prst="rect">
            <a:avLst/>
          </a:prstGeom>
          <a:solidFill>
            <a:schemeClr val="accent3">
              <a:lumMod val="20000"/>
              <a:lumOff val="80000"/>
            </a:schemeClr>
          </a:solidFill>
        </p:spPr>
        <p:txBody>
          <a:bodyPr wrap="square">
            <a:spAutoFit/>
          </a:bodyPr>
          <a:lstStyle/>
          <a:p>
            <a:r>
              <a:rPr lang="en-IN" sz="1050" b="1" dirty="0">
                <a:solidFill>
                  <a:srgbClr val="000000"/>
                </a:solidFill>
                <a:latin typeface="Arial" panose="020B0604020202020204" pitchFamily="34" charset="0"/>
                <a:cs typeface="Arial" panose="020B0604020202020204" pitchFamily="34" charset="0"/>
              </a:rPr>
              <a:t>References</a:t>
            </a:r>
          </a:p>
          <a:p>
            <a:r>
              <a:rPr lang="en-US" sz="1050" dirty="0">
                <a:solidFill>
                  <a:srgbClr val="000000"/>
                </a:solidFill>
                <a:latin typeface="Arial" panose="020B0604020202020204" pitchFamily="34" charset="0"/>
                <a:cs typeface="Arial" panose="020B0604020202020204" pitchFamily="34" charset="0"/>
              </a:rPr>
              <a:t>Alexander, M., (2022). Excel Dashboards &amp; Reports for Dummies. John Wiley &amp; Sons.</a:t>
            </a:r>
          </a:p>
          <a:p>
            <a:r>
              <a:rPr lang="en-US" sz="1050" dirty="0">
                <a:solidFill>
                  <a:srgbClr val="000000"/>
                </a:solidFill>
                <a:latin typeface="Arial" panose="020B0604020202020204" pitchFamily="34" charset="0"/>
                <a:cs typeface="Arial" panose="020B0604020202020204" pitchFamily="34" charset="0"/>
              </a:rPr>
              <a:t>Bothell, L.J., (2023). Microsoft® Excel®. Business Technology Essentials.</a:t>
            </a:r>
          </a:p>
          <a:p>
            <a:r>
              <a:rPr lang="en-US" sz="1050" dirty="0">
                <a:solidFill>
                  <a:srgbClr val="000000"/>
                </a:solidFill>
                <a:latin typeface="Arial" panose="020B0604020202020204" pitchFamily="34" charset="0"/>
                <a:cs typeface="Arial" panose="020B0604020202020204" pitchFamily="34" charset="0"/>
              </a:rPr>
              <a:t>Lohani, S.K., (2023). Excel for Finance and Accounting: Learn how to optimize Excel formulas and functions for financial analysis (English Edition). BPB Publications.</a:t>
            </a:r>
          </a:p>
          <a:p>
            <a:r>
              <a:rPr lang="en-US" sz="1050" dirty="0">
                <a:solidFill>
                  <a:srgbClr val="000000"/>
                </a:solidFill>
                <a:latin typeface="Arial" panose="020B0604020202020204" pitchFamily="34" charset="0"/>
                <a:cs typeface="Arial" panose="020B0604020202020204" pitchFamily="34" charset="0"/>
              </a:rPr>
              <a:t>Remenyi, D., Onofrei, G. and English, J., (2022). An introduction to statistics using Microsoft Excel. </a:t>
            </a:r>
            <a:r>
              <a:rPr lang="en-US" sz="1050" dirty="0" err="1">
                <a:solidFill>
                  <a:srgbClr val="000000"/>
                </a:solidFill>
                <a:latin typeface="Arial" panose="020B0604020202020204" pitchFamily="34" charset="0"/>
                <a:cs typeface="Arial" panose="020B0604020202020204" pitchFamily="34" charset="0"/>
              </a:rPr>
              <a:t>Uj</a:t>
            </a:r>
            <a:r>
              <a:rPr lang="en-US" sz="1050" dirty="0">
                <a:solidFill>
                  <a:srgbClr val="000000"/>
                </a:solidFill>
                <a:latin typeface="Arial" panose="020B0604020202020204" pitchFamily="34" charset="0"/>
                <a:cs typeface="Arial" panose="020B0604020202020204" pitchFamily="34" charset="0"/>
              </a:rPr>
              <a:t> Press.</a:t>
            </a:r>
          </a:p>
          <a:p>
            <a:r>
              <a:rPr lang="en-US" sz="1050" dirty="0" err="1">
                <a:solidFill>
                  <a:srgbClr val="000000"/>
                </a:solidFill>
                <a:latin typeface="Arial" panose="020B0604020202020204" pitchFamily="34" charset="0"/>
                <a:cs typeface="Arial" panose="020B0604020202020204" pitchFamily="34" charset="0"/>
              </a:rPr>
              <a:t>Schwabish</a:t>
            </a:r>
            <a:r>
              <a:rPr lang="en-US" sz="1050" dirty="0">
                <a:solidFill>
                  <a:srgbClr val="000000"/>
                </a:solidFill>
                <a:latin typeface="Arial" panose="020B0604020202020204" pitchFamily="34" charset="0"/>
                <a:cs typeface="Arial" panose="020B0604020202020204" pitchFamily="34" charset="0"/>
              </a:rPr>
              <a:t>, J., (2023). Data visualization in Excel: A guide for beginners, intermediates, and wonks. AK Peters/CRC Press.</a:t>
            </a:r>
          </a:p>
        </p:txBody>
      </p:sp>
      <p:pic>
        <p:nvPicPr>
          <p:cNvPr id="1026" name="Picture 2" descr="Understanding the Basic Layout of Excel">
            <a:extLst>
              <a:ext uri="{FF2B5EF4-FFF2-40B4-BE49-F238E27FC236}">
                <a16:creationId xmlns:a16="http://schemas.microsoft.com/office/drawing/2014/main" id="{36440013-E4DB-C79B-0E46-9F54A22901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4267" y="1803183"/>
            <a:ext cx="1579985" cy="99027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xcel Sample Data for Practice or Training Example">
            <a:extLst>
              <a:ext uri="{FF2B5EF4-FFF2-40B4-BE49-F238E27FC236}">
                <a16:creationId xmlns:a16="http://schemas.microsoft.com/office/drawing/2014/main" id="{F6524A14-9DA1-C839-8E1F-04E87A2514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4266" y="2888360"/>
            <a:ext cx="1579986" cy="113999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Via Evaluation - Data Cleaning in Excel 101, Part 6: How to Remove  Duplicates">
            <a:extLst>
              <a:ext uri="{FF2B5EF4-FFF2-40B4-BE49-F238E27FC236}">
                <a16:creationId xmlns:a16="http://schemas.microsoft.com/office/drawing/2014/main" id="{8F3B3FD3-59F9-9FCC-C167-B2B3DA65FD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4267" y="4028350"/>
            <a:ext cx="1579986" cy="122999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nsert Tab in Excel - Excel Tutoria">
            <a:extLst>
              <a:ext uri="{FF2B5EF4-FFF2-40B4-BE49-F238E27FC236}">
                <a16:creationId xmlns:a16="http://schemas.microsoft.com/office/drawing/2014/main" id="{C454FCA5-E992-40EC-A517-7F53DC8CD06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14252" y="4032775"/>
            <a:ext cx="2077614" cy="121603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Excel Charts - Chart Types - Changing - Chart Types - Changing">
            <a:extLst>
              <a:ext uri="{FF2B5EF4-FFF2-40B4-BE49-F238E27FC236}">
                <a16:creationId xmlns:a16="http://schemas.microsoft.com/office/drawing/2014/main" id="{C901C3F0-51B2-5086-8464-5A79E684678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46532" y="1750107"/>
            <a:ext cx="1501667" cy="121603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Add a data series to your chart - Microsoft Support">
            <a:extLst>
              <a:ext uri="{FF2B5EF4-FFF2-40B4-BE49-F238E27FC236}">
                <a16:creationId xmlns:a16="http://schemas.microsoft.com/office/drawing/2014/main" id="{C3D15112-49D1-0B66-4C90-539E8A1830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27883" y="1735873"/>
            <a:ext cx="1237085" cy="120337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hange the color or style of a chart in Office - Microsoft Support">
            <a:extLst>
              <a:ext uri="{FF2B5EF4-FFF2-40B4-BE49-F238E27FC236}">
                <a16:creationId xmlns:a16="http://schemas.microsoft.com/office/drawing/2014/main" id="{DBC8CE80-2016-7241-8635-640BD705CB6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64016" y="1747351"/>
            <a:ext cx="2003320" cy="1546577"/>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Excel Charts - Design Tools">
            <a:extLst>
              <a:ext uri="{FF2B5EF4-FFF2-40B4-BE49-F238E27FC236}">
                <a16:creationId xmlns:a16="http://schemas.microsoft.com/office/drawing/2014/main" id="{E0B39E27-0A64-09CC-5F90-2BCB6A5715F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540826" y="3333214"/>
            <a:ext cx="2014438" cy="1155009"/>
          </a:xfrm>
          <a:prstGeom prst="rect">
            <a:avLst/>
          </a:prstGeom>
          <a:noFill/>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E06F5C2A-E3E7-FC50-9AB3-C172CCCA6606}"/>
              </a:ext>
            </a:extLst>
          </p:cNvPr>
          <p:cNvSpPr/>
          <p:nvPr/>
        </p:nvSpPr>
        <p:spPr>
          <a:xfrm>
            <a:off x="4672652" y="2782489"/>
            <a:ext cx="2880244" cy="1418545"/>
          </a:xfrm>
          <a:prstGeom prst="ellipse">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000" b="1" dirty="0"/>
              <a:t>How to create a chart in Excel</a:t>
            </a:r>
          </a:p>
        </p:txBody>
      </p:sp>
      <p:pic>
        <p:nvPicPr>
          <p:cNvPr id="32" name="Picture 31">
            <a:extLst>
              <a:ext uri="{FF2B5EF4-FFF2-40B4-BE49-F238E27FC236}">
                <a16:creationId xmlns:a16="http://schemas.microsoft.com/office/drawing/2014/main" id="{E2EA5CF8-B03C-C68D-94CA-1A0204274AB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942672" y="4485057"/>
            <a:ext cx="2624663" cy="796739"/>
          </a:xfrm>
          <a:prstGeom prst="rect">
            <a:avLst/>
          </a:prstGeom>
        </p:spPr>
      </p:pic>
    </p:spTree>
    <p:extLst>
      <p:ext uri="{BB962C8B-B14F-4D97-AF65-F5344CB8AC3E}">
        <p14:creationId xmlns:p14="http://schemas.microsoft.com/office/powerpoint/2010/main" val="26948276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1296</Words>
  <Application>Microsoft Office PowerPoint</Application>
  <PresentationFormat>Widescreen</PresentationFormat>
  <Paragraphs>113</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2026-03-25T08:02:03Z</dcterms:created>
  <dcterms:modified xsi:type="dcterms:W3CDTF">2026-03-26T18:59:30Z</dcterms:modified>
</cp:coreProperties>
</file>