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tiff" ContentType="image/tif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68" r:id="rId1"/>
  </p:sldMasterIdLst>
  <p:notesMasterIdLst>
    <p:notesMasterId r:id="rId15"/>
  </p:notesMasterIdLst>
  <p:sldIdLst>
    <p:sldId id="256" r:id="rId2"/>
    <p:sldId id="263" r:id="rId3"/>
    <p:sldId id="268" r:id="rId4"/>
    <p:sldId id="269" r:id="rId5"/>
    <p:sldId id="270" r:id="rId6"/>
    <p:sldId id="257" r:id="rId7"/>
    <p:sldId id="265" r:id="rId8"/>
    <p:sldId id="258" r:id="rId9"/>
    <p:sldId id="259" r:id="rId10"/>
    <p:sldId id="260" r:id="rId11"/>
    <p:sldId id="261" r:id="rId12"/>
    <p:sldId id="266" r:id="rId13"/>
    <p:sldId id="267"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138"/>
    <p:restoredTop sz="94629"/>
  </p:normalViewPr>
  <p:slideViewPr>
    <p:cSldViewPr snapToGrid="0" snapToObjects="1">
      <p:cViewPr varScale="1">
        <p:scale>
          <a:sx n="108" d="100"/>
          <a:sy n="108" d="100"/>
        </p:scale>
        <p:origin x="216" y="32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58EEAF7-D188-514E-9BEF-1DF48E9EF45B}" type="datetimeFigureOut">
              <a:rPr lang="en-US" smtClean="0"/>
              <a:t>5/3/18</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854FF75-A5DA-2745-9C6D-9F1042ED5AE7}" type="slidenum">
              <a:rPr lang="en-US" smtClean="0"/>
              <a:t>‹#›</a:t>
            </a:fld>
            <a:endParaRPr lang="en-US"/>
          </a:p>
        </p:txBody>
      </p:sp>
    </p:spTree>
    <p:extLst>
      <p:ext uri="{BB962C8B-B14F-4D97-AF65-F5344CB8AC3E}">
        <p14:creationId xmlns:p14="http://schemas.microsoft.com/office/powerpoint/2010/main" val="200628568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2"/>
      </p:bgRef>
    </p:bg>
    <p:spTree>
      <p:nvGrpSpPr>
        <p:cNvPr id="1" name=""/>
        <p:cNvGrpSpPr/>
        <p:nvPr/>
      </p:nvGrpSpPr>
      <p:grpSpPr>
        <a:xfrm>
          <a:off x="0" y="0"/>
          <a:ext cx="0" cy="0"/>
          <a:chOff x="0" y="0"/>
          <a:chExt cx="0" cy="0"/>
        </a:xfrm>
      </p:grpSpPr>
      <p:sp>
        <p:nvSpPr>
          <p:cNvPr id="16" name="Rectangle 15"/>
          <p:cNvSpPr/>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4" name="Group 3"/>
          <p:cNvGrpSpPr/>
          <p:nvPr/>
        </p:nvGrpSpPr>
        <p:grpSpPr>
          <a:xfrm>
            <a:off x="5250180" y="1267730"/>
            <a:ext cx="1691640" cy="645295"/>
            <a:chOff x="5318306" y="1386268"/>
            <a:chExt cx="1567331" cy="645295"/>
          </a:xfrm>
        </p:grpSpPr>
        <p:cxnSp>
          <p:nvCxnSpPr>
            <p:cNvPr id="17" name="Straight Connector 16"/>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561708" y="2091263"/>
            <a:ext cx="9068586" cy="2590800"/>
          </a:xfrm>
        </p:spPr>
        <p:txBody>
          <a:bodyPr tIns="45720" bIns="45720" anchor="ctr">
            <a:noAutofit/>
          </a:bodyPr>
          <a:lstStyle>
            <a:lvl1pPr algn="ctr">
              <a:lnSpc>
                <a:spcPct val="83000"/>
              </a:lnSpc>
              <a:defRPr lang="en-US" sz="72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562100" y="4682062"/>
            <a:ext cx="9070848" cy="457201"/>
          </a:xfrm>
        </p:spPr>
        <p:txBody>
          <a:bodyPr>
            <a:normAutofit/>
          </a:bodyPr>
          <a:lstStyle>
            <a:lvl1pPr marL="0" indent="0" algn="ctr">
              <a:spcBef>
                <a:spcPts val="0"/>
              </a:spcBef>
              <a:buNone/>
              <a:defRPr sz="1600" spc="80" baseline="0">
                <a:solidFill>
                  <a:schemeClr val="tx1"/>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5"/>
            <a:ext cx="1554480" cy="527213"/>
          </a:xfrm>
        </p:spPr>
        <p:txBody>
          <a:bodyPr/>
          <a:lstStyle>
            <a:lvl1pPr algn="ctr">
              <a:defRPr sz="1300" spc="0" baseline="0">
                <a:solidFill>
                  <a:schemeClr val="tx1"/>
                </a:solidFill>
                <a:latin typeface="+mn-lt"/>
              </a:defRPr>
            </a:lvl1pPr>
          </a:lstStyle>
          <a:p>
            <a:fld id="{DDA51639-B2D6-4652-B8C3-1B4C224A7BAF}" type="datetimeFigureOut">
              <a:rPr lang="en-US" dirty="0"/>
              <a:t>5/3/18</a:t>
            </a:fld>
            <a:endParaRPr lang="en-US" dirty="0"/>
          </a:p>
        </p:txBody>
      </p:sp>
      <p:sp>
        <p:nvSpPr>
          <p:cNvPr id="21" name="Footer Placeholder 20"/>
          <p:cNvSpPr>
            <a:spLocks noGrp="1"/>
          </p:cNvSpPr>
          <p:nvPr>
            <p:ph type="ftr" sz="quarter" idx="11"/>
          </p:nvPr>
        </p:nvSpPr>
        <p:spPr>
          <a:xfrm>
            <a:off x="1453896" y="5211060"/>
            <a:ext cx="5905500" cy="228600"/>
          </a:xfrm>
        </p:spPr>
        <p:txBody>
          <a:bodyPr/>
          <a:lstStyle>
            <a:lvl1pPr algn="l">
              <a:defRPr>
                <a:solidFill>
                  <a:schemeClr val="tx1">
                    <a:lumMod val="75000"/>
                    <a:lumOff val="25000"/>
                  </a:schemeClr>
                </a:solidFill>
              </a:defRPr>
            </a:lvl1pPr>
          </a:lstStyle>
          <a:p>
            <a:endParaRPr lang="en-US" dirty="0"/>
          </a:p>
        </p:txBody>
      </p:sp>
      <p:sp>
        <p:nvSpPr>
          <p:cNvPr id="22" name="Slide Number Placeholder 21"/>
          <p:cNvSpPr>
            <a:spLocks noGrp="1"/>
          </p:cNvSpPr>
          <p:nvPr>
            <p:ph type="sldNum" sz="quarter" idx="12"/>
          </p:nvPr>
        </p:nvSpPr>
        <p:spPr>
          <a:xfrm>
            <a:off x="8606919" y="5212080"/>
            <a:ext cx="2111881" cy="228600"/>
          </a:xfrm>
        </p:spPr>
        <p:txBody>
          <a:bodyPr/>
          <a:lstStyle>
            <a:lvl1pPr>
              <a:defRPr>
                <a:solidFill>
                  <a:schemeClr val="tx1">
                    <a:lumMod val="75000"/>
                    <a:lumOff val="25000"/>
                  </a:schemeClr>
                </a:solidFill>
              </a:defRPr>
            </a:lvl1pPr>
          </a:lstStyle>
          <a:p>
            <a:fld id="{4FAB73BC-B049-4115-A692-8D63A059BFB8}" type="slidenum">
              <a:rPr lang="en-US" dirty="0"/>
              <a:pPr/>
              <a:t>‹#›</a:t>
            </a:fld>
            <a:endParaRPr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2FF5DD9-2C52-442D-92E2-8072C0C3D7CD}" type="datetimeFigureOut">
              <a:rPr lang="en-US" dirty="0"/>
              <a:t>5/3/18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2">
        <a:schemeClr val="bg2"/>
      </p:bgRef>
    </p:bg>
    <p:spTree>
      <p:nvGrpSpPr>
        <p:cNvPr id="1" name=""/>
        <p:cNvGrpSpPr/>
        <p:nvPr/>
      </p:nvGrpSpPr>
      <p:grpSpPr>
        <a:xfrm>
          <a:off x="0" y="0"/>
          <a:ext cx="0" cy="0"/>
          <a:chOff x="0" y="0"/>
          <a:chExt cx="0" cy="0"/>
        </a:xfrm>
      </p:grpSpPr>
      <p:sp>
        <p:nvSpPr>
          <p:cNvPr id="22" name="Rectangle 21"/>
          <p:cNvSpPr/>
          <p:nvPr/>
        </p:nvSpPr>
        <p:spPr>
          <a:xfrm>
            <a:off x="0" y="0"/>
            <a:ext cx="12192000" cy="6858000"/>
          </a:xfrm>
          <a:prstGeom prst="rect">
            <a:avLst/>
          </a:prstGeom>
          <a:blipFill dpi="0" rotWithShape="1">
            <a:blip r:embed="rId2">
              <a:alphaModFix amt="45000"/>
              <a:duotone>
                <a:schemeClr val="accent2">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3" name="Rectangle 22"/>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0"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31" name="Group 30"/>
          <p:cNvGrpSpPr/>
          <p:nvPr/>
        </p:nvGrpSpPr>
        <p:grpSpPr>
          <a:xfrm>
            <a:off x="5250180" y="1267730"/>
            <a:ext cx="1691640" cy="645295"/>
            <a:chOff x="5318306" y="1386268"/>
            <a:chExt cx="1567331" cy="645295"/>
          </a:xfrm>
        </p:grpSpPr>
        <p:cxnSp>
          <p:nvCxnSpPr>
            <p:cNvPr id="32" name="Straight Connector 31"/>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1563623" y="2094309"/>
            <a:ext cx="9070848" cy="2587752"/>
          </a:xfrm>
        </p:spPr>
        <p:txBody>
          <a:bodyPr anchor="ctr">
            <a:noAutofit/>
          </a:bodyPr>
          <a:lstStyle>
            <a:lvl1pPr algn="ctr">
              <a:lnSpc>
                <a:spcPct val="83000"/>
              </a:lnSpc>
              <a:defRPr lang="en-US" sz="72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Text Placeholder 2"/>
          <p:cNvSpPr>
            <a:spLocks noGrp="1"/>
          </p:cNvSpPr>
          <p:nvPr>
            <p:ph type="body" idx="1"/>
          </p:nvPr>
        </p:nvSpPr>
        <p:spPr>
          <a:xfrm>
            <a:off x="1563624" y="4682062"/>
            <a:ext cx="9070848" cy="457200"/>
          </a:xfrm>
        </p:spPr>
        <p:txBody>
          <a:bodyPr anchor="t">
            <a:normAutofit/>
          </a:bodyPr>
          <a:lstStyle>
            <a:lvl1pPr marL="0" indent="0" algn="ctr">
              <a:buNone/>
              <a:defRPr sz="1600">
                <a:solidFill>
                  <a:schemeClr val="tx1"/>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a:xfrm>
            <a:off x="5321808" y="1344502"/>
            <a:ext cx="1554480" cy="530352"/>
          </a:xfrm>
        </p:spPr>
        <p:txBody>
          <a:bodyPr/>
          <a:lstStyle>
            <a:lvl1pPr algn="ctr">
              <a:defRPr lang="en-US" sz="1300" kern="1200" spc="0" baseline="0">
                <a:solidFill>
                  <a:schemeClr val="tx1"/>
                </a:solidFill>
                <a:latin typeface="+mn-lt"/>
                <a:ea typeface="+mn-ea"/>
                <a:cs typeface="+mn-cs"/>
              </a:defRPr>
            </a:lvl1pPr>
          </a:lstStyle>
          <a:p>
            <a:fld id="{C44961B7-6B89-48AB-966F-622E2788EECC}" type="datetimeFigureOut">
              <a:rPr lang="en-US" dirty="0"/>
              <a:t>5/3/18</a:t>
            </a:fld>
            <a:endParaRPr lang="en-US" dirty="0"/>
          </a:p>
        </p:txBody>
      </p:sp>
      <p:sp>
        <p:nvSpPr>
          <p:cNvPr id="5" name="Footer Placeholder 4"/>
          <p:cNvSpPr>
            <a:spLocks noGrp="1"/>
          </p:cNvSpPr>
          <p:nvPr>
            <p:ph type="ftr" sz="quarter" idx="11"/>
          </p:nvPr>
        </p:nvSpPr>
        <p:spPr>
          <a:xfrm>
            <a:off x="1453553" y="5211060"/>
            <a:ext cx="5907024" cy="228600"/>
          </a:xfrm>
        </p:spPr>
        <p:txBody>
          <a:bodyPr/>
          <a:lstStyle>
            <a:lvl1pPr algn="l">
              <a:defRPr/>
            </a:lvl1pPr>
          </a:lstStyle>
          <a:p>
            <a:endParaRPr lang="en-US" dirty="0"/>
          </a:p>
        </p:txBody>
      </p:sp>
      <p:sp>
        <p:nvSpPr>
          <p:cNvPr id="6" name="Slide Number Placeholder 5"/>
          <p:cNvSpPr>
            <a:spLocks noGrp="1"/>
          </p:cNvSpPr>
          <p:nvPr>
            <p:ph type="sldNum" sz="quarter" idx="12"/>
          </p:nvPr>
        </p:nvSpPr>
        <p:spPr>
          <a:xfrm>
            <a:off x="8604504" y="5211060"/>
            <a:ext cx="2112264" cy="228600"/>
          </a:xfrm>
        </p:spPr>
        <p:txBody>
          <a:bodyPr/>
          <a:lstStyle/>
          <a:p>
            <a:fld id="{4FAB73BC-B049-4115-A692-8D63A059BFB8}" type="slidenum">
              <a:rPr lang="en-US" dirty="0"/>
              <a:t>‹#›</a:t>
            </a:fld>
            <a:endParaRPr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7032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BD3D6FB-79CC-4683-A046-BBE785BA1BED}" type="datetimeFigureOut">
              <a:rPr lang="en-US" dirty="0"/>
              <a:t>5/3/18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754880" cy="640080"/>
          </a:xfrm>
        </p:spPr>
        <p:txBody>
          <a:bodyPr anchor="ctr">
            <a:normAutofit/>
          </a:bodyPr>
          <a:lstStyle>
            <a:lvl1pPr marL="0" indent="0" algn="ctr">
              <a:spcBef>
                <a:spcPts val="0"/>
              </a:spcBef>
              <a:buNone/>
              <a:defRPr sz="1900" b="0">
                <a:solidFill>
                  <a:schemeClr val="tx2"/>
                </a:solidFill>
                <a:latin typeface="+mn-lt"/>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069848" y="2755898"/>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73368" y="2074334"/>
            <a:ext cx="4754880" cy="640080"/>
          </a:xfrm>
        </p:spPr>
        <p:txBody>
          <a:bodyPr anchor="ctr">
            <a:normAutofit/>
          </a:bodyPr>
          <a:lstStyle>
            <a:lvl1pPr marL="0" indent="0" algn="ctr">
              <a:spcBef>
                <a:spcPts val="0"/>
              </a:spcBef>
              <a:buNone/>
              <a:defRPr sz="1900" b="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373368" y="2756581"/>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512B3E8-48F1-4B23-8498-D8A04A81EC9C}" type="datetimeFigureOut">
              <a:rPr lang="en-US" dirty="0"/>
              <a:t>5/3/18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0B90D90-AA62-404D-A741-635B4370F9CB}" type="datetimeFigureOut">
              <a:rPr lang="en-US" dirty="0"/>
              <a:t>5/3/18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57002E4-6836-46D1-9DBB-3C27C0DD3A89}" type="datetimeFigureOut">
              <a:rPr lang="en-US" dirty="0"/>
              <a:t>5/3/18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6" name="Rectangle 15"/>
          <p:cNvSpPr/>
          <p:nvPr/>
        </p:nvSpPr>
        <p:spPr>
          <a:xfrm>
            <a:off x="245529" y="237744"/>
            <a:ext cx="8531352"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7392"/>
            <a:ext cx="2430780" cy="1645920"/>
          </a:xfrm>
        </p:spPr>
        <p:txBody>
          <a:bodyPr anchor="b">
            <a:normAutofit/>
          </a:bodyPr>
          <a:lstStyle>
            <a:lvl1pPr algn="l" defTabSz="914400" rtl="0" eaLnBrk="1" latinLnBrk="0" hangingPunct="1">
              <a:lnSpc>
                <a:spcPct val="90000"/>
              </a:lnSpc>
              <a:spcBef>
                <a:spcPct val="0"/>
              </a:spcBef>
              <a:buNone/>
              <a:defRPr lang="en-US" sz="2800" b="0" kern="1200" cap="none" spc="0" baseline="0" dirty="0">
                <a:solidFill>
                  <a:srgbClr val="FFFFFF"/>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7772400" cy="53340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296400" y="2286000"/>
            <a:ext cx="2430780" cy="3505200"/>
          </a:xfrm>
        </p:spPr>
        <p:txBody>
          <a:bodyPr>
            <a:normAutofit/>
          </a:bodyPr>
          <a:lstStyle>
            <a:lvl1pPr marL="0" indent="0">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8" name="Date Placeholder 7"/>
          <p:cNvSpPr>
            <a:spLocks noGrp="1"/>
          </p:cNvSpPr>
          <p:nvPr>
            <p:ph type="dt" sz="half" idx="10"/>
          </p:nvPr>
        </p:nvSpPr>
        <p:spPr/>
        <p:txBody>
          <a:bodyPr/>
          <a:lstStyle/>
          <a:p>
            <a:fld id="{1CF131DD-A141-4471-BCF9-C6073EDD7E20}" type="datetimeFigureOut">
              <a:rPr lang="en-US" dirty="0"/>
              <a:t>5/3/18</a:t>
            </a:fld>
            <a:endParaRPr lang="en-US" dirty="0"/>
          </a:p>
        </p:txBody>
      </p:sp>
      <p:sp>
        <p:nvSpPr>
          <p:cNvPr id="9" name="Footer Placeholder 8"/>
          <p:cNvSpPr>
            <a:spLocks noGrp="1"/>
          </p:cNvSpPr>
          <p:nvPr>
            <p:ph type="ftr" sz="quarter" idx="11"/>
          </p:nvPr>
        </p:nvSpPr>
        <p:spPr/>
        <p:txBody>
          <a:bodyPr/>
          <a:lstStyle>
            <a:lvl1pPr algn="r">
              <a:defRPr/>
            </a:lvl1pPr>
          </a:lstStyle>
          <a:p>
            <a:endParaRPr lang="en-US" dirty="0"/>
          </a:p>
        </p:txBody>
      </p:sp>
      <p:sp>
        <p:nvSpPr>
          <p:cNvPr id="11" name="Slide Number Placeholder 10"/>
          <p:cNvSpPr>
            <a:spLocks noGrp="1"/>
          </p:cNvSpPr>
          <p:nvPr>
            <p:ph type="sldNum" sz="quarter" idx="12"/>
          </p:nvPr>
        </p:nvSpPr>
        <p:spPr>
          <a:xfrm>
            <a:off x="10393677" y="6223002"/>
            <a:ext cx="1463040" cy="274320"/>
          </a:xfrm>
        </p:spPr>
        <p:txBody>
          <a:bodyPr/>
          <a:lstStyle>
            <a:lvl1pPr>
              <a:defRPr>
                <a:solidFill>
                  <a:srgbClr val="FFFFFF"/>
                </a:solidFill>
              </a:defRPr>
            </a:lvl1pPr>
          </a:lstStyle>
          <a:p>
            <a:fld id="{4FAB73BC-B049-4115-A692-8D63A059BFB8}" type="slidenum">
              <a:rPr lang="en-US" dirty="0"/>
              <a:pPr/>
              <a:t>‹#›</a:t>
            </a:fld>
            <a:endParaRPr lang="en-US" dirty="0"/>
          </a:p>
        </p:txBody>
      </p:sp>
      <p:sp>
        <p:nvSpPr>
          <p:cNvPr id="12" name="Rectangle 11"/>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4" name="Rectangle 13"/>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3504"/>
            <a:ext cx="2432304" cy="1645920"/>
          </a:xfrm>
        </p:spPr>
        <p:txBody>
          <a:bodyPr anchor="b">
            <a:noAutofit/>
          </a:bodyPr>
          <a:lstStyle>
            <a:lvl1pPr algn="l">
              <a:defRPr sz="2800" b="0">
                <a:solidFill>
                  <a:srgbClr val="FFFFFF"/>
                </a:solidFill>
                <a:latin typeface="+mj-lt"/>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228599" y="237744"/>
            <a:ext cx="8531352"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296400" y="2286000"/>
            <a:ext cx="2432304" cy="3502152"/>
          </a:xfrm>
        </p:spPr>
        <p:txBody>
          <a:bodyPr>
            <a:normAutofit/>
          </a:bodyPr>
          <a:lstStyle>
            <a:lvl1pPr marL="0" indent="0" algn="l">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lvl1pPr>
              <a:defRPr>
                <a:solidFill>
                  <a:srgbClr val="FFFFFF"/>
                </a:solidFill>
                <a:effectLst>
                  <a:outerShdw blurRad="12700" dist="6350" dir="2700000" algn="tl" rotWithShape="0">
                    <a:prstClr val="black">
                      <a:alpha val="40000"/>
                    </a:prstClr>
                  </a:outerShdw>
                </a:effectLst>
              </a:defRPr>
            </a:lvl1pPr>
          </a:lstStyle>
          <a:p>
            <a:fld id="{AB334A90-EB03-42F3-8859-2C2B2724C058}" type="datetimeFigureOut">
              <a:rPr lang="en-US" dirty="0"/>
              <a:t>5/3/18</a:t>
            </a:fld>
            <a:endParaRPr lang="en-US" dirty="0"/>
          </a:p>
        </p:txBody>
      </p:sp>
      <p:sp>
        <p:nvSpPr>
          <p:cNvPr id="6" name="Footer Placeholder 5"/>
          <p:cNvSpPr>
            <a:spLocks noGrp="1"/>
          </p:cNvSpPr>
          <p:nvPr>
            <p:ph type="ftr" sz="quarter" idx="11"/>
          </p:nvPr>
        </p:nvSpPr>
        <p:spPr/>
        <p:txBody>
          <a:bodyPr/>
          <a:lstStyle>
            <a:lvl1pPr marL="0" algn="r" defTabSz="914400" rtl="0" eaLnBrk="1" latinLnBrk="0" hangingPunct="1">
              <a:defRPr lang="en-US" sz="1000" kern="1200" dirty="0">
                <a:solidFill>
                  <a:srgbClr val="FFFFFF"/>
                </a:solidFill>
                <a:effectLst>
                  <a:outerShdw blurRad="12700" dist="6350" dir="2700000" algn="tl" rotWithShape="0">
                    <a:prstClr val="black">
                      <a:alpha val="40000"/>
                    </a:prstClr>
                  </a:outerShdw>
                </a:effectLst>
                <a:latin typeface="+mn-lt"/>
                <a:ea typeface="+mn-ea"/>
                <a:cs typeface="+mn-cs"/>
              </a:defRPr>
            </a:lvl1pPr>
          </a:lstStyle>
          <a:p>
            <a:endParaRPr lang="en-US" dirty="0"/>
          </a:p>
        </p:txBody>
      </p:sp>
      <p:sp>
        <p:nvSpPr>
          <p:cNvPr id="7" name="Slide Number Placeholder 6"/>
          <p:cNvSpPr>
            <a:spLocks noGrp="1"/>
          </p:cNvSpPr>
          <p:nvPr>
            <p:ph type="sldNum" sz="quarter" idx="12"/>
          </p:nvPr>
        </p:nvSpPr>
        <p:spPr>
          <a:xfrm>
            <a:off x="10396728" y="6227064"/>
            <a:ext cx="1463040" cy="274320"/>
          </a:xfrm>
        </p:spPr>
        <p:txBody>
          <a:bodyPr/>
          <a:lstStyle>
            <a:lvl1pPr>
              <a:defRPr>
                <a:solidFill>
                  <a:srgbClr val="FFFFFF"/>
                </a:solidFill>
              </a:defRPr>
            </a:lvl1pPr>
          </a:lstStyle>
          <a:p>
            <a:fld id="{4FAB73BC-B049-4115-A692-8D63A059BFB8}" type="slidenum">
              <a:rPr lang="en-US" dirty="0"/>
              <a:pPr/>
              <a:t>‹#›</a:t>
            </a:fld>
            <a:endParaRPr lang="en-US" dirty="0"/>
          </a:p>
        </p:txBody>
      </p:sp>
      <p:sp>
        <p:nvSpPr>
          <p:cNvPr id="10" name="Rectangle 9"/>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11A6AA8-A04B-4104-9AE2-BD48D340E27F}" type="datetimeFigureOut">
              <a:rPr lang="en-US" dirty="0"/>
              <a:t>5/3/18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4E0BF79-FAC6-4A96-8DE1-F7B82E2E1652}" type="datetimeFigureOut">
              <a:rPr lang="en-US" dirty="0"/>
              <a:t>5/3/18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4696" y="237744"/>
            <a:ext cx="11722608" cy="6382512"/>
          </a:xfrm>
          <a:prstGeom prst="rect">
            <a:avLst/>
          </a:prstGeom>
          <a:solidFill>
            <a:schemeClr val="bg2"/>
          </a:solidFill>
          <a:ln w="6350" cap="flat" cmpd="sng" algn="ctr">
            <a:noFill/>
            <a:prstDash val="solid"/>
          </a:ln>
          <a:effectLst>
            <a:softEdge rad="0"/>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93192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74320" y="6307672"/>
            <a:ext cx="2743200" cy="274320"/>
          </a:xfrm>
          <a:prstGeom prst="rect">
            <a:avLst/>
          </a:prstGeom>
        </p:spPr>
        <p:txBody>
          <a:bodyPr vert="horz" lIns="91440" tIns="45720" rIns="91440" bIns="45720" rtlCol="0" anchor="b"/>
          <a:lstStyle>
            <a:lvl1pPr algn="l">
              <a:defRPr sz="1000">
                <a:solidFill>
                  <a:schemeClr val="tx1">
                    <a:lumMod val="75000"/>
                    <a:lumOff val="25000"/>
                  </a:schemeClr>
                </a:solidFill>
              </a:defRPr>
            </a:lvl1pPr>
          </a:lstStyle>
          <a:p>
            <a:fld id="{CBC48EC7-AF6A-48D3-8284-14BACBEBDD84}" type="datetimeFigureOut">
              <a:rPr lang="en-US" dirty="0"/>
              <a:t>5/3/18</a:t>
            </a:fld>
            <a:endParaRPr lang="en-US" dirty="0"/>
          </a:p>
        </p:txBody>
      </p:sp>
      <p:sp>
        <p:nvSpPr>
          <p:cNvPr id="5" name="Footer Placeholder 4"/>
          <p:cNvSpPr>
            <a:spLocks noGrp="1"/>
          </p:cNvSpPr>
          <p:nvPr>
            <p:ph type="ftr" sz="quarter" idx="3"/>
          </p:nvPr>
        </p:nvSpPr>
        <p:spPr>
          <a:xfrm>
            <a:off x="3489960" y="6307672"/>
            <a:ext cx="5212080" cy="274320"/>
          </a:xfrm>
          <a:prstGeom prst="rect">
            <a:avLst/>
          </a:prstGeom>
        </p:spPr>
        <p:txBody>
          <a:bodyPr vert="horz" lIns="91440" tIns="45720" rIns="91440" bIns="45720" rtlCol="0" anchor="b"/>
          <a:lstStyle>
            <a:lvl1pPr algn="ctr">
              <a:defRPr sz="1000">
                <a:solidFill>
                  <a:schemeClr val="tx1">
                    <a:lumMod val="75000"/>
                    <a:lumOff val="25000"/>
                  </a:schemeClr>
                </a:solidFill>
              </a:defRPr>
            </a:lvl1pPr>
          </a:lstStyle>
          <a:p>
            <a:endParaRPr lang="en-US" dirty="0"/>
          </a:p>
        </p:txBody>
      </p:sp>
      <p:sp>
        <p:nvSpPr>
          <p:cNvPr id="6" name="Slide Number Placeholder 5"/>
          <p:cNvSpPr>
            <a:spLocks noGrp="1"/>
          </p:cNvSpPr>
          <p:nvPr>
            <p:ph type="sldNum" sz="quarter" idx="4"/>
          </p:nvPr>
        </p:nvSpPr>
        <p:spPr>
          <a:xfrm>
            <a:off x="10469880" y="6307672"/>
            <a:ext cx="1463040" cy="27432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4FAB73BC-B049-4115-A692-8D63A059BFB8}"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769" r:id="rId1"/>
    <p:sldLayoutId id="2147483770" r:id="rId2"/>
    <p:sldLayoutId id="2147483771" r:id="rId3"/>
    <p:sldLayoutId id="2147483772" r:id="rId4"/>
    <p:sldLayoutId id="2147483773" r:id="rId5"/>
    <p:sldLayoutId id="2147483774" r:id="rId6"/>
    <p:sldLayoutId id="2147483775" r:id="rId7"/>
    <p:sldLayoutId id="2147483776" r:id="rId8"/>
    <p:sldLayoutId id="2147483777" r:id="rId9"/>
    <p:sldLayoutId id="2147483778" r:id="rId10"/>
    <p:sldLayoutId id="2147483779" r:id="rId11"/>
  </p:sldLayoutIdLst>
  <p:hf sldNum="0" hdr="0" ftr="0" dt="0"/>
  <p:txStyles>
    <p:titleStyle>
      <a:lvl1pPr algn="l" defTabSz="914400" rtl="0" eaLnBrk="1" latinLnBrk="0" hangingPunct="1">
        <a:lnSpc>
          <a:spcPct val="90000"/>
        </a:lnSpc>
        <a:spcBef>
          <a:spcPct val="0"/>
        </a:spcBef>
        <a:buNone/>
        <a:defRPr lang="en-US" sz="480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tiff"/><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2.xml"/><Relationship Id="rId4" Type="http://schemas.openxmlformats.org/officeDocument/2006/relationships/image" Target="../media/image10.jpeg"/></Relationships>
</file>

<file path=ppt/slides/_rels/slide6.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3.tiff"/><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4.tiff"/><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6.tiff"/><Relationship Id="rId2" Type="http://schemas.openxmlformats.org/officeDocument/2006/relationships/image" Target="../media/image15.tiff"/><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8.tiff"/><Relationship Id="rId2" Type="http://schemas.openxmlformats.org/officeDocument/2006/relationships/image" Target="../media/image17.tiff"/><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8" Type="http://schemas.openxmlformats.org/officeDocument/2006/relationships/hyperlink" Target="http://www.momjunction.com/articles/factors-that-influence-childrens-social-and-emotional-development_0077207/?ref=content/" TargetMode="External"/><Relationship Id="rId3" Type="http://schemas.openxmlformats.org/officeDocument/2006/relationships/hyperlink" Target="http://www.onlymyhealth.com/emotional-development-in-children-years-1304405385" TargetMode="External"/><Relationship Id="rId7" Type="http://schemas.openxmlformats.org/officeDocument/2006/relationships/hyperlink" Target="https://www.homelearningcollege.com/docs/default-source/course-contents/ncfe-level-2-supporting-teaching-and-learning-sample.pdf" TargetMode="External"/><Relationship Id="rId2" Type="http://schemas.openxmlformats.org/officeDocument/2006/relationships/hyperlink" Target="https://my.vanderbilt.edu/developmentalpsychologyblog/2014/05/parental-influence-on-the-emotional-development-of-children/" TargetMode="External"/><Relationship Id="rId1" Type="http://schemas.openxmlformats.org/officeDocument/2006/relationships/slideLayout" Target="../slideLayouts/slideLayout2.xml"/><Relationship Id="rId6" Type="http://schemas.openxmlformats.org/officeDocument/2006/relationships/hyperlink" Target="http://www.handsonscotland.co.uk/flourishing_and_wellbeing_in_children_and_young_people/emotional_balance/emotional_balance.html" TargetMode="External"/><Relationship Id="rId11" Type="http://schemas.openxmlformats.org/officeDocument/2006/relationships/hyperlink" Target="https://www.cdc.gov/ncbddd/childdevelopment/positiveparenting/middle2.html" TargetMode="External"/><Relationship Id="rId5" Type="http://schemas.openxmlformats.org/officeDocument/2006/relationships/hyperlink" Target="https://policywise.com/wp-content/uploads/2016/08/Dr.-Tracy-Vaillancourt-Typical-Social-Emotional-Development-in-Children-7-10.pdf" TargetMode="External"/><Relationship Id="rId10" Type="http://schemas.openxmlformats.org/officeDocument/2006/relationships/hyperlink" Target="http://www.urbanchildinstitute.org/sites/all/files/databooks/TUCI_Data_Book_VII_2012.05_family.pdf" TargetMode="External"/><Relationship Id="rId4" Type="http://schemas.openxmlformats.org/officeDocument/2006/relationships/hyperlink" Target="http://www.cyh.com/HealthTopics/HealthTopicDetailsKids.aspx?p=335&amp;np=287&amp;id=1580" TargetMode="External"/><Relationship Id="rId9" Type="http://schemas.openxmlformats.org/officeDocument/2006/relationships/hyperlink" Target="http://www.superbabyonline.com/social-and-emotional-development-in-your-child-0-1-yr/" TargetMode="External"/></Relationships>
</file>

<file path=ppt/slides/_rels/slide13.xml.rels><?xml version="1.0" encoding="UTF-8" standalone="yes"?>
<Relationships xmlns="http://schemas.openxmlformats.org/package/2006/relationships"><Relationship Id="rId3" Type="http://schemas.openxmlformats.org/officeDocument/2006/relationships/hyperlink" Target="https://eur01.safelinks.protection.outlook.com/?url=https%3A%2F%2Fwww.kidsmatter.edu.au%2Fmental-health-matters%2Fsocial-and-emotional-learning%2Femotional-development&amp;data=02%7C01%7C%7C11b86c7a0bbd401de1e108d5b194e7a8%7C84df9e7fe9f640afb435aaaaaaaaaaaa%7C1%7C0%7C636610175453124103&amp;sdata=njdaYcG0n9qyImc92YaAwsHrxrITNAfyoKFgjNSMh2g%3D&amp;reserved=0" TargetMode="External"/><Relationship Id="rId2" Type="http://schemas.openxmlformats.org/officeDocument/2006/relationships/hyperlink" Target="https://eur01.safelinks.protection.outlook.com/?url=https%3A%2F%2Fwww.ecmhc.org%2Ftutorials%2Fsocial-emotional%2Fmod1_2.html&amp;data=02%7C01%7C%7C11b86c7a0bbd401de1e108d5b194e7a8%7C84df9e7fe9f640afb435aaaaaaaaaaaa%7C1%7C0%7C636610175453124103&amp;sdata=pHchFOMtCkMKe%2Bhs3rHqRvsDPbcGELBh4o6BNgik11Y%3D&amp;reserved=0" TargetMode="External"/><Relationship Id="rId1" Type="http://schemas.openxmlformats.org/officeDocument/2006/relationships/slideLayout" Target="../slideLayouts/slideLayout2.xml"/><Relationship Id="rId4" Type="http://schemas.openxmlformats.org/officeDocument/2006/relationships/hyperlink" Target="https://eur01.safelinks.protection.outlook.com/?url=https%3A%2F%2Fwww.steampoweredfamily.com%2Fbrains%2Fdeveloping-emotional-intelligence-children%2F&amp;data=02%7C01%7C%7C11b86c7a0bbd401de1e108d5b194e7a8%7C84df9e7fe9f640afb435aaaaaaaaaaaa%7C1%7C0%7C636610175453280348&amp;sdata=%2FcdTHRisugJlFa9ZY00v4uyhdE0E3n2294FCU3pP6%2Fw%3D&amp;reserved=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220EDA-116C-6D4F-B0FB-9897FD10E698}"/>
              </a:ext>
            </a:extLst>
          </p:cNvPr>
          <p:cNvSpPr>
            <a:spLocks noGrp="1"/>
          </p:cNvSpPr>
          <p:nvPr>
            <p:ph type="ctrTitle"/>
          </p:nvPr>
        </p:nvSpPr>
        <p:spPr/>
        <p:txBody>
          <a:bodyPr/>
          <a:lstStyle/>
          <a:p>
            <a:r>
              <a:rPr lang="en-US" dirty="0"/>
              <a:t>Emotional Development</a:t>
            </a:r>
          </a:p>
        </p:txBody>
      </p:sp>
      <p:sp>
        <p:nvSpPr>
          <p:cNvPr id="3" name="Subtitle 2">
            <a:extLst>
              <a:ext uri="{FF2B5EF4-FFF2-40B4-BE49-F238E27FC236}">
                <a16:creationId xmlns:a16="http://schemas.microsoft.com/office/drawing/2014/main" id="{AF155196-86DE-C642-B9D3-EA902A3A8CFA}"/>
              </a:ext>
            </a:extLst>
          </p:cNvPr>
          <p:cNvSpPr>
            <a:spLocks noGrp="1"/>
          </p:cNvSpPr>
          <p:nvPr>
            <p:ph type="subTitle" idx="1"/>
          </p:nvPr>
        </p:nvSpPr>
        <p:spPr/>
        <p:txBody>
          <a:bodyPr>
            <a:normAutofit/>
          </a:bodyPr>
          <a:lstStyle/>
          <a:p>
            <a:r>
              <a:rPr lang="en-US" dirty="0"/>
              <a:t>Becca, Chelsea, James, Kailam </a:t>
            </a:r>
          </a:p>
        </p:txBody>
      </p:sp>
    </p:spTree>
    <p:extLst>
      <p:ext uri="{BB962C8B-B14F-4D97-AF65-F5344CB8AC3E}">
        <p14:creationId xmlns:p14="http://schemas.microsoft.com/office/powerpoint/2010/main" val="35331715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9E4116-99F6-284E-A643-53959CD44E94}"/>
              </a:ext>
            </a:extLst>
          </p:cNvPr>
          <p:cNvSpPr>
            <a:spLocks noGrp="1"/>
          </p:cNvSpPr>
          <p:nvPr>
            <p:ph type="title"/>
          </p:nvPr>
        </p:nvSpPr>
        <p:spPr>
          <a:xfrm>
            <a:off x="4476750" y="1026474"/>
            <a:ext cx="4533900" cy="688026"/>
          </a:xfrm>
        </p:spPr>
        <p:txBody>
          <a:bodyPr>
            <a:normAutofit fontScale="90000"/>
          </a:bodyPr>
          <a:lstStyle/>
          <a:p>
            <a:r>
              <a:rPr lang="en-US" dirty="0">
                <a:solidFill>
                  <a:srgbClr val="0070C0"/>
                </a:solidFill>
              </a:rPr>
              <a:t>Ages 0 -1 </a:t>
            </a:r>
            <a:br>
              <a:rPr lang="en-US" dirty="0"/>
            </a:br>
            <a:endParaRPr lang="en-US" dirty="0"/>
          </a:p>
        </p:txBody>
      </p:sp>
      <p:sp>
        <p:nvSpPr>
          <p:cNvPr id="3" name="Content Placeholder 2">
            <a:extLst>
              <a:ext uri="{FF2B5EF4-FFF2-40B4-BE49-F238E27FC236}">
                <a16:creationId xmlns:a16="http://schemas.microsoft.com/office/drawing/2014/main" id="{10B982E6-74CF-4643-9C49-530D1F916686}"/>
              </a:ext>
            </a:extLst>
          </p:cNvPr>
          <p:cNvSpPr>
            <a:spLocks noGrp="1"/>
          </p:cNvSpPr>
          <p:nvPr>
            <p:ph idx="1"/>
          </p:nvPr>
        </p:nvSpPr>
        <p:spPr>
          <a:xfrm>
            <a:off x="1039545" y="2305051"/>
            <a:ext cx="5170755" cy="4552949"/>
          </a:xfrm>
        </p:spPr>
        <p:txBody>
          <a:bodyPr/>
          <a:lstStyle/>
          <a:p>
            <a:r>
              <a:rPr lang="en-GB" sz="1700" dirty="0"/>
              <a:t>According to </a:t>
            </a:r>
            <a:r>
              <a:rPr lang="en-GB" sz="1700" dirty="0" err="1"/>
              <a:t>Volling</a:t>
            </a:r>
            <a:r>
              <a:rPr lang="en-GB" sz="1700" dirty="0"/>
              <a:t> (2002) if Parents and guardians are not emotionally investing or being responsive to their children can often cause distress to their children and can stagger their child’s engagement in activities and play. A study inspecting connections between parents and children’s capability implies that emotional involvement of parents goes a long way as the more investment made from the parent or guardian the better the outcome of their children’s emotional competence. </a:t>
            </a:r>
          </a:p>
          <a:p>
            <a:endParaRPr lang="en-US" dirty="0"/>
          </a:p>
        </p:txBody>
      </p:sp>
      <p:pic>
        <p:nvPicPr>
          <p:cNvPr id="4" name="Picture 3">
            <a:extLst>
              <a:ext uri="{FF2B5EF4-FFF2-40B4-BE49-F238E27FC236}">
                <a16:creationId xmlns:a16="http://schemas.microsoft.com/office/drawing/2014/main" id="{448BF953-C636-5C40-B757-383127526E3E}"/>
              </a:ext>
            </a:extLst>
          </p:cNvPr>
          <p:cNvPicPr>
            <a:picLocks noChangeAspect="1"/>
          </p:cNvPicPr>
          <p:nvPr/>
        </p:nvPicPr>
        <p:blipFill>
          <a:blip r:embed="rId2"/>
          <a:stretch>
            <a:fillRect/>
          </a:stretch>
        </p:blipFill>
        <p:spPr>
          <a:xfrm>
            <a:off x="7341998" y="2475386"/>
            <a:ext cx="4017080" cy="2673184"/>
          </a:xfrm>
          <a:prstGeom prst="rect">
            <a:avLst/>
          </a:prstGeom>
        </p:spPr>
      </p:pic>
    </p:spTree>
    <p:extLst>
      <p:ext uri="{BB962C8B-B14F-4D97-AF65-F5344CB8AC3E}">
        <p14:creationId xmlns:p14="http://schemas.microsoft.com/office/powerpoint/2010/main" val="415749069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B817B9-0E9A-EB41-8532-44F1C0EE74F8}"/>
              </a:ext>
            </a:extLst>
          </p:cNvPr>
          <p:cNvSpPr>
            <a:spLocks noGrp="1"/>
          </p:cNvSpPr>
          <p:nvPr>
            <p:ph type="title"/>
          </p:nvPr>
        </p:nvSpPr>
        <p:spPr/>
        <p:txBody>
          <a:bodyPr/>
          <a:lstStyle/>
          <a:p>
            <a:r>
              <a:rPr lang="en-GB" dirty="0">
                <a:solidFill>
                  <a:srgbClr val="0070C0"/>
                </a:solidFill>
              </a:rPr>
              <a:t>Age18 months</a:t>
            </a:r>
            <a:endParaRPr lang="en-US" dirty="0">
              <a:solidFill>
                <a:srgbClr val="0070C0"/>
              </a:solidFill>
            </a:endParaRPr>
          </a:p>
        </p:txBody>
      </p:sp>
      <p:sp>
        <p:nvSpPr>
          <p:cNvPr id="3" name="Content Placeholder 2">
            <a:extLst>
              <a:ext uri="{FF2B5EF4-FFF2-40B4-BE49-F238E27FC236}">
                <a16:creationId xmlns:a16="http://schemas.microsoft.com/office/drawing/2014/main" id="{9F3EA57F-9CD7-F445-A883-915AC209BA1F}"/>
              </a:ext>
            </a:extLst>
          </p:cNvPr>
          <p:cNvSpPr>
            <a:spLocks noGrp="1"/>
          </p:cNvSpPr>
          <p:nvPr>
            <p:ph idx="1"/>
          </p:nvPr>
        </p:nvSpPr>
        <p:spPr>
          <a:xfrm>
            <a:off x="838200" y="2141537"/>
            <a:ext cx="10515600" cy="4351338"/>
          </a:xfrm>
        </p:spPr>
        <p:txBody>
          <a:bodyPr vert="horz" lIns="91440" tIns="45720" rIns="91440" bIns="45720" rtlCol="0" anchor="t">
            <a:normAutofit/>
          </a:bodyPr>
          <a:lstStyle/>
          <a:p>
            <a:r>
              <a:rPr lang="en-GB" dirty="0">
                <a:cs typeface="Calibri"/>
              </a:rPr>
              <a:t>Self </a:t>
            </a:r>
            <a:r>
              <a:rPr lang="en-GB" dirty="0" err="1">
                <a:cs typeface="Calibri"/>
              </a:rPr>
              <a:t>centered</a:t>
            </a:r>
          </a:p>
          <a:p>
            <a:endParaRPr lang="en-GB" dirty="0">
              <a:cs typeface="Calibri"/>
            </a:endParaRPr>
          </a:p>
          <a:p>
            <a:r>
              <a:rPr lang="en-GB" dirty="0">
                <a:cs typeface="Calibri"/>
              </a:rPr>
              <a:t>No concept of the word 'no'</a:t>
            </a:r>
          </a:p>
          <a:p>
            <a:endParaRPr lang="en-GB" dirty="0">
              <a:cs typeface="Calibri"/>
            </a:endParaRPr>
          </a:p>
          <a:p>
            <a:r>
              <a:rPr lang="en-GB" dirty="0">
                <a:cs typeface="Calibri"/>
              </a:rPr>
              <a:t>Language skills barrier</a:t>
            </a:r>
          </a:p>
          <a:p>
            <a:endParaRPr lang="en-GB" dirty="0">
              <a:cs typeface="Calibri"/>
            </a:endParaRPr>
          </a:p>
          <a:p>
            <a:r>
              <a:rPr lang="en-GB" dirty="0">
                <a:cs typeface="Calibri"/>
              </a:rPr>
              <a:t>Negative attitudes</a:t>
            </a:r>
          </a:p>
          <a:p>
            <a:endParaRPr lang="en-GB" dirty="0">
              <a:cs typeface="Calibri"/>
            </a:endParaRPr>
          </a:p>
          <a:p>
            <a:endParaRPr lang="en-GB" dirty="0">
              <a:cs typeface="Calibri"/>
            </a:endParaRPr>
          </a:p>
          <a:p>
            <a:endParaRPr lang="en-US" dirty="0">
              <a:cs typeface="Calibri"/>
            </a:endParaRPr>
          </a:p>
        </p:txBody>
      </p:sp>
      <p:pic>
        <p:nvPicPr>
          <p:cNvPr id="6" name="Picture 6" descr="A close up of a logo&#10;&#10;Description generated with very high confidence">
            <a:extLst>
              <a:ext uri="{FF2B5EF4-FFF2-40B4-BE49-F238E27FC236}">
                <a16:creationId xmlns:a16="http://schemas.microsoft.com/office/drawing/2014/main" id="{F63F8C93-78C1-4619-A633-3C3C59C50920}"/>
              </a:ext>
            </a:extLst>
          </p:cNvPr>
          <p:cNvPicPr>
            <a:picLocks noChangeAspect="1"/>
          </p:cNvPicPr>
          <p:nvPr/>
        </p:nvPicPr>
        <p:blipFill>
          <a:blip r:embed="rId2"/>
          <a:stretch>
            <a:fillRect/>
          </a:stretch>
        </p:blipFill>
        <p:spPr>
          <a:xfrm>
            <a:off x="5409964" y="2738594"/>
            <a:ext cx="3583118" cy="3966616"/>
          </a:xfrm>
          <a:prstGeom prst="rect">
            <a:avLst/>
          </a:prstGeom>
        </p:spPr>
      </p:pic>
      <p:pic>
        <p:nvPicPr>
          <p:cNvPr id="8" name="Picture 8" descr="A person holding a baby&#10;&#10;Description generated with very high confidence">
            <a:extLst>
              <a:ext uri="{FF2B5EF4-FFF2-40B4-BE49-F238E27FC236}">
                <a16:creationId xmlns:a16="http://schemas.microsoft.com/office/drawing/2014/main" id="{4FCAB0F2-A471-497F-A428-1B3705D9FCD3}"/>
              </a:ext>
            </a:extLst>
          </p:cNvPr>
          <p:cNvPicPr>
            <a:picLocks noChangeAspect="1"/>
          </p:cNvPicPr>
          <p:nvPr/>
        </p:nvPicPr>
        <p:blipFill>
          <a:blip r:embed="rId3"/>
          <a:stretch>
            <a:fillRect/>
          </a:stretch>
        </p:blipFill>
        <p:spPr>
          <a:xfrm>
            <a:off x="7115723" y="181054"/>
            <a:ext cx="3756753" cy="2448549"/>
          </a:xfrm>
          <a:prstGeom prst="rect">
            <a:avLst/>
          </a:prstGeom>
        </p:spPr>
      </p:pic>
    </p:spTree>
    <p:extLst>
      <p:ext uri="{BB962C8B-B14F-4D97-AF65-F5344CB8AC3E}">
        <p14:creationId xmlns:p14="http://schemas.microsoft.com/office/powerpoint/2010/main" val="32281585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410034-6A59-C54B-A409-BF90629C2780}"/>
              </a:ext>
            </a:extLst>
          </p:cNvPr>
          <p:cNvSpPr>
            <a:spLocks noGrp="1"/>
          </p:cNvSpPr>
          <p:nvPr>
            <p:ph type="title"/>
          </p:nvPr>
        </p:nvSpPr>
        <p:spPr/>
        <p:txBody>
          <a:bodyPr/>
          <a:lstStyle/>
          <a:p>
            <a:r>
              <a:rPr lang="en-US" dirty="0">
                <a:solidFill>
                  <a:srgbClr val="0070C0"/>
                </a:solidFill>
                <a:cs typeface="Calibri Light"/>
              </a:rPr>
              <a:t>Age 2</a:t>
            </a:r>
            <a:endParaRPr lang="en-US" dirty="0">
              <a:solidFill>
                <a:srgbClr val="0070C0"/>
              </a:solidFill>
            </a:endParaRPr>
          </a:p>
        </p:txBody>
      </p:sp>
      <p:sp>
        <p:nvSpPr>
          <p:cNvPr id="3" name="Content Placeholder 2">
            <a:extLst>
              <a:ext uri="{FF2B5EF4-FFF2-40B4-BE49-F238E27FC236}">
                <a16:creationId xmlns:a16="http://schemas.microsoft.com/office/drawing/2014/main" id="{823E6422-1565-F745-B4E9-4776DDD6EFE1}"/>
              </a:ext>
            </a:extLst>
          </p:cNvPr>
          <p:cNvSpPr>
            <a:spLocks noGrp="1"/>
          </p:cNvSpPr>
          <p:nvPr>
            <p:ph idx="1"/>
          </p:nvPr>
        </p:nvSpPr>
        <p:spPr>
          <a:xfrm>
            <a:off x="1008566" y="1690688"/>
            <a:ext cx="10515600" cy="4351338"/>
          </a:xfrm>
        </p:spPr>
        <p:txBody>
          <a:bodyPr/>
          <a:lstStyle/>
          <a:p>
            <a:endParaRPr lang="en-GB" dirty="0"/>
          </a:p>
          <a:p>
            <a:endParaRPr lang="en-US" dirty="0"/>
          </a:p>
        </p:txBody>
      </p:sp>
      <p:pic>
        <p:nvPicPr>
          <p:cNvPr id="4" name="Picture 4" descr="A person holding a baby&#10;&#10;Description generated with high confidence">
            <a:extLst>
              <a:ext uri="{FF2B5EF4-FFF2-40B4-BE49-F238E27FC236}">
                <a16:creationId xmlns:a16="http://schemas.microsoft.com/office/drawing/2014/main" id="{4E2A355A-2E3E-4273-AF2C-F3A22A5AA5C3}"/>
              </a:ext>
            </a:extLst>
          </p:cNvPr>
          <p:cNvPicPr>
            <a:picLocks noChangeAspect="1"/>
          </p:cNvPicPr>
          <p:nvPr/>
        </p:nvPicPr>
        <p:blipFill>
          <a:blip r:embed="rId2"/>
          <a:stretch>
            <a:fillRect/>
          </a:stretch>
        </p:blipFill>
        <p:spPr>
          <a:xfrm>
            <a:off x="555885" y="1692639"/>
            <a:ext cx="5358984" cy="3572656"/>
          </a:xfrm>
          <a:prstGeom prst="rect">
            <a:avLst/>
          </a:prstGeom>
        </p:spPr>
      </p:pic>
      <p:pic>
        <p:nvPicPr>
          <p:cNvPr id="6" name="Picture 6" descr="A picture containing text&#10;&#10;Description generated with high confidence">
            <a:extLst>
              <a:ext uri="{FF2B5EF4-FFF2-40B4-BE49-F238E27FC236}">
                <a16:creationId xmlns:a16="http://schemas.microsoft.com/office/drawing/2014/main" id="{E59E9805-4A3D-4BA1-9144-87041E32C0C2}"/>
              </a:ext>
            </a:extLst>
          </p:cNvPr>
          <p:cNvPicPr>
            <a:picLocks noChangeAspect="1"/>
          </p:cNvPicPr>
          <p:nvPr/>
        </p:nvPicPr>
        <p:blipFill>
          <a:blip r:embed="rId3"/>
          <a:stretch>
            <a:fillRect/>
          </a:stretch>
        </p:blipFill>
        <p:spPr>
          <a:xfrm>
            <a:off x="6759707" y="2706505"/>
            <a:ext cx="2632491" cy="3356235"/>
          </a:xfrm>
          <a:prstGeom prst="rect">
            <a:avLst/>
          </a:prstGeom>
        </p:spPr>
      </p:pic>
    </p:spTree>
    <p:extLst>
      <p:ext uri="{BB962C8B-B14F-4D97-AF65-F5344CB8AC3E}">
        <p14:creationId xmlns:p14="http://schemas.microsoft.com/office/powerpoint/2010/main" val="279120983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871B47-083E-4134-9818-1D27F1604AF7}"/>
              </a:ext>
            </a:extLst>
          </p:cNvPr>
          <p:cNvSpPr>
            <a:spLocks noGrp="1"/>
          </p:cNvSpPr>
          <p:nvPr>
            <p:ph type="title"/>
          </p:nvPr>
        </p:nvSpPr>
        <p:spPr/>
        <p:txBody>
          <a:bodyPr/>
          <a:lstStyle/>
          <a:p>
            <a:r>
              <a:rPr lang="en-GB" dirty="0">
                <a:solidFill>
                  <a:srgbClr val="0070C0"/>
                </a:solidFill>
                <a:cs typeface="Calibri Light"/>
              </a:rPr>
              <a:t>Age 3</a:t>
            </a:r>
            <a:endParaRPr lang="en-GB" dirty="0">
              <a:solidFill>
                <a:srgbClr val="0070C0"/>
              </a:solidFill>
            </a:endParaRPr>
          </a:p>
        </p:txBody>
      </p:sp>
      <p:pic>
        <p:nvPicPr>
          <p:cNvPr id="4" name="Picture 4" descr="A person that is standing in the grass&#10;&#10;Description generated with very high confidence">
            <a:extLst>
              <a:ext uri="{FF2B5EF4-FFF2-40B4-BE49-F238E27FC236}">
                <a16:creationId xmlns:a16="http://schemas.microsoft.com/office/drawing/2014/main" id="{AFF08C4D-02E7-4DE4-95C6-EA07B7CBE177}"/>
              </a:ext>
            </a:extLst>
          </p:cNvPr>
          <p:cNvPicPr>
            <a:picLocks noGrp="1" noChangeAspect="1"/>
          </p:cNvPicPr>
          <p:nvPr>
            <p:ph idx="1"/>
          </p:nvPr>
        </p:nvPicPr>
        <p:blipFill>
          <a:blip r:embed="rId2"/>
          <a:stretch>
            <a:fillRect/>
          </a:stretch>
        </p:blipFill>
        <p:spPr>
          <a:xfrm>
            <a:off x="832266" y="1777129"/>
            <a:ext cx="4019237" cy="2249773"/>
          </a:xfrm>
          <a:prstGeom prst="rect">
            <a:avLst/>
          </a:prstGeom>
        </p:spPr>
      </p:pic>
      <p:pic>
        <p:nvPicPr>
          <p:cNvPr id="6" name="Picture 6" descr="A screenshot of a cell phone&#10;&#10;Description generated with very high confidence">
            <a:extLst>
              <a:ext uri="{FF2B5EF4-FFF2-40B4-BE49-F238E27FC236}">
                <a16:creationId xmlns:a16="http://schemas.microsoft.com/office/drawing/2014/main" id="{2EB7665F-6C7C-4189-B00D-BD1B4DBDBCD1}"/>
              </a:ext>
            </a:extLst>
          </p:cNvPr>
          <p:cNvPicPr>
            <a:picLocks noChangeAspect="1"/>
          </p:cNvPicPr>
          <p:nvPr/>
        </p:nvPicPr>
        <p:blipFill>
          <a:blip r:embed="rId3"/>
          <a:stretch>
            <a:fillRect/>
          </a:stretch>
        </p:blipFill>
        <p:spPr>
          <a:xfrm>
            <a:off x="6399004" y="481403"/>
            <a:ext cx="4490645" cy="3334373"/>
          </a:xfrm>
          <a:prstGeom prst="rect">
            <a:avLst/>
          </a:prstGeom>
        </p:spPr>
      </p:pic>
      <p:pic>
        <p:nvPicPr>
          <p:cNvPr id="8" name="Picture 8" descr="A close up of a womans face&#10;&#10;Description generated with very high confidence">
            <a:extLst>
              <a:ext uri="{FF2B5EF4-FFF2-40B4-BE49-F238E27FC236}">
                <a16:creationId xmlns:a16="http://schemas.microsoft.com/office/drawing/2014/main" id="{A45FF816-A036-4882-A222-7123921CE8F0}"/>
              </a:ext>
            </a:extLst>
          </p:cNvPr>
          <p:cNvPicPr>
            <a:picLocks noChangeAspect="1"/>
          </p:cNvPicPr>
          <p:nvPr/>
        </p:nvPicPr>
        <p:blipFill>
          <a:blip r:embed="rId4"/>
          <a:stretch>
            <a:fillRect/>
          </a:stretch>
        </p:blipFill>
        <p:spPr>
          <a:xfrm>
            <a:off x="5000548" y="3920786"/>
            <a:ext cx="3402611" cy="2726492"/>
          </a:xfrm>
          <a:prstGeom prst="rect">
            <a:avLst/>
          </a:prstGeom>
        </p:spPr>
      </p:pic>
    </p:spTree>
    <p:extLst>
      <p:ext uri="{BB962C8B-B14F-4D97-AF65-F5344CB8AC3E}">
        <p14:creationId xmlns:p14="http://schemas.microsoft.com/office/powerpoint/2010/main" val="11634467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4623D7-08CD-074C-9CE5-7799FBBBC823}"/>
              </a:ext>
            </a:extLst>
          </p:cNvPr>
          <p:cNvSpPr>
            <a:spLocks noGrp="1"/>
          </p:cNvSpPr>
          <p:nvPr>
            <p:ph type="title"/>
          </p:nvPr>
        </p:nvSpPr>
        <p:spPr/>
        <p:txBody>
          <a:bodyPr>
            <a:normAutofit fontScale="90000"/>
          </a:bodyPr>
          <a:lstStyle/>
          <a:p>
            <a:br>
              <a:rPr lang="en-GB" dirty="0"/>
            </a:br>
            <a:endParaRPr lang="en-US" dirty="0"/>
          </a:p>
        </p:txBody>
      </p:sp>
      <p:pic>
        <p:nvPicPr>
          <p:cNvPr id="4" name="Content Placeholder 3" descr="Macintosh HD:private:var:folders:jd:rlwknjcn51956hgxb3cs4d0m0000gn:T:TemporaryItems:Emotional-Intelligence-In-Children-PIN.jpg">
            <a:extLst>
              <a:ext uri="{FF2B5EF4-FFF2-40B4-BE49-F238E27FC236}">
                <a16:creationId xmlns:a16="http://schemas.microsoft.com/office/drawing/2014/main" id="{2EF383FD-9473-6D41-B100-92B67095DF58}"/>
              </a:ext>
            </a:extLst>
          </p:cNvPr>
          <p:cNvPicPr>
            <a:picLocks noGrp="1"/>
          </p:cNvPicPr>
          <p:nvPr>
            <p:ph idx="1"/>
          </p:nvPr>
        </p:nvPicPr>
        <p:blipFill rotWithShape="1">
          <a:blip r:embed="rId2">
            <a:extLst>
              <a:ext uri="{28A0092B-C50C-407E-A947-70E740481C1C}">
                <a14:useLocalDpi xmlns:a14="http://schemas.microsoft.com/office/drawing/2010/main" val="0"/>
              </a:ext>
            </a:extLst>
          </a:blip>
          <a:srcRect l="305" t="40746" r="-305" b="6026"/>
          <a:stretch/>
        </p:blipFill>
        <p:spPr bwMode="auto">
          <a:xfrm>
            <a:off x="1910842" y="2014194"/>
            <a:ext cx="3472141" cy="3932237"/>
          </a:xfrm>
          <a:prstGeom prst="rect">
            <a:avLst/>
          </a:prstGeom>
          <a:noFill/>
          <a:ln>
            <a:noFill/>
          </a:ln>
          <a:extLst>
            <a:ext uri="{53640926-AAD7-44d8-BBD7-CCE9431645EC}">
              <a14:shadowObscured xmlns="" xmlns:wpc="http://schemas.microsoft.com/office/word/2010/wordprocessingCanvas" xmlns:mo="http://schemas.microsoft.com/office/mac/office/2008/main" xmlns:mc="http://schemas.openxmlformats.org/markup-compatibility/2006" xmlns:mv="urn:schemas-microsoft-com:mac:vml" xmlns:o="urn:schemas-microsoft-com:office:office"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ne="http://schemas.microsoft.com/office/word/2006/wordml" xmlns:wps="http://schemas.microsoft.com/office/word/2010/wordprocessingShape" xmlns:pic="http://schemas.openxmlformats.org/drawingml/2006/picture" xmlns:a14="http://schemas.microsoft.com/office/drawing/2010/main" xmlns:lc="http://schemas.openxmlformats.org/drawingml/2006/lockedCanvas"/>
            </a:ext>
          </a:extLst>
        </p:spPr>
      </p:pic>
      <p:pic>
        <p:nvPicPr>
          <p:cNvPr id="5" name="Picture 4" descr="Macintosh HD:private:var:folders:jd:rlwknjcn51956hgxb3cs4d0m0000gn:T:TemporaryItems:5385.jpg">
            <a:extLst>
              <a:ext uri="{FF2B5EF4-FFF2-40B4-BE49-F238E27FC236}">
                <a16:creationId xmlns:a16="http://schemas.microsoft.com/office/drawing/2014/main" id="{0E6277C0-C3B1-174F-8D29-2B76DA91BE44}"/>
              </a:ext>
            </a:extLst>
          </p:cNvPr>
          <p:cNvPicPr/>
          <p:nvPr/>
        </p:nvPicPr>
        <p:blipFill>
          <a:blip r:embed="rId3">
            <a:extLst>
              <a:ext uri="{28A0092B-C50C-407E-A947-70E740481C1C}">
                <a14:useLocalDpi xmlns:a14="http://schemas.microsoft.com/office/drawing/2010/main" val="0"/>
              </a:ext>
            </a:extLst>
          </a:blip>
          <a:srcRect/>
          <a:stretch>
            <a:fillRect/>
          </a:stretch>
        </p:blipFill>
        <p:spPr bwMode="auto">
          <a:xfrm>
            <a:off x="6311590" y="2014193"/>
            <a:ext cx="3523785" cy="3932237"/>
          </a:xfrm>
          <a:prstGeom prst="rect">
            <a:avLst/>
          </a:prstGeom>
          <a:noFill/>
          <a:ln>
            <a:noFill/>
          </a:ln>
        </p:spPr>
      </p:pic>
      <p:sp>
        <p:nvSpPr>
          <p:cNvPr id="6" name="TextBox 5">
            <a:extLst>
              <a:ext uri="{FF2B5EF4-FFF2-40B4-BE49-F238E27FC236}">
                <a16:creationId xmlns:a16="http://schemas.microsoft.com/office/drawing/2014/main" id="{15210DB0-F646-424D-97B2-F29ED6847D86}"/>
              </a:ext>
            </a:extLst>
          </p:cNvPr>
          <p:cNvSpPr txBox="1"/>
          <p:nvPr/>
        </p:nvSpPr>
        <p:spPr>
          <a:xfrm>
            <a:off x="4224453" y="642594"/>
            <a:ext cx="3300297" cy="830997"/>
          </a:xfrm>
          <a:prstGeom prst="rect">
            <a:avLst/>
          </a:prstGeom>
          <a:noFill/>
        </p:spPr>
        <p:txBody>
          <a:bodyPr wrap="square" rtlCol="0">
            <a:spAutoFit/>
          </a:bodyPr>
          <a:lstStyle/>
          <a:p>
            <a:pPr algn="ctr"/>
            <a:r>
              <a:rPr lang="en-US" sz="4800" dirty="0">
                <a:solidFill>
                  <a:srgbClr val="0070C0"/>
                </a:solidFill>
              </a:rPr>
              <a:t>Ages 4 - 6</a:t>
            </a:r>
          </a:p>
        </p:txBody>
      </p:sp>
    </p:spTree>
    <p:extLst>
      <p:ext uri="{BB962C8B-B14F-4D97-AF65-F5344CB8AC3E}">
        <p14:creationId xmlns:p14="http://schemas.microsoft.com/office/powerpoint/2010/main" val="340854596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BA59DE5-CAC8-A84B-B1F4-85D9CC04F906}"/>
              </a:ext>
            </a:extLst>
          </p:cNvPr>
          <p:cNvSpPr>
            <a:spLocks noGrp="1"/>
          </p:cNvSpPr>
          <p:nvPr>
            <p:ph idx="1"/>
          </p:nvPr>
        </p:nvSpPr>
        <p:spPr>
          <a:xfrm>
            <a:off x="838200" y="2228155"/>
            <a:ext cx="6305550" cy="4344710"/>
          </a:xfrm>
        </p:spPr>
        <p:txBody>
          <a:bodyPr>
            <a:normAutofit/>
          </a:bodyPr>
          <a:lstStyle/>
          <a:p>
            <a:r>
              <a:rPr lang="en-GB" sz="1700" dirty="0"/>
              <a:t>At age 7-11, children are able to share their negative emotions, that being anger and sadness. According to Harris (1995) In most cases children these ages tend to express these emotions with their friends rather than parents and guardians in order to dodge negative responses. As they grow older, children begin to share the emotions they are feeling with their mother more than their farther due to the same reason. These emotions tend to be adaptive and children begin to develop from their experiences and environments. From here children are then able to improve establishing, sustaining and building social relationships inside their family and outside.</a:t>
            </a:r>
          </a:p>
          <a:p>
            <a:endParaRPr lang="en-US" dirty="0"/>
          </a:p>
        </p:txBody>
      </p:sp>
      <p:sp>
        <p:nvSpPr>
          <p:cNvPr id="4" name="TextBox 3">
            <a:extLst>
              <a:ext uri="{FF2B5EF4-FFF2-40B4-BE49-F238E27FC236}">
                <a16:creationId xmlns:a16="http://schemas.microsoft.com/office/drawing/2014/main" id="{705C2344-EBAF-C449-B51C-EFC73A7536D4}"/>
              </a:ext>
            </a:extLst>
          </p:cNvPr>
          <p:cNvSpPr txBox="1"/>
          <p:nvPr/>
        </p:nvSpPr>
        <p:spPr>
          <a:xfrm>
            <a:off x="4171950" y="914400"/>
            <a:ext cx="4514850" cy="1046440"/>
          </a:xfrm>
          <a:prstGeom prst="rect">
            <a:avLst/>
          </a:prstGeom>
          <a:noFill/>
        </p:spPr>
        <p:txBody>
          <a:bodyPr wrap="square" rtlCol="0">
            <a:spAutoFit/>
          </a:bodyPr>
          <a:lstStyle/>
          <a:p>
            <a:r>
              <a:rPr lang="en-US" sz="4400" dirty="0">
                <a:solidFill>
                  <a:srgbClr val="0070C0"/>
                </a:solidFill>
              </a:rPr>
              <a:t>Ages 7-11 </a:t>
            </a:r>
          </a:p>
          <a:p>
            <a:endParaRPr lang="en-US" dirty="0"/>
          </a:p>
        </p:txBody>
      </p:sp>
      <p:pic>
        <p:nvPicPr>
          <p:cNvPr id="5" name="Picture 4">
            <a:extLst>
              <a:ext uri="{FF2B5EF4-FFF2-40B4-BE49-F238E27FC236}">
                <a16:creationId xmlns:a16="http://schemas.microsoft.com/office/drawing/2014/main" id="{B09701A0-37B0-AD4C-A6E3-F75137F920AE}"/>
              </a:ext>
            </a:extLst>
          </p:cNvPr>
          <p:cNvPicPr>
            <a:picLocks noChangeAspect="1"/>
          </p:cNvPicPr>
          <p:nvPr/>
        </p:nvPicPr>
        <p:blipFill>
          <a:blip r:embed="rId2"/>
          <a:stretch>
            <a:fillRect/>
          </a:stretch>
        </p:blipFill>
        <p:spPr>
          <a:xfrm>
            <a:off x="7458075" y="2733000"/>
            <a:ext cx="4036713" cy="2086610"/>
          </a:xfrm>
          <a:prstGeom prst="rect">
            <a:avLst/>
          </a:prstGeom>
        </p:spPr>
      </p:pic>
    </p:spTree>
    <p:extLst>
      <p:ext uri="{BB962C8B-B14F-4D97-AF65-F5344CB8AC3E}">
        <p14:creationId xmlns:p14="http://schemas.microsoft.com/office/powerpoint/2010/main" val="260243660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B775B9-4F94-C646-9DB3-01F9135C9311}"/>
              </a:ext>
            </a:extLst>
          </p:cNvPr>
          <p:cNvSpPr>
            <a:spLocks noGrp="1"/>
          </p:cNvSpPr>
          <p:nvPr>
            <p:ph type="title"/>
          </p:nvPr>
        </p:nvSpPr>
        <p:spPr/>
        <p:txBody>
          <a:bodyPr>
            <a:normAutofit/>
          </a:bodyPr>
          <a:lstStyle/>
          <a:p>
            <a:pPr algn="ctr"/>
            <a:r>
              <a:rPr lang="en-US" dirty="0">
                <a:solidFill>
                  <a:srgbClr val="0070C0"/>
                </a:solidFill>
              </a:rPr>
              <a:t>Adolescence </a:t>
            </a:r>
            <a:br>
              <a:rPr lang="en-US" dirty="0">
                <a:solidFill>
                  <a:srgbClr val="0070C0"/>
                </a:solidFill>
              </a:rPr>
            </a:br>
            <a:r>
              <a:rPr lang="en-US" sz="2800" dirty="0">
                <a:solidFill>
                  <a:srgbClr val="0070C0"/>
                </a:solidFill>
              </a:rPr>
              <a:t>Ages 12-20</a:t>
            </a:r>
            <a:endParaRPr lang="en-US" dirty="0">
              <a:solidFill>
                <a:srgbClr val="0070C0"/>
              </a:solidFill>
            </a:endParaRPr>
          </a:p>
        </p:txBody>
      </p:sp>
      <p:sp>
        <p:nvSpPr>
          <p:cNvPr id="3" name="Content Placeholder 2">
            <a:extLst>
              <a:ext uri="{FF2B5EF4-FFF2-40B4-BE49-F238E27FC236}">
                <a16:creationId xmlns:a16="http://schemas.microsoft.com/office/drawing/2014/main" id="{E99E1231-E8C4-4B4D-B1F5-074C8F2D3638}"/>
              </a:ext>
            </a:extLst>
          </p:cNvPr>
          <p:cNvSpPr>
            <a:spLocks noGrp="1"/>
          </p:cNvSpPr>
          <p:nvPr>
            <p:ph idx="1"/>
          </p:nvPr>
        </p:nvSpPr>
        <p:spPr>
          <a:xfrm>
            <a:off x="531541" y="1782972"/>
            <a:ext cx="3739376" cy="3931920"/>
          </a:xfrm>
        </p:spPr>
        <p:txBody>
          <a:bodyPr>
            <a:normAutofit fontScale="92500"/>
          </a:bodyPr>
          <a:lstStyle/>
          <a:p>
            <a:r>
              <a:rPr lang="en-GB" dirty="0"/>
              <a:t>Some common emotions that teenagers may find themselves feeling may include; </a:t>
            </a:r>
          </a:p>
          <a:p>
            <a:pPr marL="0" indent="0">
              <a:buNone/>
            </a:pPr>
            <a:r>
              <a:rPr lang="en-GB" dirty="0"/>
              <a:t> </a:t>
            </a:r>
          </a:p>
          <a:p>
            <a:r>
              <a:rPr lang="en-GB" dirty="0"/>
              <a:t>Depression </a:t>
            </a:r>
          </a:p>
          <a:p>
            <a:r>
              <a:rPr lang="en-GB" dirty="0"/>
              <a:t>Loneliness </a:t>
            </a:r>
          </a:p>
          <a:p>
            <a:r>
              <a:rPr lang="en-GB" dirty="0"/>
              <a:t>Self-rejection </a:t>
            </a:r>
          </a:p>
          <a:p>
            <a:r>
              <a:rPr lang="en-GB" dirty="0"/>
              <a:t>Anxiety </a:t>
            </a:r>
          </a:p>
          <a:p>
            <a:r>
              <a:rPr lang="en-GB" dirty="0"/>
              <a:t>Stress</a:t>
            </a:r>
          </a:p>
          <a:p>
            <a:r>
              <a:rPr lang="en-GB" dirty="0"/>
              <a:t>Aggression </a:t>
            </a:r>
          </a:p>
          <a:p>
            <a:r>
              <a:rPr lang="en-GB" dirty="0"/>
              <a:t>Confusion </a:t>
            </a:r>
          </a:p>
          <a:p>
            <a:endParaRPr lang="en-US" dirty="0"/>
          </a:p>
        </p:txBody>
      </p:sp>
      <p:sp>
        <p:nvSpPr>
          <p:cNvPr id="4" name="TextBox 3">
            <a:extLst>
              <a:ext uri="{FF2B5EF4-FFF2-40B4-BE49-F238E27FC236}">
                <a16:creationId xmlns:a16="http://schemas.microsoft.com/office/drawing/2014/main" id="{7026D153-FAA6-714B-AB6D-36B4F3738153}"/>
              </a:ext>
            </a:extLst>
          </p:cNvPr>
          <p:cNvSpPr txBox="1"/>
          <p:nvPr/>
        </p:nvSpPr>
        <p:spPr>
          <a:xfrm>
            <a:off x="4527395" y="2327083"/>
            <a:ext cx="3914078" cy="353943"/>
          </a:xfrm>
          <a:prstGeom prst="rect">
            <a:avLst/>
          </a:prstGeom>
          <a:noFill/>
        </p:spPr>
        <p:txBody>
          <a:bodyPr wrap="square" rtlCol="0">
            <a:spAutoFit/>
          </a:bodyPr>
          <a:lstStyle/>
          <a:p>
            <a:pPr marL="285750" indent="-285750">
              <a:buSzPct val="75000"/>
              <a:buFont typeface="Courier New" panose="02070309020205020404" pitchFamily="49" charset="0"/>
              <a:buChar char="o"/>
            </a:pPr>
            <a:r>
              <a:rPr lang="en-GB" sz="1700" dirty="0"/>
              <a:t>Emotional roller-coaster </a:t>
            </a:r>
            <a:endParaRPr lang="en-US" sz="1700" dirty="0"/>
          </a:p>
        </p:txBody>
      </p:sp>
      <p:sp>
        <p:nvSpPr>
          <p:cNvPr id="5" name="TextBox 4">
            <a:extLst>
              <a:ext uri="{FF2B5EF4-FFF2-40B4-BE49-F238E27FC236}">
                <a16:creationId xmlns:a16="http://schemas.microsoft.com/office/drawing/2014/main" id="{C9A8265A-9FFE-1E4A-B762-DA8D33A48B46}"/>
              </a:ext>
            </a:extLst>
          </p:cNvPr>
          <p:cNvSpPr txBox="1"/>
          <p:nvPr/>
        </p:nvSpPr>
        <p:spPr>
          <a:xfrm>
            <a:off x="2727171" y="2944241"/>
            <a:ext cx="6144322" cy="877163"/>
          </a:xfrm>
          <a:prstGeom prst="rect">
            <a:avLst/>
          </a:prstGeom>
          <a:noFill/>
        </p:spPr>
        <p:txBody>
          <a:bodyPr wrap="square" rtlCol="0">
            <a:spAutoFit/>
          </a:bodyPr>
          <a:lstStyle/>
          <a:p>
            <a:pPr marL="285750" indent="-285750">
              <a:buSzPct val="75000"/>
              <a:buFont typeface="Courier New" panose="02070309020205020404" pitchFamily="49" charset="0"/>
              <a:buChar char="o"/>
            </a:pPr>
            <a:r>
              <a:rPr lang="en-GB" sz="1700" dirty="0"/>
              <a:t>Puberty is a big part of growing up where children develop into adults and gain their own identity and independence </a:t>
            </a:r>
            <a:endParaRPr lang="en-US" sz="1700" dirty="0"/>
          </a:p>
        </p:txBody>
      </p:sp>
      <p:sp>
        <p:nvSpPr>
          <p:cNvPr id="6" name="TextBox 5">
            <a:extLst>
              <a:ext uri="{FF2B5EF4-FFF2-40B4-BE49-F238E27FC236}">
                <a16:creationId xmlns:a16="http://schemas.microsoft.com/office/drawing/2014/main" id="{82812389-050C-9C45-820E-2A761962F76D}"/>
              </a:ext>
            </a:extLst>
          </p:cNvPr>
          <p:cNvSpPr txBox="1"/>
          <p:nvPr/>
        </p:nvSpPr>
        <p:spPr>
          <a:xfrm>
            <a:off x="3958684" y="3983596"/>
            <a:ext cx="7315200" cy="3016210"/>
          </a:xfrm>
          <a:prstGeom prst="rect">
            <a:avLst/>
          </a:prstGeom>
          <a:noFill/>
        </p:spPr>
        <p:txBody>
          <a:bodyPr wrap="square" rtlCol="0">
            <a:spAutoFit/>
          </a:bodyPr>
          <a:lstStyle/>
          <a:p>
            <a:pPr marL="285750" indent="-285750">
              <a:buSzPct val="75000"/>
              <a:buFont typeface="Courier New" panose="02070309020205020404" pitchFamily="49" charset="0"/>
              <a:buChar char="o"/>
            </a:pPr>
            <a:r>
              <a:rPr lang="en-GB" sz="1700" dirty="0"/>
              <a:t>Pressures which could have an influence their emotional state. Some could include; </a:t>
            </a:r>
          </a:p>
          <a:p>
            <a:pPr marL="285750" indent="-285750">
              <a:buSzPct val="75000"/>
              <a:buFont typeface="Courier New" panose="02070309020205020404" pitchFamily="49" charset="0"/>
              <a:buChar char="o"/>
            </a:pPr>
            <a:endParaRPr lang="en-GB" sz="1700" dirty="0"/>
          </a:p>
          <a:p>
            <a:pPr marL="285750" indent="-285750">
              <a:buSzPct val="75000"/>
              <a:buFont typeface="Courier New" panose="02070309020205020404" pitchFamily="49" charset="0"/>
              <a:buChar char="o"/>
            </a:pPr>
            <a:r>
              <a:rPr lang="en-GB" sz="1700" dirty="0"/>
              <a:t> Fitting in at school and making Friends</a:t>
            </a:r>
          </a:p>
          <a:p>
            <a:pPr marL="285750" indent="-285750">
              <a:buSzPct val="75000"/>
              <a:buFont typeface="Courier New" panose="02070309020205020404" pitchFamily="49" charset="0"/>
              <a:buChar char="o"/>
            </a:pPr>
            <a:r>
              <a:rPr lang="en-GB" sz="1700" dirty="0"/>
              <a:t> Achieving good grades in school </a:t>
            </a:r>
          </a:p>
          <a:p>
            <a:pPr marL="285750" indent="-285750">
              <a:buSzPct val="75000"/>
              <a:buFont typeface="Courier New" panose="02070309020205020404" pitchFamily="49" charset="0"/>
              <a:buChar char="o"/>
            </a:pPr>
            <a:r>
              <a:rPr lang="en-GB" sz="1700" dirty="0"/>
              <a:t> Participating as an active member of their family </a:t>
            </a:r>
          </a:p>
          <a:p>
            <a:pPr marL="285750" indent="-285750">
              <a:buSzPct val="75000"/>
              <a:buFont typeface="Courier New" panose="02070309020205020404" pitchFamily="49" charset="0"/>
              <a:buChar char="o"/>
            </a:pPr>
            <a:r>
              <a:rPr lang="en-GB" sz="1700" dirty="0"/>
              <a:t> Having hobbies and extra curriculum activities such as sports.</a:t>
            </a:r>
          </a:p>
          <a:p>
            <a:pPr marL="285750" indent="-285750">
              <a:buSzPct val="75000"/>
              <a:buFont typeface="Courier New" panose="02070309020205020404" pitchFamily="49" charset="0"/>
              <a:buChar char="o"/>
            </a:pPr>
            <a:r>
              <a:rPr lang="en-GB" sz="1700" dirty="0"/>
              <a:t> Starting higher education, and </a:t>
            </a:r>
          </a:p>
          <a:p>
            <a:pPr marL="285750" indent="-285750">
              <a:buSzPct val="75000"/>
              <a:buFont typeface="Courier New" panose="02070309020205020404" pitchFamily="49" charset="0"/>
              <a:buChar char="o"/>
            </a:pPr>
            <a:r>
              <a:rPr lang="en-GB" sz="1700" dirty="0"/>
              <a:t> Starting their first job.  </a:t>
            </a:r>
          </a:p>
          <a:p>
            <a:pPr marL="285750" indent="-285750">
              <a:buSzPct val="75000"/>
              <a:buFont typeface="Courier New" panose="02070309020205020404" pitchFamily="49" charset="0"/>
              <a:buChar char="o"/>
            </a:pPr>
            <a:endParaRPr lang="en-GB" sz="1700" dirty="0"/>
          </a:p>
          <a:p>
            <a:endParaRPr lang="en-US" dirty="0"/>
          </a:p>
        </p:txBody>
      </p:sp>
      <p:pic>
        <p:nvPicPr>
          <p:cNvPr id="8" name="Picture 7">
            <a:extLst>
              <a:ext uri="{FF2B5EF4-FFF2-40B4-BE49-F238E27FC236}">
                <a16:creationId xmlns:a16="http://schemas.microsoft.com/office/drawing/2014/main" id="{F5650972-1627-4E4C-AF92-524947839E4C}"/>
              </a:ext>
            </a:extLst>
          </p:cNvPr>
          <p:cNvPicPr>
            <a:picLocks noChangeAspect="1"/>
          </p:cNvPicPr>
          <p:nvPr/>
        </p:nvPicPr>
        <p:blipFill>
          <a:blip r:embed="rId2"/>
          <a:stretch>
            <a:fillRect/>
          </a:stretch>
        </p:blipFill>
        <p:spPr>
          <a:xfrm>
            <a:off x="8697951" y="699567"/>
            <a:ext cx="2756210" cy="2756210"/>
          </a:xfrm>
          <a:prstGeom prst="rect">
            <a:avLst/>
          </a:prstGeom>
        </p:spPr>
      </p:pic>
    </p:spTree>
    <p:extLst>
      <p:ext uri="{BB962C8B-B14F-4D97-AF65-F5344CB8AC3E}">
        <p14:creationId xmlns:p14="http://schemas.microsoft.com/office/powerpoint/2010/main" val="205132792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FDDDE37-1FF6-164E-AA1D-7ADC56E51797}"/>
              </a:ext>
            </a:extLst>
          </p:cNvPr>
          <p:cNvSpPr>
            <a:spLocks noGrp="1"/>
          </p:cNvSpPr>
          <p:nvPr>
            <p:ph idx="1"/>
          </p:nvPr>
        </p:nvSpPr>
        <p:spPr>
          <a:xfrm>
            <a:off x="1179662" y="2718894"/>
            <a:ext cx="3036849" cy="3704568"/>
          </a:xfrm>
        </p:spPr>
        <p:txBody>
          <a:bodyPr>
            <a:normAutofit/>
          </a:bodyPr>
          <a:lstStyle/>
          <a:p>
            <a:r>
              <a:rPr lang="en-GB" sz="1700" dirty="0"/>
              <a:t>Environments which can impact teenager’s emotions;</a:t>
            </a:r>
          </a:p>
          <a:p>
            <a:r>
              <a:rPr lang="en-GB" sz="1700" dirty="0"/>
              <a:t>home, </a:t>
            </a:r>
          </a:p>
          <a:p>
            <a:r>
              <a:rPr lang="en-GB" sz="1700" dirty="0"/>
              <a:t>school, </a:t>
            </a:r>
          </a:p>
          <a:p>
            <a:r>
              <a:rPr lang="en-GB" sz="1700" dirty="0"/>
              <a:t>peer groups, </a:t>
            </a:r>
          </a:p>
          <a:p>
            <a:r>
              <a:rPr lang="en-GB" sz="1700" dirty="0"/>
              <a:t>the wider community </a:t>
            </a:r>
          </a:p>
          <a:p>
            <a:r>
              <a:rPr lang="en-GB" sz="1700" dirty="0"/>
              <a:t>at work, and </a:t>
            </a:r>
          </a:p>
          <a:p>
            <a:r>
              <a:rPr lang="en-GB" sz="1700" dirty="0"/>
              <a:t>even the online community. </a:t>
            </a:r>
          </a:p>
          <a:p>
            <a:endParaRPr lang="en-US" dirty="0"/>
          </a:p>
        </p:txBody>
      </p:sp>
      <p:sp>
        <p:nvSpPr>
          <p:cNvPr id="4" name="TextBox 3">
            <a:extLst>
              <a:ext uri="{FF2B5EF4-FFF2-40B4-BE49-F238E27FC236}">
                <a16:creationId xmlns:a16="http://schemas.microsoft.com/office/drawing/2014/main" id="{C6DD5CF7-67A8-6B44-9A5A-86AC71B7E8BE}"/>
              </a:ext>
            </a:extLst>
          </p:cNvPr>
          <p:cNvSpPr txBox="1"/>
          <p:nvPr/>
        </p:nvSpPr>
        <p:spPr>
          <a:xfrm>
            <a:off x="5727555" y="3159018"/>
            <a:ext cx="5932449" cy="1138773"/>
          </a:xfrm>
          <a:prstGeom prst="rect">
            <a:avLst/>
          </a:prstGeom>
          <a:noFill/>
        </p:spPr>
        <p:txBody>
          <a:bodyPr wrap="square" rtlCol="0">
            <a:spAutoFit/>
          </a:bodyPr>
          <a:lstStyle/>
          <a:p>
            <a:pPr marL="285750" indent="-285750">
              <a:buSzPct val="75000"/>
              <a:buFont typeface="Courier New" panose="02070309020205020404" pitchFamily="49" charset="0"/>
              <a:buChar char="o"/>
            </a:pPr>
            <a:r>
              <a:rPr lang="en-GB" sz="1700" dirty="0"/>
              <a:t>Need to be made aware that they are loved and cared </a:t>
            </a:r>
          </a:p>
          <a:p>
            <a:pPr marL="285750" indent="-285750">
              <a:buSzPct val="75000"/>
              <a:buFont typeface="Courier New" panose="02070309020205020404" pitchFamily="49" charset="0"/>
              <a:buChar char="o"/>
            </a:pPr>
            <a:r>
              <a:rPr lang="en-GB" sz="1700" dirty="0"/>
              <a:t>Need to be given their own space to do their own thing in order to become more independent. </a:t>
            </a:r>
            <a:endParaRPr lang="en-US" sz="1700" dirty="0"/>
          </a:p>
        </p:txBody>
      </p:sp>
      <p:sp>
        <p:nvSpPr>
          <p:cNvPr id="5" name="TextBox 4">
            <a:extLst>
              <a:ext uri="{FF2B5EF4-FFF2-40B4-BE49-F238E27FC236}">
                <a16:creationId xmlns:a16="http://schemas.microsoft.com/office/drawing/2014/main" id="{58E12503-D8AA-DF45-B45B-43336FB21FA6}"/>
              </a:ext>
            </a:extLst>
          </p:cNvPr>
          <p:cNvSpPr txBox="1"/>
          <p:nvPr/>
        </p:nvSpPr>
        <p:spPr>
          <a:xfrm>
            <a:off x="4639535" y="1932930"/>
            <a:ext cx="4906536" cy="1138773"/>
          </a:xfrm>
          <a:prstGeom prst="rect">
            <a:avLst/>
          </a:prstGeom>
          <a:noFill/>
        </p:spPr>
        <p:txBody>
          <a:bodyPr wrap="square" rtlCol="0">
            <a:spAutoFit/>
          </a:bodyPr>
          <a:lstStyle/>
          <a:p>
            <a:pPr marL="285750" indent="-285750">
              <a:buSzPct val="75000"/>
              <a:buFont typeface="Courier New" panose="02070309020205020404" pitchFamily="49" charset="0"/>
              <a:buChar char="o"/>
            </a:pPr>
            <a:r>
              <a:rPr lang="en-GB" sz="1700" dirty="0"/>
              <a:t>A strong family environment can teach and provide role models for children and can provide a source of emotional support. </a:t>
            </a:r>
            <a:endParaRPr lang="en-US" sz="1700" dirty="0"/>
          </a:p>
        </p:txBody>
      </p:sp>
      <p:pic>
        <p:nvPicPr>
          <p:cNvPr id="6" name="Picture 5">
            <a:extLst>
              <a:ext uri="{FF2B5EF4-FFF2-40B4-BE49-F238E27FC236}">
                <a16:creationId xmlns:a16="http://schemas.microsoft.com/office/drawing/2014/main" id="{09C924D8-AD2F-3940-849C-342940FF42CB}"/>
              </a:ext>
            </a:extLst>
          </p:cNvPr>
          <p:cNvPicPr>
            <a:picLocks noChangeAspect="1"/>
          </p:cNvPicPr>
          <p:nvPr/>
        </p:nvPicPr>
        <p:blipFill>
          <a:blip r:embed="rId2"/>
          <a:stretch>
            <a:fillRect/>
          </a:stretch>
        </p:blipFill>
        <p:spPr>
          <a:xfrm>
            <a:off x="5331827" y="4532364"/>
            <a:ext cx="3361952" cy="1891098"/>
          </a:xfrm>
          <a:prstGeom prst="rect">
            <a:avLst/>
          </a:prstGeom>
        </p:spPr>
      </p:pic>
      <p:pic>
        <p:nvPicPr>
          <p:cNvPr id="7" name="Picture 6">
            <a:extLst>
              <a:ext uri="{FF2B5EF4-FFF2-40B4-BE49-F238E27FC236}">
                <a16:creationId xmlns:a16="http://schemas.microsoft.com/office/drawing/2014/main" id="{71418842-1633-D245-93C9-11D7FA76AE12}"/>
              </a:ext>
            </a:extLst>
          </p:cNvPr>
          <p:cNvPicPr>
            <a:picLocks noChangeAspect="1"/>
          </p:cNvPicPr>
          <p:nvPr/>
        </p:nvPicPr>
        <p:blipFill>
          <a:blip r:embed="rId3"/>
          <a:stretch>
            <a:fillRect/>
          </a:stretch>
        </p:blipFill>
        <p:spPr>
          <a:xfrm>
            <a:off x="872117" y="502823"/>
            <a:ext cx="2356608" cy="1772023"/>
          </a:xfrm>
          <a:prstGeom prst="rect">
            <a:avLst/>
          </a:prstGeom>
        </p:spPr>
      </p:pic>
      <p:sp>
        <p:nvSpPr>
          <p:cNvPr id="8" name="TextBox 7">
            <a:extLst>
              <a:ext uri="{FF2B5EF4-FFF2-40B4-BE49-F238E27FC236}">
                <a16:creationId xmlns:a16="http://schemas.microsoft.com/office/drawing/2014/main" id="{218394C1-4112-A04E-90D6-4A22E77F8053}"/>
              </a:ext>
            </a:extLst>
          </p:cNvPr>
          <p:cNvSpPr txBox="1"/>
          <p:nvPr/>
        </p:nvSpPr>
        <p:spPr>
          <a:xfrm>
            <a:off x="4405110" y="502823"/>
            <a:ext cx="4414800" cy="1200329"/>
          </a:xfrm>
          <a:prstGeom prst="rect">
            <a:avLst/>
          </a:prstGeom>
          <a:noFill/>
        </p:spPr>
        <p:txBody>
          <a:bodyPr wrap="square" rtlCol="0">
            <a:spAutoFit/>
          </a:bodyPr>
          <a:lstStyle/>
          <a:p>
            <a:r>
              <a:rPr lang="en-US" sz="4400" dirty="0">
                <a:solidFill>
                  <a:srgbClr val="0070C0"/>
                </a:solidFill>
              </a:rPr>
              <a:t>Adolescence</a:t>
            </a:r>
            <a:r>
              <a:rPr lang="en-US" dirty="0">
                <a:solidFill>
                  <a:srgbClr val="0070C0"/>
                </a:solidFill>
              </a:rPr>
              <a:t> </a:t>
            </a:r>
            <a:br>
              <a:rPr lang="en-US" dirty="0">
                <a:solidFill>
                  <a:srgbClr val="0070C0"/>
                </a:solidFill>
              </a:rPr>
            </a:br>
            <a:r>
              <a:rPr lang="en-US" dirty="0">
                <a:solidFill>
                  <a:srgbClr val="0070C0"/>
                </a:solidFill>
              </a:rPr>
              <a:t>               </a:t>
            </a:r>
            <a:r>
              <a:rPr lang="en-US" sz="2800" dirty="0">
                <a:solidFill>
                  <a:srgbClr val="0070C0"/>
                </a:solidFill>
              </a:rPr>
              <a:t>Ages 12-20</a:t>
            </a:r>
            <a:endParaRPr lang="en-US" sz="1700" dirty="0"/>
          </a:p>
        </p:txBody>
      </p:sp>
    </p:spTree>
    <p:extLst>
      <p:ext uri="{BB962C8B-B14F-4D97-AF65-F5344CB8AC3E}">
        <p14:creationId xmlns:p14="http://schemas.microsoft.com/office/powerpoint/2010/main" val="402264633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67B353-B14F-4A43-AE8B-DC76C6F18EF2}"/>
              </a:ext>
            </a:extLst>
          </p:cNvPr>
          <p:cNvSpPr>
            <a:spLocks noGrp="1"/>
          </p:cNvSpPr>
          <p:nvPr>
            <p:ph type="title"/>
          </p:nvPr>
        </p:nvSpPr>
        <p:spPr>
          <a:xfrm>
            <a:off x="1066800" y="2697480"/>
            <a:ext cx="10058400" cy="1371600"/>
          </a:xfrm>
        </p:spPr>
        <p:txBody>
          <a:bodyPr/>
          <a:lstStyle/>
          <a:p>
            <a:pPr algn="ctr"/>
            <a:r>
              <a:rPr lang="en-US" dirty="0">
                <a:solidFill>
                  <a:srgbClr val="0070C0"/>
                </a:solidFill>
              </a:rPr>
              <a:t>Conclusion </a:t>
            </a:r>
          </a:p>
        </p:txBody>
      </p:sp>
      <p:sp>
        <p:nvSpPr>
          <p:cNvPr id="3" name="Content Placeholder 2">
            <a:extLst>
              <a:ext uri="{FF2B5EF4-FFF2-40B4-BE49-F238E27FC236}">
                <a16:creationId xmlns:a16="http://schemas.microsoft.com/office/drawing/2014/main" id="{0CB768A7-9E8F-A84B-A5A2-3024C22E6511}"/>
              </a:ext>
            </a:extLst>
          </p:cNvPr>
          <p:cNvSpPr>
            <a:spLocks noGrp="1"/>
          </p:cNvSpPr>
          <p:nvPr>
            <p:ph idx="1"/>
          </p:nvPr>
        </p:nvSpPr>
        <p:spPr/>
        <p:txBody>
          <a:bodyPr/>
          <a:lstStyle/>
          <a:p>
            <a:endParaRPr lang="en-US" dirty="0"/>
          </a:p>
        </p:txBody>
      </p:sp>
    </p:spTree>
    <p:extLst>
      <p:ext uri="{BB962C8B-B14F-4D97-AF65-F5344CB8AC3E}">
        <p14:creationId xmlns:p14="http://schemas.microsoft.com/office/powerpoint/2010/main" val="347472925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46B651-78B1-924D-8F58-24134D06A761}"/>
              </a:ext>
            </a:extLst>
          </p:cNvPr>
          <p:cNvSpPr>
            <a:spLocks noGrp="1"/>
          </p:cNvSpPr>
          <p:nvPr>
            <p:ph type="title"/>
          </p:nvPr>
        </p:nvSpPr>
        <p:spPr/>
        <p:txBody>
          <a:bodyPr/>
          <a:lstStyle/>
          <a:p>
            <a:pPr algn="ctr"/>
            <a:r>
              <a:rPr lang="en-US" dirty="0">
                <a:solidFill>
                  <a:srgbClr val="0070C0"/>
                </a:solidFill>
              </a:rPr>
              <a:t>Any Questions?</a:t>
            </a:r>
          </a:p>
        </p:txBody>
      </p:sp>
      <p:pic>
        <p:nvPicPr>
          <p:cNvPr id="4" name="Content Placeholder 3">
            <a:extLst>
              <a:ext uri="{FF2B5EF4-FFF2-40B4-BE49-F238E27FC236}">
                <a16:creationId xmlns:a16="http://schemas.microsoft.com/office/drawing/2014/main" id="{D35F98EB-4036-8C4C-9D1E-B9403D92DE0B}"/>
              </a:ext>
            </a:extLst>
          </p:cNvPr>
          <p:cNvPicPr>
            <a:picLocks noGrp="1" noChangeAspect="1"/>
          </p:cNvPicPr>
          <p:nvPr>
            <p:ph idx="1"/>
          </p:nvPr>
        </p:nvPicPr>
        <p:blipFill>
          <a:blip r:embed="rId2"/>
          <a:stretch>
            <a:fillRect/>
          </a:stretch>
        </p:blipFill>
        <p:spPr>
          <a:xfrm>
            <a:off x="5821361" y="2604155"/>
            <a:ext cx="5108575" cy="2880002"/>
          </a:xfrm>
        </p:spPr>
      </p:pic>
      <p:pic>
        <p:nvPicPr>
          <p:cNvPr id="5" name="Picture 4">
            <a:extLst>
              <a:ext uri="{FF2B5EF4-FFF2-40B4-BE49-F238E27FC236}">
                <a16:creationId xmlns:a16="http://schemas.microsoft.com/office/drawing/2014/main" id="{9900CA75-560F-6F44-9334-AD1478C802EC}"/>
              </a:ext>
            </a:extLst>
          </p:cNvPr>
          <p:cNvPicPr>
            <a:picLocks noChangeAspect="1"/>
          </p:cNvPicPr>
          <p:nvPr/>
        </p:nvPicPr>
        <p:blipFill>
          <a:blip r:embed="rId3"/>
          <a:stretch>
            <a:fillRect/>
          </a:stretch>
        </p:blipFill>
        <p:spPr>
          <a:xfrm>
            <a:off x="1243013" y="2433638"/>
            <a:ext cx="3221037" cy="3221037"/>
          </a:xfrm>
          <a:prstGeom prst="rect">
            <a:avLst/>
          </a:prstGeom>
        </p:spPr>
      </p:pic>
    </p:spTree>
    <p:extLst>
      <p:ext uri="{BB962C8B-B14F-4D97-AF65-F5344CB8AC3E}">
        <p14:creationId xmlns:p14="http://schemas.microsoft.com/office/powerpoint/2010/main" val="120946697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785839-D562-7F4B-964C-F0C288660503}"/>
              </a:ext>
            </a:extLst>
          </p:cNvPr>
          <p:cNvSpPr>
            <a:spLocks noGrp="1"/>
          </p:cNvSpPr>
          <p:nvPr>
            <p:ph type="title"/>
          </p:nvPr>
        </p:nvSpPr>
        <p:spPr>
          <a:xfrm>
            <a:off x="3148313" y="457399"/>
            <a:ext cx="4874871" cy="900456"/>
          </a:xfrm>
        </p:spPr>
        <p:txBody>
          <a:bodyPr/>
          <a:lstStyle/>
          <a:p>
            <a:pPr algn="ctr"/>
            <a:r>
              <a:rPr lang="en-US" dirty="0">
                <a:solidFill>
                  <a:srgbClr val="0070C0"/>
                </a:solidFill>
              </a:rPr>
              <a:t>References </a:t>
            </a:r>
          </a:p>
        </p:txBody>
      </p:sp>
      <p:sp>
        <p:nvSpPr>
          <p:cNvPr id="3" name="Content Placeholder 2">
            <a:extLst>
              <a:ext uri="{FF2B5EF4-FFF2-40B4-BE49-F238E27FC236}">
                <a16:creationId xmlns:a16="http://schemas.microsoft.com/office/drawing/2014/main" id="{CB5F3488-0DF8-5745-911E-719EF395EAC2}"/>
              </a:ext>
            </a:extLst>
          </p:cNvPr>
          <p:cNvSpPr>
            <a:spLocks noGrp="1"/>
          </p:cNvSpPr>
          <p:nvPr>
            <p:ph idx="1"/>
          </p:nvPr>
        </p:nvSpPr>
        <p:spPr>
          <a:xfrm>
            <a:off x="354475" y="1357855"/>
            <a:ext cx="11449050" cy="4933950"/>
          </a:xfrm>
        </p:spPr>
        <p:txBody>
          <a:bodyPr>
            <a:normAutofit fontScale="92500"/>
          </a:bodyPr>
          <a:lstStyle/>
          <a:p>
            <a:r>
              <a:rPr lang="en-GB" sz="1100" dirty="0"/>
              <a:t>Alexandre Murphy. (2014) </a:t>
            </a:r>
            <a:r>
              <a:rPr lang="en-GB" sz="1100" i="1" dirty="0"/>
              <a:t>Parental Influence on the Emotional Development of Children. </a:t>
            </a:r>
            <a:r>
              <a:rPr lang="en-GB" sz="1100" dirty="0"/>
              <a:t>Available from:</a:t>
            </a:r>
            <a:r>
              <a:rPr lang="en-GB" sz="1100" i="1" dirty="0"/>
              <a:t> </a:t>
            </a:r>
            <a:r>
              <a:rPr lang="en-GB" sz="1100" dirty="0">
                <a:hlinkClick r:id="rId2"/>
              </a:rPr>
              <a:t>https://my.vanderbilt.edu/developmentalpsychologyblog/2014/05/parental-influence-on-the-emotional-development-of-children/</a:t>
            </a:r>
            <a:r>
              <a:rPr lang="en-GB" sz="1100" dirty="0"/>
              <a:t> Accessed: [29.04.18]</a:t>
            </a:r>
          </a:p>
          <a:p>
            <a:r>
              <a:rPr lang="en-GB" sz="1100" dirty="0" err="1"/>
              <a:t>Ariba</a:t>
            </a:r>
            <a:r>
              <a:rPr lang="en-GB" sz="1100" dirty="0"/>
              <a:t> Khaliq. (2011) </a:t>
            </a:r>
            <a:r>
              <a:rPr lang="en-GB" sz="1100" i="1" dirty="0"/>
              <a:t>Emotional Development in Children 7-12 Years.</a:t>
            </a:r>
            <a:r>
              <a:rPr lang="en-GB" sz="1100" dirty="0"/>
              <a:t> Available from:</a:t>
            </a:r>
            <a:r>
              <a:rPr lang="en-GB" sz="1100" i="1" dirty="0"/>
              <a:t> </a:t>
            </a:r>
            <a:r>
              <a:rPr lang="en-GB" sz="1100" u="sng" dirty="0">
                <a:hlinkClick r:id="rId3"/>
              </a:rPr>
              <a:t>http://www.onlymyhealth.com/emotional-development-in-children-years-1304405385</a:t>
            </a:r>
            <a:r>
              <a:rPr lang="en-GB" sz="1100" dirty="0"/>
              <a:t>Accessed: [30.04.18</a:t>
            </a:r>
          </a:p>
          <a:p>
            <a:r>
              <a:rPr lang="en-GB" sz="1100" dirty="0"/>
              <a:t>Children, Youth and Women's Health Service (2009). </a:t>
            </a:r>
            <a:r>
              <a:rPr lang="en-GB" sz="1100" i="1" dirty="0"/>
              <a:t>Managing your feelings</a:t>
            </a:r>
            <a:r>
              <a:rPr lang="en-GB" sz="1100" dirty="0"/>
              <a:t>. Available from: </a:t>
            </a:r>
            <a:r>
              <a:rPr lang="en-GB" sz="1100" u="sng" dirty="0">
                <a:hlinkClick r:id="rId4"/>
              </a:rPr>
              <a:t>http://www.cyh.com/HealthTopics/HealthTopicDetailsKids.aspx?p=335&amp;np=287&amp;id=1580</a:t>
            </a:r>
            <a:r>
              <a:rPr lang="en-GB" sz="1100" dirty="0"/>
              <a:t> Accessed: [30.04.18] </a:t>
            </a:r>
          </a:p>
          <a:p>
            <a:r>
              <a:rPr lang="en-GB" sz="1100" dirty="0" err="1"/>
              <a:t>Dr.</a:t>
            </a:r>
            <a:r>
              <a:rPr lang="en-GB" sz="1100" dirty="0"/>
              <a:t> Tracy </a:t>
            </a:r>
            <a:r>
              <a:rPr lang="en-GB" sz="1100" dirty="0" err="1"/>
              <a:t>Vaillancourt</a:t>
            </a:r>
            <a:r>
              <a:rPr lang="en-GB" sz="1100" dirty="0"/>
              <a:t>. (No Date) </a:t>
            </a:r>
            <a:r>
              <a:rPr lang="en-GB" sz="1100" i="1" dirty="0"/>
              <a:t>Typical Social-Emotional Development in Children 7 to 10</a:t>
            </a:r>
            <a:r>
              <a:rPr lang="en-GB" sz="1100" dirty="0"/>
              <a:t>. Available from: </a:t>
            </a:r>
            <a:r>
              <a:rPr lang="en-GB" sz="1100" u="sng" dirty="0">
                <a:hlinkClick r:id="rId5"/>
              </a:rPr>
              <a:t>https://policywise.com/wp-content/uploads/2016/08/Dr.-Tracy-Vaillancourt-Typical-Social-Emotional-Development-in-Children-7-10.pdf</a:t>
            </a:r>
            <a:r>
              <a:rPr lang="en-GB" sz="1100" dirty="0"/>
              <a:t> Accessed: [30.04.18]</a:t>
            </a:r>
          </a:p>
          <a:p>
            <a:r>
              <a:rPr lang="en-GB" sz="1100" dirty="0"/>
              <a:t>Emotional Balance. Hands on Scotland. (2013) </a:t>
            </a:r>
            <a:r>
              <a:rPr lang="en-GB" sz="1100" i="1" dirty="0"/>
              <a:t>How to Help Children Get the Right Emotional Balance. Available </a:t>
            </a:r>
            <a:r>
              <a:rPr lang="en-GB" sz="1100" i="1" dirty="0" err="1"/>
              <a:t>from:</a:t>
            </a:r>
            <a:r>
              <a:rPr lang="en-GB" sz="1100" u="sng" dirty="0" err="1">
                <a:hlinkClick r:id="rId6"/>
              </a:rPr>
              <a:t>http</a:t>
            </a:r>
            <a:r>
              <a:rPr lang="en-GB" sz="1100" u="sng" dirty="0">
                <a:hlinkClick r:id="rId6"/>
              </a:rPr>
              <a:t>://www.handsonscotland.co.uk/flourishing_and_wellbeing_in_children_and_young_people/emotional_balance/emotional_balance.html</a:t>
            </a:r>
            <a:r>
              <a:rPr lang="en-GB" sz="1100" dirty="0"/>
              <a:t> Accessed: [30.04.18]</a:t>
            </a:r>
          </a:p>
          <a:p>
            <a:r>
              <a:rPr lang="en-GB" sz="1100" dirty="0"/>
              <a:t>Harris, J. (1995) ‘Where is the Child’s Environment? A group Socialization Theory of Development’, </a:t>
            </a:r>
            <a:r>
              <a:rPr lang="en-GB" sz="1100" i="1" dirty="0"/>
              <a:t>Psychological Review</a:t>
            </a:r>
            <a:r>
              <a:rPr lang="en-GB" sz="1100" dirty="0"/>
              <a:t>, Vol. 102, No 3, 458-480</a:t>
            </a:r>
            <a:br>
              <a:rPr lang="en-GB" sz="1100" dirty="0"/>
            </a:br>
            <a:r>
              <a:rPr lang="en-GB" sz="1100" dirty="0"/>
              <a:t>Home Learning College. </a:t>
            </a:r>
            <a:r>
              <a:rPr lang="en-GB" sz="1100" i="1" dirty="0"/>
              <a:t>Child and young person development. </a:t>
            </a:r>
            <a:r>
              <a:rPr lang="en-GB" sz="1100" dirty="0"/>
              <a:t>Available from: </a:t>
            </a:r>
            <a:r>
              <a:rPr lang="en-GB" sz="1100" dirty="0">
                <a:hlinkClick r:id="rId7"/>
              </a:rPr>
              <a:t>https://www.homelearningcollege.com/docs/default-source/course-contents/ncfe-level-2-supporting-teaching-and-learning-sample.pdf</a:t>
            </a:r>
            <a:r>
              <a:rPr lang="en-GB" sz="1100" dirty="0"/>
              <a:t> Accessed: [29.04.18]</a:t>
            </a:r>
          </a:p>
          <a:p>
            <a:r>
              <a:rPr lang="en-GB" sz="1100" dirty="0"/>
              <a:t>Mom Junction. (2017) </a:t>
            </a:r>
            <a:r>
              <a:rPr lang="en-GB" sz="1100" i="1" dirty="0"/>
              <a:t>8 Factors That Influence Children’s Social and Emotional </a:t>
            </a:r>
            <a:r>
              <a:rPr lang="en-GB" sz="1100" dirty="0"/>
              <a:t>Development. Available from: </a:t>
            </a:r>
            <a:r>
              <a:rPr lang="en-GB" sz="1100" u="sng" dirty="0">
                <a:hlinkClick r:id="rId8"/>
              </a:rPr>
              <a:t>http://www.momjunction.com/articles/factors-that-influence-childrens-social-and-emotional-development_0077207/?ref=content/</a:t>
            </a:r>
            <a:r>
              <a:rPr lang="en-GB" sz="1100" dirty="0"/>
              <a:t> Accessed: [29.04.18]</a:t>
            </a:r>
          </a:p>
          <a:p>
            <a:r>
              <a:rPr lang="en-GB" sz="1100" dirty="0" err="1"/>
              <a:t>Superbaby</a:t>
            </a:r>
            <a:r>
              <a:rPr lang="en-GB" sz="1100" dirty="0"/>
              <a:t>. (2018)</a:t>
            </a:r>
            <a:r>
              <a:rPr lang="en-GB" sz="1100" i="1" dirty="0"/>
              <a:t> Social and Emotional Development In Your Child (0-1).</a:t>
            </a:r>
            <a:r>
              <a:rPr lang="en-GB" sz="1100" dirty="0"/>
              <a:t> Available from: </a:t>
            </a:r>
            <a:r>
              <a:rPr lang="en-GB" sz="1100" u="sng" dirty="0">
                <a:hlinkClick r:id="rId9"/>
              </a:rPr>
              <a:t>http://www.superbabyonline.com/social-and-emotional-development-in-your-child-0-1-yr/</a:t>
            </a:r>
            <a:r>
              <a:rPr lang="en-GB" sz="1100" dirty="0"/>
              <a:t> </a:t>
            </a:r>
          </a:p>
          <a:p>
            <a:r>
              <a:rPr lang="en-GB" sz="1100" dirty="0"/>
              <a:t>Accessed: [30.04.18]</a:t>
            </a:r>
          </a:p>
          <a:p>
            <a:r>
              <a:rPr lang="en-GB" sz="1100" dirty="0"/>
              <a:t>Urban Child Institute. (No Date) </a:t>
            </a:r>
            <a:r>
              <a:rPr lang="en-GB" sz="1100" i="1" dirty="0"/>
              <a:t>A Child’s Early Home Environment Has Long-Term Effects on Development.</a:t>
            </a:r>
            <a:r>
              <a:rPr lang="en-GB" sz="1100" dirty="0"/>
              <a:t> Available </a:t>
            </a:r>
            <a:r>
              <a:rPr lang="en-GB" sz="1100" dirty="0" err="1"/>
              <a:t>from:</a:t>
            </a:r>
            <a:r>
              <a:rPr lang="en-GB" sz="1100" u="sng" dirty="0" err="1">
                <a:hlinkClick r:id="rId10"/>
              </a:rPr>
              <a:t>http</a:t>
            </a:r>
            <a:r>
              <a:rPr lang="en-GB" sz="1100" u="sng" dirty="0">
                <a:hlinkClick r:id="rId10"/>
              </a:rPr>
              <a:t>://www.urbanchildinstitute.org/sites/all/files/databooks/TUCI_Data_Book_VII_2012.05_family.pdf</a:t>
            </a:r>
            <a:r>
              <a:rPr lang="en-GB" sz="1100" dirty="0"/>
              <a:t> Accessed: [29.04.18]</a:t>
            </a:r>
            <a:r>
              <a:rPr lang="en-GB" sz="1100" i="1" dirty="0"/>
              <a:t> </a:t>
            </a:r>
            <a:endParaRPr lang="en-GB" sz="1100" dirty="0"/>
          </a:p>
          <a:p>
            <a:r>
              <a:rPr lang="en-GB" sz="1100" dirty="0" err="1"/>
              <a:t>Volling</a:t>
            </a:r>
            <a:r>
              <a:rPr lang="en-GB" sz="1100" dirty="0"/>
              <a:t>, B., </a:t>
            </a:r>
            <a:r>
              <a:rPr lang="en-GB" sz="1100" dirty="0" err="1"/>
              <a:t>McElwain</a:t>
            </a:r>
            <a:r>
              <a:rPr lang="en-GB" sz="1100" dirty="0"/>
              <a:t>, N., </a:t>
            </a:r>
            <a:r>
              <a:rPr lang="en-GB" sz="1100" dirty="0" err="1"/>
              <a:t>Notaro</a:t>
            </a:r>
            <a:r>
              <a:rPr lang="en-GB" sz="1100" dirty="0"/>
              <a:t>, P., &amp; Herrera, C. (2002). Parents’ emotional availability and infant emotional competence: Predictors of parent-infant attachment and emerging self-regulation. </a:t>
            </a:r>
            <a:r>
              <a:rPr lang="en-GB" sz="1100" i="1" dirty="0"/>
              <a:t>Journal of family psychology</a:t>
            </a:r>
            <a:r>
              <a:rPr lang="en-GB" sz="1100" dirty="0"/>
              <a:t>, 16, pp 447-465.</a:t>
            </a:r>
          </a:p>
          <a:p>
            <a:r>
              <a:rPr lang="en-GB" sz="1100" dirty="0" err="1"/>
              <a:t>Centers</a:t>
            </a:r>
            <a:r>
              <a:rPr lang="en-GB" sz="1100" dirty="0"/>
              <a:t> for Disease Control and Prevention. (2016) </a:t>
            </a:r>
            <a:r>
              <a:rPr lang="en-GB" sz="1100" i="1" dirty="0"/>
              <a:t>Middle Childhood (9-11 Years of Age) </a:t>
            </a:r>
            <a:r>
              <a:rPr lang="en-GB" sz="1100" dirty="0"/>
              <a:t>Available from:  </a:t>
            </a:r>
            <a:r>
              <a:rPr lang="en-GB" sz="1100" u="sng" dirty="0">
                <a:hlinkClick r:id="rId11"/>
              </a:rPr>
              <a:t>https://www.cdc.gov/ncbddd/childdevelopment/positiveparenting/middle2.html</a:t>
            </a:r>
            <a:r>
              <a:rPr lang="en-GB" sz="1100" dirty="0"/>
              <a:t> Accessed: [30.04.18]</a:t>
            </a:r>
          </a:p>
          <a:p>
            <a:endParaRPr lang="en-US" dirty="0"/>
          </a:p>
        </p:txBody>
      </p:sp>
    </p:spTree>
    <p:extLst>
      <p:ext uri="{BB962C8B-B14F-4D97-AF65-F5344CB8AC3E}">
        <p14:creationId xmlns:p14="http://schemas.microsoft.com/office/powerpoint/2010/main" val="366403058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963A4B2-D60D-9545-B7CE-3C9EEA1D2F99}"/>
              </a:ext>
            </a:extLst>
          </p:cNvPr>
          <p:cNvSpPr>
            <a:spLocks noGrp="1"/>
          </p:cNvSpPr>
          <p:nvPr>
            <p:ph idx="1"/>
          </p:nvPr>
        </p:nvSpPr>
        <p:spPr>
          <a:xfrm>
            <a:off x="439838" y="393540"/>
            <a:ext cx="10685362" cy="3275636"/>
          </a:xfrm>
        </p:spPr>
        <p:txBody>
          <a:bodyPr>
            <a:normAutofit/>
          </a:bodyPr>
          <a:lstStyle/>
          <a:p>
            <a:r>
              <a:rPr lang="en-GB" sz="1000" dirty="0"/>
              <a:t>Adolescence, I. (2011). The Influence of Environment. </a:t>
            </a:r>
            <a:r>
              <a:rPr lang="en-GB" sz="1000" i="1" dirty="0"/>
              <a:t>National Academies Press (US)</a:t>
            </a:r>
            <a:r>
              <a:rPr lang="en-GB" sz="1000" dirty="0"/>
              <a:t>. [online] Available at: https://</a:t>
            </a:r>
            <a:r>
              <a:rPr lang="en-GB" sz="1000" dirty="0" err="1"/>
              <a:t>www.ncbi.nlm.nih.gov</a:t>
            </a:r>
            <a:r>
              <a:rPr lang="en-GB" sz="1000" dirty="0"/>
              <a:t>/books/NBK53409/ [Accessed 1 May 2018].</a:t>
            </a:r>
          </a:p>
          <a:p>
            <a:r>
              <a:rPr lang="en-GB" sz="1000" dirty="0"/>
              <a:t>Child and young person development. (2018). [</a:t>
            </a:r>
            <a:r>
              <a:rPr lang="en-GB" sz="1000" dirty="0" err="1"/>
              <a:t>ebook</a:t>
            </a:r>
            <a:r>
              <a:rPr lang="en-GB" sz="1000" dirty="0"/>
              <a:t>] Available at: https://</a:t>
            </a:r>
            <a:r>
              <a:rPr lang="en-GB" sz="1000" dirty="0" err="1"/>
              <a:t>www.homelearningcollege.com</a:t>
            </a:r>
            <a:r>
              <a:rPr lang="en-GB" sz="1000" dirty="0"/>
              <a:t>/docs/default-source/course-contents/ncfe-level-2-supporting-teaching-and-learning-sample.pdf.</a:t>
            </a:r>
          </a:p>
          <a:p>
            <a:r>
              <a:rPr lang="en-GB" sz="1000" dirty="0" err="1"/>
              <a:t>Kidsdevelopment.co.uk</a:t>
            </a:r>
            <a:r>
              <a:rPr lang="en-GB" sz="1000" dirty="0"/>
              <a:t>. (2018). </a:t>
            </a:r>
            <a:r>
              <a:rPr lang="en-GB" sz="1000" i="1" dirty="0"/>
              <a:t>Emotional Development in Children</a:t>
            </a:r>
            <a:r>
              <a:rPr lang="en-GB" sz="1000" dirty="0"/>
              <a:t>. [online] Available at: http://</a:t>
            </a:r>
            <a:r>
              <a:rPr lang="en-GB" sz="1000" dirty="0" err="1"/>
              <a:t>www.kidsdevelopment.co.uk</a:t>
            </a:r>
            <a:r>
              <a:rPr lang="en-GB" sz="1000" dirty="0"/>
              <a:t>/</a:t>
            </a:r>
            <a:r>
              <a:rPr lang="en-GB" sz="1000" dirty="0" err="1"/>
              <a:t>emotionaldevelopmentchildren.html</a:t>
            </a:r>
            <a:r>
              <a:rPr lang="en-GB" sz="1000" dirty="0"/>
              <a:t> [Accessed 1 May 2018].</a:t>
            </a:r>
          </a:p>
          <a:p>
            <a:r>
              <a:rPr lang="en-GB" sz="1000" dirty="0"/>
              <a:t>Parents and Families influence on adolescent health. (2018). [</a:t>
            </a:r>
            <a:r>
              <a:rPr lang="en-GB" sz="1000" dirty="0" err="1"/>
              <a:t>ebook</a:t>
            </a:r>
            <a:r>
              <a:rPr lang="en-GB" sz="1000" dirty="0"/>
              <a:t>] Available at: https://</a:t>
            </a:r>
            <a:r>
              <a:rPr lang="en-GB" sz="1000" dirty="0" err="1"/>
              <a:t>www.princeton.edu</a:t>
            </a:r>
            <a:r>
              <a:rPr lang="en-GB" sz="1000" dirty="0"/>
              <a:t>/~</a:t>
            </a:r>
            <a:r>
              <a:rPr lang="en-GB" sz="1000" dirty="0" err="1"/>
              <a:t>ota</a:t>
            </a:r>
            <a:r>
              <a:rPr lang="en-GB" sz="1000" dirty="0"/>
              <a:t>/disk1/1991/9103/910305.PDF.</a:t>
            </a:r>
          </a:p>
          <a:p>
            <a:r>
              <a:rPr lang="en-GB" sz="1000" dirty="0"/>
              <a:t>Psychology Today. (2018). </a:t>
            </a:r>
            <a:r>
              <a:rPr lang="en-GB" sz="1000" i="1" dirty="0"/>
              <a:t>Adolescence and emotion.</a:t>
            </a:r>
            <a:r>
              <a:rPr lang="en-GB" sz="1000" dirty="0"/>
              <a:t>. [online] Available at: https://</a:t>
            </a:r>
            <a:r>
              <a:rPr lang="en-GB" sz="1000" dirty="0" err="1"/>
              <a:t>www.psychologytoday.com</a:t>
            </a:r>
            <a:r>
              <a:rPr lang="en-GB" sz="1000" dirty="0"/>
              <a:t>/us/blog/surviving-your-</a:t>
            </a:r>
            <a:r>
              <a:rPr lang="en-GB" sz="1000" dirty="0" err="1"/>
              <a:t>childs</a:t>
            </a:r>
            <a:r>
              <a:rPr lang="en-GB" sz="1000" dirty="0"/>
              <a:t>-adolescence/201007/adolescence-and-emotion [Accessed 1 May 2018].</a:t>
            </a:r>
          </a:p>
          <a:p>
            <a:r>
              <a:rPr lang="en-GB" sz="1000" dirty="0" err="1"/>
              <a:t>Rip.org.uk</a:t>
            </a:r>
            <a:r>
              <a:rPr lang="en-GB" sz="1000" dirty="0"/>
              <a:t>. (2018). </a:t>
            </a:r>
            <a:r>
              <a:rPr lang="en-GB" sz="1000" i="1" dirty="0"/>
              <a:t>Research in Practice | Why it is important to understand adolescent development</a:t>
            </a:r>
            <a:r>
              <a:rPr lang="en-GB" sz="1000" dirty="0"/>
              <a:t>. [online] Available at: https://</a:t>
            </a:r>
            <a:r>
              <a:rPr lang="en-GB" sz="1000" dirty="0" err="1"/>
              <a:t>www.rip.org.uk</a:t>
            </a:r>
            <a:r>
              <a:rPr lang="en-GB" sz="1000" dirty="0"/>
              <a:t>/news-and-views/blog/why-it-is-important-to-understand-adolescent-development/ [Accessed 1 May 2018].</a:t>
            </a:r>
          </a:p>
          <a:p>
            <a:r>
              <a:rPr lang="en-GB" sz="1000" dirty="0"/>
              <a:t>Social and Emotional Development in Adolescence. (2013). [</a:t>
            </a:r>
            <a:r>
              <a:rPr lang="en-GB" sz="1000" dirty="0" err="1"/>
              <a:t>ebook</a:t>
            </a:r>
            <a:r>
              <a:rPr lang="en-GB" sz="1000" dirty="0"/>
              <a:t>] Available at: https://</a:t>
            </a:r>
            <a:r>
              <a:rPr lang="en-GB" sz="1000" dirty="0" err="1"/>
              <a:t>www.macmillanihe.com</a:t>
            </a:r>
            <a:r>
              <a:rPr lang="en-GB" sz="1000" dirty="0"/>
              <a:t>/resources/CW%20resources%20(by%20Author)/L/Lightfoot%20-%20The%20Development%20of%20Children/Instructor%20resource%20pdf/LIGHTFOOT_IR_7E_CH15.pdf.</a:t>
            </a:r>
          </a:p>
          <a:p>
            <a:endParaRPr lang="en-US" dirty="0"/>
          </a:p>
        </p:txBody>
      </p:sp>
      <p:sp>
        <p:nvSpPr>
          <p:cNvPr id="4" name="TextBox 3">
            <a:extLst>
              <a:ext uri="{FF2B5EF4-FFF2-40B4-BE49-F238E27FC236}">
                <a16:creationId xmlns:a16="http://schemas.microsoft.com/office/drawing/2014/main" id="{67075A25-9917-F64E-8F9E-428DEEAD670A}"/>
              </a:ext>
            </a:extLst>
          </p:cNvPr>
          <p:cNvSpPr txBox="1"/>
          <p:nvPr/>
        </p:nvSpPr>
        <p:spPr>
          <a:xfrm>
            <a:off x="439838" y="3460832"/>
            <a:ext cx="11192719" cy="1600438"/>
          </a:xfrm>
          <a:prstGeom prst="rect">
            <a:avLst/>
          </a:prstGeom>
          <a:noFill/>
        </p:spPr>
        <p:txBody>
          <a:bodyPr wrap="square" rtlCol="0">
            <a:spAutoFit/>
          </a:bodyPr>
          <a:lstStyle/>
          <a:p>
            <a:pPr marL="171450" indent="-171450">
              <a:buFont typeface="Courier New" panose="02070309020205020404" pitchFamily="49" charset="0"/>
              <a:buChar char="o"/>
            </a:pPr>
            <a:r>
              <a:rPr lang="en-GB" sz="1000" dirty="0"/>
              <a:t>ECMHC (ND) </a:t>
            </a:r>
            <a:r>
              <a:rPr lang="en-GB" sz="1000" i="1" dirty="0"/>
              <a:t>Factors that Influence Children’s Social and Emotional Development</a:t>
            </a:r>
            <a:endParaRPr lang="en-GB" sz="1000" dirty="0"/>
          </a:p>
          <a:p>
            <a:r>
              <a:rPr lang="en-GB" sz="1000" u="sng" dirty="0">
                <a:hlinkClick r:id="rId2"/>
              </a:rPr>
              <a:t>     https://www.ecmhc.org/tutorials/social-emotional/mod1_2.html</a:t>
            </a:r>
            <a:r>
              <a:rPr lang="en-GB" sz="1000" dirty="0"/>
              <a:t> (Accessed on 30/04/18)</a:t>
            </a:r>
          </a:p>
          <a:p>
            <a:r>
              <a:rPr lang="en-GB" sz="1000" dirty="0"/>
              <a:t> </a:t>
            </a:r>
          </a:p>
          <a:p>
            <a:pPr marL="171450" indent="-171450">
              <a:buFont typeface="Courier New" panose="02070309020205020404" pitchFamily="49" charset="0"/>
              <a:buChar char="o"/>
            </a:pPr>
            <a:r>
              <a:rPr lang="en-GB" sz="1000" dirty="0" err="1"/>
              <a:t>KidsMatter</a:t>
            </a:r>
            <a:r>
              <a:rPr lang="en-GB" sz="1000" dirty="0"/>
              <a:t> (ND) </a:t>
            </a:r>
            <a:r>
              <a:rPr lang="en-GB" sz="1000" i="1" dirty="0"/>
              <a:t>Emotional development</a:t>
            </a:r>
            <a:endParaRPr lang="en-GB" sz="1000" dirty="0"/>
          </a:p>
          <a:p>
            <a:pPr marL="171450" indent="-171450">
              <a:buFont typeface="Courier New" panose="02070309020205020404" pitchFamily="49" charset="0"/>
              <a:buChar char="o"/>
            </a:pPr>
            <a:r>
              <a:rPr lang="en-GB" sz="1000" u="sng" dirty="0">
                <a:hlinkClick r:id="rId3"/>
              </a:rPr>
              <a:t>https://www.kidsmatter.edu.au/mental-health-matters/social-and-emotional-learning/emotional-development</a:t>
            </a:r>
            <a:r>
              <a:rPr lang="en-GB" sz="1000" dirty="0"/>
              <a:t> (Accessed on 30/04/18)</a:t>
            </a:r>
          </a:p>
          <a:p>
            <a:endParaRPr lang="en-GB" sz="1000" dirty="0"/>
          </a:p>
          <a:p>
            <a:pPr marL="171450" indent="-171450">
              <a:buFont typeface="Courier New" panose="02070309020205020404" pitchFamily="49" charset="0"/>
              <a:buChar char="o"/>
            </a:pPr>
            <a:r>
              <a:rPr lang="en-GB" sz="1000" dirty="0"/>
              <a:t> Steam Powered Family (2017) </a:t>
            </a:r>
            <a:r>
              <a:rPr lang="en-GB" sz="1000" i="1" dirty="0"/>
              <a:t>Developing Emotional Intelligence In Children</a:t>
            </a:r>
            <a:endParaRPr lang="en-GB" sz="1000" dirty="0"/>
          </a:p>
          <a:p>
            <a:r>
              <a:rPr lang="en-GB" sz="1000" u="sng" dirty="0">
                <a:hlinkClick r:id="rId4"/>
              </a:rPr>
              <a:t>      https://www.steampoweredfamily.com/brains/developing-emotional-intelligence-children/</a:t>
            </a:r>
            <a:r>
              <a:rPr lang="en-GB" sz="1000" dirty="0"/>
              <a:t> (Accessed on 02/05/18)</a:t>
            </a:r>
          </a:p>
          <a:p>
            <a:endParaRPr lang="en-US" dirty="0"/>
          </a:p>
        </p:txBody>
      </p:sp>
    </p:spTree>
    <p:extLst>
      <p:ext uri="{BB962C8B-B14F-4D97-AF65-F5344CB8AC3E}">
        <p14:creationId xmlns:p14="http://schemas.microsoft.com/office/powerpoint/2010/main" val="374352541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
  <a:themeElements>
    <a:clrScheme name="Savon">
      <a:dk1>
        <a:sysClr val="windowText" lastClr="000000"/>
      </a:dk1>
      <a:lt1>
        <a:sysClr val="window" lastClr="FFFFFF"/>
      </a:lt1>
      <a:dk2>
        <a:srgbClr val="1485A4"/>
      </a:dk2>
      <a:lt2>
        <a:srgbClr val="E3DED1"/>
      </a:lt2>
      <a:accent1>
        <a:srgbClr val="1CADE4"/>
      </a:accent1>
      <a:accent2>
        <a:srgbClr val="2683C6"/>
      </a:accent2>
      <a:accent3>
        <a:srgbClr val="27CED7"/>
      </a:accent3>
      <a:accent4>
        <a:srgbClr val="42BA97"/>
      </a:accent4>
      <a:accent5>
        <a:srgbClr val="3E8853"/>
      </a:accent5>
      <a:accent6>
        <a:srgbClr val="62A39F"/>
      </a:accent6>
      <a:hlink>
        <a:srgbClr val="F49100"/>
      </a:hlink>
      <a:folHlink>
        <a:srgbClr val="739D9B"/>
      </a:folHlink>
    </a:clrScheme>
    <a:fontScheme name="Savon">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90000"/>
                <a:shade val="92000"/>
                <a:satMod val="160000"/>
              </a:schemeClr>
            </a:gs>
            <a:gs pos="77000">
              <a:schemeClr val="phClr">
                <a:tint val="100000"/>
                <a:shade val="73000"/>
                <a:satMod val="155000"/>
              </a:schemeClr>
            </a:gs>
            <a:gs pos="100000">
              <a:schemeClr val="phClr">
                <a:tint val="100000"/>
                <a:shade val="67000"/>
                <a:satMod val="145000"/>
              </a:schemeClr>
            </a:gs>
          </a:gsLst>
          <a:lin ang="5400000" scaled="0"/>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 id="{1306E473-ED32-493B-A2D0-240A757EDD34}" vid="{C20BADFE-D095-436F-9677-9264042809F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Savon</Template>
  <TotalTime>637</TotalTime>
  <Words>788</Words>
  <Application>Microsoft Macintosh PowerPoint</Application>
  <PresentationFormat>Widescreen</PresentationFormat>
  <Paragraphs>80</Paragraphs>
  <Slides>13</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Calibri</vt:lpstr>
      <vt:lpstr>Calibri Light</vt:lpstr>
      <vt:lpstr>Century Gothic</vt:lpstr>
      <vt:lpstr>Courier New</vt:lpstr>
      <vt:lpstr>Garamond</vt:lpstr>
      <vt:lpstr>Savon</vt:lpstr>
      <vt:lpstr>Emotional Development</vt:lpstr>
      <vt:lpstr>Ages 0 -1  </vt:lpstr>
      <vt:lpstr>Age18 months</vt:lpstr>
      <vt:lpstr>Age 2</vt:lpstr>
      <vt:lpstr>Age 3</vt:lpstr>
      <vt:lpstr> </vt:lpstr>
      <vt:lpstr>PowerPoint Presentation</vt:lpstr>
      <vt:lpstr>Adolescence  Ages 12-20</vt:lpstr>
      <vt:lpstr>PowerPoint Presentation</vt:lpstr>
      <vt:lpstr>Conclusion </vt:lpstr>
      <vt:lpstr>Any Questions?</vt:lpstr>
      <vt:lpstr>References </vt:lpstr>
      <vt:lpstr>PowerPoint Presentation</vt:lpstr>
    </vt:vector>
  </TitlesOfParts>
  <Company/>
  <LinksUpToDate>false</LinksUpToDate>
  <SharedDoc>false</SharedDoc>
  <HyperlinksChanged>false</HyperlinksChanged>
  <AppVersion>16.0011</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Kailam Fearn (1701807)</dc:creator>
  <cp:lastModifiedBy>Kailam Fearn (1701807)</cp:lastModifiedBy>
  <cp:revision>11</cp:revision>
  <dcterms:created xsi:type="dcterms:W3CDTF">2018-05-03T21:34:35Z</dcterms:created>
  <dcterms:modified xsi:type="dcterms:W3CDTF">2018-05-04T08:11:45Z</dcterms:modified>
</cp:coreProperties>
</file>