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69" r:id="rId15"/>
    <p:sldId id="270" r:id="rId16"/>
    <p:sldId id="271" r:id="rId17"/>
    <p:sldId id="275" r:id="rId18"/>
    <p:sldId id="276" r:id="rId19"/>
    <p:sldId id="272" r:id="rId20"/>
    <p:sldId id="273" r:id="rId21"/>
    <p:sldId id="274" r:id="rId22"/>
    <p:sldId id="277" r:id="rId23"/>
    <p:sldId id="278" r:id="rId24"/>
    <p:sldId id="279" r:id="rId25"/>
    <p:sldId id="280" r:id="rId26"/>
    <p:sldId id="282" r:id="rId27"/>
    <p:sldId id="281" r:id="rId28"/>
    <p:sldId id="28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CBDF"/>
    <a:srgbClr val="294D1B"/>
    <a:srgbClr val="FCD5EA"/>
    <a:srgbClr val="FCBF8D"/>
    <a:srgbClr val="FCCA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1-10T21:35:26.065"/>
    </inkml:context>
    <inkml:brush xml:id="br0">
      <inkml:brushProperty name="width" value="0.1" units="cm"/>
      <inkml:brushProperty name="height" value="0.1" units="cm"/>
      <inkml:brushProperty name="color" value="#FDBDAA"/>
    </inkml:brush>
  </inkml:definitions>
  <inkml:trace contextRef="#ctx0" brushRef="#br0">12173 1 32717,'11'0'1,"-1"0"-2,2 0 0,0 0-1,-3 0 1</inkml:trace>
  <inkml:trace contextRef="#ctx0" brushRef="#br0" timeOffset="-1">12227 1 32767,'-9'0'0,"-15"0"0,3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1D30A-A9D0-6F55-62DA-719E0A5CC48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B7BFDEB-542F-A143-7D23-4A77E179E6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0E21B03-1E08-0C1D-1BBC-7AEDEE13F7F1}"/>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5" name="Footer Placeholder 4">
            <a:extLst>
              <a:ext uri="{FF2B5EF4-FFF2-40B4-BE49-F238E27FC236}">
                <a16:creationId xmlns:a16="http://schemas.microsoft.com/office/drawing/2014/main" id="{60D5796F-30AC-96E4-EF82-9950F1A9C5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EF208A-40B1-CEF9-E59E-6F3ACCD06468}"/>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398931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453D8-6255-3C57-8C79-4330A0ACB1B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A9C511D-BB3E-7E35-1767-F49DC0377CD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54F604B-5555-51F9-13AA-62FB672AAE1B}"/>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5" name="Footer Placeholder 4">
            <a:extLst>
              <a:ext uri="{FF2B5EF4-FFF2-40B4-BE49-F238E27FC236}">
                <a16:creationId xmlns:a16="http://schemas.microsoft.com/office/drawing/2014/main" id="{E2BF41FE-C5F3-59EE-05DE-CDD873AE42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2C9763-13F1-6F2E-AD40-DBCDF7F03CBC}"/>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3515471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30B76-1A87-6176-771A-16F97268A3C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0108835-559C-1F9B-099C-A2FC2DC1BB2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AFA3F05-ECFB-D418-3163-C48ED2D446F9}"/>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5" name="Footer Placeholder 4">
            <a:extLst>
              <a:ext uri="{FF2B5EF4-FFF2-40B4-BE49-F238E27FC236}">
                <a16:creationId xmlns:a16="http://schemas.microsoft.com/office/drawing/2014/main" id="{D057D71E-4031-AB0B-250D-A8D3BFD100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BCA3EC-EEDE-BF9B-612F-8EB5925AE1EF}"/>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2174663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7086D-E2A0-1761-6BD3-BD4C9FFDB79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3336BD2-6CA5-279C-FEA8-A92F0148F93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CD2324C-11D5-628F-59DE-55B2C0C1AAB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086D6CA-302F-D4E7-01EA-CA421C3E2A33}"/>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6" name="Footer Placeholder 5">
            <a:extLst>
              <a:ext uri="{FF2B5EF4-FFF2-40B4-BE49-F238E27FC236}">
                <a16:creationId xmlns:a16="http://schemas.microsoft.com/office/drawing/2014/main" id="{E00DAC51-363E-0EF9-1B49-C558C013B7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D20C7B9-E1E6-2D87-4814-D9D66CB0DA1C}"/>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2910920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3FCF9-9867-D439-C772-9F87A726585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A1B28B0-4AF0-A5AD-642D-0A14A846C8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1EE2874-7C4B-8BDD-D100-776A91371A9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94A4720-852A-9CAE-E97F-649B424F59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14C2A9F-FD51-1C34-1130-7C91C3A20BC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849BD76-A45E-7FDC-168A-CDE2D4A271C4}"/>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8" name="Footer Placeholder 7">
            <a:extLst>
              <a:ext uri="{FF2B5EF4-FFF2-40B4-BE49-F238E27FC236}">
                <a16:creationId xmlns:a16="http://schemas.microsoft.com/office/drawing/2014/main" id="{2949B0D7-528F-930A-A278-E81F4D4B234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B758483-013D-C4B7-2418-1DD4DAE1C877}"/>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1599866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838F8-DF75-AFE2-08CD-2AB18F507C2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706C801-6BF4-DE41-650E-8096B9AA6664}"/>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4" name="Footer Placeholder 3">
            <a:extLst>
              <a:ext uri="{FF2B5EF4-FFF2-40B4-BE49-F238E27FC236}">
                <a16:creationId xmlns:a16="http://schemas.microsoft.com/office/drawing/2014/main" id="{52D99486-FA72-3FE1-AF55-7272BAB216D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63EC1AB-44E2-74F2-9E9D-9D0247BEDE1C}"/>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1651783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17EAD9-00C1-969B-E01B-390CDBE6A2D3}"/>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3" name="Footer Placeholder 2">
            <a:extLst>
              <a:ext uri="{FF2B5EF4-FFF2-40B4-BE49-F238E27FC236}">
                <a16:creationId xmlns:a16="http://schemas.microsoft.com/office/drawing/2014/main" id="{48D24103-5147-1165-EE62-4FE90F3EDBF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602F94-B5E8-A052-5C18-1DB62DBE7F99}"/>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1092449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640A4-C05D-0E61-AEB2-E6F50FC5B3C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6F96973-721D-671C-E97A-C75BD1DC44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59BB937-8C0E-E58C-AD19-73715FC3B3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C58B7A-5475-0D51-9BAE-9AB18D389495}"/>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6" name="Footer Placeholder 5">
            <a:extLst>
              <a:ext uri="{FF2B5EF4-FFF2-40B4-BE49-F238E27FC236}">
                <a16:creationId xmlns:a16="http://schemas.microsoft.com/office/drawing/2014/main" id="{76FDDA33-B25E-4BD8-FE65-DACFFA1D3F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C0EEEE0-D0A8-EFF7-EA43-4D72198AAE3F}"/>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1283146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21A75-F712-D2A1-CAE2-4A23CFDD6B2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0AE4A28-BA2B-55F1-CCED-F4CB9AAB64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9D12DC4-0F31-78FE-8929-4128584D11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FEB0E7C-8593-B78D-A5EE-F8B50251F616}"/>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6" name="Footer Placeholder 5">
            <a:extLst>
              <a:ext uri="{FF2B5EF4-FFF2-40B4-BE49-F238E27FC236}">
                <a16:creationId xmlns:a16="http://schemas.microsoft.com/office/drawing/2014/main" id="{45D22FB3-CD44-7EFA-1F2D-4F51F9F82A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74EAAC-FB05-CE50-8C01-85B8983364C7}"/>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3847160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B99A1-F4CA-5DC5-0BC9-EDF56E8A88C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B039DCA-7490-0AEC-3DCA-931F3F33A0F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2EC9094-0CDF-66FB-F41E-74CB1B2A84B6}"/>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5" name="Footer Placeholder 4">
            <a:extLst>
              <a:ext uri="{FF2B5EF4-FFF2-40B4-BE49-F238E27FC236}">
                <a16:creationId xmlns:a16="http://schemas.microsoft.com/office/drawing/2014/main" id="{FD378879-52C4-A712-4C0C-53DCB8DAC4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1A20BB-9FBB-06F0-ED61-62700136531E}"/>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4214062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486F9C-A67E-683D-AC6D-C64D598BBCA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3953043-90D1-04E9-EF9F-42E8FA11115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77B2A3-D164-9231-29FD-14CB9ECC119F}"/>
              </a:ext>
            </a:extLst>
          </p:cNvPr>
          <p:cNvSpPr>
            <a:spLocks noGrp="1"/>
          </p:cNvSpPr>
          <p:nvPr>
            <p:ph type="dt" sz="half" idx="10"/>
          </p:nvPr>
        </p:nvSpPr>
        <p:spPr/>
        <p:txBody>
          <a:bodyPr/>
          <a:lstStyle/>
          <a:p>
            <a:fld id="{6F8493D1-8AD7-BD46-8F1E-00914DD534DF}" type="datetimeFigureOut">
              <a:rPr lang="en-US" smtClean="0"/>
              <a:t>1/16/25</a:t>
            </a:fld>
            <a:endParaRPr lang="en-US"/>
          </a:p>
        </p:txBody>
      </p:sp>
      <p:sp>
        <p:nvSpPr>
          <p:cNvPr id="5" name="Footer Placeholder 4">
            <a:extLst>
              <a:ext uri="{FF2B5EF4-FFF2-40B4-BE49-F238E27FC236}">
                <a16:creationId xmlns:a16="http://schemas.microsoft.com/office/drawing/2014/main" id="{D5F935F4-16E1-E256-9790-ADDCB1FC32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E7ACF-861D-1C47-FA29-530446BFB3D4}"/>
              </a:ext>
            </a:extLst>
          </p:cNvPr>
          <p:cNvSpPr>
            <a:spLocks noGrp="1"/>
          </p:cNvSpPr>
          <p:nvPr>
            <p:ph type="sldNum" sz="quarter" idx="12"/>
          </p:nvPr>
        </p:nvSpPr>
        <p:spPr/>
        <p:txBody>
          <a:bodyPr/>
          <a:lstStyle/>
          <a:p>
            <a:fld id="{979B04E0-571A-A24D-9A15-804F5FE4DA71}" type="slidenum">
              <a:rPr lang="en-US" smtClean="0"/>
              <a:t>‹#›</a:t>
            </a:fld>
            <a:endParaRPr lang="en-US"/>
          </a:p>
        </p:txBody>
      </p:sp>
    </p:spTree>
    <p:extLst>
      <p:ext uri="{BB962C8B-B14F-4D97-AF65-F5344CB8AC3E}">
        <p14:creationId xmlns:p14="http://schemas.microsoft.com/office/powerpoint/2010/main" val="350953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8F34DA-243E-4AB6-5F7D-8B3D5839D4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E5276B-6536-EF17-8AF4-530AF45E5B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B94E6D5-6924-9858-6F08-0949216538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F8493D1-8AD7-BD46-8F1E-00914DD534DF}" type="datetimeFigureOut">
              <a:rPr lang="en-US" smtClean="0"/>
              <a:t>1/16/25</a:t>
            </a:fld>
            <a:endParaRPr lang="en-US"/>
          </a:p>
        </p:txBody>
      </p:sp>
      <p:sp>
        <p:nvSpPr>
          <p:cNvPr id="5" name="Footer Placeholder 4">
            <a:extLst>
              <a:ext uri="{FF2B5EF4-FFF2-40B4-BE49-F238E27FC236}">
                <a16:creationId xmlns:a16="http://schemas.microsoft.com/office/drawing/2014/main" id="{AA635FA1-7AAE-A9DB-F945-8AD126C078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C16F8F0-433B-9EB0-BADC-11E125688A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79B04E0-571A-A24D-9A15-804F5FE4DA71}" type="slidenum">
              <a:rPr lang="en-US" smtClean="0"/>
              <a:t>‹#›</a:t>
            </a:fld>
            <a:endParaRPr lang="en-US"/>
          </a:p>
        </p:txBody>
      </p:sp>
    </p:spTree>
    <p:extLst>
      <p:ext uri="{BB962C8B-B14F-4D97-AF65-F5344CB8AC3E}">
        <p14:creationId xmlns:p14="http://schemas.microsoft.com/office/powerpoint/2010/main" val="4162068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mindmatterspedagogy.com/post/the-dos-and-don-ts-of-exit-tickets-maximizing-their-effectiveness"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educationendowmentfoundation.org.uk/news/guest-blog-retrieval-practice-a-common-good-or-just-commonplace-2"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teachertoolkit.co.uk/2018/03/04/live-marking-2/"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hyperlink" Target="https://hwb.gov.wales/api/storage/19bc948b-8a3f-41e0-944a-7bf2cadf7d18/professional-standards-for-teaching-and-leadership-interactive-pdf-for-pc.pdf"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teachfloor.com/blog/think-pair-share#:~:text=Think%20Pair%20Share%20is%20a%20dynamic%20cooperative%20learning,and%20finally%20sharing%20their%20ideas%20with%20the%20class"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47766EE-4192-4B2D-A5A0-F60F9A5F74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D56E9E6-483A-4D28-C281-F350717266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2" name="Graphic 1">
            <a:extLst>
              <a:ext uri="{FF2B5EF4-FFF2-40B4-BE49-F238E27FC236}">
                <a16:creationId xmlns:a16="http://schemas.microsoft.com/office/drawing/2014/main" id="{D6705569-F545-4F47-A260-A9202826EA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655438" y="838201"/>
            <a:ext cx="7098161" cy="4549051"/>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2" name="Title 1">
            <a:extLst>
              <a:ext uri="{FF2B5EF4-FFF2-40B4-BE49-F238E27FC236}">
                <a16:creationId xmlns:a16="http://schemas.microsoft.com/office/drawing/2014/main" id="{1E6FFD92-8234-BF68-7FE4-A79F3B672249}"/>
              </a:ext>
            </a:extLst>
          </p:cNvPr>
          <p:cNvSpPr>
            <a:spLocks noGrp="1"/>
          </p:cNvSpPr>
          <p:nvPr>
            <p:ph type="ctrTitle"/>
          </p:nvPr>
        </p:nvSpPr>
        <p:spPr>
          <a:xfrm>
            <a:off x="1330899" y="2019011"/>
            <a:ext cx="9747238" cy="3177600"/>
          </a:xfrm>
        </p:spPr>
        <p:txBody>
          <a:bodyPr>
            <a:noAutofit/>
          </a:bodyPr>
          <a:lstStyle/>
          <a:p>
            <a:r>
              <a:rPr lang="en-GB" sz="4000" dirty="0">
                <a:solidFill>
                  <a:srgbClr val="294D1B"/>
                </a:solidFill>
                <a:latin typeface="CHICKEN Pie Height" panose="02000600000000000000" pitchFamily="2" charset="0"/>
              </a:rPr>
              <a:t>A presentation of the critical evaluation of how Assessment for learning can be utilised in a learning episode to aid progression across a chosen area of learning and experience </a:t>
            </a:r>
            <a:endParaRPr lang="en-US" sz="4000" dirty="0">
              <a:solidFill>
                <a:srgbClr val="294D1B"/>
              </a:solidFill>
              <a:latin typeface="CHICKEN Pie Height" panose="02000600000000000000" pitchFamily="2" charset="0"/>
            </a:endParaRPr>
          </a:p>
        </p:txBody>
      </p:sp>
      <p:sp>
        <p:nvSpPr>
          <p:cNvPr id="3" name="Subtitle 2">
            <a:extLst>
              <a:ext uri="{FF2B5EF4-FFF2-40B4-BE49-F238E27FC236}">
                <a16:creationId xmlns:a16="http://schemas.microsoft.com/office/drawing/2014/main" id="{FD486F73-EB7A-E89B-1B86-5D0B86E93791}"/>
              </a:ext>
            </a:extLst>
          </p:cNvPr>
          <p:cNvSpPr>
            <a:spLocks noGrp="1"/>
          </p:cNvSpPr>
          <p:nvPr>
            <p:ph type="subTitle" idx="1"/>
          </p:nvPr>
        </p:nvSpPr>
        <p:spPr>
          <a:xfrm>
            <a:off x="3957270" y="5387252"/>
            <a:ext cx="4494495" cy="1729767"/>
          </a:xfrm>
        </p:spPr>
        <p:txBody>
          <a:bodyPr>
            <a:normAutofit/>
          </a:bodyPr>
          <a:lstStyle/>
          <a:p>
            <a:r>
              <a:rPr lang="en-GB" dirty="0"/>
              <a:t>ECAD5012 – Nell Evans</a:t>
            </a:r>
            <a:endParaRPr lang="en-US" dirty="0"/>
          </a:p>
        </p:txBody>
      </p:sp>
    </p:spTree>
    <p:extLst>
      <p:ext uri="{BB962C8B-B14F-4D97-AF65-F5344CB8AC3E}">
        <p14:creationId xmlns:p14="http://schemas.microsoft.com/office/powerpoint/2010/main" val="3625128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3F002C47-3589-A013-E60D-9A45BCEA0907}"/>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872" b="1"/>
          <a:stretch/>
        </p:blipFill>
        <p:spPr>
          <a:xfrm>
            <a:off x="20" y="1282"/>
            <a:ext cx="12191980" cy="6856718"/>
          </a:xfrm>
          <a:prstGeom prst="rect">
            <a:avLst/>
          </a:prstGeom>
        </p:spPr>
      </p:pic>
      <p:sp>
        <p:nvSpPr>
          <p:cNvPr id="2" name="TextBox 1">
            <a:extLst>
              <a:ext uri="{FF2B5EF4-FFF2-40B4-BE49-F238E27FC236}">
                <a16:creationId xmlns:a16="http://schemas.microsoft.com/office/drawing/2014/main" id="{1D376754-6026-AC56-A52B-992C9ACAA927}"/>
              </a:ext>
            </a:extLst>
          </p:cNvPr>
          <p:cNvSpPr txBox="1"/>
          <p:nvPr/>
        </p:nvSpPr>
        <p:spPr>
          <a:xfrm>
            <a:off x="201188" y="2513367"/>
            <a:ext cx="6810445" cy="1828800"/>
          </a:xfrm>
          <a:prstGeom prst="rect">
            <a:avLst/>
          </a:prstGeom>
          <a:noFill/>
        </p:spPr>
        <p:txBody>
          <a:bodyPr wrap="square" rtlCol="0">
            <a:spAutoFit/>
          </a:bodyPr>
          <a:lstStyle/>
          <a:p>
            <a:pPr algn="l"/>
            <a:endParaRPr lang="en-US" dirty="0"/>
          </a:p>
        </p:txBody>
      </p:sp>
      <p:sp>
        <p:nvSpPr>
          <p:cNvPr id="3" name="TextBox 2">
            <a:extLst>
              <a:ext uri="{FF2B5EF4-FFF2-40B4-BE49-F238E27FC236}">
                <a16:creationId xmlns:a16="http://schemas.microsoft.com/office/drawing/2014/main" id="{D4960985-7F7B-2711-29BE-40FF79F952F7}"/>
              </a:ext>
            </a:extLst>
          </p:cNvPr>
          <p:cNvSpPr txBox="1"/>
          <p:nvPr/>
        </p:nvSpPr>
        <p:spPr>
          <a:xfrm>
            <a:off x="90259" y="48813"/>
            <a:ext cx="3153900" cy="615553"/>
          </a:xfrm>
          <a:prstGeom prst="rect">
            <a:avLst/>
          </a:prstGeom>
          <a:noFill/>
        </p:spPr>
        <p:txBody>
          <a:bodyPr wrap="square" rtlCol="0">
            <a:spAutoFit/>
          </a:bodyPr>
          <a:lstStyle/>
          <a:p>
            <a:pPr algn="l"/>
            <a:r>
              <a:rPr lang="en-GB" sz="3400" dirty="0">
                <a:solidFill>
                  <a:srgbClr val="294D1B"/>
                </a:solidFill>
                <a:latin typeface="CHICKEN Pie Height" panose="02000600000000000000" pitchFamily="2" charset="0"/>
              </a:rPr>
              <a:t>Introduction</a:t>
            </a:r>
            <a:endParaRPr lang="en-US" sz="3400" dirty="0">
              <a:solidFill>
                <a:srgbClr val="294D1B"/>
              </a:solidFill>
              <a:latin typeface="CHICKEN Pie Height" panose="02000600000000000000" pitchFamily="2" charset="0"/>
            </a:endParaRPr>
          </a:p>
        </p:txBody>
      </p:sp>
      <p:sp>
        <p:nvSpPr>
          <p:cNvPr id="5" name="TextBox 4">
            <a:extLst>
              <a:ext uri="{FF2B5EF4-FFF2-40B4-BE49-F238E27FC236}">
                <a16:creationId xmlns:a16="http://schemas.microsoft.com/office/drawing/2014/main" id="{EF93F345-58AB-8218-B77F-9DA5A6F7C305}"/>
              </a:ext>
            </a:extLst>
          </p:cNvPr>
          <p:cNvSpPr txBox="1"/>
          <p:nvPr/>
        </p:nvSpPr>
        <p:spPr>
          <a:xfrm>
            <a:off x="90259" y="804953"/>
            <a:ext cx="3042971" cy="400110"/>
          </a:xfrm>
          <a:prstGeom prst="rect">
            <a:avLst/>
          </a:prstGeom>
          <a:noFill/>
        </p:spPr>
        <p:txBody>
          <a:bodyPr wrap="square" rtlCol="0">
            <a:spAutoFit/>
          </a:bodyPr>
          <a:lstStyle/>
          <a:p>
            <a:pPr algn="l"/>
            <a:r>
              <a:rPr lang="en-GB" sz="2000" b="1" dirty="0">
                <a:latin typeface="Dreamy Notes Sans" panose="02000600000000000000" pitchFamily="2" charset="0"/>
              </a:rPr>
              <a:t>In this presentation…</a:t>
            </a:r>
            <a:endParaRPr lang="en-US" sz="2000" b="1" dirty="0">
              <a:latin typeface="Dreamy Notes Sans" panose="02000600000000000000" pitchFamily="2" charset="0"/>
            </a:endParaRPr>
          </a:p>
        </p:txBody>
      </p:sp>
      <p:sp>
        <p:nvSpPr>
          <p:cNvPr id="6" name="TextBox 5">
            <a:extLst>
              <a:ext uri="{FF2B5EF4-FFF2-40B4-BE49-F238E27FC236}">
                <a16:creationId xmlns:a16="http://schemas.microsoft.com/office/drawing/2014/main" id="{33BD426D-689B-084E-BDC0-39B8AB966ACC}"/>
              </a:ext>
            </a:extLst>
          </p:cNvPr>
          <p:cNvSpPr txBox="1"/>
          <p:nvPr/>
        </p:nvSpPr>
        <p:spPr>
          <a:xfrm>
            <a:off x="199663" y="1375556"/>
            <a:ext cx="5756047" cy="5016758"/>
          </a:xfrm>
          <a:prstGeom prst="rect">
            <a:avLst/>
          </a:prstGeom>
          <a:noFill/>
        </p:spPr>
        <p:txBody>
          <a:bodyPr wrap="square" rtlCol="0">
            <a:spAutoFit/>
          </a:bodyPr>
          <a:lstStyle/>
          <a:p>
            <a:pPr marL="285750" indent="-285750" algn="l">
              <a:buFont typeface="Arial" panose="020B0604020202020204" pitchFamily="34" charset="0"/>
              <a:buChar char="•"/>
            </a:pPr>
            <a:r>
              <a:rPr lang="en-GB" sz="2000" dirty="0">
                <a:latin typeface="NOTEWORTHY LIGHT" panose="02000400000000000000" pitchFamily="2" charset="77"/>
                <a:ea typeface="NOTEWORTHY LIGHT" panose="02000400000000000000" pitchFamily="2" charset="77"/>
              </a:rPr>
              <a:t>I aim to critically evaluate how assessment for learning can be used within a year four mathematics and numeracy lesson to facilitate progression.</a:t>
            </a:r>
          </a:p>
          <a:p>
            <a:pPr marL="285750" indent="-285750" algn="l">
              <a:buFont typeface="Arial" panose="020B0604020202020204" pitchFamily="34" charset="0"/>
              <a:buChar char="•"/>
            </a:pPr>
            <a:r>
              <a:rPr lang="en-GB" sz="2000" dirty="0">
                <a:latin typeface="NOTEWORTHY LIGHT" panose="02000400000000000000" pitchFamily="2" charset="77"/>
                <a:ea typeface="NOTEWORTHY LIGHT" panose="02000400000000000000" pitchFamily="2" charset="77"/>
              </a:rPr>
              <a:t>To support understanding of using ‘fractions in practical situations, using a variety of representations’</a:t>
            </a:r>
          </a:p>
          <a:p>
            <a:pPr marL="285750" indent="-285750" algn="l">
              <a:buFont typeface="Arial" panose="020B0604020202020204" pitchFamily="34" charset="0"/>
              <a:buChar char="•"/>
            </a:pPr>
            <a:r>
              <a:rPr lang="en-GB" sz="2000" dirty="0">
                <a:latin typeface="NOTEWORTHY LIGHT" panose="02000400000000000000" pitchFamily="2" charset="77"/>
                <a:ea typeface="NOTEWORTHY LIGHT" panose="02000400000000000000" pitchFamily="2" charset="77"/>
              </a:rPr>
              <a:t>Improve division skills linking to progression step 2 in the descriptions of learning (Welsh Government, 2020a)</a:t>
            </a:r>
          </a:p>
          <a:p>
            <a:pPr marL="285750" indent="-285750" algn="l">
              <a:buFont typeface="Arial" panose="020B0604020202020204" pitchFamily="34" charset="0"/>
              <a:buChar char="•"/>
            </a:pPr>
            <a:r>
              <a:rPr lang="en-GB" sz="2000" dirty="0">
                <a:latin typeface="NOTEWORTHY LIGHT" panose="02000400000000000000" pitchFamily="2" charset="77"/>
                <a:ea typeface="NOTEWORTHY LIGHT" panose="02000400000000000000" pitchFamily="2" charset="77"/>
              </a:rPr>
              <a:t>The lesson will focus on calculating percentages off the original price.</a:t>
            </a:r>
          </a:p>
          <a:p>
            <a:pPr marL="285750" indent="-285750" algn="l">
              <a:buFont typeface="Arial" panose="020B0604020202020204" pitchFamily="34" charset="0"/>
              <a:buChar char="•"/>
            </a:pPr>
            <a:r>
              <a:rPr lang="en-GB" sz="2000" dirty="0">
                <a:latin typeface="NOTEWORTHY LIGHT" panose="02000400000000000000" pitchFamily="2" charset="77"/>
                <a:ea typeface="NOTEWORTHY LIGHT" panose="02000400000000000000" pitchFamily="2" charset="77"/>
              </a:rPr>
              <a:t>Learners have previously learnt about fractions and percentages, this lessons aims to build on their prior knowledge by making connections between fractions and percentages.</a:t>
            </a:r>
          </a:p>
          <a:p>
            <a:pPr marL="285750" indent="-285750" algn="l">
              <a:buFont typeface="Arial" panose="020B0604020202020204" pitchFamily="34" charset="0"/>
              <a:buChar char="•"/>
            </a:pPr>
            <a:r>
              <a:rPr lang="en-GB" sz="2000" dirty="0">
                <a:latin typeface="NOTEWORTHY LIGHT" panose="02000400000000000000" pitchFamily="2" charset="77"/>
                <a:ea typeface="NOTEWORTHY LIGHT" panose="02000400000000000000" pitchFamily="2" charset="77"/>
              </a:rPr>
              <a:t>By utilising AFL strategies throughout the lesson, I intend to support all learners make meaningful progress.</a:t>
            </a:r>
          </a:p>
        </p:txBody>
      </p:sp>
      <p:sp>
        <p:nvSpPr>
          <p:cNvPr id="8" name="TextBox 7">
            <a:extLst>
              <a:ext uri="{FF2B5EF4-FFF2-40B4-BE49-F238E27FC236}">
                <a16:creationId xmlns:a16="http://schemas.microsoft.com/office/drawing/2014/main" id="{DB62A55C-54C4-DBDC-7249-EE735E6CACE3}"/>
              </a:ext>
            </a:extLst>
          </p:cNvPr>
          <p:cNvSpPr txBox="1"/>
          <p:nvPr/>
        </p:nvSpPr>
        <p:spPr>
          <a:xfrm>
            <a:off x="6920725" y="1707287"/>
            <a:ext cx="4304736" cy="4616648"/>
          </a:xfrm>
          <a:prstGeom prst="rect">
            <a:avLst/>
          </a:prstGeom>
          <a:noFill/>
        </p:spPr>
        <p:txBody>
          <a:bodyPr wrap="square" rtlCol="0">
            <a:spAutoFit/>
          </a:bodyPr>
          <a:lstStyle/>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In the literature review, I will discuss some of the key ideas of assessment for learning, including:</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The importance of providing feedback to move the learning forward.</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Motivation plays a crucial role in AFL </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Learner engagement is essential for promoting progress</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How is AFL connected to the curriculum?</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Importance of including AFL in planning to facilitate progress towards meeting the learning intentions.</a:t>
            </a:r>
          </a:p>
          <a:p>
            <a:pPr marL="285750" indent="-285750" algn="l">
              <a:buFont typeface="Arial" panose="020B0604020202020204" pitchFamily="34" charset="0"/>
              <a:buChar char="•"/>
            </a:pPr>
            <a:endParaRPr lang="en-US" sz="21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2215338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FB67AB20-7F1B-7740-8568-7160124D5FCC}"/>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r="425" b="-1"/>
          <a:stretch/>
        </p:blipFill>
        <p:spPr>
          <a:xfrm>
            <a:off x="20" y="1282"/>
            <a:ext cx="12191980" cy="6856718"/>
          </a:xfrm>
          <a:prstGeom prst="rect">
            <a:avLst/>
          </a:prstGeom>
          <a:solidFill>
            <a:srgbClr val="294D1B"/>
          </a:solidFill>
        </p:spPr>
      </p:pic>
      <p:sp>
        <p:nvSpPr>
          <p:cNvPr id="5" name="TextBox 4">
            <a:extLst>
              <a:ext uri="{FF2B5EF4-FFF2-40B4-BE49-F238E27FC236}">
                <a16:creationId xmlns:a16="http://schemas.microsoft.com/office/drawing/2014/main" id="{C615EF0A-67F0-ECAF-C56D-DC0B15ECA5CC}"/>
              </a:ext>
            </a:extLst>
          </p:cNvPr>
          <p:cNvSpPr txBox="1"/>
          <p:nvPr/>
        </p:nvSpPr>
        <p:spPr>
          <a:xfrm>
            <a:off x="308711" y="402388"/>
            <a:ext cx="12188952" cy="784830"/>
          </a:xfrm>
          <a:prstGeom prst="rect">
            <a:avLst/>
          </a:prstGeom>
          <a:noFill/>
        </p:spPr>
        <p:txBody>
          <a:bodyPr wrap="square" rtlCol="0">
            <a:spAutoFit/>
          </a:bodyPr>
          <a:lstStyle/>
          <a:p>
            <a:pPr algn="l"/>
            <a:r>
              <a:rPr lang="en-GB" sz="4500" dirty="0">
                <a:solidFill>
                  <a:srgbClr val="294D1B"/>
                </a:solidFill>
                <a:latin typeface="CHICKEN Pie Height" panose="02000600000000000000" pitchFamily="2" charset="0"/>
              </a:rPr>
              <a:t>Inside the black box</a:t>
            </a:r>
            <a:endParaRPr lang="en-US" sz="4500" dirty="0">
              <a:solidFill>
                <a:srgbClr val="294D1B"/>
              </a:solidFill>
              <a:latin typeface="CHICKEN Pie Height" panose="02000600000000000000" pitchFamily="2" charset="0"/>
            </a:endParaRPr>
          </a:p>
        </p:txBody>
      </p:sp>
      <p:sp>
        <p:nvSpPr>
          <p:cNvPr id="6" name="TextBox 5">
            <a:extLst>
              <a:ext uri="{FF2B5EF4-FFF2-40B4-BE49-F238E27FC236}">
                <a16:creationId xmlns:a16="http://schemas.microsoft.com/office/drawing/2014/main" id="{75955926-59D8-B8E4-7EDF-0BFD8F5A5F2E}"/>
              </a:ext>
            </a:extLst>
          </p:cNvPr>
          <p:cNvSpPr txBox="1"/>
          <p:nvPr/>
        </p:nvSpPr>
        <p:spPr>
          <a:xfrm>
            <a:off x="506277" y="1895906"/>
            <a:ext cx="5589723" cy="3693319"/>
          </a:xfrm>
          <a:prstGeom prst="rect">
            <a:avLst/>
          </a:prstGeom>
          <a:noFill/>
        </p:spPr>
        <p:txBody>
          <a:bodyPr wrap="square" rtlCol="0">
            <a:spAutoFit/>
          </a:bodyPr>
          <a:lstStyle/>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The work of Paul Black and Dylan Wiliam has had a significant impact on assessment for learning (AFL).</a:t>
            </a:r>
          </a:p>
          <a:p>
            <a:pPr marL="285750" indent="-285750" algn="l">
              <a:buFont typeface="Arial" panose="020B0604020202020204" pitchFamily="34" charset="0"/>
              <a:buChar char="•"/>
            </a:pPr>
            <a:endParaRPr lang="en-GB"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Studies over 250 sources to evaluate how assessment for learning can improve standards.</a:t>
            </a:r>
          </a:p>
          <a:p>
            <a:pPr marL="285750" indent="-285750" algn="l">
              <a:buFont typeface="Arial" panose="020B0604020202020204" pitchFamily="34" charset="0"/>
              <a:buChar char="•"/>
            </a:pPr>
            <a:endParaRPr lang="en-GB"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AFL is a key part of teaching and learning</a:t>
            </a:r>
          </a:p>
          <a:p>
            <a:pPr marL="285750" indent="-285750" algn="l">
              <a:buFont typeface="Arial" panose="020B0604020202020204" pitchFamily="34" charset="0"/>
              <a:buChar char="•"/>
            </a:pPr>
            <a:endParaRPr lang="en-GB"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Raise standers when learners are involved in the learning process. </a:t>
            </a:r>
          </a:p>
          <a:p>
            <a:pPr marL="285750" indent="-285750" algn="l">
              <a:buFont typeface="Arial" panose="020B0604020202020204" pitchFamily="34" charset="0"/>
              <a:buChar char="•"/>
            </a:pPr>
            <a:endParaRPr lang="en-GB"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For AFL to be impactful, effective feedback must be put in place to help all learners progress</a:t>
            </a:r>
          </a:p>
        </p:txBody>
      </p:sp>
      <mc:AlternateContent xmlns:mc="http://schemas.openxmlformats.org/markup-compatibility/2006" xmlns:p14="http://schemas.microsoft.com/office/powerpoint/2010/main">
        <mc:Choice Requires="p14">
          <p:contentPart p14:bwMode="auto" r:id="rId3">
            <p14:nvContentPartPr>
              <p14:cNvPr id="40" name="Ink 39">
                <a:extLst>
                  <a:ext uri="{FF2B5EF4-FFF2-40B4-BE49-F238E27FC236}">
                    <a16:creationId xmlns:a16="http://schemas.microsoft.com/office/drawing/2014/main" id="{7EF61C43-2D40-7FB3-D4B8-68CE3951BF8A}"/>
                  </a:ext>
                </a:extLst>
              </p14:cNvPr>
              <p14:cNvContentPartPr/>
              <p14:nvPr/>
            </p14:nvContentPartPr>
            <p14:xfrm>
              <a:off x="10898718" y="2203489"/>
              <a:ext cx="19800" cy="360"/>
            </p14:xfrm>
          </p:contentPart>
        </mc:Choice>
        <mc:Fallback xmlns="">
          <p:pic>
            <p:nvPicPr>
              <p:cNvPr id="40" name="Ink 39">
                <a:extLst>
                  <a:ext uri="{FF2B5EF4-FFF2-40B4-BE49-F238E27FC236}">
                    <a16:creationId xmlns:a16="http://schemas.microsoft.com/office/drawing/2014/main" id="{7EF61C43-2D40-7FB3-D4B8-68CE3951BF8A}"/>
                  </a:ext>
                </a:extLst>
              </p:cNvPr>
              <p:cNvPicPr/>
              <p:nvPr/>
            </p:nvPicPr>
            <p:blipFill>
              <a:blip r:embed="rId4"/>
              <a:stretch>
                <a:fillRect/>
              </a:stretch>
            </p:blipFill>
            <p:spPr>
              <a:xfrm>
                <a:off x="10881078" y="2185849"/>
                <a:ext cx="55440" cy="36000"/>
              </a:xfrm>
              <a:prstGeom prst="rect">
                <a:avLst/>
              </a:prstGeom>
            </p:spPr>
          </p:pic>
        </mc:Fallback>
      </mc:AlternateContent>
      <p:sp>
        <p:nvSpPr>
          <p:cNvPr id="42" name="TextBox 41">
            <a:extLst>
              <a:ext uri="{FF2B5EF4-FFF2-40B4-BE49-F238E27FC236}">
                <a16:creationId xmlns:a16="http://schemas.microsoft.com/office/drawing/2014/main" id="{031017D0-A834-7757-7EBF-10F37080A7A0}"/>
              </a:ext>
            </a:extLst>
          </p:cNvPr>
          <p:cNvSpPr txBox="1"/>
          <p:nvPr/>
        </p:nvSpPr>
        <p:spPr>
          <a:xfrm>
            <a:off x="8702937" y="5659465"/>
            <a:ext cx="2634256" cy="369332"/>
          </a:xfrm>
          <a:prstGeom prst="rect">
            <a:avLst/>
          </a:prstGeom>
          <a:noFill/>
        </p:spPr>
        <p:txBody>
          <a:bodyPr wrap="square" rtlCol="0">
            <a:spAutoFit/>
          </a:bodyPr>
          <a:lstStyle/>
          <a:p>
            <a:pPr algn="l"/>
            <a:r>
              <a:rPr lang="en-GB" dirty="0"/>
              <a:t>(Black and Wiliam, 1998)</a:t>
            </a:r>
            <a:endParaRPr lang="en-US" dirty="0"/>
          </a:p>
        </p:txBody>
      </p:sp>
      <p:sp>
        <p:nvSpPr>
          <p:cNvPr id="44" name="Rectangle: Folded Corner 43">
            <a:extLst>
              <a:ext uri="{FF2B5EF4-FFF2-40B4-BE49-F238E27FC236}">
                <a16:creationId xmlns:a16="http://schemas.microsoft.com/office/drawing/2014/main" id="{2BBA18EA-418C-4779-6053-3179EE5B7078}"/>
              </a:ext>
            </a:extLst>
          </p:cNvPr>
          <p:cNvSpPr/>
          <p:nvPr/>
        </p:nvSpPr>
        <p:spPr>
          <a:xfrm>
            <a:off x="7281809" y="1895906"/>
            <a:ext cx="3351154" cy="3351154"/>
          </a:xfrm>
          <a:prstGeom prst="foldedCorner">
            <a:avLst/>
          </a:prstGeom>
          <a:solidFill>
            <a:schemeClr val="accent2">
              <a:lumMod val="40000"/>
              <a:lumOff val="60000"/>
            </a:schemeClr>
          </a:solidFill>
          <a:ln>
            <a:solidFill>
              <a:schemeClr val="accent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C9242DE-0403-9471-3D09-AA15A7EA5587}"/>
              </a:ext>
            </a:extLst>
          </p:cNvPr>
          <p:cNvSpPr txBox="1"/>
          <p:nvPr/>
        </p:nvSpPr>
        <p:spPr>
          <a:xfrm>
            <a:off x="7400165" y="1981273"/>
            <a:ext cx="3410298" cy="3046988"/>
          </a:xfrm>
          <a:prstGeom prst="rect">
            <a:avLst/>
          </a:prstGeom>
          <a:noFill/>
        </p:spPr>
        <p:txBody>
          <a:bodyPr wrap="square" rtlCol="0">
            <a:spAutoFit/>
          </a:bodyPr>
          <a:lstStyle/>
          <a:p>
            <a:pPr algn="l"/>
            <a:r>
              <a:rPr lang="en-GB" sz="2400" dirty="0">
                <a:latin typeface="NOTEWORTHY LIGHT" panose="02000400000000000000" pitchFamily="2" charset="77"/>
                <a:ea typeface="NOTEWORTHY LIGHT" panose="02000400000000000000" pitchFamily="2" charset="77"/>
              </a:rPr>
              <a:t>“Feedback to any pupil should be about the particular qualities of his or her work, with advice on what he or she can do to improve and avoid comparisons with other people”</a:t>
            </a:r>
            <a:endParaRPr lang="en-US" sz="24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3082990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7A3233D1-4F91-A0A4-C1CC-EC63A16BD55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872" b="1"/>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41B6CB6B-D83C-E309-E581-B27617329303}"/>
              </a:ext>
            </a:extLst>
          </p:cNvPr>
          <p:cNvSpPr txBox="1"/>
          <p:nvPr/>
        </p:nvSpPr>
        <p:spPr>
          <a:xfrm>
            <a:off x="179559" y="91540"/>
            <a:ext cx="12188952" cy="784830"/>
          </a:xfrm>
          <a:prstGeom prst="rect">
            <a:avLst/>
          </a:prstGeom>
          <a:noFill/>
        </p:spPr>
        <p:txBody>
          <a:bodyPr wrap="square" rtlCol="0">
            <a:spAutoFit/>
          </a:bodyPr>
          <a:lstStyle/>
          <a:p>
            <a:pPr algn="l"/>
            <a:r>
              <a:rPr lang="en-GB" sz="4500" dirty="0">
                <a:solidFill>
                  <a:srgbClr val="294D1B"/>
                </a:solidFill>
                <a:latin typeface="CHICKEN Pie Height" panose="02000600000000000000" pitchFamily="2" charset="0"/>
              </a:rPr>
              <a:t>Feedback </a:t>
            </a:r>
            <a:endParaRPr lang="en-US" sz="4500" dirty="0">
              <a:solidFill>
                <a:srgbClr val="294D1B"/>
              </a:solidFill>
              <a:latin typeface="CHICKEN Pie Height" panose="02000600000000000000" pitchFamily="2" charset="0"/>
            </a:endParaRPr>
          </a:p>
        </p:txBody>
      </p:sp>
      <p:sp>
        <p:nvSpPr>
          <p:cNvPr id="7" name="Arrow: Pentagon 6">
            <a:extLst>
              <a:ext uri="{FF2B5EF4-FFF2-40B4-BE49-F238E27FC236}">
                <a16:creationId xmlns:a16="http://schemas.microsoft.com/office/drawing/2014/main" id="{3431E512-7384-9664-6C32-7AD6F55211AB}"/>
              </a:ext>
            </a:extLst>
          </p:cNvPr>
          <p:cNvSpPr/>
          <p:nvPr/>
        </p:nvSpPr>
        <p:spPr>
          <a:xfrm>
            <a:off x="266932" y="1256206"/>
            <a:ext cx="8874554" cy="714719"/>
          </a:xfrm>
          <a:prstGeom prst="homePlate">
            <a:avLst/>
          </a:prstGeom>
          <a:solidFill>
            <a:srgbClr val="294D1B"/>
          </a:solidFill>
          <a:ln>
            <a:solidFill>
              <a:srgbClr val="294D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900" dirty="0">
                <a:latin typeface="NOTEWORTHY LIGHT" panose="02000400000000000000" pitchFamily="2" charset="77"/>
                <a:ea typeface="NOTEWORTHY LIGHT" panose="02000400000000000000" pitchFamily="2" charset="77"/>
              </a:rPr>
              <a:t>- Feedback should move the learning forward by </a:t>
            </a:r>
            <a:r>
              <a:rPr lang="en-GB" sz="2100" dirty="0">
                <a:latin typeface="NOTEWORTHY LIGHT" panose="02000400000000000000" pitchFamily="2" charset="77"/>
                <a:ea typeface="NOTEWORTHY LIGHT" panose="02000400000000000000" pitchFamily="2" charset="77"/>
              </a:rPr>
              <a:t>identifying</a:t>
            </a:r>
            <a:r>
              <a:rPr lang="en-GB" sz="1900" dirty="0">
                <a:latin typeface="NOTEWORTHY LIGHT" panose="02000400000000000000" pitchFamily="2" charset="77"/>
                <a:ea typeface="NOTEWORTHY LIGHT" panose="02000400000000000000" pitchFamily="2" charset="77"/>
              </a:rPr>
              <a:t> </a:t>
            </a:r>
            <a:r>
              <a:rPr lang="en-GB" sz="2000" dirty="0">
                <a:latin typeface="NOTEWORTHY LIGHT" panose="02000400000000000000" pitchFamily="2" charset="77"/>
                <a:ea typeface="NOTEWORTHY LIGHT" panose="02000400000000000000" pitchFamily="2" charset="77"/>
              </a:rPr>
              <a:t>gaps</a:t>
            </a:r>
            <a:r>
              <a:rPr lang="en-GB" sz="1900" dirty="0">
                <a:latin typeface="NOTEWORTHY LIGHT" panose="02000400000000000000" pitchFamily="2" charset="77"/>
                <a:ea typeface="NOTEWORTHY LIGHT" panose="02000400000000000000" pitchFamily="2" charset="77"/>
              </a:rPr>
              <a:t> and offering advice to support this.</a:t>
            </a:r>
            <a:endParaRPr lang="en-US" sz="1900" dirty="0">
              <a:latin typeface="NOTEWORTHY LIGHT" panose="02000400000000000000" pitchFamily="2" charset="77"/>
              <a:ea typeface="NOTEWORTHY LIGHT" panose="02000400000000000000" pitchFamily="2" charset="77"/>
            </a:endParaRPr>
          </a:p>
        </p:txBody>
      </p:sp>
      <p:sp>
        <p:nvSpPr>
          <p:cNvPr id="11" name="Arrow: Pentagon 10">
            <a:extLst>
              <a:ext uri="{FF2B5EF4-FFF2-40B4-BE49-F238E27FC236}">
                <a16:creationId xmlns:a16="http://schemas.microsoft.com/office/drawing/2014/main" id="{D4C22F6A-368E-6249-5679-D822FB140080}"/>
              </a:ext>
            </a:extLst>
          </p:cNvPr>
          <p:cNvSpPr/>
          <p:nvPr/>
        </p:nvSpPr>
        <p:spPr>
          <a:xfrm>
            <a:off x="266931" y="2502521"/>
            <a:ext cx="8874555" cy="714719"/>
          </a:xfrm>
          <a:prstGeom prst="homePlate">
            <a:avLst/>
          </a:prstGeom>
          <a:solidFill>
            <a:srgbClr val="294D1B"/>
          </a:solidFill>
          <a:ln>
            <a:solidFill>
              <a:srgbClr val="294D1B"/>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2000" dirty="0">
                <a:latin typeface="NOTEWORTHY LIGHT" panose="02000400000000000000" pitchFamily="2" charset="77"/>
                <a:ea typeface="NOTEWORTHY LIGHT" panose="02000400000000000000" pitchFamily="2" charset="77"/>
              </a:rPr>
              <a:t>- Feedback shouldn’t focus on the pupil as it can lead to distraction from the learning and lowered self esteem (Education endowment foundation, 2021b, p. 21).</a:t>
            </a:r>
            <a:endParaRPr lang="en-US" sz="2000" dirty="0">
              <a:latin typeface="NOTEWORTHY LIGHT" panose="02000400000000000000" pitchFamily="2" charset="77"/>
              <a:ea typeface="NOTEWORTHY LIGHT" panose="02000400000000000000" pitchFamily="2" charset="77"/>
            </a:endParaRPr>
          </a:p>
        </p:txBody>
      </p:sp>
      <p:sp>
        <p:nvSpPr>
          <p:cNvPr id="14" name="Arrow: Pentagon 13">
            <a:extLst>
              <a:ext uri="{FF2B5EF4-FFF2-40B4-BE49-F238E27FC236}">
                <a16:creationId xmlns:a16="http://schemas.microsoft.com/office/drawing/2014/main" id="{2959E078-C263-9FB2-0C2A-75BF44A68E9D}"/>
              </a:ext>
            </a:extLst>
          </p:cNvPr>
          <p:cNvSpPr/>
          <p:nvPr/>
        </p:nvSpPr>
        <p:spPr>
          <a:xfrm>
            <a:off x="266930" y="3880783"/>
            <a:ext cx="8874555" cy="714719"/>
          </a:xfrm>
          <a:prstGeom prst="homePlate">
            <a:avLst/>
          </a:prstGeom>
          <a:solidFill>
            <a:srgbClr val="294D1B"/>
          </a:solidFill>
          <a:ln>
            <a:solidFill>
              <a:srgbClr val="294D1B"/>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100" dirty="0">
                <a:latin typeface="NOTEWORTHY LIGHT" panose="02000400000000000000" pitchFamily="2" charset="77"/>
                <a:ea typeface="NOTEWORTHY LIGHT" panose="02000400000000000000" pitchFamily="2" charset="77"/>
              </a:rPr>
              <a:t>- Several teachers may serve feedback as ‘social and managerial functions’ instead of focusing on learning.</a:t>
            </a:r>
            <a:endParaRPr lang="en-US" sz="2100" dirty="0">
              <a:latin typeface="NOTEWORTHY LIGHT" panose="02000400000000000000" pitchFamily="2" charset="77"/>
              <a:ea typeface="NOTEWORTHY LIGHT" panose="02000400000000000000" pitchFamily="2" charset="77"/>
            </a:endParaRPr>
          </a:p>
        </p:txBody>
      </p:sp>
      <p:sp>
        <p:nvSpPr>
          <p:cNvPr id="17" name="Arrow: Pentagon 16">
            <a:extLst>
              <a:ext uri="{FF2B5EF4-FFF2-40B4-BE49-F238E27FC236}">
                <a16:creationId xmlns:a16="http://schemas.microsoft.com/office/drawing/2014/main" id="{7D661309-02DF-7DAE-ABC6-44FCF6C3E287}"/>
              </a:ext>
            </a:extLst>
          </p:cNvPr>
          <p:cNvSpPr/>
          <p:nvPr/>
        </p:nvSpPr>
        <p:spPr>
          <a:xfrm>
            <a:off x="266932" y="5259046"/>
            <a:ext cx="8874554" cy="714719"/>
          </a:xfrm>
          <a:prstGeom prst="homePlate">
            <a:avLst/>
          </a:prstGeom>
          <a:solidFill>
            <a:srgbClr val="294D1B"/>
          </a:solidFill>
          <a:ln>
            <a:solidFill>
              <a:srgbClr val="294D1B"/>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100" dirty="0">
                <a:latin typeface="NOTEWORTHY LIGHT" panose="02000400000000000000" pitchFamily="2" charset="77"/>
                <a:ea typeface="NOTEWORTHY LIGHT" panose="02000400000000000000" pitchFamily="2" charset="77"/>
              </a:rPr>
              <a:t>- Feedback must be personalised to improve the learning (Black, Harrison, Lee, Marshall, Wiliam, 2003, p. 11)</a:t>
            </a:r>
            <a:endParaRPr lang="en-US" sz="2100" dirty="0">
              <a:latin typeface="NOTEWORTHY LIGHT" panose="02000400000000000000" pitchFamily="2" charset="77"/>
              <a:ea typeface="NOTEWORTHY LIGHT" panose="02000400000000000000" pitchFamily="2" charset="77"/>
            </a:endParaRPr>
          </a:p>
        </p:txBody>
      </p:sp>
      <p:sp>
        <p:nvSpPr>
          <p:cNvPr id="2" name="Rectangle 1">
            <a:extLst>
              <a:ext uri="{FF2B5EF4-FFF2-40B4-BE49-F238E27FC236}">
                <a16:creationId xmlns:a16="http://schemas.microsoft.com/office/drawing/2014/main" id="{0EB471E2-B06F-7BB2-5671-A0244AABE032}"/>
              </a:ext>
            </a:extLst>
          </p:cNvPr>
          <p:cNvSpPr/>
          <p:nvPr/>
        </p:nvSpPr>
        <p:spPr>
          <a:xfrm>
            <a:off x="9682166" y="1417118"/>
            <a:ext cx="1967628" cy="4023763"/>
          </a:xfrm>
          <a:prstGeom prst="rect">
            <a:avLst/>
          </a:prstGeom>
          <a:solidFill>
            <a:srgbClr val="FCBF8D"/>
          </a:solidFill>
          <a:ln>
            <a:solidFill>
              <a:srgbClr val="FCBF8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dirty="0">
                <a:solidFill>
                  <a:schemeClr val="tx1"/>
                </a:solidFill>
                <a:latin typeface="NOTEWORTHY LIGHT" panose="02000400000000000000" pitchFamily="2" charset="77"/>
                <a:ea typeface="NOTEWORTHY LIGHT" panose="02000400000000000000" pitchFamily="2" charset="77"/>
              </a:rPr>
              <a:t>Effective feedback is a part of the pedagogy strand from the QTS standards where teachers should provide feedback that deepens understanding and enhance the learning (Welsh Government, 2019, p. 26).</a:t>
            </a:r>
            <a:endParaRPr lang="en-US" sz="1900" dirty="0">
              <a:solidFill>
                <a:schemeClr val="tx1"/>
              </a:solidFill>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1559761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B72416C1-E71D-99DA-35F9-8D353D764169}"/>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425" b="-1"/>
          <a:stretch/>
        </p:blipFill>
        <p:spPr>
          <a:xfrm>
            <a:off x="20" y="1282"/>
            <a:ext cx="12191980" cy="6856718"/>
          </a:xfrm>
          <a:prstGeom prst="rect">
            <a:avLst/>
          </a:prstGeom>
        </p:spPr>
      </p:pic>
      <p:pic>
        <p:nvPicPr>
          <p:cNvPr id="2" name="Picture 1">
            <a:extLst>
              <a:ext uri="{FF2B5EF4-FFF2-40B4-BE49-F238E27FC236}">
                <a16:creationId xmlns:a16="http://schemas.microsoft.com/office/drawing/2014/main" id="{174D4EFD-00F6-A654-3BC7-D2D525BDD5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146" y="1475896"/>
            <a:ext cx="9835708" cy="4308583"/>
          </a:xfrm>
          <a:prstGeom prst="rect">
            <a:avLst/>
          </a:prstGeom>
        </p:spPr>
      </p:pic>
      <p:sp>
        <p:nvSpPr>
          <p:cNvPr id="3" name="TextBox 2">
            <a:extLst>
              <a:ext uri="{FF2B5EF4-FFF2-40B4-BE49-F238E27FC236}">
                <a16:creationId xmlns:a16="http://schemas.microsoft.com/office/drawing/2014/main" id="{E3C97CFD-DF2D-8314-06F9-B9CF3019AEA4}"/>
              </a:ext>
            </a:extLst>
          </p:cNvPr>
          <p:cNvSpPr txBox="1"/>
          <p:nvPr/>
        </p:nvSpPr>
        <p:spPr>
          <a:xfrm>
            <a:off x="1178146" y="90901"/>
            <a:ext cx="9835708" cy="1384995"/>
          </a:xfrm>
          <a:prstGeom prst="rect">
            <a:avLst/>
          </a:prstGeom>
          <a:noFill/>
        </p:spPr>
        <p:txBody>
          <a:bodyPr wrap="square" rtlCol="0">
            <a:spAutoFit/>
          </a:bodyPr>
          <a:lstStyle/>
          <a:p>
            <a:pPr algn="l"/>
            <a:r>
              <a:rPr lang="en-GB" sz="2100" dirty="0">
                <a:latin typeface="NOTEWORTHY LIGHT" panose="02000400000000000000" pitchFamily="2" charset="77"/>
                <a:ea typeface="NOTEWORTHY LIGHT" panose="02000400000000000000" pitchFamily="2" charset="77"/>
              </a:rPr>
              <a:t>Feedback is one of the strongest factors of achievement (ranked 10</a:t>
            </a:r>
            <a:r>
              <a:rPr lang="en-GB" sz="2100" baseline="30000" dirty="0">
                <a:latin typeface="NOTEWORTHY LIGHT" panose="02000400000000000000" pitchFamily="2" charset="77"/>
                <a:ea typeface="NOTEWORTHY LIGHT" panose="02000400000000000000" pitchFamily="2" charset="77"/>
              </a:rPr>
              <a:t>th</a:t>
            </a:r>
            <a:r>
              <a:rPr lang="en-GB" sz="2100" dirty="0">
                <a:latin typeface="NOTEWORTHY LIGHT" panose="02000400000000000000" pitchFamily="2" charset="77"/>
                <a:ea typeface="NOTEWORTHY LIGHT" panose="02000400000000000000" pitchFamily="2" charset="77"/>
              </a:rPr>
              <a:t>) and has a positive effect when it is from the learner to the teacher. Hattie and Clarke (2019) also emphasise the importance of providing learners with numerous opportunities to give feedback to the teacher to help with academic needs.</a:t>
            </a:r>
            <a:endParaRPr lang="en-US" sz="2100" dirty="0">
              <a:latin typeface="NOTEWORTHY LIGHT" panose="02000400000000000000" pitchFamily="2" charset="77"/>
              <a:ea typeface="NOTEWORTHY LIGHT" panose="02000400000000000000" pitchFamily="2" charset="77"/>
            </a:endParaRPr>
          </a:p>
        </p:txBody>
      </p:sp>
      <p:sp>
        <p:nvSpPr>
          <p:cNvPr id="5" name="TextBox 4">
            <a:extLst>
              <a:ext uri="{FF2B5EF4-FFF2-40B4-BE49-F238E27FC236}">
                <a16:creationId xmlns:a16="http://schemas.microsoft.com/office/drawing/2014/main" id="{30EF574D-6A4B-0721-1257-F2BCE87D2274}"/>
              </a:ext>
            </a:extLst>
          </p:cNvPr>
          <p:cNvSpPr txBox="1"/>
          <p:nvPr/>
        </p:nvSpPr>
        <p:spPr>
          <a:xfrm>
            <a:off x="9418253" y="5871799"/>
            <a:ext cx="2772223" cy="369332"/>
          </a:xfrm>
          <a:prstGeom prst="rect">
            <a:avLst/>
          </a:prstGeom>
          <a:noFill/>
        </p:spPr>
        <p:txBody>
          <a:bodyPr wrap="square" rtlCol="0">
            <a:spAutoFit/>
          </a:bodyPr>
          <a:lstStyle/>
          <a:p>
            <a:pPr algn="l"/>
            <a:r>
              <a:rPr lang="en-GB" dirty="0"/>
              <a:t>(Hattie, 2009, p. 173)</a:t>
            </a:r>
            <a:endParaRPr lang="en-US" dirty="0"/>
          </a:p>
        </p:txBody>
      </p:sp>
    </p:spTree>
    <p:extLst>
      <p:ext uri="{BB962C8B-B14F-4D97-AF65-F5344CB8AC3E}">
        <p14:creationId xmlns:p14="http://schemas.microsoft.com/office/powerpoint/2010/main" val="3428018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B9A56268-65F7-1684-185C-EDF3ADFC696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
        <p:nvSpPr>
          <p:cNvPr id="2" name="TextBox 1">
            <a:extLst>
              <a:ext uri="{FF2B5EF4-FFF2-40B4-BE49-F238E27FC236}">
                <a16:creationId xmlns:a16="http://schemas.microsoft.com/office/drawing/2014/main" id="{5C94C363-AEC9-71C3-4BDA-85FF42D2F5D0}"/>
              </a:ext>
            </a:extLst>
          </p:cNvPr>
          <p:cNvSpPr txBox="1"/>
          <p:nvPr/>
        </p:nvSpPr>
        <p:spPr>
          <a:xfrm>
            <a:off x="316594" y="237426"/>
            <a:ext cx="11981030" cy="1046440"/>
          </a:xfrm>
          <a:prstGeom prst="rect">
            <a:avLst/>
          </a:prstGeom>
          <a:noFill/>
        </p:spPr>
        <p:txBody>
          <a:bodyPr wrap="square" rtlCol="0">
            <a:spAutoFit/>
          </a:bodyPr>
          <a:lstStyle/>
          <a:p>
            <a:pPr algn="l"/>
            <a:r>
              <a:rPr lang="en-GB" sz="3100" dirty="0">
                <a:solidFill>
                  <a:srgbClr val="294D1B"/>
                </a:solidFill>
                <a:latin typeface="CHICKEN Pie Height" panose="02000600000000000000" pitchFamily="2" charset="0"/>
              </a:rPr>
              <a:t>Promoting learners motivation and engagement through assessment for learning</a:t>
            </a:r>
            <a:endParaRPr lang="en-US" sz="3100" dirty="0">
              <a:solidFill>
                <a:srgbClr val="294D1B"/>
              </a:solidFill>
              <a:latin typeface="CHICKEN Pie Height" panose="02000600000000000000" pitchFamily="2" charset="0"/>
            </a:endParaRPr>
          </a:p>
        </p:txBody>
      </p:sp>
      <p:sp>
        <p:nvSpPr>
          <p:cNvPr id="3" name="TextBox 2">
            <a:extLst>
              <a:ext uri="{FF2B5EF4-FFF2-40B4-BE49-F238E27FC236}">
                <a16:creationId xmlns:a16="http://schemas.microsoft.com/office/drawing/2014/main" id="{09CEF4EF-5B34-9C14-B324-AE1531EC2E55}"/>
              </a:ext>
            </a:extLst>
          </p:cNvPr>
          <p:cNvSpPr txBox="1"/>
          <p:nvPr/>
        </p:nvSpPr>
        <p:spPr>
          <a:xfrm>
            <a:off x="5287639" y="2513367"/>
            <a:ext cx="1828800" cy="1828800"/>
          </a:xfrm>
          <a:prstGeom prst="rect">
            <a:avLst/>
          </a:prstGeom>
          <a:noFill/>
        </p:spPr>
        <p:txBody>
          <a:bodyPr wrap="square" rtlCol="0">
            <a:spAutoFit/>
          </a:bodyPr>
          <a:lstStyle/>
          <a:p>
            <a:pPr algn="l"/>
            <a:endParaRPr lang="en-US" dirty="0"/>
          </a:p>
        </p:txBody>
      </p:sp>
      <p:sp>
        <p:nvSpPr>
          <p:cNvPr id="10" name="Arrow: Pentagon 9">
            <a:extLst>
              <a:ext uri="{FF2B5EF4-FFF2-40B4-BE49-F238E27FC236}">
                <a16:creationId xmlns:a16="http://schemas.microsoft.com/office/drawing/2014/main" id="{C85CF6FA-3D53-3DA0-D6E2-4DB70991D295}"/>
              </a:ext>
            </a:extLst>
          </p:cNvPr>
          <p:cNvSpPr/>
          <p:nvPr/>
        </p:nvSpPr>
        <p:spPr>
          <a:xfrm>
            <a:off x="314072" y="1407387"/>
            <a:ext cx="10352433" cy="735929"/>
          </a:xfrm>
          <a:prstGeom prst="homePlate">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 ‘Active engagement of the learner’ is also a key element which could be achieved when AFL is used throughout a lesson.</a:t>
            </a:r>
            <a:endParaRPr lang="en-US" sz="2000" dirty="0">
              <a:solidFill>
                <a:schemeClr val="tx1"/>
              </a:solidFill>
              <a:latin typeface="NOTEWORTHY LIGHT" panose="02000400000000000000" pitchFamily="2" charset="77"/>
              <a:ea typeface="NOTEWORTHY LIGHT" panose="02000400000000000000" pitchFamily="2" charset="77"/>
            </a:endParaRPr>
          </a:p>
        </p:txBody>
      </p:sp>
      <p:sp>
        <p:nvSpPr>
          <p:cNvPr id="14" name="Arrow: Pentagon 13">
            <a:extLst>
              <a:ext uri="{FF2B5EF4-FFF2-40B4-BE49-F238E27FC236}">
                <a16:creationId xmlns:a16="http://schemas.microsoft.com/office/drawing/2014/main" id="{2F4DFA71-EAE6-9A98-FCBD-5C3F5CA4B91F}"/>
              </a:ext>
            </a:extLst>
          </p:cNvPr>
          <p:cNvSpPr/>
          <p:nvPr/>
        </p:nvSpPr>
        <p:spPr>
          <a:xfrm>
            <a:off x="314072" y="2266932"/>
            <a:ext cx="10352433" cy="735929"/>
          </a:xfrm>
          <a:prstGeom prst="homePlate">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 Different AFL strategies can be completed by learners to allow teachers to gain insight into their understanding to adapt and support the learning (Gipps and Pickering, 2010, pp. 234-235).</a:t>
            </a:r>
            <a:endParaRPr lang="en-US" sz="2000" dirty="0">
              <a:solidFill>
                <a:schemeClr val="tx1"/>
              </a:solidFill>
              <a:latin typeface="NOTEWORTHY LIGHT" panose="02000400000000000000" pitchFamily="2" charset="77"/>
              <a:ea typeface="NOTEWORTHY LIGHT" panose="02000400000000000000" pitchFamily="2" charset="77"/>
            </a:endParaRPr>
          </a:p>
        </p:txBody>
      </p:sp>
      <p:sp>
        <p:nvSpPr>
          <p:cNvPr id="16" name="Arrow: Pentagon 15">
            <a:extLst>
              <a:ext uri="{FF2B5EF4-FFF2-40B4-BE49-F238E27FC236}">
                <a16:creationId xmlns:a16="http://schemas.microsoft.com/office/drawing/2014/main" id="{138BF19B-3E8D-5899-2AFE-8FA54770149E}"/>
              </a:ext>
            </a:extLst>
          </p:cNvPr>
          <p:cNvSpPr/>
          <p:nvPr/>
        </p:nvSpPr>
        <p:spPr>
          <a:xfrm>
            <a:off x="314071" y="3122247"/>
            <a:ext cx="10352433" cy="735929"/>
          </a:xfrm>
          <a:prstGeom prst="homePlate">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 It is important that learners should not feel in competition or compared to each other when engaging in these strategies as it could de-motivate them (Black, Harrison, Lee, Marshall, Wiliam, 2003 p. 11).</a:t>
            </a:r>
            <a:endParaRPr lang="en-US" sz="2000" dirty="0">
              <a:solidFill>
                <a:schemeClr val="tx1"/>
              </a:solidFill>
              <a:latin typeface="NOTEWORTHY LIGHT" panose="02000400000000000000" pitchFamily="2" charset="77"/>
              <a:ea typeface="NOTEWORTHY LIGHT" panose="02000400000000000000" pitchFamily="2" charset="77"/>
            </a:endParaRPr>
          </a:p>
        </p:txBody>
      </p:sp>
      <p:sp>
        <p:nvSpPr>
          <p:cNvPr id="18" name="Arrow: Pentagon 17">
            <a:extLst>
              <a:ext uri="{FF2B5EF4-FFF2-40B4-BE49-F238E27FC236}">
                <a16:creationId xmlns:a16="http://schemas.microsoft.com/office/drawing/2014/main" id="{9FBA81DE-DC5D-1F4C-2570-84B685E5CA03}"/>
              </a:ext>
            </a:extLst>
          </p:cNvPr>
          <p:cNvSpPr/>
          <p:nvPr/>
        </p:nvSpPr>
        <p:spPr>
          <a:xfrm>
            <a:off x="314070" y="4036866"/>
            <a:ext cx="10352433" cy="735929"/>
          </a:xfrm>
          <a:prstGeom prst="homePlate">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-Gipps and Pickering (2010, p. 236) imply that if learners are de-motivated, they will often withdraw from learning.</a:t>
            </a:r>
            <a:endParaRPr lang="en-US" sz="2000" dirty="0">
              <a:solidFill>
                <a:schemeClr val="tx1"/>
              </a:solidFill>
              <a:latin typeface="NOTEWORTHY LIGHT" panose="02000400000000000000" pitchFamily="2" charset="77"/>
              <a:ea typeface="NOTEWORTHY LIGHT" panose="02000400000000000000" pitchFamily="2" charset="77"/>
            </a:endParaRPr>
          </a:p>
        </p:txBody>
      </p:sp>
      <p:sp>
        <p:nvSpPr>
          <p:cNvPr id="20" name="Arrow: Pentagon 19">
            <a:extLst>
              <a:ext uri="{FF2B5EF4-FFF2-40B4-BE49-F238E27FC236}">
                <a16:creationId xmlns:a16="http://schemas.microsoft.com/office/drawing/2014/main" id="{734175D0-12A5-A58D-6049-D5D7BA2757F9}"/>
              </a:ext>
            </a:extLst>
          </p:cNvPr>
          <p:cNvSpPr/>
          <p:nvPr/>
        </p:nvSpPr>
        <p:spPr>
          <a:xfrm>
            <a:off x="314069" y="4951485"/>
            <a:ext cx="10352433" cy="735930"/>
          </a:xfrm>
          <a:prstGeom prst="homePlate">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 If learners are provided with motivation to engage with their learning, it can promote progress and success rather than failure. </a:t>
            </a:r>
            <a:endParaRPr lang="en-US" sz="2000" dirty="0">
              <a:solidFill>
                <a:schemeClr val="tx1"/>
              </a:solidFill>
              <a:latin typeface="NOTEWORTHY LIGHT" panose="02000400000000000000" pitchFamily="2" charset="77"/>
              <a:ea typeface="NOTEWORTHY LIGHT" panose="02000400000000000000" pitchFamily="2" charset="77"/>
            </a:endParaRPr>
          </a:p>
        </p:txBody>
      </p:sp>
      <p:sp>
        <p:nvSpPr>
          <p:cNvPr id="22" name="Arrow: Pentagon 21">
            <a:extLst>
              <a:ext uri="{FF2B5EF4-FFF2-40B4-BE49-F238E27FC236}">
                <a16:creationId xmlns:a16="http://schemas.microsoft.com/office/drawing/2014/main" id="{C61D317B-CD36-079B-E9EB-DBD0A7F6FB6F}"/>
              </a:ext>
            </a:extLst>
          </p:cNvPr>
          <p:cNvSpPr/>
          <p:nvPr/>
        </p:nvSpPr>
        <p:spPr>
          <a:xfrm>
            <a:off x="314068" y="5846183"/>
            <a:ext cx="10352433" cy="735930"/>
          </a:xfrm>
          <a:prstGeom prst="homePlate">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 “Motivation can be preserved and enhanced by assessment methods which protects the learners autonomy” (Assessment reform group, 2002).</a:t>
            </a:r>
            <a:endParaRPr lang="en-US" sz="2000" dirty="0">
              <a:solidFill>
                <a:schemeClr val="tx1"/>
              </a:solidFill>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569631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AC746FB8-A9EE-D19A-FF5A-BEDF619F1F1D}"/>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t="461"/>
          <a:stretch/>
        </p:blipFill>
        <p:spPr>
          <a:xfrm>
            <a:off x="20" y="1282"/>
            <a:ext cx="12191980" cy="6856718"/>
          </a:xfrm>
          <a:prstGeom prst="rect">
            <a:avLst/>
          </a:prstGeom>
        </p:spPr>
      </p:pic>
      <p:sp>
        <p:nvSpPr>
          <p:cNvPr id="5" name="TextBox 4">
            <a:extLst>
              <a:ext uri="{FF2B5EF4-FFF2-40B4-BE49-F238E27FC236}">
                <a16:creationId xmlns:a16="http://schemas.microsoft.com/office/drawing/2014/main" id="{E89B210A-CC31-2F98-6928-492491AE740F}"/>
              </a:ext>
            </a:extLst>
          </p:cNvPr>
          <p:cNvSpPr txBox="1"/>
          <p:nvPr/>
        </p:nvSpPr>
        <p:spPr>
          <a:xfrm>
            <a:off x="257017" y="135551"/>
            <a:ext cx="11677965" cy="538609"/>
          </a:xfrm>
          <a:prstGeom prst="rect">
            <a:avLst/>
          </a:prstGeom>
          <a:noFill/>
        </p:spPr>
        <p:txBody>
          <a:bodyPr wrap="square" rtlCol="0">
            <a:spAutoFit/>
          </a:bodyPr>
          <a:lstStyle/>
          <a:p>
            <a:pPr algn="l"/>
            <a:r>
              <a:rPr lang="en-GB" sz="2900" dirty="0">
                <a:solidFill>
                  <a:srgbClr val="294D1B"/>
                </a:solidFill>
                <a:latin typeface="CHICKEN Pie Height" panose="02000600000000000000" pitchFamily="2" charset="0"/>
              </a:rPr>
              <a:t>How is assessment for learning linked to the curriculum?</a:t>
            </a:r>
            <a:endParaRPr lang="en-US" sz="2900" dirty="0">
              <a:solidFill>
                <a:srgbClr val="294D1B"/>
              </a:solidFill>
              <a:latin typeface="CHICKEN Pie Height" panose="02000600000000000000" pitchFamily="2" charset="0"/>
            </a:endParaRPr>
          </a:p>
        </p:txBody>
      </p:sp>
      <p:sp>
        <p:nvSpPr>
          <p:cNvPr id="8" name="Rectangle 7">
            <a:extLst>
              <a:ext uri="{FF2B5EF4-FFF2-40B4-BE49-F238E27FC236}">
                <a16:creationId xmlns:a16="http://schemas.microsoft.com/office/drawing/2014/main" id="{2636C4FF-E7BA-1428-2327-4F392BB77BC4}"/>
              </a:ext>
            </a:extLst>
          </p:cNvPr>
          <p:cNvSpPr/>
          <p:nvPr/>
        </p:nvSpPr>
        <p:spPr>
          <a:xfrm>
            <a:off x="481342" y="985158"/>
            <a:ext cx="10936084" cy="724942"/>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 Changes to the curriculum take time and there are many other challenges within the classroom which could effect successful AFL (Black and Wiliam, 1998, p. 3), such as:</a:t>
            </a:r>
            <a:endParaRPr lang="en-US" sz="2000" dirty="0">
              <a:solidFill>
                <a:schemeClr val="tx1"/>
              </a:solidFill>
              <a:latin typeface="NOTEWORTHY LIGHT" panose="02000400000000000000" pitchFamily="2" charset="77"/>
              <a:ea typeface="NOTEWORTHY LIGHT" panose="02000400000000000000" pitchFamily="2" charset="77"/>
            </a:endParaRPr>
          </a:p>
        </p:txBody>
      </p:sp>
      <p:sp>
        <p:nvSpPr>
          <p:cNvPr id="10" name="Rectangle 9">
            <a:extLst>
              <a:ext uri="{FF2B5EF4-FFF2-40B4-BE49-F238E27FC236}">
                <a16:creationId xmlns:a16="http://schemas.microsoft.com/office/drawing/2014/main" id="{B306A8FC-1752-721D-DA5C-26406847307D}"/>
              </a:ext>
            </a:extLst>
          </p:cNvPr>
          <p:cNvSpPr/>
          <p:nvPr/>
        </p:nvSpPr>
        <p:spPr>
          <a:xfrm>
            <a:off x="481342" y="1801982"/>
            <a:ext cx="5288482" cy="574553"/>
          </a:xfrm>
          <a:prstGeom prst="rect">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AFL requires further professional training.</a:t>
            </a:r>
            <a:endParaRPr lang="en-US" sz="2200" dirty="0">
              <a:latin typeface="NOTEWORTHY LIGHT" panose="02000400000000000000" pitchFamily="2" charset="77"/>
              <a:ea typeface="NOTEWORTHY LIGHT" panose="02000400000000000000" pitchFamily="2" charset="77"/>
            </a:endParaRPr>
          </a:p>
        </p:txBody>
      </p:sp>
      <p:sp>
        <p:nvSpPr>
          <p:cNvPr id="13" name="Rectangle 12">
            <a:extLst>
              <a:ext uri="{FF2B5EF4-FFF2-40B4-BE49-F238E27FC236}">
                <a16:creationId xmlns:a16="http://schemas.microsoft.com/office/drawing/2014/main" id="{3072E557-2BF0-D22B-B3F7-AC05BC9A02A9}"/>
              </a:ext>
            </a:extLst>
          </p:cNvPr>
          <p:cNvSpPr/>
          <p:nvPr/>
        </p:nvSpPr>
        <p:spPr>
          <a:xfrm>
            <a:off x="5949383" y="1802997"/>
            <a:ext cx="5288482" cy="573537"/>
          </a:xfrm>
          <a:prstGeom prst="rect">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dirty="0">
                <a:latin typeface="NOTEWORTHY LIGHT" panose="02000400000000000000" pitchFamily="2" charset="77"/>
                <a:ea typeface="NOTEWORTHY LIGHT" panose="02000400000000000000" pitchFamily="2" charset="77"/>
              </a:rPr>
              <a:t>Teachers and learners may fear that changes in the classroom won’t be effective.</a:t>
            </a:r>
            <a:endParaRPr lang="en-US" sz="2000" dirty="0">
              <a:latin typeface="NOTEWORTHY LIGHT" panose="02000400000000000000" pitchFamily="2" charset="77"/>
              <a:ea typeface="NOTEWORTHY LIGHT" panose="02000400000000000000" pitchFamily="2" charset="77"/>
            </a:endParaRPr>
          </a:p>
        </p:txBody>
      </p:sp>
      <p:sp>
        <p:nvSpPr>
          <p:cNvPr id="15" name="Rectangle 14">
            <a:extLst>
              <a:ext uri="{FF2B5EF4-FFF2-40B4-BE49-F238E27FC236}">
                <a16:creationId xmlns:a16="http://schemas.microsoft.com/office/drawing/2014/main" id="{B42D02D1-14A1-6F2D-2806-D768206C9BF1}"/>
              </a:ext>
            </a:extLst>
          </p:cNvPr>
          <p:cNvSpPr/>
          <p:nvPr/>
        </p:nvSpPr>
        <p:spPr>
          <a:xfrm>
            <a:off x="481341" y="2468417"/>
            <a:ext cx="10936084" cy="724942"/>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NOTEWORTHY LIGHT" panose="02000400000000000000" pitchFamily="2" charset="77"/>
                <a:ea typeface="NOTEWORTHY LIGHT" panose="02000400000000000000" pitchFamily="2" charset="77"/>
              </a:rPr>
              <a:t>- Recent changes to the curriculum show that assessment for learning is becoming a central part to achieving the four purposes.</a:t>
            </a:r>
            <a:endParaRPr lang="en-US" sz="2000" dirty="0">
              <a:solidFill>
                <a:schemeClr val="tx1"/>
              </a:solidFill>
              <a:latin typeface="NOTEWORTHY LIGHT" panose="02000400000000000000" pitchFamily="2" charset="77"/>
              <a:ea typeface="NOTEWORTHY LIGHT" panose="02000400000000000000" pitchFamily="2" charset="77"/>
            </a:endParaRPr>
          </a:p>
        </p:txBody>
      </p:sp>
      <p:sp>
        <p:nvSpPr>
          <p:cNvPr id="17" name="Rectangle 16">
            <a:extLst>
              <a:ext uri="{FF2B5EF4-FFF2-40B4-BE49-F238E27FC236}">
                <a16:creationId xmlns:a16="http://schemas.microsoft.com/office/drawing/2014/main" id="{220359ED-07EC-AAFD-9AD0-DE6FC6EFEFD7}"/>
              </a:ext>
            </a:extLst>
          </p:cNvPr>
          <p:cNvSpPr/>
          <p:nvPr/>
        </p:nvSpPr>
        <p:spPr>
          <a:xfrm>
            <a:off x="481341" y="3302171"/>
            <a:ext cx="10936083" cy="724942"/>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dirty="0">
                <a:solidFill>
                  <a:schemeClr val="tx1"/>
                </a:solidFill>
                <a:latin typeface="NOTEWORTHY LIGHT" panose="02000400000000000000" pitchFamily="2" charset="77"/>
                <a:ea typeface="NOTEWORTHY LIGHT" panose="02000400000000000000" pitchFamily="2" charset="77"/>
              </a:rPr>
              <a:t>- In Donaldsons review of the assessment arrangements in Wales, he recognised that assessment for learning approaches were not fully understood by teachers and were not imbedded into lessons. He recommended that:</a:t>
            </a:r>
            <a:endParaRPr lang="en-US" sz="1900" dirty="0">
              <a:solidFill>
                <a:schemeClr val="tx1"/>
              </a:solidFill>
              <a:latin typeface="NOTEWORTHY LIGHT" panose="02000400000000000000" pitchFamily="2" charset="77"/>
              <a:ea typeface="NOTEWORTHY LIGHT" panose="02000400000000000000" pitchFamily="2" charset="77"/>
            </a:endParaRPr>
          </a:p>
        </p:txBody>
      </p:sp>
      <p:sp>
        <p:nvSpPr>
          <p:cNvPr id="21" name="Rectangle 20">
            <a:extLst>
              <a:ext uri="{FF2B5EF4-FFF2-40B4-BE49-F238E27FC236}">
                <a16:creationId xmlns:a16="http://schemas.microsoft.com/office/drawing/2014/main" id="{DBC9DD3C-B584-9F1F-BDC3-A7528F2EE334}"/>
              </a:ext>
            </a:extLst>
          </p:cNvPr>
          <p:cNvSpPr/>
          <p:nvPr/>
        </p:nvSpPr>
        <p:spPr>
          <a:xfrm>
            <a:off x="530755" y="5844016"/>
            <a:ext cx="5189647" cy="816824"/>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latin typeface="NOTEWORTHY LIGHT" panose="02000400000000000000" pitchFamily="2" charset="77"/>
                <a:ea typeface="NOTEWORTHY LIGHT" panose="02000400000000000000" pitchFamily="2" charset="77"/>
              </a:rPr>
              <a:t>Research shows that if learners are involved in their own assessment process, it enables them to enhance the pace of progress (David, 2009, p. 16)</a:t>
            </a:r>
            <a:endParaRPr lang="en-US" sz="1600" dirty="0">
              <a:solidFill>
                <a:schemeClr val="tx1"/>
              </a:solidFill>
              <a:latin typeface="NOTEWORTHY LIGHT" panose="02000400000000000000" pitchFamily="2" charset="77"/>
              <a:ea typeface="NOTEWORTHY LIGHT" panose="02000400000000000000" pitchFamily="2" charset="77"/>
            </a:endParaRPr>
          </a:p>
        </p:txBody>
      </p:sp>
      <p:sp>
        <p:nvSpPr>
          <p:cNvPr id="22" name="Rectangle 21">
            <a:extLst>
              <a:ext uri="{FF2B5EF4-FFF2-40B4-BE49-F238E27FC236}">
                <a16:creationId xmlns:a16="http://schemas.microsoft.com/office/drawing/2014/main" id="{FB4C5EA1-BADC-C01D-7CCD-7FA02D671C8E}"/>
              </a:ext>
            </a:extLst>
          </p:cNvPr>
          <p:cNvSpPr/>
          <p:nvPr/>
        </p:nvSpPr>
        <p:spPr>
          <a:xfrm>
            <a:off x="481340" y="4170788"/>
            <a:ext cx="5288481" cy="695799"/>
          </a:xfrm>
          <a:prstGeom prst="rect">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100" dirty="0">
                <a:latin typeface="NOTEWORTHY LIGHT" panose="02000400000000000000" pitchFamily="2" charset="77"/>
                <a:ea typeface="NOTEWORTHY LIGHT" panose="02000400000000000000" pitchFamily="2" charset="77"/>
              </a:rPr>
              <a:t>Assessment should be a crucial part of all lessons</a:t>
            </a:r>
            <a:endParaRPr lang="en-US" sz="2100" dirty="0">
              <a:latin typeface="NOTEWORTHY LIGHT" panose="02000400000000000000" pitchFamily="2" charset="77"/>
              <a:ea typeface="NOTEWORTHY LIGHT" panose="02000400000000000000" pitchFamily="2" charset="77"/>
            </a:endParaRPr>
          </a:p>
        </p:txBody>
      </p:sp>
      <p:sp>
        <p:nvSpPr>
          <p:cNvPr id="24" name="Rectangle 23">
            <a:extLst>
              <a:ext uri="{FF2B5EF4-FFF2-40B4-BE49-F238E27FC236}">
                <a16:creationId xmlns:a16="http://schemas.microsoft.com/office/drawing/2014/main" id="{96402DC7-9671-0C79-F413-506862FB727E}"/>
              </a:ext>
            </a:extLst>
          </p:cNvPr>
          <p:cNvSpPr/>
          <p:nvPr/>
        </p:nvSpPr>
        <p:spPr>
          <a:xfrm>
            <a:off x="5911896" y="4170791"/>
            <a:ext cx="5505528" cy="695798"/>
          </a:xfrm>
          <a:prstGeom prst="rect">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Assessment should focus on progression</a:t>
            </a:r>
            <a:endParaRPr lang="en-US" sz="2200" dirty="0">
              <a:latin typeface="NOTEWORTHY LIGHT" panose="02000400000000000000" pitchFamily="2" charset="77"/>
              <a:ea typeface="NOTEWORTHY LIGHT" panose="02000400000000000000" pitchFamily="2" charset="77"/>
            </a:endParaRPr>
          </a:p>
        </p:txBody>
      </p:sp>
      <p:sp>
        <p:nvSpPr>
          <p:cNvPr id="26" name="Rectangle 25">
            <a:extLst>
              <a:ext uri="{FF2B5EF4-FFF2-40B4-BE49-F238E27FC236}">
                <a16:creationId xmlns:a16="http://schemas.microsoft.com/office/drawing/2014/main" id="{C3DD8B31-52FD-129E-5DA9-BFEC55CA8CA7}"/>
              </a:ext>
            </a:extLst>
          </p:cNvPr>
          <p:cNvSpPr/>
          <p:nvPr/>
        </p:nvSpPr>
        <p:spPr>
          <a:xfrm>
            <a:off x="481339" y="4987612"/>
            <a:ext cx="5288481" cy="695799"/>
          </a:xfrm>
          <a:prstGeom prst="rect">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Students should engage in their own assessment </a:t>
            </a:r>
            <a:endParaRPr lang="en-US" sz="2200" dirty="0">
              <a:latin typeface="NOTEWORTHY LIGHT" panose="02000400000000000000" pitchFamily="2" charset="77"/>
              <a:ea typeface="NOTEWORTHY LIGHT" panose="02000400000000000000" pitchFamily="2" charset="77"/>
            </a:endParaRPr>
          </a:p>
        </p:txBody>
      </p:sp>
      <p:sp>
        <p:nvSpPr>
          <p:cNvPr id="29" name="Cloud 28">
            <a:extLst>
              <a:ext uri="{FF2B5EF4-FFF2-40B4-BE49-F238E27FC236}">
                <a16:creationId xmlns:a16="http://schemas.microsoft.com/office/drawing/2014/main" id="{1F8A6ED4-B4AD-574E-E064-D8E1B3520C63}"/>
              </a:ext>
            </a:extLst>
          </p:cNvPr>
          <p:cNvSpPr/>
          <p:nvPr/>
        </p:nvSpPr>
        <p:spPr>
          <a:xfrm>
            <a:off x="7160401" y="4778218"/>
            <a:ext cx="3639492" cy="1944231"/>
          </a:xfrm>
          <a:prstGeom prst="cloud">
            <a:avLst/>
          </a:prstGeom>
          <a:solidFill>
            <a:srgbClr val="FCBF8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latin typeface="NOTEWORTHY LIGHT" panose="02000400000000000000" pitchFamily="2" charset="77"/>
                <a:ea typeface="NOTEWORTHY LIGHT" panose="02000400000000000000" pitchFamily="2" charset="77"/>
              </a:rPr>
              <a:t> Connecting to the pedagogy strand from the QTS standards where learners should lead their own learning with encouragement from the teacher.</a:t>
            </a:r>
            <a:endParaRPr lang="en-US" sz="1500" dirty="0">
              <a:solidFill>
                <a:schemeClr val="tx1"/>
              </a:solidFill>
              <a:latin typeface="NOTEWORTHY LIGHT" panose="02000400000000000000" pitchFamily="2" charset="77"/>
              <a:ea typeface="NOTEWORTHY LIGHT" panose="02000400000000000000" pitchFamily="2" charset="77"/>
            </a:endParaRPr>
          </a:p>
        </p:txBody>
      </p:sp>
      <p:sp>
        <p:nvSpPr>
          <p:cNvPr id="36" name="Arrow: Right 35">
            <a:extLst>
              <a:ext uri="{FF2B5EF4-FFF2-40B4-BE49-F238E27FC236}">
                <a16:creationId xmlns:a16="http://schemas.microsoft.com/office/drawing/2014/main" id="{E618C00E-B1B8-B499-AAE9-3A2F5E40912A}"/>
              </a:ext>
            </a:extLst>
          </p:cNvPr>
          <p:cNvSpPr/>
          <p:nvPr/>
        </p:nvSpPr>
        <p:spPr>
          <a:xfrm rot="669222">
            <a:off x="5885922" y="5262266"/>
            <a:ext cx="1245278" cy="415733"/>
          </a:xfrm>
          <a:prstGeom prst="rightArrow">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7565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F2C06776-AA53-4A2D-9433-8D68D8191D91}"/>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l="871" r="1" b="1"/>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886E6638-4EFE-375D-20A7-12D5451CD37A}"/>
              </a:ext>
            </a:extLst>
          </p:cNvPr>
          <p:cNvSpPr txBox="1"/>
          <p:nvPr/>
        </p:nvSpPr>
        <p:spPr>
          <a:xfrm>
            <a:off x="257017" y="135551"/>
            <a:ext cx="11677965" cy="538609"/>
          </a:xfrm>
          <a:prstGeom prst="rect">
            <a:avLst/>
          </a:prstGeom>
          <a:noFill/>
        </p:spPr>
        <p:txBody>
          <a:bodyPr wrap="square" rtlCol="0">
            <a:spAutoFit/>
          </a:bodyPr>
          <a:lstStyle/>
          <a:p>
            <a:pPr algn="l"/>
            <a:r>
              <a:rPr lang="en-GB" sz="2900" dirty="0">
                <a:solidFill>
                  <a:srgbClr val="294D1B"/>
                </a:solidFill>
                <a:latin typeface="CHICKEN Pie Height" panose="02000600000000000000" pitchFamily="2" charset="0"/>
              </a:rPr>
              <a:t>How is assessment for learning linked to the curriculum?</a:t>
            </a:r>
            <a:endParaRPr lang="en-US" sz="2900" dirty="0">
              <a:solidFill>
                <a:srgbClr val="294D1B"/>
              </a:solidFill>
              <a:latin typeface="CHICKEN Pie Height" panose="02000600000000000000" pitchFamily="2" charset="0"/>
            </a:endParaRPr>
          </a:p>
        </p:txBody>
      </p:sp>
      <p:pic>
        <p:nvPicPr>
          <p:cNvPr id="10" name="Picture 9">
            <a:extLst>
              <a:ext uri="{FF2B5EF4-FFF2-40B4-BE49-F238E27FC236}">
                <a16:creationId xmlns:a16="http://schemas.microsoft.com/office/drawing/2014/main" id="{69A3B815-09C7-B619-F586-716668DE05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9404" y="1088101"/>
            <a:ext cx="4521661" cy="4342913"/>
          </a:xfrm>
          <a:prstGeom prst="rect">
            <a:avLst/>
          </a:prstGeom>
        </p:spPr>
      </p:pic>
      <p:sp>
        <p:nvSpPr>
          <p:cNvPr id="11" name="TextBox 10">
            <a:extLst>
              <a:ext uri="{FF2B5EF4-FFF2-40B4-BE49-F238E27FC236}">
                <a16:creationId xmlns:a16="http://schemas.microsoft.com/office/drawing/2014/main" id="{F6386829-6528-6850-9A5C-DF43DC117B3D}"/>
              </a:ext>
            </a:extLst>
          </p:cNvPr>
          <p:cNvSpPr txBox="1"/>
          <p:nvPr/>
        </p:nvSpPr>
        <p:spPr>
          <a:xfrm>
            <a:off x="6094349" y="5556396"/>
            <a:ext cx="3224474" cy="369332"/>
          </a:xfrm>
          <a:prstGeom prst="rect">
            <a:avLst/>
          </a:prstGeom>
          <a:noFill/>
        </p:spPr>
        <p:txBody>
          <a:bodyPr wrap="square" rtlCol="0">
            <a:spAutoFit/>
          </a:bodyPr>
          <a:lstStyle/>
          <a:p>
            <a:pPr algn="l"/>
            <a:r>
              <a:rPr lang="en-GB" dirty="0"/>
              <a:t>(Welsh Government, 2020b)</a:t>
            </a:r>
            <a:endParaRPr lang="en-US" dirty="0"/>
          </a:p>
        </p:txBody>
      </p:sp>
      <p:sp>
        <p:nvSpPr>
          <p:cNvPr id="12" name="Rectangle 11">
            <a:extLst>
              <a:ext uri="{FF2B5EF4-FFF2-40B4-BE49-F238E27FC236}">
                <a16:creationId xmlns:a16="http://schemas.microsoft.com/office/drawing/2014/main" id="{7B7E632E-F127-0638-0A24-7D1949E49E37}"/>
              </a:ext>
            </a:extLst>
          </p:cNvPr>
          <p:cNvSpPr/>
          <p:nvPr/>
        </p:nvSpPr>
        <p:spPr>
          <a:xfrm>
            <a:off x="468427" y="1250594"/>
            <a:ext cx="5625922" cy="987624"/>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200" dirty="0">
                <a:solidFill>
                  <a:schemeClr val="tx1"/>
                </a:solidFill>
                <a:latin typeface="NOTEWORTHY LIGHT" panose="02000400000000000000" pitchFamily="2" charset="77"/>
                <a:ea typeface="NOTEWORTHY LIGHT" panose="02000400000000000000" pitchFamily="2" charset="77"/>
              </a:rPr>
              <a:t>The Welsh Government released assessment guidance which went hand in hand with progression.</a:t>
            </a:r>
            <a:endParaRPr lang="en-US" sz="2200" dirty="0">
              <a:solidFill>
                <a:schemeClr val="tx1"/>
              </a:solidFill>
              <a:latin typeface="NOTEWORTHY LIGHT" panose="02000400000000000000" pitchFamily="2" charset="77"/>
              <a:ea typeface="NOTEWORTHY LIGHT" panose="02000400000000000000" pitchFamily="2" charset="77"/>
            </a:endParaRPr>
          </a:p>
        </p:txBody>
      </p:sp>
      <p:sp>
        <p:nvSpPr>
          <p:cNvPr id="13" name="Rectangle 12">
            <a:extLst>
              <a:ext uri="{FF2B5EF4-FFF2-40B4-BE49-F238E27FC236}">
                <a16:creationId xmlns:a16="http://schemas.microsoft.com/office/drawing/2014/main" id="{86D0770A-E0B7-D1EF-33CD-DB94A56EE447}"/>
              </a:ext>
            </a:extLst>
          </p:cNvPr>
          <p:cNvSpPr/>
          <p:nvPr/>
        </p:nvSpPr>
        <p:spPr>
          <a:xfrm>
            <a:off x="468427" y="2420072"/>
            <a:ext cx="5625922" cy="619715"/>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solidFill>
                  <a:schemeClr val="tx1"/>
                </a:solidFill>
                <a:latin typeface="NOTEWORTHY LIGHT" panose="02000400000000000000" pitchFamily="2" charset="77"/>
                <a:ea typeface="NOTEWORTHY LIGHT" panose="02000400000000000000" pitchFamily="2" charset="77"/>
              </a:rPr>
              <a:t>Key principles of assessment include:</a:t>
            </a:r>
            <a:endParaRPr lang="en-US" sz="2200" dirty="0">
              <a:solidFill>
                <a:schemeClr val="tx1"/>
              </a:solidFill>
              <a:latin typeface="NOTEWORTHY LIGHT" panose="02000400000000000000" pitchFamily="2" charset="77"/>
              <a:ea typeface="NOTEWORTHY LIGHT" panose="02000400000000000000" pitchFamily="2" charset="77"/>
            </a:endParaRPr>
          </a:p>
        </p:txBody>
      </p:sp>
      <p:sp>
        <p:nvSpPr>
          <p:cNvPr id="14" name="Rectangle 13">
            <a:extLst>
              <a:ext uri="{FF2B5EF4-FFF2-40B4-BE49-F238E27FC236}">
                <a16:creationId xmlns:a16="http://schemas.microsoft.com/office/drawing/2014/main" id="{1C09383E-75DC-C2FE-B507-120501F46E99}"/>
              </a:ext>
            </a:extLst>
          </p:cNvPr>
          <p:cNvSpPr/>
          <p:nvPr/>
        </p:nvSpPr>
        <p:spPr>
          <a:xfrm>
            <a:off x="468426" y="4718951"/>
            <a:ext cx="1908109" cy="1908109"/>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Placing learners at the centre of assessment.</a:t>
            </a:r>
            <a:endParaRPr lang="en-US" sz="2200" dirty="0">
              <a:latin typeface="NOTEWORTHY LIGHT" panose="02000400000000000000" pitchFamily="2" charset="77"/>
              <a:ea typeface="NOTEWORTHY LIGHT" panose="02000400000000000000" pitchFamily="2" charset="77"/>
            </a:endParaRPr>
          </a:p>
        </p:txBody>
      </p:sp>
      <p:sp>
        <p:nvSpPr>
          <p:cNvPr id="17" name="Rectangle 16">
            <a:extLst>
              <a:ext uri="{FF2B5EF4-FFF2-40B4-BE49-F238E27FC236}">
                <a16:creationId xmlns:a16="http://schemas.microsoft.com/office/drawing/2014/main" id="{29E4D2F2-E925-4323-9795-8319F14A5840}"/>
              </a:ext>
            </a:extLst>
          </p:cNvPr>
          <p:cNvSpPr/>
          <p:nvPr/>
        </p:nvSpPr>
        <p:spPr>
          <a:xfrm>
            <a:off x="3761884" y="4706766"/>
            <a:ext cx="1908109" cy="1908109"/>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200" dirty="0">
                <a:latin typeface="NOTEWORTHY LIGHT" panose="02000400000000000000" pitchFamily="2" charset="77"/>
                <a:ea typeface="NOTEWORTHY LIGHT" panose="02000400000000000000" pitchFamily="2" charset="77"/>
              </a:rPr>
              <a:t>Assessment should identify the needs and achievements of the learners.</a:t>
            </a:r>
            <a:endParaRPr lang="en-US" sz="2200" dirty="0">
              <a:latin typeface="NOTEWORTHY LIGHT" panose="02000400000000000000" pitchFamily="2" charset="77"/>
              <a:ea typeface="NOTEWORTHY LIGHT" panose="02000400000000000000" pitchFamily="2" charset="77"/>
            </a:endParaRPr>
          </a:p>
        </p:txBody>
      </p:sp>
      <p:sp>
        <p:nvSpPr>
          <p:cNvPr id="20" name="Rectangle 19">
            <a:extLst>
              <a:ext uri="{FF2B5EF4-FFF2-40B4-BE49-F238E27FC236}">
                <a16:creationId xmlns:a16="http://schemas.microsoft.com/office/drawing/2014/main" id="{BE1ABD27-BBA4-A7E2-C6E9-8B46255CF8F3}"/>
              </a:ext>
            </a:extLst>
          </p:cNvPr>
          <p:cNvSpPr/>
          <p:nvPr/>
        </p:nvSpPr>
        <p:spPr>
          <a:xfrm>
            <a:off x="2182989" y="3259558"/>
            <a:ext cx="1908109" cy="1908109"/>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dirty="0">
                <a:latin typeface="NOTEWORTHY LIGHT" panose="02000400000000000000" pitchFamily="2" charset="77"/>
                <a:ea typeface="NOTEWORTHY LIGHT" panose="02000400000000000000" pitchFamily="2" charset="77"/>
              </a:rPr>
              <a:t>Assessment should be an on-going process and should be included in day to day practice.</a:t>
            </a:r>
            <a:endParaRPr lang="en-US" sz="20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3217673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F313DF61-0923-AC7E-ED75-948A720B3D6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425" b="-1"/>
          <a:stretch/>
        </p:blipFill>
        <p:spPr>
          <a:xfrm>
            <a:off x="20" y="1282"/>
            <a:ext cx="12191980" cy="6856718"/>
          </a:xfrm>
          <a:prstGeom prst="rect">
            <a:avLst/>
          </a:prstGeom>
        </p:spPr>
      </p:pic>
      <p:sp>
        <p:nvSpPr>
          <p:cNvPr id="5" name="TextBox 4">
            <a:extLst>
              <a:ext uri="{FF2B5EF4-FFF2-40B4-BE49-F238E27FC236}">
                <a16:creationId xmlns:a16="http://schemas.microsoft.com/office/drawing/2014/main" id="{51ADF437-334E-597D-D318-66728A6C8414}"/>
              </a:ext>
            </a:extLst>
          </p:cNvPr>
          <p:cNvSpPr txBox="1"/>
          <p:nvPr/>
        </p:nvSpPr>
        <p:spPr>
          <a:xfrm>
            <a:off x="204709" y="122976"/>
            <a:ext cx="7214103"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Assessment for learning principles </a:t>
            </a:r>
            <a:endParaRPr lang="en-US" sz="3000" dirty="0">
              <a:solidFill>
                <a:srgbClr val="294D1B"/>
              </a:solidFill>
              <a:latin typeface="CHICKEN Pie Height" panose="02000600000000000000" pitchFamily="2" charset="0"/>
            </a:endParaRPr>
          </a:p>
        </p:txBody>
      </p:sp>
      <p:sp>
        <p:nvSpPr>
          <p:cNvPr id="6" name="TextBox 5">
            <a:extLst>
              <a:ext uri="{FF2B5EF4-FFF2-40B4-BE49-F238E27FC236}">
                <a16:creationId xmlns:a16="http://schemas.microsoft.com/office/drawing/2014/main" id="{88C20E3A-0935-80A6-C6CD-61B3F8F76331}"/>
              </a:ext>
            </a:extLst>
          </p:cNvPr>
          <p:cNvSpPr txBox="1"/>
          <p:nvPr/>
        </p:nvSpPr>
        <p:spPr>
          <a:xfrm>
            <a:off x="5184115" y="2235451"/>
            <a:ext cx="1828800" cy="1828800"/>
          </a:xfrm>
          <a:prstGeom prst="rect">
            <a:avLst/>
          </a:prstGeom>
          <a:noFill/>
        </p:spPr>
        <p:txBody>
          <a:bodyPr wrap="square" rtlCol="0">
            <a:spAutoFit/>
          </a:bodyPr>
          <a:lstStyle/>
          <a:p>
            <a:pPr algn="l"/>
            <a:endParaRPr lang="en-US" dirty="0"/>
          </a:p>
        </p:txBody>
      </p:sp>
      <p:sp>
        <p:nvSpPr>
          <p:cNvPr id="7" name="Rectangle 6">
            <a:extLst>
              <a:ext uri="{FF2B5EF4-FFF2-40B4-BE49-F238E27FC236}">
                <a16:creationId xmlns:a16="http://schemas.microsoft.com/office/drawing/2014/main" id="{A5C3BEE7-8DD9-445B-7C5C-E8FCD66F749C}"/>
              </a:ext>
            </a:extLst>
          </p:cNvPr>
          <p:cNvSpPr/>
          <p:nvPr/>
        </p:nvSpPr>
        <p:spPr>
          <a:xfrm>
            <a:off x="204709" y="1793623"/>
            <a:ext cx="3200046" cy="3200046"/>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NOTEWORTHY LIGHT" panose="02000400000000000000" pitchFamily="2" charset="77"/>
                <a:ea typeface="NOTEWORTHY LIGHT" panose="02000400000000000000" pitchFamily="2" charset="77"/>
              </a:rPr>
              <a:t>Assessment for learning should be central to classroom practice.</a:t>
            </a:r>
            <a:endParaRPr lang="en-US" sz="2500" dirty="0">
              <a:solidFill>
                <a:schemeClr val="tx1"/>
              </a:solidFill>
              <a:latin typeface="NOTEWORTHY LIGHT" panose="02000400000000000000" pitchFamily="2" charset="77"/>
              <a:ea typeface="NOTEWORTHY LIGHT" panose="02000400000000000000" pitchFamily="2" charset="77"/>
            </a:endParaRPr>
          </a:p>
        </p:txBody>
      </p:sp>
      <p:sp>
        <p:nvSpPr>
          <p:cNvPr id="10" name="Rectangle 9">
            <a:extLst>
              <a:ext uri="{FF2B5EF4-FFF2-40B4-BE49-F238E27FC236}">
                <a16:creationId xmlns:a16="http://schemas.microsoft.com/office/drawing/2014/main" id="{9F008949-40A4-9237-C14B-6D22290375CB}"/>
              </a:ext>
            </a:extLst>
          </p:cNvPr>
          <p:cNvSpPr/>
          <p:nvPr/>
        </p:nvSpPr>
        <p:spPr>
          <a:xfrm>
            <a:off x="4317351" y="1843441"/>
            <a:ext cx="3200045" cy="3200045"/>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NOTEWORTHY LIGHT" panose="02000400000000000000" pitchFamily="2" charset="77"/>
                <a:ea typeface="NOTEWORTHY LIGHT" panose="02000400000000000000" pitchFamily="2" charset="77"/>
              </a:rPr>
              <a:t>Learners should receive guidance on how to improve by given information to plan their next steps in learning.</a:t>
            </a:r>
            <a:endParaRPr lang="en-US" sz="2500" dirty="0">
              <a:solidFill>
                <a:schemeClr val="tx1"/>
              </a:solidFill>
              <a:latin typeface="NOTEWORTHY LIGHT" panose="02000400000000000000" pitchFamily="2" charset="77"/>
              <a:ea typeface="NOTEWORTHY LIGHT" panose="02000400000000000000" pitchFamily="2" charset="77"/>
            </a:endParaRPr>
          </a:p>
        </p:txBody>
      </p:sp>
      <p:sp>
        <p:nvSpPr>
          <p:cNvPr id="12" name="Rectangle 11">
            <a:extLst>
              <a:ext uri="{FF2B5EF4-FFF2-40B4-BE49-F238E27FC236}">
                <a16:creationId xmlns:a16="http://schemas.microsoft.com/office/drawing/2014/main" id="{48568CA4-1BAF-423C-5BAC-8E946A38D519}"/>
              </a:ext>
            </a:extLst>
          </p:cNvPr>
          <p:cNvSpPr/>
          <p:nvPr/>
        </p:nvSpPr>
        <p:spPr>
          <a:xfrm>
            <a:off x="8404555" y="1843441"/>
            <a:ext cx="3200045" cy="3200045"/>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NOTEWORTHY LIGHT" panose="02000400000000000000" pitchFamily="2" charset="77"/>
                <a:ea typeface="NOTEWORTHY LIGHT" panose="02000400000000000000" pitchFamily="2" charset="77"/>
              </a:rPr>
              <a:t>Assessment for learning should help identify learners achievements and efforts.</a:t>
            </a:r>
            <a:endParaRPr lang="en-US" sz="2500" dirty="0">
              <a:solidFill>
                <a:schemeClr val="tx1"/>
              </a:solidFill>
              <a:latin typeface="NOTEWORTHY LIGHT" panose="02000400000000000000" pitchFamily="2" charset="77"/>
              <a:ea typeface="NOTEWORTHY LIGHT" panose="02000400000000000000" pitchFamily="2" charset="77"/>
            </a:endParaRPr>
          </a:p>
        </p:txBody>
      </p:sp>
      <p:sp>
        <p:nvSpPr>
          <p:cNvPr id="15" name="TextBox 14">
            <a:extLst>
              <a:ext uri="{FF2B5EF4-FFF2-40B4-BE49-F238E27FC236}">
                <a16:creationId xmlns:a16="http://schemas.microsoft.com/office/drawing/2014/main" id="{F10F0D1D-CDE3-2E78-DCDA-64288CAF6EBC}"/>
              </a:ext>
            </a:extLst>
          </p:cNvPr>
          <p:cNvSpPr txBox="1"/>
          <p:nvPr/>
        </p:nvSpPr>
        <p:spPr>
          <a:xfrm>
            <a:off x="7490100" y="190665"/>
            <a:ext cx="4224714" cy="369332"/>
          </a:xfrm>
          <a:prstGeom prst="rect">
            <a:avLst/>
          </a:prstGeom>
          <a:noFill/>
        </p:spPr>
        <p:txBody>
          <a:bodyPr wrap="square" rtlCol="0">
            <a:spAutoFit/>
          </a:bodyPr>
          <a:lstStyle/>
          <a:p>
            <a:pPr algn="l"/>
            <a:r>
              <a:rPr lang="en-GB" dirty="0"/>
              <a:t>(Assessment reform group, 2002)</a:t>
            </a:r>
            <a:endParaRPr lang="en-US" dirty="0"/>
          </a:p>
        </p:txBody>
      </p:sp>
    </p:spTree>
    <p:extLst>
      <p:ext uri="{BB962C8B-B14F-4D97-AF65-F5344CB8AC3E}">
        <p14:creationId xmlns:p14="http://schemas.microsoft.com/office/powerpoint/2010/main" val="42283411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4D332D4B-C0A5-120D-8BEB-3EFE744B0549}"/>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r="872" b="1"/>
          <a:stretch/>
        </p:blipFill>
        <p:spPr>
          <a:xfrm>
            <a:off x="20" y="1282"/>
            <a:ext cx="12191980" cy="6856718"/>
          </a:xfrm>
          <a:prstGeom prst="rect">
            <a:avLst/>
          </a:prstGeom>
        </p:spPr>
      </p:pic>
      <p:sp>
        <p:nvSpPr>
          <p:cNvPr id="5" name="TextBox 4">
            <a:extLst>
              <a:ext uri="{FF2B5EF4-FFF2-40B4-BE49-F238E27FC236}">
                <a16:creationId xmlns:a16="http://schemas.microsoft.com/office/drawing/2014/main" id="{CA902C03-5090-3818-1B07-158C5EE39AC8}"/>
              </a:ext>
            </a:extLst>
          </p:cNvPr>
          <p:cNvSpPr txBox="1"/>
          <p:nvPr/>
        </p:nvSpPr>
        <p:spPr>
          <a:xfrm>
            <a:off x="241151" y="188614"/>
            <a:ext cx="10208058" cy="538609"/>
          </a:xfrm>
          <a:prstGeom prst="rect">
            <a:avLst/>
          </a:prstGeom>
          <a:noFill/>
        </p:spPr>
        <p:txBody>
          <a:bodyPr wrap="square" rtlCol="0">
            <a:spAutoFit/>
          </a:bodyPr>
          <a:lstStyle/>
          <a:p>
            <a:pPr algn="l"/>
            <a:r>
              <a:rPr lang="en-GB" sz="2900" dirty="0">
                <a:solidFill>
                  <a:srgbClr val="294D1B"/>
                </a:solidFill>
                <a:latin typeface="CHICKEN Pie Height" panose="02000600000000000000" pitchFamily="2" charset="0"/>
              </a:rPr>
              <a:t>Using assessment for learning in planning </a:t>
            </a:r>
            <a:endParaRPr lang="en-US" sz="2900" dirty="0">
              <a:solidFill>
                <a:srgbClr val="294D1B"/>
              </a:solidFill>
              <a:latin typeface="CHICKEN Pie Height" panose="02000600000000000000" pitchFamily="2" charset="0"/>
            </a:endParaRPr>
          </a:p>
        </p:txBody>
      </p:sp>
      <p:sp>
        <p:nvSpPr>
          <p:cNvPr id="7" name="Arrow: Pentagon 6">
            <a:extLst>
              <a:ext uri="{FF2B5EF4-FFF2-40B4-BE49-F238E27FC236}">
                <a16:creationId xmlns:a16="http://schemas.microsoft.com/office/drawing/2014/main" id="{F3295775-6454-A8FF-603B-B268B6947AEE}"/>
              </a:ext>
            </a:extLst>
          </p:cNvPr>
          <p:cNvSpPr/>
          <p:nvPr/>
        </p:nvSpPr>
        <p:spPr>
          <a:xfrm>
            <a:off x="241151" y="1245087"/>
            <a:ext cx="11813248" cy="729072"/>
          </a:xfrm>
          <a:prstGeom prst="homePlate">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200" dirty="0">
                <a:solidFill>
                  <a:schemeClr val="tx1"/>
                </a:solidFill>
                <a:latin typeface="NOTEWORTHY LIGHT" panose="02000400000000000000" pitchFamily="2" charset="77"/>
                <a:ea typeface="NOTEWORTHY LIGHT" panose="02000400000000000000" pitchFamily="2" charset="77"/>
              </a:rPr>
              <a:t>- Donaldson (2015, pp. 75-76) suggests that effective assessment for learning requires careful preparation ahead of time and should be included in lesson plans.</a:t>
            </a:r>
            <a:endParaRPr lang="en-US" sz="2200" dirty="0">
              <a:solidFill>
                <a:schemeClr val="tx1"/>
              </a:solidFill>
              <a:latin typeface="NOTEWORTHY LIGHT" panose="02000400000000000000" pitchFamily="2" charset="77"/>
              <a:ea typeface="NOTEWORTHY LIGHT" panose="02000400000000000000" pitchFamily="2" charset="77"/>
            </a:endParaRPr>
          </a:p>
        </p:txBody>
      </p:sp>
      <p:sp>
        <p:nvSpPr>
          <p:cNvPr id="11" name="Arrow: Pentagon 10">
            <a:extLst>
              <a:ext uri="{FF2B5EF4-FFF2-40B4-BE49-F238E27FC236}">
                <a16:creationId xmlns:a16="http://schemas.microsoft.com/office/drawing/2014/main" id="{C7EED302-E887-3B61-1CA4-1CC8D2CC24A7}"/>
              </a:ext>
            </a:extLst>
          </p:cNvPr>
          <p:cNvSpPr/>
          <p:nvPr/>
        </p:nvSpPr>
        <p:spPr>
          <a:xfrm>
            <a:off x="241151" y="2492023"/>
            <a:ext cx="11813248" cy="729072"/>
          </a:xfrm>
          <a:prstGeom prst="homePlate">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2200" dirty="0">
                <a:solidFill>
                  <a:schemeClr val="tx1"/>
                </a:solidFill>
                <a:latin typeface="NOTEWORTHY LIGHT" panose="02000400000000000000" pitchFamily="2" charset="77"/>
                <a:ea typeface="NOTEWORTHY LIGHT" panose="02000400000000000000" pitchFamily="2" charset="77"/>
              </a:rPr>
              <a:t>- Jones (2005, p. 8) further reinforces this by expressing the importance of carefully planned assessment for learning where teachers should plan opportunities for learners to progress towards the learning intentions.</a:t>
            </a:r>
            <a:endParaRPr lang="en-US" sz="2200" dirty="0">
              <a:solidFill>
                <a:schemeClr val="tx1"/>
              </a:solidFill>
              <a:latin typeface="NOTEWORTHY LIGHT" panose="02000400000000000000" pitchFamily="2" charset="77"/>
              <a:ea typeface="NOTEWORTHY LIGHT" panose="02000400000000000000" pitchFamily="2" charset="77"/>
            </a:endParaRPr>
          </a:p>
        </p:txBody>
      </p:sp>
      <p:sp>
        <p:nvSpPr>
          <p:cNvPr id="13" name="Arrow: Pentagon 12">
            <a:extLst>
              <a:ext uri="{FF2B5EF4-FFF2-40B4-BE49-F238E27FC236}">
                <a16:creationId xmlns:a16="http://schemas.microsoft.com/office/drawing/2014/main" id="{32D646CF-69D0-D032-DC42-9940FE37D941}"/>
              </a:ext>
            </a:extLst>
          </p:cNvPr>
          <p:cNvSpPr/>
          <p:nvPr/>
        </p:nvSpPr>
        <p:spPr>
          <a:xfrm>
            <a:off x="241151" y="3738959"/>
            <a:ext cx="11813248" cy="729072"/>
          </a:xfrm>
          <a:prstGeom prst="homePlate">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2200" dirty="0">
                <a:solidFill>
                  <a:schemeClr val="tx1"/>
                </a:solidFill>
                <a:latin typeface="NOTEWORTHY LIGHT" panose="02000400000000000000" pitchFamily="2" charset="77"/>
                <a:ea typeface="NOTEWORTHY LIGHT" panose="02000400000000000000" pitchFamily="2" charset="77"/>
              </a:rPr>
              <a:t>Including: objectives that prioritise learning, strategies to assess children’s prior knowledge, questioning to deepen understanding and promote critical thinking, mini plenaries and self or peer assessment.</a:t>
            </a:r>
            <a:endParaRPr lang="en-US" sz="2200" dirty="0">
              <a:solidFill>
                <a:schemeClr val="tx1"/>
              </a:solidFill>
              <a:latin typeface="NOTEWORTHY LIGHT" panose="02000400000000000000" pitchFamily="2" charset="77"/>
              <a:ea typeface="NOTEWORTHY LIGHT" panose="02000400000000000000" pitchFamily="2" charset="77"/>
            </a:endParaRPr>
          </a:p>
        </p:txBody>
      </p:sp>
      <p:sp>
        <p:nvSpPr>
          <p:cNvPr id="15" name="Arrow: Pentagon 14">
            <a:extLst>
              <a:ext uri="{FF2B5EF4-FFF2-40B4-BE49-F238E27FC236}">
                <a16:creationId xmlns:a16="http://schemas.microsoft.com/office/drawing/2014/main" id="{A865B419-901A-072A-2944-A65E322EEA5B}"/>
              </a:ext>
            </a:extLst>
          </p:cNvPr>
          <p:cNvSpPr/>
          <p:nvPr/>
        </p:nvSpPr>
        <p:spPr>
          <a:xfrm>
            <a:off x="241151" y="5248377"/>
            <a:ext cx="11813248" cy="729072"/>
          </a:xfrm>
          <a:prstGeom prst="homePlate">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2200" dirty="0">
                <a:solidFill>
                  <a:schemeClr val="tx1"/>
                </a:solidFill>
                <a:latin typeface="NOTEWORTHY LIGHT" panose="02000400000000000000" pitchFamily="2" charset="77"/>
                <a:ea typeface="NOTEWORTHY LIGHT" panose="02000400000000000000" pitchFamily="2" charset="77"/>
              </a:rPr>
              <a:t>- These opportunities may vary based on the subject area, the learners current stage in their learning, their misconceptions, age and whether they have used them before (Welsh Government, 2010, p. 30)</a:t>
            </a:r>
            <a:endParaRPr lang="en-US" sz="2200" dirty="0">
              <a:solidFill>
                <a:schemeClr val="tx1"/>
              </a:solidFill>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2803566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AD0B06EB-C354-05CE-84AC-2BF48FAC7F60}"/>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872" b="1"/>
          <a:stretch/>
        </p:blipFill>
        <p:spPr>
          <a:xfrm>
            <a:off x="20" y="1282"/>
            <a:ext cx="12191980" cy="6856718"/>
          </a:xfrm>
          <a:prstGeom prst="rect">
            <a:avLst/>
          </a:prstGeom>
        </p:spPr>
      </p:pic>
      <p:sp>
        <p:nvSpPr>
          <p:cNvPr id="5" name="TextBox 4">
            <a:extLst>
              <a:ext uri="{FF2B5EF4-FFF2-40B4-BE49-F238E27FC236}">
                <a16:creationId xmlns:a16="http://schemas.microsoft.com/office/drawing/2014/main" id="{D36C5674-7EB1-7B3F-4FAA-D5210A5CC84D}"/>
              </a:ext>
            </a:extLst>
          </p:cNvPr>
          <p:cNvSpPr txBox="1"/>
          <p:nvPr/>
        </p:nvSpPr>
        <p:spPr>
          <a:xfrm>
            <a:off x="3603239" y="212739"/>
            <a:ext cx="5725333" cy="630942"/>
          </a:xfrm>
          <a:prstGeom prst="rect">
            <a:avLst/>
          </a:prstGeom>
          <a:noFill/>
          <a:ln>
            <a:noFill/>
          </a:ln>
        </p:spPr>
        <p:txBody>
          <a:bodyPr wrap="square" rtlCol="0">
            <a:spAutoFit/>
          </a:bodyPr>
          <a:lstStyle/>
          <a:p>
            <a:pPr algn="l"/>
            <a:r>
              <a:rPr lang="en-GB" sz="3500" dirty="0">
                <a:solidFill>
                  <a:srgbClr val="294D1B"/>
                </a:solidFill>
                <a:latin typeface="CHICKEN Pie Height" panose="02000600000000000000" pitchFamily="2" charset="0"/>
              </a:rPr>
              <a:t>Lesson overview </a:t>
            </a:r>
            <a:endParaRPr lang="en-US" sz="3500" dirty="0">
              <a:solidFill>
                <a:srgbClr val="294D1B"/>
              </a:solidFill>
              <a:latin typeface="CHICKEN Pie Height" panose="02000600000000000000" pitchFamily="2" charset="0"/>
            </a:endParaRPr>
          </a:p>
        </p:txBody>
      </p:sp>
      <p:sp>
        <p:nvSpPr>
          <p:cNvPr id="6" name="Rectangle 5">
            <a:extLst>
              <a:ext uri="{FF2B5EF4-FFF2-40B4-BE49-F238E27FC236}">
                <a16:creationId xmlns:a16="http://schemas.microsoft.com/office/drawing/2014/main" id="{BC5769F7-F0F9-1A87-4AE8-526948E29B7A}"/>
              </a:ext>
            </a:extLst>
          </p:cNvPr>
          <p:cNvSpPr/>
          <p:nvPr/>
        </p:nvSpPr>
        <p:spPr>
          <a:xfrm>
            <a:off x="1251087" y="1001069"/>
            <a:ext cx="9689826" cy="5345309"/>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Used a variety of AFL strategies to aid progression in a year four class.</a:t>
            </a:r>
          </a:p>
          <a:p>
            <a:pPr marL="285750" indent="-285750">
              <a:buFontTx/>
              <a:buChar char="-"/>
            </a:pPr>
            <a:endParaRPr lang="en-GB" sz="20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 Mathematics and numeracy lesson with a focus of calculating percentages off the original price using division and subtraction.</a:t>
            </a:r>
          </a:p>
          <a:p>
            <a:pPr marL="285750" indent="-285750">
              <a:buFontTx/>
              <a:buChar char="-"/>
            </a:pPr>
            <a:endParaRPr lang="en-GB" sz="20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Learners have previously had lessons on percentages and fractions, which are closely related.</a:t>
            </a:r>
          </a:p>
          <a:p>
            <a:pPr marL="285750" indent="-285750">
              <a:buFontTx/>
              <a:buChar char="-"/>
            </a:pPr>
            <a:endParaRPr lang="en-GB" sz="20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Familiar on how to calculate percentages.</a:t>
            </a:r>
          </a:p>
          <a:p>
            <a:pPr marL="285750" indent="-285750">
              <a:buFontTx/>
              <a:buChar char="-"/>
            </a:pPr>
            <a:endParaRPr lang="en-GB" sz="20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In this lesson, they will build upon prior knowledge by continuing to progress in these skills:</a:t>
            </a:r>
          </a:p>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‘I have experienced fractions in practical situations. Using a range of representations’</a:t>
            </a:r>
          </a:p>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‘I have explored and can use my understanding of multiplication relationships to multiply and divide whole numbers. Using a range of representations, including sharing, grouping and arrays.’</a:t>
            </a:r>
          </a:p>
          <a:p>
            <a:pPr marL="285750" indent="-285750">
              <a:buFontTx/>
              <a:buChar char="-"/>
            </a:pPr>
            <a:endParaRPr lang="en-GB" sz="20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000" dirty="0">
                <a:solidFill>
                  <a:schemeClr val="tx1"/>
                </a:solidFill>
                <a:latin typeface="NOTEWORTHY LIGHT" panose="02000400000000000000" pitchFamily="2" charset="77"/>
                <a:ea typeface="NOTEWORTHY LIGHT" panose="02000400000000000000" pitchFamily="2" charset="77"/>
              </a:rPr>
              <a:t>These skills are from the statement of what matters: ‘The number system is used to represent and compare relationships between numbers and quantities’ under progression step 2 (Welsh Government, 2020a).</a:t>
            </a:r>
          </a:p>
        </p:txBody>
      </p:sp>
    </p:spTree>
    <p:extLst>
      <p:ext uri="{BB962C8B-B14F-4D97-AF65-F5344CB8AC3E}">
        <p14:creationId xmlns:p14="http://schemas.microsoft.com/office/powerpoint/2010/main" val="2359739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4" name="Content Placeholder 13">
            <a:extLst>
              <a:ext uri="{FF2B5EF4-FFF2-40B4-BE49-F238E27FC236}">
                <a16:creationId xmlns:a16="http://schemas.microsoft.com/office/drawing/2014/main" id="{551F8820-AC2A-2221-F88A-EF3C3362462A}"/>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r="425" b="-1"/>
          <a:stretch/>
        </p:blipFill>
        <p:spPr>
          <a:xfrm>
            <a:off x="20" y="1282"/>
            <a:ext cx="12191980" cy="6856718"/>
          </a:xfrm>
          <a:prstGeom prst="rect">
            <a:avLst/>
          </a:prstGeom>
        </p:spPr>
      </p:pic>
      <p:sp>
        <p:nvSpPr>
          <p:cNvPr id="15" name="TextBox 14">
            <a:extLst>
              <a:ext uri="{FF2B5EF4-FFF2-40B4-BE49-F238E27FC236}">
                <a16:creationId xmlns:a16="http://schemas.microsoft.com/office/drawing/2014/main" id="{D09DE900-1430-F308-B0DD-5C9ABB82494F}"/>
              </a:ext>
            </a:extLst>
          </p:cNvPr>
          <p:cNvSpPr txBox="1"/>
          <p:nvPr/>
        </p:nvSpPr>
        <p:spPr>
          <a:xfrm>
            <a:off x="140555" y="88020"/>
            <a:ext cx="5354395"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Lesson slip</a:t>
            </a:r>
            <a:endParaRPr lang="en-US" sz="3000" dirty="0">
              <a:solidFill>
                <a:srgbClr val="294D1B"/>
              </a:solidFill>
              <a:latin typeface="CHICKEN Pie Height" panose="02000600000000000000" pitchFamily="2" charset="0"/>
            </a:endParaRPr>
          </a:p>
        </p:txBody>
      </p:sp>
      <p:sp>
        <p:nvSpPr>
          <p:cNvPr id="24" name="TextBox 23">
            <a:extLst>
              <a:ext uri="{FF2B5EF4-FFF2-40B4-BE49-F238E27FC236}">
                <a16:creationId xmlns:a16="http://schemas.microsoft.com/office/drawing/2014/main" id="{F7EA80B7-471A-6717-6001-063057F53FA3}"/>
              </a:ext>
            </a:extLst>
          </p:cNvPr>
          <p:cNvSpPr txBox="1"/>
          <p:nvPr/>
        </p:nvSpPr>
        <p:spPr>
          <a:xfrm>
            <a:off x="140555" y="4769432"/>
            <a:ext cx="5811260" cy="1446550"/>
          </a:xfrm>
          <a:prstGeom prst="rect">
            <a:avLst/>
          </a:prstGeom>
          <a:noFill/>
        </p:spPr>
        <p:txBody>
          <a:bodyPr wrap="square" rtlCol="0">
            <a:spAutoFit/>
          </a:bodyPr>
          <a:lstStyle/>
          <a:p>
            <a:pPr marL="285750" indent="-285750" algn="l">
              <a:buFont typeface="Arial" panose="020B0604020202020204" pitchFamily="34" charset="0"/>
              <a:buChar char="•"/>
            </a:pPr>
            <a:r>
              <a:rPr lang="en-GB" sz="2200" dirty="0">
                <a:latin typeface="NOTEWORTHY LIGHT" panose="02000400000000000000" pitchFamily="2" charset="77"/>
                <a:ea typeface="NOTEWORTHY LIGHT" panose="02000400000000000000" pitchFamily="2" charset="77"/>
              </a:rPr>
              <a:t>In the introduction of the lesson I used a lesson slip for the learners to see the aims of the lesson and the success criteria, providing them with clear goals to work towards throughout the lesson.</a:t>
            </a:r>
            <a:endParaRPr lang="en-US" sz="2200" dirty="0">
              <a:latin typeface="NOTEWORTHY LIGHT" panose="02000400000000000000" pitchFamily="2" charset="77"/>
              <a:ea typeface="NOTEWORTHY LIGHT" panose="02000400000000000000" pitchFamily="2" charset="77"/>
            </a:endParaRPr>
          </a:p>
        </p:txBody>
      </p:sp>
      <p:pic>
        <p:nvPicPr>
          <p:cNvPr id="25" name="Picture 24">
            <a:extLst>
              <a:ext uri="{FF2B5EF4-FFF2-40B4-BE49-F238E27FC236}">
                <a16:creationId xmlns:a16="http://schemas.microsoft.com/office/drawing/2014/main" id="{F89ECD21-8B39-9243-5A83-F18D8A17DC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555" y="642018"/>
            <a:ext cx="5994400" cy="3759200"/>
          </a:xfrm>
          <a:prstGeom prst="rect">
            <a:avLst/>
          </a:prstGeom>
        </p:spPr>
      </p:pic>
      <p:pic>
        <p:nvPicPr>
          <p:cNvPr id="26" name="Picture 25">
            <a:extLst>
              <a:ext uri="{FF2B5EF4-FFF2-40B4-BE49-F238E27FC236}">
                <a16:creationId xmlns:a16="http://schemas.microsoft.com/office/drawing/2014/main" id="{EC4C7CCF-AEEC-BED8-444E-6240B2A7F6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642018"/>
            <a:ext cx="5607371" cy="3574648"/>
          </a:xfrm>
          <a:prstGeom prst="rect">
            <a:avLst/>
          </a:prstGeom>
        </p:spPr>
      </p:pic>
      <p:pic>
        <p:nvPicPr>
          <p:cNvPr id="27" name="Picture 26">
            <a:extLst>
              <a:ext uri="{FF2B5EF4-FFF2-40B4-BE49-F238E27FC236}">
                <a16:creationId xmlns:a16="http://schemas.microsoft.com/office/drawing/2014/main" id="{097F7F6A-61AA-14BE-800B-92DCB1D9D4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4476" y="4167808"/>
            <a:ext cx="5607371" cy="2734097"/>
          </a:xfrm>
          <a:prstGeom prst="rect">
            <a:avLst/>
          </a:prstGeom>
        </p:spPr>
      </p:pic>
    </p:spTree>
    <p:extLst>
      <p:ext uri="{BB962C8B-B14F-4D97-AF65-F5344CB8AC3E}">
        <p14:creationId xmlns:p14="http://schemas.microsoft.com/office/powerpoint/2010/main" val="4285253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Content Placeholder 5">
            <a:extLst>
              <a:ext uri="{FF2B5EF4-FFF2-40B4-BE49-F238E27FC236}">
                <a16:creationId xmlns:a16="http://schemas.microsoft.com/office/drawing/2014/main" id="{489D2739-A954-4115-B0E8-41229CD1FA5F}"/>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
        <p:nvSpPr>
          <p:cNvPr id="8" name="TextBox 7">
            <a:extLst>
              <a:ext uri="{FF2B5EF4-FFF2-40B4-BE49-F238E27FC236}">
                <a16:creationId xmlns:a16="http://schemas.microsoft.com/office/drawing/2014/main" id="{0E9326B2-4AE9-BF89-ABCD-54DFD9BE23CF}"/>
              </a:ext>
            </a:extLst>
          </p:cNvPr>
          <p:cNvSpPr txBox="1"/>
          <p:nvPr/>
        </p:nvSpPr>
        <p:spPr>
          <a:xfrm>
            <a:off x="140555" y="88020"/>
            <a:ext cx="5354395"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Lesson slip</a:t>
            </a:r>
            <a:endParaRPr lang="en-US" sz="3000" dirty="0">
              <a:solidFill>
                <a:srgbClr val="294D1B"/>
              </a:solidFill>
              <a:latin typeface="CHICKEN Pie Height" panose="02000600000000000000" pitchFamily="2" charset="0"/>
            </a:endParaRPr>
          </a:p>
        </p:txBody>
      </p:sp>
      <p:sp>
        <p:nvSpPr>
          <p:cNvPr id="9" name="Rectangle 8">
            <a:extLst>
              <a:ext uri="{FF2B5EF4-FFF2-40B4-BE49-F238E27FC236}">
                <a16:creationId xmlns:a16="http://schemas.microsoft.com/office/drawing/2014/main" id="{D75BEA4A-02FC-FF48-07E7-F1982D110E57}"/>
              </a:ext>
            </a:extLst>
          </p:cNvPr>
          <p:cNvSpPr/>
          <p:nvPr/>
        </p:nvSpPr>
        <p:spPr>
          <a:xfrm>
            <a:off x="1154317" y="642018"/>
            <a:ext cx="9883366" cy="6127962"/>
          </a:xfrm>
          <a:prstGeom prst="rect">
            <a:avLst/>
          </a:prstGeom>
          <a:solidFill>
            <a:srgbClr val="FECB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Essential that the learners understand the learning intention of the lesson as it is a vital part of AFL  (Black, Harrison, Lee, Marshall, Wiliam, 20l3 p. 31).</a:t>
            </a:r>
          </a:p>
          <a:p>
            <a:pPr marL="285750" indent="-285750">
              <a:buFontTx/>
              <a:buChar char="-"/>
            </a:pPr>
            <a:endParaRPr lang="en-GB" sz="21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Providing achievable learning intentions for learners to progress towards, shows them the quantity of the work that should be produced and what they will be learning about (Briggs, </a:t>
            </a:r>
            <a:r>
              <a:rPr lang="en-GB" sz="2100" dirty="0" err="1">
                <a:solidFill>
                  <a:schemeClr val="tx1"/>
                </a:solidFill>
                <a:latin typeface="NOTEWORTHY LIGHT" panose="02000400000000000000" pitchFamily="2" charset="77"/>
                <a:ea typeface="NOTEWORTHY LIGHT" panose="02000400000000000000" pitchFamily="2" charset="77"/>
              </a:rPr>
              <a:t>Woodfield</a:t>
            </a:r>
            <a:r>
              <a:rPr lang="en-GB" sz="2100" dirty="0">
                <a:solidFill>
                  <a:schemeClr val="tx1"/>
                </a:solidFill>
                <a:latin typeface="NOTEWORTHY LIGHT" panose="02000400000000000000" pitchFamily="2" charset="77"/>
                <a:ea typeface="NOTEWORTHY LIGHT" panose="02000400000000000000" pitchFamily="2" charset="77"/>
              </a:rPr>
              <a:t>, Martin, </a:t>
            </a:r>
            <a:r>
              <a:rPr lang="en-GB" sz="2100" dirty="0" err="1">
                <a:solidFill>
                  <a:schemeClr val="tx1"/>
                </a:solidFill>
                <a:latin typeface="NOTEWORTHY LIGHT" panose="02000400000000000000" pitchFamily="2" charset="77"/>
                <a:ea typeface="NOTEWORTHY LIGHT" panose="02000400000000000000" pitchFamily="2" charset="77"/>
              </a:rPr>
              <a:t>Swatton</a:t>
            </a:r>
            <a:r>
              <a:rPr lang="en-GB" sz="2100" dirty="0">
                <a:solidFill>
                  <a:schemeClr val="tx1"/>
                </a:solidFill>
                <a:latin typeface="NOTEWORTHY LIGHT" panose="02000400000000000000" pitchFamily="2" charset="77"/>
                <a:ea typeface="NOTEWORTHY LIGHT" panose="02000400000000000000" pitchFamily="2" charset="77"/>
              </a:rPr>
              <a:t>, 2008, p. 11).</a:t>
            </a:r>
          </a:p>
          <a:p>
            <a:pPr marL="285750" indent="-285750">
              <a:buFontTx/>
              <a:buChar char="-"/>
            </a:pPr>
            <a:endParaRPr lang="en-GB" sz="21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Learning intentions focus on the goal of the lesson to help learners stay focused and involved (</a:t>
            </a:r>
            <a:r>
              <a:rPr lang="en-GB" sz="2100" dirty="0" err="1">
                <a:solidFill>
                  <a:schemeClr val="tx1"/>
                </a:solidFill>
                <a:latin typeface="NOTEWORTHY LIGHT" panose="02000400000000000000" pitchFamily="2" charset="77"/>
                <a:ea typeface="NOTEWORTHY LIGHT" panose="02000400000000000000" pitchFamily="2" charset="77"/>
              </a:rPr>
              <a:t>Grafwallner</a:t>
            </a:r>
            <a:r>
              <a:rPr lang="en-GB" sz="2100" dirty="0">
                <a:solidFill>
                  <a:schemeClr val="tx1"/>
                </a:solidFill>
                <a:latin typeface="NOTEWORTHY LIGHT" panose="02000400000000000000" pitchFamily="2" charset="77"/>
                <a:ea typeface="NOTEWORTHY LIGHT" panose="02000400000000000000" pitchFamily="2" charset="77"/>
              </a:rPr>
              <a:t>, 2019)</a:t>
            </a:r>
          </a:p>
          <a:p>
            <a:pPr marL="285750" indent="-285750">
              <a:buFontTx/>
              <a:buChar char="-"/>
            </a:pPr>
            <a:endParaRPr lang="en-GB" sz="21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Wiliam (2011, p. 60) suggests that the learners are most likely to reach the learning intentions when given clear instructions but will not be able to further their learning and it is less likely that learning will be effective.</a:t>
            </a:r>
          </a:p>
          <a:p>
            <a:pPr marL="285750" indent="-285750">
              <a:buFontTx/>
              <a:buChar char="-"/>
            </a:pPr>
            <a:endParaRPr lang="en-GB" sz="21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This could be avoided by dividing the learning intentions and the context of learning, which is why I chose to introduce the lesson slip at the start of the lesson.</a:t>
            </a:r>
          </a:p>
          <a:p>
            <a:pPr marL="285750" indent="-285750">
              <a:buFontTx/>
              <a:buChar char="-"/>
            </a:pPr>
            <a:endParaRPr lang="en-GB" sz="2100" dirty="0">
              <a:solidFill>
                <a:schemeClr val="tx1"/>
              </a:solidFill>
              <a:latin typeface="NOTEWORTHY LIGHT" panose="02000400000000000000" pitchFamily="2" charset="77"/>
              <a:ea typeface="NOTEWORTHY LIGHT" panose="02000400000000000000" pitchFamily="2" charset="77"/>
            </a:endParaRP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By doing so it will be easier to differentiate the guidance whilst maintaining a classroom environment where all learners are working towards the same goal.</a:t>
            </a:r>
            <a:endParaRPr lang="en-US" sz="2100" dirty="0">
              <a:solidFill>
                <a:schemeClr val="tx1"/>
              </a:solidFill>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710410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Content Placeholder 5">
            <a:extLst>
              <a:ext uri="{FF2B5EF4-FFF2-40B4-BE49-F238E27FC236}">
                <a16:creationId xmlns:a16="http://schemas.microsoft.com/office/drawing/2014/main" id="{68504B86-0996-C48E-050F-2E2AF5D61628}"/>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sp>
        <p:nvSpPr>
          <p:cNvPr id="8" name="TextBox 7">
            <a:extLst>
              <a:ext uri="{FF2B5EF4-FFF2-40B4-BE49-F238E27FC236}">
                <a16:creationId xmlns:a16="http://schemas.microsoft.com/office/drawing/2014/main" id="{547C26E9-0D55-EF7F-704B-F65821755D0A}"/>
              </a:ext>
            </a:extLst>
          </p:cNvPr>
          <p:cNvSpPr txBox="1"/>
          <p:nvPr/>
        </p:nvSpPr>
        <p:spPr>
          <a:xfrm>
            <a:off x="140555" y="88020"/>
            <a:ext cx="5354395"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Lesson slip</a:t>
            </a:r>
            <a:endParaRPr lang="en-US" sz="3000" dirty="0">
              <a:solidFill>
                <a:srgbClr val="294D1B"/>
              </a:solidFill>
              <a:latin typeface="CHICKEN Pie Height" panose="02000600000000000000" pitchFamily="2" charset="0"/>
            </a:endParaRPr>
          </a:p>
        </p:txBody>
      </p:sp>
      <p:pic>
        <p:nvPicPr>
          <p:cNvPr id="9" name="Picture 8">
            <a:extLst>
              <a:ext uri="{FF2B5EF4-FFF2-40B4-BE49-F238E27FC236}">
                <a16:creationId xmlns:a16="http://schemas.microsoft.com/office/drawing/2014/main" id="{8D5AE703-D096-E23C-489F-3CC1E09936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870" y="1197376"/>
            <a:ext cx="6729813" cy="4762822"/>
          </a:xfrm>
          <a:prstGeom prst="rect">
            <a:avLst/>
          </a:prstGeom>
        </p:spPr>
      </p:pic>
      <p:sp>
        <p:nvSpPr>
          <p:cNvPr id="13" name="Rectangle 12">
            <a:extLst>
              <a:ext uri="{FF2B5EF4-FFF2-40B4-BE49-F238E27FC236}">
                <a16:creationId xmlns:a16="http://schemas.microsoft.com/office/drawing/2014/main" id="{F45799D3-34C5-0911-7EC7-25CBF814DF16}"/>
              </a:ext>
            </a:extLst>
          </p:cNvPr>
          <p:cNvSpPr/>
          <p:nvPr/>
        </p:nvSpPr>
        <p:spPr>
          <a:xfrm>
            <a:off x="7506796" y="1197376"/>
            <a:ext cx="4170566" cy="4762822"/>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I differentiated the success criteria (amber for lower/middle and green for higher).</a:t>
            </a: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Provided learners with a differentiated checklist to assess their own progress throughout the lesson </a:t>
            </a: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Could provide them a sense of motivation, achievement and ownership of their learning (Bartlett, 2015, p. 29)</a:t>
            </a:r>
          </a:p>
          <a:p>
            <a:pPr marL="285750" indent="-285750">
              <a:buFontTx/>
              <a:buChar char="-"/>
            </a:pPr>
            <a:r>
              <a:rPr lang="en-GB" sz="2100" dirty="0">
                <a:solidFill>
                  <a:schemeClr val="tx1"/>
                </a:solidFill>
                <a:latin typeface="NOTEWORTHY LIGHT" panose="02000400000000000000" pitchFamily="2" charset="77"/>
                <a:ea typeface="NOTEWORTHY LIGHT" panose="02000400000000000000" pitchFamily="2" charset="77"/>
              </a:rPr>
              <a:t>Success criteria’s are ‘building blocks for successful self and peer assessment (Dunn, 2017, p. 42).</a:t>
            </a:r>
            <a:endParaRPr lang="en-US" sz="2100" dirty="0">
              <a:solidFill>
                <a:schemeClr val="tx1"/>
              </a:solidFill>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27037581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Content Placeholder 5">
            <a:extLst>
              <a:ext uri="{FF2B5EF4-FFF2-40B4-BE49-F238E27FC236}">
                <a16:creationId xmlns:a16="http://schemas.microsoft.com/office/drawing/2014/main" id="{AC4EB8E2-741B-C018-02E4-EF1F662CCEC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sp>
        <p:nvSpPr>
          <p:cNvPr id="8" name="TextBox 7">
            <a:extLst>
              <a:ext uri="{FF2B5EF4-FFF2-40B4-BE49-F238E27FC236}">
                <a16:creationId xmlns:a16="http://schemas.microsoft.com/office/drawing/2014/main" id="{608419B2-E8D7-6F44-DA5E-42CBADB1157D}"/>
              </a:ext>
            </a:extLst>
          </p:cNvPr>
          <p:cNvSpPr txBox="1"/>
          <p:nvPr/>
        </p:nvSpPr>
        <p:spPr>
          <a:xfrm>
            <a:off x="140555" y="88020"/>
            <a:ext cx="5354395"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Lesson slip</a:t>
            </a:r>
            <a:endParaRPr lang="en-US" sz="3000" dirty="0">
              <a:solidFill>
                <a:srgbClr val="294D1B"/>
              </a:solidFill>
              <a:latin typeface="CHICKEN Pie Height" panose="02000600000000000000" pitchFamily="2" charset="0"/>
            </a:endParaRPr>
          </a:p>
        </p:txBody>
      </p:sp>
      <p:sp>
        <p:nvSpPr>
          <p:cNvPr id="9" name="Arrow: Pentagon 8">
            <a:extLst>
              <a:ext uri="{FF2B5EF4-FFF2-40B4-BE49-F238E27FC236}">
                <a16:creationId xmlns:a16="http://schemas.microsoft.com/office/drawing/2014/main" id="{7471F6E4-D6A6-ECC9-91EE-4C4CE541DC13}"/>
              </a:ext>
            </a:extLst>
          </p:cNvPr>
          <p:cNvSpPr/>
          <p:nvPr/>
        </p:nvSpPr>
        <p:spPr>
          <a:xfrm>
            <a:off x="285133" y="1033219"/>
            <a:ext cx="11317069" cy="107658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 When some students were assessing their work against the success criteria throughout the lesson, they would tick off the criteria without thoroughly reviewing their work.</a:t>
            </a:r>
            <a:endParaRPr lang="en-US" sz="2200" dirty="0">
              <a:latin typeface="NOTEWORTHY LIGHT" panose="02000400000000000000" pitchFamily="2" charset="77"/>
              <a:ea typeface="NOTEWORTHY LIGHT" panose="02000400000000000000" pitchFamily="2" charset="77"/>
            </a:endParaRPr>
          </a:p>
        </p:txBody>
      </p:sp>
      <p:sp>
        <p:nvSpPr>
          <p:cNvPr id="12" name="Arrow: Pentagon 11">
            <a:extLst>
              <a:ext uri="{FF2B5EF4-FFF2-40B4-BE49-F238E27FC236}">
                <a16:creationId xmlns:a16="http://schemas.microsoft.com/office/drawing/2014/main" id="{BAC97733-7B83-A42E-0CFA-BD6A25550B19}"/>
              </a:ext>
            </a:extLst>
          </p:cNvPr>
          <p:cNvSpPr/>
          <p:nvPr/>
        </p:nvSpPr>
        <p:spPr>
          <a:xfrm>
            <a:off x="285132" y="2352419"/>
            <a:ext cx="11317069" cy="107658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 To address this, I paid close attention to these students and helped them review their work to ensure they followed the steps outlined in the success criteria.</a:t>
            </a:r>
            <a:endParaRPr lang="en-US" sz="2200" dirty="0">
              <a:latin typeface="NOTEWORTHY LIGHT" panose="02000400000000000000" pitchFamily="2" charset="77"/>
              <a:ea typeface="NOTEWORTHY LIGHT" panose="02000400000000000000" pitchFamily="2" charset="77"/>
            </a:endParaRPr>
          </a:p>
        </p:txBody>
      </p:sp>
      <p:sp>
        <p:nvSpPr>
          <p:cNvPr id="14" name="Arrow: Pentagon 13">
            <a:extLst>
              <a:ext uri="{FF2B5EF4-FFF2-40B4-BE49-F238E27FC236}">
                <a16:creationId xmlns:a16="http://schemas.microsoft.com/office/drawing/2014/main" id="{73C01510-F6FA-4A3C-8D5F-FFCC12857CEE}"/>
              </a:ext>
            </a:extLst>
          </p:cNvPr>
          <p:cNvSpPr/>
          <p:nvPr/>
        </p:nvSpPr>
        <p:spPr>
          <a:xfrm>
            <a:off x="285132" y="3745910"/>
            <a:ext cx="11317069" cy="107658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 I chose to do this because effective self assessment requires guidance from the teacher, especially to support lower-ability learners.</a:t>
            </a:r>
            <a:endParaRPr lang="en-US" sz="2200" dirty="0">
              <a:latin typeface="NOTEWORTHY LIGHT" panose="02000400000000000000" pitchFamily="2" charset="77"/>
              <a:ea typeface="NOTEWORTHY LIGHT" panose="02000400000000000000" pitchFamily="2" charset="77"/>
            </a:endParaRPr>
          </a:p>
        </p:txBody>
      </p:sp>
      <p:sp>
        <p:nvSpPr>
          <p:cNvPr id="16" name="Arrow: Pentagon 15">
            <a:extLst>
              <a:ext uri="{FF2B5EF4-FFF2-40B4-BE49-F238E27FC236}">
                <a16:creationId xmlns:a16="http://schemas.microsoft.com/office/drawing/2014/main" id="{646BE44A-9245-6FFB-BBDC-7CDD83B7CE9C}"/>
              </a:ext>
            </a:extLst>
          </p:cNvPr>
          <p:cNvSpPr/>
          <p:nvPr/>
        </p:nvSpPr>
        <p:spPr>
          <a:xfrm>
            <a:off x="285132" y="5139401"/>
            <a:ext cx="11317069" cy="107658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latin typeface="NOTEWORTHY LIGHT" panose="02000400000000000000" pitchFamily="2" charset="77"/>
                <a:ea typeface="NOTEWORTHY LIGHT" panose="02000400000000000000" pitchFamily="2" charset="77"/>
              </a:rPr>
              <a:t>- Like many skills, self assesment takes time and practice (Welsh Government, 2010, p. 27).</a:t>
            </a:r>
            <a:endParaRPr lang="en-US" sz="22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15243326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Content Placeholder 5">
            <a:extLst>
              <a:ext uri="{FF2B5EF4-FFF2-40B4-BE49-F238E27FC236}">
                <a16:creationId xmlns:a16="http://schemas.microsoft.com/office/drawing/2014/main" id="{5C920584-921F-64AE-AD9D-B6DCC5862291}"/>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r="872" b="1"/>
          <a:stretch/>
        </p:blipFill>
        <p:spPr>
          <a:xfrm>
            <a:off x="20" y="1282"/>
            <a:ext cx="12191980" cy="6856718"/>
          </a:xfrm>
          <a:prstGeom prst="rect">
            <a:avLst/>
          </a:prstGeom>
        </p:spPr>
      </p:pic>
      <p:sp>
        <p:nvSpPr>
          <p:cNvPr id="8" name="TextBox 7">
            <a:extLst>
              <a:ext uri="{FF2B5EF4-FFF2-40B4-BE49-F238E27FC236}">
                <a16:creationId xmlns:a16="http://schemas.microsoft.com/office/drawing/2014/main" id="{A06BC802-A88B-01AC-53F8-79C43B41CC1C}"/>
              </a:ext>
            </a:extLst>
          </p:cNvPr>
          <p:cNvSpPr txBox="1"/>
          <p:nvPr/>
        </p:nvSpPr>
        <p:spPr>
          <a:xfrm>
            <a:off x="140555" y="88020"/>
            <a:ext cx="5354395"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Think, pair, share</a:t>
            </a:r>
            <a:endParaRPr lang="en-US" sz="3000" dirty="0">
              <a:solidFill>
                <a:srgbClr val="294D1B"/>
              </a:solidFill>
              <a:latin typeface="CHICKEN Pie Height" panose="02000600000000000000" pitchFamily="2" charset="0"/>
            </a:endParaRPr>
          </a:p>
        </p:txBody>
      </p:sp>
      <p:sp>
        <p:nvSpPr>
          <p:cNvPr id="9" name="TextBox 8">
            <a:extLst>
              <a:ext uri="{FF2B5EF4-FFF2-40B4-BE49-F238E27FC236}">
                <a16:creationId xmlns:a16="http://schemas.microsoft.com/office/drawing/2014/main" id="{F867E3E3-A0A7-A115-9EAF-D00AEF11D228}"/>
              </a:ext>
            </a:extLst>
          </p:cNvPr>
          <p:cNvSpPr txBox="1"/>
          <p:nvPr/>
        </p:nvSpPr>
        <p:spPr>
          <a:xfrm>
            <a:off x="427244" y="741623"/>
            <a:ext cx="10693408" cy="677108"/>
          </a:xfrm>
          <a:prstGeom prst="rect">
            <a:avLst/>
          </a:prstGeom>
          <a:noFill/>
        </p:spPr>
        <p:txBody>
          <a:bodyPr wrap="square" rtlCol="0">
            <a:spAutoFit/>
          </a:bodyPr>
          <a:lstStyle/>
          <a:p>
            <a:pPr algn="l"/>
            <a:r>
              <a:rPr lang="en-GB" sz="1900" dirty="0">
                <a:latin typeface="Dreamy Notes Sans" panose="02000600000000000000" pitchFamily="2" charset="0"/>
              </a:rPr>
              <a:t>I used think, pair, share to help the learners recall previous learning of percentages as they will be using this knowledge throughout the lesson.</a:t>
            </a:r>
            <a:endParaRPr lang="en-US" sz="1900" dirty="0">
              <a:latin typeface="Dreamy Notes Sans" panose="02000600000000000000" pitchFamily="2" charset="0"/>
            </a:endParaRPr>
          </a:p>
        </p:txBody>
      </p:sp>
      <p:sp>
        <p:nvSpPr>
          <p:cNvPr id="12" name="TextBox 11">
            <a:extLst>
              <a:ext uri="{FF2B5EF4-FFF2-40B4-BE49-F238E27FC236}">
                <a16:creationId xmlns:a16="http://schemas.microsoft.com/office/drawing/2014/main" id="{EC726482-8B03-1445-E86C-9CFD1FC3747B}"/>
              </a:ext>
            </a:extLst>
          </p:cNvPr>
          <p:cNvSpPr txBox="1"/>
          <p:nvPr/>
        </p:nvSpPr>
        <p:spPr>
          <a:xfrm>
            <a:off x="427244" y="1527239"/>
            <a:ext cx="5739631" cy="369332"/>
          </a:xfrm>
          <a:prstGeom prst="rect">
            <a:avLst/>
          </a:prstGeom>
          <a:noFill/>
        </p:spPr>
        <p:txBody>
          <a:bodyPr wrap="square" rtlCol="0">
            <a:spAutoFit/>
          </a:bodyPr>
          <a:lstStyle/>
          <a:p>
            <a:pPr algn="l"/>
            <a:r>
              <a:rPr lang="en-GB" dirty="0"/>
              <a:t>The think pair share strategy involves three steps:</a:t>
            </a:r>
            <a:endParaRPr lang="en-US" dirty="0"/>
          </a:p>
        </p:txBody>
      </p:sp>
      <p:sp>
        <p:nvSpPr>
          <p:cNvPr id="16" name="TextBox 15">
            <a:extLst>
              <a:ext uri="{FF2B5EF4-FFF2-40B4-BE49-F238E27FC236}">
                <a16:creationId xmlns:a16="http://schemas.microsoft.com/office/drawing/2014/main" id="{D292145C-918E-4C7E-EA8C-1B28D2FEFF67}"/>
              </a:ext>
            </a:extLst>
          </p:cNvPr>
          <p:cNvSpPr txBox="1"/>
          <p:nvPr/>
        </p:nvSpPr>
        <p:spPr>
          <a:xfrm>
            <a:off x="8996743" y="4253888"/>
            <a:ext cx="2773904" cy="369332"/>
          </a:xfrm>
          <a:prstGeom prst="rect">
            <a:avLst/>
          </a:prstGeom>
          <a:noFill/>
        </p:spPr>
        <p:txBody>
          <a:bodyPr wrap="square" rtlCol="0">
            <a:spAutoFit/>
          </a:bodyPr>
          <a:lstStyle/>
          <a:p>
            <a:pPr algn="l"/>
            <a:r>
              <a:rPr lang="en-GB" dirty="0"/>
              <a:t>(Bartlett, 2015, p. 122)</a:t>
            </a:r>
            <a:endParaRPr lang="en-US" dirty="0"/>
          </a:p>
        </p:txBody>
      </p:sp>
      <p:sp>
        <p:nvSpPr>
          <p:cNvPr id="17" name="TextBox 16">
            <a:extLst>
              <a:ext uri="{FF2B5EF4-FFF2-40B4-BE49-F238E27FC236}">
                <a16:creationId xmlns:a16="http://schemas.microsoft.com/office/drawing/2014/main" id="{D8754B36-BFEC-E80D-1689-772C302F0B91}"/>
              </a:ext>
            </a:extLst>
          </p:cNvPr>
          <p:cNvSpPr txBox="1"/>
          <p:nvPr/>
        </p:nvSpPr>
        <p:spPr>
          <a:xfrm>
            <a:off x="988953" y="4751433"/>
            <a:ext cx="7779337" cy="769441"/>
          </a:xfrm>
          <a:prstGeom prst="rect">
            <a:avLst/>
          </a:prstGeom>
          <a:noFill/>
        </p:spPr>
        <p:txBody>
          <a:bodyPr wrap="square" rtlCol="0">
            <a:spAutoFit/>
          </a:bodyPr>
          <a:lstStyle/>
          <a:p>
            <a:pPr marL="285750" indent="-285750" algn="l">
              <a:buFont typeface="Arial" panose="020B0604020202020204" pitchFamily="34" charset="0"/>
              <a:buChar char="•"/>
            </a:pPr>
            <a:r>
              <a:rPr lang="en-GB" sz="2200" dirty="0">
                <a:latin typeface="NOTEWORTHY LIGHT" panose="02000400000000000000" pitchFamily="2" charset="77"/>
                <a:ea typeface="NOTEWORTHY LIGHT" panose="02000400000000000000" pitchFamily="2" charset="77"/>
              </a:rPr>
              <a:t>I decided to use this strategy because it has the potential to improve the quality of questions and answers. </a:t>
            </a:r>
            <a:endParaRPr lang="en-US" sz="2200" dirty="0">
              <a:latin typeface="NOTEWORTHY LIGHT" panose="02000400000000000000" pitchFamily="2" charset="77"/>
              <a:ea typeface="NOTEWORTHY LIGHT" panose="02000400000000000000" pitchFamily="2" charset="77"/>
            </a:endParaRPr>
          </a:p>
        </p:txBody>
      </p:sp>
      <p:sp>
        <p:nvSpPr>
          <p:cNvPr id="18" name="TextBox 17">
            <a:extLst>
              <a:ext uri="{FF2B5EF4-FFF2-40B4-BE49-F238E27FC236}">
                <a16:creationId xmlns:a16="http://schemas.microsoft.com/office/drawing/2014/main" id="{55EA5ED9-F4E0-3E54-0AC4-40C02515FCBD}"/>
              </a:ext>
            </a:extLst>
          </p:cNvPr>
          <p:cNvSpPr txBox="1"/>
          <p:nvPr/>
        </p:nvSpPr>
        <p:spPr>
          <a:xfrm>
            <a:off x="988952" y="5662768"/>
            <a:ext cx="7779338" cy="769441"/>
          </a:xfrm>
          <a:prstGeom prst="rect">
            <a:avLst/>
          </a:prstGeom>
          <a:noFill/>
        </p:spPr>
        <p:txBody>
          <a:bodyPr wrap="square" rtlCol="0">
            <a:spAutoFit/>
          </a:bodyPr>
          <a:lstStyle/>
          <a:p>
            <a:pPr marL="285750" indent="-285750" algn="l">
              <a:buFont typeface="Arial" panose="020B0604020202020204" pitchFamily="34" charset="0"/>
              <a:buChar char="•"/>
            </a:pPr>
            <a:r>
              <a:rPr lang="en-GB" sz="2200" dirty="0">
                <a:latin typeface="NOTEWORTHY LIGHT" panose="02000400000000000000" pitchFamily="2" charset="77"/>
                <a:ea typeface="NOTEWORTHY LIGHT" panose="02000400000000000000" pitchFamily="2" charset="77"/>
              </a:rPr>
              <a:t>By providing thinking time it can encourage the learners with low self- confidence to be more involved.</a:t>
            </a:r>
            <a:endParaRPr lang="en-US" sz="2200" dirty="0">
              <a:latin typeface="NOTEWORTHY LIGHT" panose="02000400000000000000" pitchFamily="2" charset="77"/>
              <a:ea typeface="NOTEWORTHY LIGHT" panose="02000400000000000000" pitchFamily="2" charset="77"/>
            </a:endParaRPr>
          </a:p>
        </p:txBody>
      </p:sp>
      <p:sp>
        <p:nvSpPr>
          <p:cNvPr id="20" name="Rectangle 19">
            <a:extLst>
              <a:ext uri="{FF2B5EF4-FFF2-40B4-BE49-F238E27FC236}">
                <a16:creationId xmlns:a16="http://schemas.microsoft.com/office/drawing/2014/main" id="{467DB2B4-F8B7-4506-2CBD-CE4AE01F9FA5}"/>
              </a:ext>
            </a:extLst>
          </p:cNvPr>
          <p:cNvSpPr/>
          <p:nvPr/>
        </p:nvSpPr>
        <p:spPr>
          <a:xfrm>
            <a:off x="900834" y="2112923"/>
            <a:ext cx="2159243" cy="2159243"/>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BAAC5572-3BD0-3F31-D930-8034A7FF82C9}"/>
              </a:ext>
            </a:extLst>
          </p:cNvPr>
          <p:cNvSpPr txBox="1"/>
          <p:nvPr/>
        </p:nvSpPr>
        <p:spPr>
          <a:xfrm>
            <a:off x="7360323" y="6301378"/>
            <a:ext cx="3767275" cy="369332"/>
          </a:xfrm>
          <a:prstGeom prst="rect">
            <a:avLst/>
          </a:prstGeom>
          <a:noFill/>
        </p:spPr>
        <p:txBody>
          <a:bodyPr wrap="square" rtlCol="0">
            <a:spAutoFit/>
          </a:bodyPr>
          <a:lstStyle/>
          <a:p>
            <a:pPr algn="l"/>
            <a:r>
              <a:rPr lang="en-GB" dirty="0"/>
              <a:t>(Welsh Government, 2010, p. 85)</a:t>
            </a:r>
            <a:endParaRPr lang="en-US" dirty="0"/>
          </a:p>
        </p:txBody>
      </p:sp>
      <p:sp>
        <p:nvSpPr>
          <p:cNvPr id="13" name="TextBox 12">
            <a:extLst>
              <a:ext uri="{FF2B5EF4-FFF2-40B4-BE49-F238E27FC236}">
                <a16:creationId xmlns:a16="http://schemas.microsoft.com/office/drawing/2014/main" id="{54D6DE92-502A-B95D-3057-238598F81503}"/>
              </a:ext>
            </a:extLst>
          </p:cNvPr>
          <p:cNvSpPr txBox="1"/>
          <p:nvPr/>
        </p:nvSpPr>
        <p:spPr>
          <a:xfrm>
            <a:off x="969161" y="2131694"/>
            <a:ext cx="1868382" cy="2031325"/>
          </a:xfrm>
          <a:prstGeom prst="rect">
            <a:avLst/>
          </a:prstGeom>
          <a:noFill/>
        </p:spPr>
        <p:txBody>
          <a:bodyPr wrap="square" rtlCol="0">
            <a:spAutoFit/>
          </a:bodyPr>
          <a:lstStyle/>
          <a:p>
            <a:pPr algn="l"/>
            <a:r>
              <a:rPr lang="en-GB" sz="2100" dirty="0">
                <a:latin typeface="Dreamy Notes Sans" panose="02000600000000000000" pitchFamily="2" charset="0"/>
              </a:rPr>
              <a:t>Think:</a:t>
            </a:r>
            <a:r>
              <a:rPr lang="en-GB" sz="2100" dirty="0"/>
              <a:t> </a:t>
            </a:r>
            <a:r>
              <a:rPr lang="en-GB" sz="2100" dirty="0">
                <a:latin typeface="NOTEWORTHY LIGHT" panose="02000400000000000000" pitchFamily="2" charset="77"/>
                <a:ea typeface="NOTEWORTHY LIGHT" panose="02000400000000000000" pitchFamily="2" charset="77"/>
              </a:rPr>
              <a:t>learners will have time to think individually about the questions being asked </a:t>
            </a:r>
            <a:endParaRPr lang="en-US" sz="2100" dirty="0">
              <a:latin typeface="NOTEWORTHY LIGHT" panose="02000400000000000000" pitchFamily="2" charset="77"/>
              <a:ea typeface="NOTEWORTHY LIGHT" panose="02000400000000000000" pitchFamily="2" charset="77"/>
            </a:endParaRPr>
          </a:p>
        </p:txBody>
      </p:sp>
      <p:sp>
        <p:nvSpPr>
          <p:cNvPr id="22" name="Rectangle 21">
            <a:extLst>
              <a:ext uri="{FF2B5EF4-FFF2-40B4-BE49-F238E27FC236}">
                <a16:creationId xmlns:a16="http://schemas.microsoft.com/office/drawing/2014/main" id="{79930C40-0C0F-74CB-6D33-22EDBE062760}"/>
              </a:ext>
            </a:extLst>
          </p:cNvPr>
          <p:cNvSpPr/>
          <p:nvPr/>
        </p:nvSpPr>
        <p:spPr>
          <a:xfrm>
            <a:off x="4697855" y="2041745"/>
            <a:ext cx="2159243" cy="2159243"/>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5E88E7D0-80DA-CEBC-D804-3D77582F77AE}"/>
              </a:ext>
            </a:extLst>
          </p:cNvPr>
          <p:cNvSpPr txBox="1"/>
          <p:nvPr/>
        </p:nvSpPr>
        <p:spPr>
          <a:xfrm>
            <a:off x="4859548" y="2131695"/>
            <a:ext cx="1828800" cy="2031325"/>
          </a:xfrm>
          <a:prstGeom prst="rect">
            <a:avLst/>
          </a:prstGeom>
          <a:noFill/>
        </p:spPr>
        <p:txBody>
          <a:bodyPr wrap="square" rtlCol="0">
            <a:spAutoFit/>
          </a:bodyPr>
          <a:lstStyle/>
          <a:p>
            <a:pPr algn="l"/>
            <a:r>
              <a:rPr lang="en-GB" sz="2100" dirty="0">
                <a:latin typeface="Dreamy Notes Sans" panose="02000600000000000000" pitchFamily="2" charset="0"/>
              </a:rPr>
              <a:t>Pair: </a:t>
            </a:r>
            <a:r>
              <a:rPr lang="en-GB" sz="2100" dirty="0">
                <a:latin typeface="NOTEWORTHY LIGHT" panose="02000400000000000000" pitchFamily="2" charset="77"/>
                <a:ea typeface="NOTEWORTHY LIGHT" panose="02000400000000000000" pitchFamily="2" charset="77"/>
              </a:rPr>
              <a:t>discuss ideas with a partner to assess and develop their response</a:t>
            </a:r>
            <a:endParaRPr lang="en-US" sz="2100" dirty="0">
              <a:latin typeface="NOTEWORTHY LIGHT" panose="02000400000000000000" pitchFamily="2" charset="77"/>
              <a:ea typeface="NOTEWORTHY LIGHT" panose="02000400000000000000" pitchFamily="2" charset="77"/>
            </a:endParaRPr>
          </a:p>
        </p:txBody>
      </p:sp>
      <p:sp>
        <p:nvSpPr>
          <p:cNvPr id="26" name="Rectangle 25">
            <a:extLst>
              <a:ext uri="{FF2B5EF4-FFF2-40B4-BE49-F238E27FC236}">
                <a16:creationId xmlns:a16="http://schemas.microsoft.com/office/drawing/2014/main" id="{2F9C6372-7E68-79CA-2A43-289D0BEDB47B}"/>
              </a:ext>
            </a:extLst>
          </p:cNvPr>
          <p:cNvSpPr/>
          <p:nvPr/>
        </p:nvSpPr>
        <p:spPr>
          <a:xfrm>
            <a:off x="8531675" y="2041745"/>
            <a:ext cx="2159243" cy="2159243"/>
          </a:xfrm>
          <a:prstGeom prst="rect">
            <a:avLst/>
          </a:prstGeom>
          <a:solidFill>
            <a:srgbClr val="FCBF8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59E5F569-93F2-C1C4-CFCF-94108813AAF8}"/>
              </a:ext>
            </a:extLst>
          </p:cNvPr>
          <p:cNvSpPr txBox="1"/>
          <p:nvPr/>
        </p:nvSpPr>
        <p:spPr>
          <a:xfrm>
            <a:off x="8586837" y="2094645"/>
            <a:ext cx="2159242" cy="1446550"/>
          </a:xfrm>
          <a:prstGeom prst="rect">
            <a:avLst/>
          </a:prstGeom>
          <a:noFill/>
        </p:spPr>
        <p:txBody>
          <a:bodyPr wrap="square" rtlCol="0">
            <a:spAutoFit/>
          </a:bodyPr>
          <a:lstStyle/>
          <a:p>
            <a:pPr algn="l"/>
            <a:r>
              <a:rPr lang="en-GB" sz="2200" dirty="0">
                <a:latin typeface="Dreamy Notes Sans" panose="02000600000000000000" pitchFamily="2" charset="0"/>
              </a:rPr>
              <a:t>Share: </a:t>
            </a:r>
            <a:r>
              <a:rPr lang="en-GB" sz="2200" dirty="0">
                <a:latin typeface="NOTEWORTHY LIGHT" panose="02000400000000000000" pitchFamily="2" charset="77"/>
                <a:ea typeface="NOTEWORTHY LIGHT" panose="02000400000000000000" pitchFamily="2" charset="77"/>
              </a:rPr>
              <a:t>Opportunity to share their ideas with the class</a:t>
            </a:r>
            <a:endParaRPr lang="en-US" sz="2200" dirty="0">
              <a:latin typeface="NOTEWORTHY LIGHT" panose="02000400000000000000" pitchFamily="2" charset="77"/>
              <a:ea typeface="NOTEWORTHY LIGHT" panose="02000400000000000000" pitchFamily="2" charset="77"/>
            </a:endParaRPr>
          </a:p>
        </p:txBody>
      </p:sp>
      <p:sp>
        <p:nvSpPr>
          <p:cNvPr id="27" name="Arrow: Right 26">
            <a:extLst>
              <a:ext uri="{FF2B5EF4-FFF2-40B4-BE49-F238E27FC236}">
                <a16:creationId xmlns:a16="http://schemas.microsoft.com/office/drawing/2014/main" id="{63F4272B-0105-1BB5-6AFF-1E26D28FEE43}"/>
              </a:ext>
            </a:extLst>
          </p:cNvPr>
          <p:cNvSpPr/>
          <p:nvPr/>
        </p:nvSpPr>
        <p:spPr>
          <a:xfrm>
            <a:off x="2999236" y="2605173"/>
            <a:ext cx="1828424" cy="905668"/>
          </a:xfrm>
          <a:prstGeom prst="rightArrow">
            <a:avLst/>
          </a:prstGeom>
          <a:solidFill>
            <a:srgbClr val="FECBD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Arrow: Right 28">
            <a:extLst>
              <a:ext uri="{FF2B5EF4-FFF2-40B4-BE49-F238E27FC236}">
                <a16:creationId xmlns:a16="http://schemas.microsoft.com/office/drawing/2014/main" id="{AD0A5548-1753-0FA3-8A3D-C0B953A08C1F}"/>
              </a:ext>
            </a:extLst>
          </p:cNvPr>
          <p:cNvSpPr/>
          <p:nvPr/>
        </p:nvSpPr>
        <p:spPr>
          <a:xfrm>
            <a:off x="6780175" y="2615507"/>
            <a:ext cx="1828424" cy="905668"/>
          </a:xfrm>
          <a:prstGeom prst="rightArrow">
            <a:avLst/>
          </a:prstGeom>
          <a:solidFill>
            <a:srgbClr val="FECBD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7522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EA7CC710-CDFD-B78A-C811-B913608BEAC1}"/>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4DB5314D-2F6D-912E-6622-D72394EA6DD8}"/>
              </a:ext>
            </a:extLst>
          </p:cNvPr>
          <p:cNvSpPr txBox="1"/>
          <p:nvPr/>
        </p:nvSpPr>
        <p:spPr>
          <a:xfrm>
            <a:off x="140555" y="88020"/>
            <a:ext cx="5354395"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Think, pair, share</a:t>
            </a:r>
            <a:endParaRPr lang="en-US" sz="3000" dirty="0">
              <a:solidFill>
                <a:srgbClr val="294D1B"/>
              </a:solidFill>
              <a:latin typeface="CHICKEN Pie Height" panose="02000600000000000000" pitchFamily="2" charset="0"/>
            </a:endParaRPr>
          </a:p>
        </p:txBody>
      </p:sp>
      <p:sp>
        <p:nvSpPr>
          <p:cNvPr id="7" name="TextBox 6">
            <a:extLst>
              <a:ext uri="{FF2B5EF4-FFF2-40B4-BE49-F238E27FC236}">
                <a16:creationId xmlns:a16="http://schemas.microsoft.com/office/drawing/2014/main" id="{FBF42B4D-7ADD-9E26-9F89-98DDE9CD1F7D}"/>
              </a:ext>
            </a:extLst>
          </p:cNvPr>
          <p:cNvSpPr txBox="1"/>
          <p:nvPr/>
        </p:nvSpPr>
        <p:spPr>
          <a:xfrm>
            <a:off x="537925" y="874232"/>
            <a:ext cx="2914537" cy="446276"/>
          </a:xfrm>
          <a:prstGeom prst="rect">
            <a:avLst/>
          </a:prstGeom>
          <a:noFill/>
        </p:spPr>
        <p:txBody>
          <a:bodyPr wrap="square" rtlCol="0">
            <a:spAutoFit/>
          </a:bodyPr>
          <a:lstStyle/>
          <a:p>
            <a:pPr algn="l"/>
            <a:r>
              <a:rPr lang="en-GB" sz="2300" b="1" dirty="0">
                <a:latin typeface="Dreamy Notes Sans" panose="02000600000000000000" pitchFamily="2" charset="0"/>
              </a:rPr>
              <a:t>Thinking time (think)</a:t>
            </a:r>
            <a:endParaRPr lang="en-US" sz="2300" b="1" dirty="0">
              <a:latin typeface="Dreamy Notes Sans" panose="02000600000000000000" pitchFamily="2" charset="0"/>
            </a:endParaRPr>
          </a:p>
        </p:txBody>
      </p:sp>
      <p:sp>
        <p:nvSpPr>
          <p:cNvPr id="8" name="TextBox 7">
            <a:extLst>
              <a:ext uri="{FF2B5EF4-FFF2-40B4-BE49-F238E27FC236}">
                <a16:creationId xmlns:a16="http://schemas.microsoft.com/office/drawing/2014/main" id="{C3B814FD-6816-A444-4FAC-C1550761E6A0}"/>
              </a:ext>
            </a:extLst>
          </p:cNvPr>
          <p:cNvSpPr txBox="1"/>
          <p:nvPr/>
        </p:nvSpPr>
        <p:spPr>
          <a:xfrm>
            <a:off x="4432109" y="867897"/>
            <a:ext cx="3504697" cy="446276"/>
          </a:xfrm>
          <a:prstGeom prst="rect">
            <a:avLst/>
          </a:prstGeom>
          <a:noFill/>
        </p:spPr>
        <p:txBody>
          <a:bodyPr wrap="square" rtlCol="0">
            <a:spAutoFit/>
          </a:bodyPr>
          <a:lstStyle/>
          <a:p>
            <a:pPr algn="l"/>
            <a:r>
              <a:rPr lang="en-GB" sz="2300" b="1" dirty="0">
                <a:latin typeface="Dreamy Notes Sans" panose="02000600000000000000" pitchFamily="2" charset="0"/>
              </a:rPr>
              <a:t>Pair discussion (pair) </a:t>
            </a:r>
            <a:endParaRPr lang="en-US" sz="2300" b="1" dirty="0">
              <a:latin typeface="Dreamy Notes Sans" panose="02000600000000000000" pitchFamily="2" charset="0"/>
            </a:endParaRPr>
          </a:p>
        </p:txBody>
      </p:sp>
      <p:sp>
        <p:nvSpPr>
          <p:cNvPr id="11" name="TextBox 10">
            <a:extLst>
              <a:ext uri="{FF2B5EF4-FFF2-40B4-BE49-F238E27FC236}">
                <a16:creationId xmlns:a16="http://schemas.microsoft.com/office/drawing/2014/main" id="{BF6CB39C-4DD5-DF3F-8302-7BC857D1697B}"/>
              </a:ext>
            </a:extLst>
          </p:cNvPr>
          <p:cNvSpPr txBox="1"/>
          <p:nvPr/>
        </p:nvSpPr>
        <p:spPr>
          <a:xfrm>
            <a:off x="156461" y="1552722"/>
            <a:ext cx="4019829" cy="4293483"/>
          </a:xfrm>
          <a:prstGeom prst="rect">
            <a:avLst/>
          </a:prstGeom>
          <a:noFill/>
        </p:spPr>
        <p:txBody>
          <a:bodyPr wrap="square" rtlCol="0">
            <a:spAutoFit/>
          </a:bodyPr>
          <a:lstStyle/>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Allows learners to recall information and strengthen memory.</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If learners move directly into pairs they might miss out on the opportunity to strengthen their memory (Jones and Wiliam, 2021)</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Rowe (1972) suggested that giving learners ‘wait time’ to think about the question being asked can improve length and relevancy of a response and decrease the number of learners who fail to respond.</a:t>
            </a:r>
          </a:p>
        </p:txBody>
      </p:sp>
      <p:sp>
        <p:nvSpPr>
          <p:cNvPr id="12" name="TextBox 11">
            <a:extLst>
              <a:ext uri="{FF2B5EF4-FFF2-40B4-BE49-F238E27FC236}">
                <a16:creationId xmlns:a16="http://schemas.microsoft.com/office/drawing/2014/main" id="{0D09BB48-56A1-21BA-54C2-76A480719010}"/>
              </a:ext>
            </a:extLst>
          </p:cNvPr>
          <p:cNvSpPr txBox="1"/>
          <p:nvPr/>
        </p:nvSpPr>
        <p:spPr>
          <a:xfrm>
            <a:off x="4176290" y="1454597"/>
            <a:ext cx="8100570" cy="5262979"/>
          </a:xfrm>
          <a:prstGeom prst="rect">
            <a:avLst/>
          </a:prstGeom>
          <a:noFill/>
        </p:spPr>
        <p:txBody>
          <a:bodyPr wrap="square" rtlCol="0">
            <a:spAutoFit/>
          </a:bodyPr>
          <a:lstStyle/>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Enables learners to peer assess each others thinking by acting as a critical friend</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Help improve their thought process from the thinking stage</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Encourages learners to ask questions (Bartlett, 2015, p. 22)</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Young (2024) states that during the pair phase learner can challenge each other thinking and build upon each others ideas, which could deepen understanding.</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Potential disadvantage (Leon, 2024): it might be harder to assess the learners individual understanding, as some students might struggle to engage fully in partner discussion (one learner might dominate the discussion)</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Could be avoided by closely monitoring the learners discussion.</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Jones and William (2021) suggest that “teachers should actively support students listening, as it’s often an underrated element of think-pair-share’</a:t>
            </a: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Question such as ‘Could you tell me what they told you?’ Could keep the partners engaged and serve as practice for the share part of the strategy</a:t>
            </a:r>
          </a:p>
          <a:p>
            <a:pPr marL="285750" indent="-285750" algn="l">
              <a:buFont typeface="Arial" panose="020B0604020202020204" pitchFamily="34" charset="0"/>
              <a:buChar char="•"/>
            </a:pPr>
            <a:endParaRPr lang="en-GB" sz="21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3904631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E54CBBD7-0803-1FF1-2F95-065552741ACE}"/>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r="425" b="-1"/>
          <a:stretch/>
        </p:blipFill>
        <p:spPr>
          <a:xfrm>
            <a:off x="20" y="1282"/>
            <a:ext cx="12191980" cy="6856718"/>
          </a:xfrm>
          <a:prstGeom prst="rect">
            <a:avLst/>
          </a:prstGeom>
        </p:spPr>
      </p:pic>
      <p:sp>
        <p:nvSpPr>
          <p:cNvPr id="8" name="TextBox 7">
            <a:extLst>
              <a:ext uri="{FF2B5EF4-FFF2-40B4-BE49-F238E27FC236}">
                <a16:creationId xmlns:a16="http://schemas.microsoft.com/office/drawing/2014/main" id="{0B6FB963-5D21-B1F0-DD2E-BE7675926CB5}"/>
              </a:ext>
            </a:extLst>
          </p:cNvPr>
          <p:cNvSpPr txBox="1"/>
          <p:nvPr/>
        </p:nvSpPr>
        <p:spPr>
          <a:xfrm>
            <a:off x="257143" y="833663"/>
            <a:ext cx="4697114" cy="446276"/>
          </a:xfrm>
          <a:prstGeom prst="rect">
            <a:avLst/>
          </a:prstGeom>
          <a:noFill/>
        </p:spPr>
        <p:txBody>
          <a:bodyPr wrap="square" rtlCol="0">
            <a:spAutoFit/>
          </a:bodyPr>
          <a:lstStyle/>
          <a:p>
            <a:pPr algn="l"/>
            <a:r>
              <a:rPr lang="en-GB" sz="2300" b="1" dirty="0">
                <a:latin typeface="Dreamy Notes Sans" panose="02000600000000000000" pitchFamily="2" charset="0"/>
              </a:rPr>
              <a:t>Whole class discussion (share)</a:t>
            </a:r>
            <a:endParaRPr lang="en-US" sz="2300" b="1" dirty="0">
              <a:latin typeface="Dreamy Notes Sans" panose="02000600000000000000" pitchFamily="2" charset="0"/>
            </a:endParaRPr>
          </a:p>
        </p:txBody>
      </p:sp>
      <p:sp>
        <p:nvSpPr>
          <p:cNvPr id="11" name="TextBox 10">
            <a:extLst>
              <a:ext uri="{FF2B5EF4-FFF2-40B4-BE49-F238E27FC236}">
                <a16:creationId xmlns:a16="http://schemas.microsoft.com/office/drawing/2014/main" id="{0C41F8B2-D871-D93B-7265-5D872CFEEA51}"/>
              </a:ext>
            </a:extLst>
          </p:cNvPr>
          <p:cNvSpPr txBox="1"/>
          <p:nvPr/>
        </p:nvSpPr>
        <p:spPr>
          <a:xfrm>
            <a:off x="140555" y="88020"/>
            <a:ext cx="5354395"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Think, pair, share</a:t>
            </a:r>
            <a:endParaRPr lang="en-US" sz="3000" dirty="0">
              <a:solidFill>
                <a:srgbClr val="294D1B"/>
              </a:solidFill>
              <a:latin typeface="CHICKEN Pie Height" panose="02000600000000000000" pitchFamily="2" charset="0"/>
            </a:endParaRPr>
          </a:p>
        </p:txBody>
      </p:sp>
      <p:sp>
        <p:nvSpPr>
          <p:cNvPr id="12" name="Arrow: Pentagon 11">
            <a:extLst>
              <a:ext uri="{FF2B5EF4-FFF2-40B4-BE49-F238E27FC236}">
                <a16:creationId xmlns:a16="http://schemas.microsoft.com/office/drawing/2014/main" id="{50E862CB-BAEC-5071-0531-B8266E096270}"/>
              </a:ext>
            </a:extLst>
          </p:cNvPr>
          <p:cNvSpPr/>
          <p:nvPr/>
        </p:nvSpPr>
        <p:spPr>
          <a:xfrm>
            <a:off x="314354" y="1320659"/>
            <a:ext cx="10361187" cy="60975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900" dirty="0">
                <a:latin typeface="NOTEWORTHY LIGHT" panose="02000400000000000000" pitchFamily="2" charset="77"/>
                <a:ea typeface="NOTEWORTHY LIGHT" panose="02000400000000000000" pitchFamily="2" charset="77"/>
              </a:rPr>
              <a:t>- I was able to assess the understanding and misunderstanding of previous learning and further learners thinking by questioning their ideas.</a:t>
            </a:r>
            <a:endParaRPr lang="en-US" sz="1900" dirty="0">
              <a:latin typeface="NOTEWORTHY LIGHT" panose="02000400000000000000" pitchFamily="2" charset="77"/>
              <a:ea typeface="NOTEWORTHY LIGHT" panose="02000400000000000000" pitchFamily="2" charset="77"/>
            </a:endParaRPr>
          </a:p>
        </p:txBody>
      </p:sp>
      <p:sp>
        <p:nvSpPr>
          <p:cNvPr id="14" name="Arrow: Pentagon 13">
            <a:extLst>
              <a:ext uri="{FF2B5EF4-FFF2-40B4-BE49-F238E27FC236}">
                <a16:creationId xmlns:a16="http://schemas.microsoft.com/office/drawing/2014/main" id="{C09C5368-8AFF-28DE-D80A-8CE480D96370}"/>
              </a:ext>
            </a:extLst>
          </p:cNvPr>
          <p:cNvSpPr/>
          <p:nvPr/>
        </p:nvSpPr>
        <p:spPr>
          <a:xfrm>
            <a:off x="314353" y="2240688"/>
            <a:ext cx="10361187" cy="60975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900" dirty="0">
                <a:latin typeface="NOTEWORTHY LIGHT" panose="02000400000000000000" pitchFamily="2" charset="77"/>
                <a:ea typeface="NOTEWORTHY LIGHT" panose="02000400000000000000" pitchFamily="2" charset="77"/>
              </a:rPr>
              <a:t>- Gershon (2013) advises that providing opportunities for discussion is a highly effective classroom tool</a:t>
            </a:r>
            <a:endParaRPr lang="en-US" sz="1900" dirty="0">
              <a:latin typeface="NOTEWORTHY LIGHT" panose="02000400000000000000" pitchFamily="2" charset="77"/>
              <a:ea typeface="NOTEWORTHY LIGHT" panose="02000400000000000000" pitchFamily="2" charset="77"/>
            </a:endParaRPr>
          </a:p>
        </p:txBody>
      </p:sp>
      <p:sp>
        <p:nvSpPr>
          <p:cNvPr id="16" name="Arrow: Pentagon 15">
            <a:extLst>
              <a:ext uri="{FF2B5EF4-FFF2-40B4-BE49-F238E27FC236}">
                <a16:creationId xmlns:a16="http://schemas.microsoft.com/office/drawing/2014/main" id="{08839D2A-E4F1-A02B-6854-592EDDEBF912}"/>
              </a:ext>
            </a:extLst>
          </p:cNvPr>
          <p:cNvSpPr/>
          <p:nvPr/>
        </p:nvSpPr>
        <p:spPr>
          <a:xfrm>
            <a:off x="314352" y="3191821"/>
            <a:ext cx="10361187" cy="609752"/>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NOTEWORTHY LIGHT" panose="02000400000000000000" pitchFamily="2" charset="77"/>
                <a:ea typeface="NOTEWORTHY LIGHT" panose="02000400000000000000" pitchFamily="2" charset="77"/>
              </a:rPr>
              <a:t>- Gives students opportunities to develop and express their original thoughts, whilst also addressing any misconceptions.</a:t>
            </a:r>
            <a:endParaRPr lang="en-US" sz="2000" dirty="0">
              <a:latin typeface="NOTEWORTHY LIGHT" panose="02000400000000000000" pitchFamily="2" charset="77"/>
              <a:ea typeface="NOTEWORTHY LIGHT" panose="02000400000000000000" pitchFamily="2" charset="77"/>
            </a:endParaRPr>
          </a:p>
        </p:txBody>
      </p:sp>
      <p:sp>
        <p:nvSpPr>
          <p:cNvPr id="18" name="Arrow: Pentagon 17">
            <a:extLst>
              <a:ext uri="{FF2B5EF4-FFF2-40B4-BE49-F238E27FC236}">
                <a16:creationId xmlns:a16="http://schemas.microsoft.com/office/drawing/2014/main" id="{FDD6D1C7-1E78-C84D-2D70-53D6DA5FBAD1}"/>
              </a:ext>
            </a:extLst>
          </p:cNvPr>
          <p:cNvSpPr/>
          <p:nvPr/>
        </p:nvSpPr>
        <p:spPr>
          <a:xfrm>
            <a:off x="314351" y="4148020"/>
            <a:ext cx="10361187" cy="609752"/>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900" dirty="0">
                <a:latin typeface="NOTEWORTHY LIGHT" panose="02000400000000000000" pitchFamily="2" charset="77"/>
                <a:ea typeface="NOTEWORTHY LIGHT" panose="02000400000000000000" pitchFamily="2" charset="77"/>
              </a:rPr>
              <a:t>- The Education Endowment Foundation (2021) states that by recalling information it can highlight misconceptions early on which can be addressed to help the learner progress in the right direction.</a:t>
            </a:r>
            <a:endParaRPr lang="en-US" sz="1900" dirty="0">
              <a:latin typeface="NOTEWORTHY LIGHT" panose="02000400000000000000" pitchFamily="2" charset="77"/>
              <a:ea typeface="NOTEWORTHY LIGHT" panose="02000400000000000000" pitchFamily="2" charset="77"/>
            </a:endParaRPr>
          </a:p>
        </p:txBody>
      </p:sp>
      <p:sp>
        <p:nvSpPr>
          <p:cNvPr id="20" name="Arrow: Pentagon 19">
            <a:extLst>
              <a:ext uri="{FF2B5EF4-FFF2-40B4-BE49-F238E27FC236}">
                <a16:creationId xmlns:a16="http://schemas.microsoft.com/office/drawing/2014/main" id="{7A0AB687-355E-CB17-A037-8B854D208FDE}"/>
              </a:ext>
            </a:extLst>
          </p:cNvPr>
          <p:cNvSpPr/>
          <p:nvPr/>
        </p:nvSpPr>
        <p:spPr>
          <a:xfrm>
            <a:off x="314350" y="5073428"/>
            <a:ext cx="10361187" cy="60975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Tx/>
              <a:buChar char="-"/>
            </a:pPr>
            <a:r>
              <a:rPr lang="en-GB" sz="1900" dirty="0">
                <a:latin typeface="NOTEWORTHY LIGHT" panose="02000400000000000000" pitchFamily="2" charset="77"/>
                <a:ea typeface="NOTEWORTHY LIGHT" panose="02000400000000000000" pitchFamily="2" charset="77"/>
              </a:rPr>
              <a:t>To further help learners progress I asked further questions. Not only to help learners think harder about their answer but also they learning journey itself. (Cambridge assessment international education, 2025).</a:t>
            </a:r>
          </a:p>
        </p:txBody>
      </p:sp>
      <p:sp>
        <p:nvSpPr>
          <p:cNvPr id="22" name="Arrow: Pentagon 21">
            <a:extLst>
              <a:ext uri="{FF2B5EF4-FFF2-40B4-BE49-F238E27FC236}">
                <a16:creationId xmlns:a16="http://schemas.microsoft.com/office/drawing/2014/main" id="{F6F0F76F-09A9-2F92-5CA3-7F1817B9DB22}"/>
              </a:ext>
            </a:extLst>
          </p:cNvPr>
          <p:cNvSpPr/>
          <p:nvPr/>
        </p:nvSpPr>
        <p:spPr>
          <a:xfrm>
            <a:off x="314350" y="6024560"/>
            <a:ext cx="10361187" cy="609751"/>
          </a:xfrm>
          <a:prstGeom prst="homePlate">
            <a:avLst/>
          </a:prstGeom>
          <a:solidFill>
            <a:srgbClr val="294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900" dirty="0">
                <a:latin typeface="NOTEWORTHY LIGHT" panose="02000400000000000000" pitchFamily="2" charset="77"/>
                <a:ea typeface="NOTEWORTHY LIGHT" panose="02000400000000000000" pitchFamily="2" charset="77"/>
              </a:rPr>
              <a:t>- Further questioning can also encourage learners to provide detail, reasoning and evidence to support their response (Campbell, 2024).</a:t>
            </a:r>
            <a:endParaRPr lang="en-US" sz="19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11572215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2" name="Picture 11">
            <a:extLst>
              <a:ext uri="{FF2B5EF4-FFF2-40B4-BE49-F238E27FC236}">
                <a16:creationId xmlns:a16="http://schemas.microsoft.com/office/drawing/2014/main" id="{0B0F10CB-E7C2-83D0-DDEA-FF6B6DC5AEF0}"/>
              </a:ext>
            </a:extLst>
          </p:cNvPr>
          <p:cNvPicPr>
            <a:picLocks noChangeAspect="1"/>
          </p:cNvPicPr>
          <p:nvPr/>
        </p:nvPicPr>
        <p:blipFill>
          <a:blip r:embed="rId2">
            <a:extLst>
              <a:ext uri="{28A0092B-C50C-407E-A947-70E740481C1C}">
                <a14:useLocalDpi xmlns:a14="http://schemas.microsoft.com/office/drawing/2010/main" val="0"/>
              </a:ext>
            </a:extLst>
          </a:blip>
          <a:srcRect r="425" b="-1"/>
          <a:stretch/>
        </p:blipFill>
        <p:spPr>
          <a:xfrm>
            <a:off x="20" y="1282"/>
            <a:ext cx="12191980" cy="6856718"/>
          </a:xfrm>
          <a:prstGeom prst="rect">
            <a:avLst/>
          </a:prstGeom>
        </p:spPr>
      </p:pic>
      <p:sp>
        <p:nvSpPr>
          <p:cNvPr id="14" name="TextBox 13">
            <a:extLst>
              <a:ext uri="{FF2B5EF4-FFF2-40B4-BE49-F238E27FC236}">
                <a16:creationId xmlns:a16="http://schemas.microsoft.com/office/drawing/2014/main" id="{DD495672-387F-0E14-F02F-45ACF7F236E1}"/>
              </a:ext>
            </a:extLst>
          </p:cNvPr>
          <p:cNvSpPr txBox="1"/>
          <p:nvPr/>
        </p:nvSpPr>
        <p:spPr>
          <a:xfrm>
            <a:off x="4149505" y="223870"/>
            <a:ext cx="7113509" cy="553998"/>
          </a:xfrm>
          <a:prstGeom prst="rect">
            <a:avLst/>
          </a:prstGeom>
          <a:noFill/>
        </p:spPr>
        <p:txBody>
          <a:bodyPr wrap="square" rtlCol="0">
            <a:spAutoFit/>
          </a:bodyPr>
          <a:lstStyle/>
          <a:p>
            <a:pPr algn="l"/>
            <a:r>
              <a:rPr lang="en-GB" sz="3000" dirty="0">
                <a:solidFill>
                  <a:srgbClr val="294D1B"/>
                </a:solidFill>
                <a:latin typeface="CHICKEN Pie Height" panose="02000600000000000000" pitchFamily="2" charset="0"/>
              </a:rPr>
              <a:t>Guided practice </a:t>
            </a:r>
            <a:endParaRPr lang="en-US" sz="3000" dirty="0">
              <a:solidFill>
                <a:srgbClr val="294D1B"/>
              </a:solidFill>
              <a:latin typeface="CHICKEN Pie Height" panose="02000600000000000000" pitchFamily="2" charset="0"/>
            </a:endParaRPr>
          </a:p>
        </p:txBody>
      </p:sp>
      <p:sp>
        <p:nvSpPr>
          <p:cNvPr id="16" name="Rectangle 15">
            <a:extLst>
              <a:ext uri="{FF2B5EF4-FFF2-40B4-BE49-F238E27FC236}">
                <a16:creationId xmlns:a16="http://schemas.microsoft.com/office/drawing/2014/main" id="{12CC968A-B318-70F8-020F-3DD68B24E042}"/>
              </a:ext>
            </a:extLst>
          </p:cNvPr>
          <p:cNvSpPr/>
          <p:nvPr/>
        </p:nvSpPr>
        <p:spPr>
          <a:xfrm>
            <a:off x="2452228" y="1054703"/>
            <a:ext cx="7287544" cy="5363682"/>
          </a:xfrm>
          <a:prstGeom prst="rect">
            <a:avLst/>
          </a:prstGeom>
          <a:solidFill>
            <a:srgbClr val="FCD5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8158380D-17A6-7711-1C27-F252298CB1E9}"/>
              </a:ext>
            </a:extLst>
          </p:cNvPr>
          <p:cNvSpPr txBox="1"/>
          <p:nvPr/>
        </p:nvSpPr>
        <p:spPr>
          <a:xfrm>
            <a:off x="3034671" y="1212776"/>
            <a:ext cx="6122657" cy="5047536"/>
          </a:xfrm>
          <a:prstGeom prst="rect">
            <a:avLst/>
          </a:prstGeom>
          <a:noFill/>
        </p:spPr>
        <p:txBody>
          <a:bodyPr wrap="square" rtlCol="0">
            <a:spAutoFit/>
          </a:bodyPr>
          <a:lstStyle/>
          <a:p>
            <a:pPr marL="285750" indent="-285750" algn="l">
              <a:buFont typeface="Arial" panose="020B0604020202020204" pitchFamily="34" charset="0"/>
              <a:buChar char="•"/>
            </a:pPr>
            <a:r>
              <a:rPr lang="en-GB" sz="2300" dirty="0">
                <a:latin typeface="NOTEWORTHY LIGHT" panose="02000400000000000000" pitchFamily="2" charset="77"/>
                <a:ea typeface="NOTEWORTHY LIGHT" panose="02000400000000000000" pitchFamily="2" charset="77"/>
              </a:rPr>
              <a:t>I conducted a guided practice to go through each step of calculating a percentage off a price.</a:t>
            </a:r>
          </a:p>
          <a:p>
            <a:pPr marL="285750" indent="-285750" algn="l">
              <a:buFont typeface="Arial" panose="020B0604020202020204" pitchFamily="34" charset="0"/>
              <a:buChar char="•"/>
            </a:pPr>
            <a:endParaRPr lang="en-GB" sz="23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300" dirty="0">
                <a:latin typeface="NOTEWORTHY LIGHT" panose="02000400000000000000" pitchFamily="2" charset="77"/>
                <a:ea typeface="NOTEWORTHY LIGHT" panose="02000400000000000000" pitchFamily="2" charset="77"/>
              </a:rPr>
              <a:t>Each question was differentiated towards lower, middle and higher ability.</a:t>
            </a:r>
          </a:p>
          <a:p>
            <a:pPr marL="285750" indent="-285750" algn="l">
              <a:buFont typeface="Arial" panose="020B0604020202020204" pitchFamily="34" charset="0"/>
              <a:buChar char="•"/>
            </a:pPr>
            <a:endParaRPr lang="en-GB" sz="23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300" dirty="0">
                <a:latin typeface="NOTEWORTHY LIGHT" panose="02000400000000000000" pitchFamily="2" charset="77"/>
                <a:ea typeface="NOTEWORTHY LIGHT" panose="02000400000000000000" pitchFamily="2" charset="77"/>
              </a:rPr>
              <a:t>Guided practices can effectively provide immediate feedback, if a learner misunderstands a concept or makes an error.</a:t>
            </a:r>
          </a:p>
          <a:p>
            <a:pPr marL="285750" indent="-285750" algn="l">
              <a:buFont typeface="Arial" panose="020B0604020202020204" pitchFamily="34" charset="0"/>
              <a:buChar char="•"/>
            </a:pPr>
            <a:endParaRPr lang="en-GB" sz="23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300" dirty="0">
                <a:latin typeface="NOTEWORTHY LIGHT" panose="02000400000000000000" pitchFamily="2" charset="77"/>
                <a:ea typeface="NOTEWORTHY LIGHT" panose="02000400000000000000" pitchFamily="2" charset="77"/>
              </a:rPr>
              <a:t>Teacher can identify the issues and offer support.</a:t>
            </a:r>
          </a:p>
          <a:p>
            <a:pPr marL="285750" indent="-285750" algn="l">
              <a:buFont typeface="Arial" panose="020B0604020202020204" pitchFamily="34" charset="0"/>
              <a:buChar char="•"/>
            </a:pPr>
            <a:endParaRPr lang="en-GB" sz="23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300" dirty="0">
                <a:latin typeface="NOTEWORTHY LIGHT" panose="02000400000000000000" pitchFamily="2" charset="77"/>
                <a:ea typeface="NOTEWORTHY LIGHT" panose="02000400000000000000" pitchFamily="2" charset="77"/>
              </a:rPr>
              <a:t>Boost students confidence, engagement and motivation (Cox, 2020).</a:t>
            </a:r>
            <a:endParaRPr lang="en-US" sz="23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3343990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a:extLst>
              <a:ext uri="{FF2B5EF4-FFF2-40B4-BE49-F238E27FC236}">
                <a16:creationId xmlns:a16="http://schemas.microsoft.com/office/drawing/2014/main" id="{9FDA4952-7F3E-501D-B365-C0ADF259D6DA}"/>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r="425" b="-1"/>
          <a:stretch/>
        </p:blipFill>
        <p:spPr>
          <a:xfrm>
            <a:off x="20" y="1282"/>
            <a:ext cx="12191980" cy="6856718"/>
          </a:xfrm>
          <a:prstGeom prst="rect">
            <a:avLst/>
          </a:prstGeom>
        </p:spPr>
      </p:pic>
      <p:sp>
        <p:nvSpPr>
          <p:cNvPr id="7" name="TextBox 6">
            <a:extLst>
              <a:ext uri="{FF2B5EF4-FFF2-40B4-BE49-F238E27FC236}">
                <a16:creationId xmlns:a16="http://schemas.microsoft.com/office/drawing/2014/main" id="{E71B24E0-94B8-3160-27EB-5495449556C7}"/>
              </a:ext>
            </a:extLst>
          </p:cNvPr>
          <p:cNvSpPr txBox="1"/>
          <p:nvPr/>
        </p:nvSpPr>
        <p:spPr>
          <a:xfrm>
            <a:off x="255006" y="150891"/>
            <a:ext cx="3567568" cy="538609"/>
          </a:xfrm>
          <a:prstGeom prst="rect">
            <a:avLst/>
          </a:prstGeom>
          <a:noFill/>
        </p:spPr>
        <p:txBody>
          <a:bodyPr wrap="square" rtlCol="0">
            <a:spAutoFit/>
          </a:bodyPr>
          <a:lstStyle/>
          <a:p>
            <a:pPr algn="l"/>
            <a:r>
              <a:rPr lang="en-GB" sz="2900" dirty="0">
                <a:solidFill>
                  <a:srgbClr val="294D1B"/>
                </a:solidFill>
                <a:latin typeface="CHICKEN Pie Height" panose="02000600000000000000" pitchFamily="2" charset="0"/>
              </a:rPr>
              <a:t>Live marking</a:t>
            </a:r>
            <a:endParaRPr lang="en-US" sz="2900" dirty="0">
              <a:solidFill>
                <a:srgbClr val="294D1B"/>
              </a:solidFill>
              <a:latin typeface="CHICKEN Pie Height" panose="02000600000000000000" pitchFamily="2" charset="0"/>
            </a:endParaRPr>
          </a:p>
        </p:txBody>
      </p:sp>
      <p:pic>
        <p:nvPicPr>
          <p:cNvPr id="12" name="Picture 11">
            <a:extLst>
              <a:ext uri="{FF2B5EF4-FFF2-40B4-BE49-F238E27FC236}">
                <a16:creationId xmlns:a16="http://schemas.microsoft.com/office/drawing/2014/main" id="{17805AF7-4980-4A8D-E391-B5DFE39000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825" y="839109"/>
            <a:ext cx="7077680" cy="1147624"/>
          </a:xfrm>
          <a:prstGeom prst="rect">
            <a:avLst/>
          </a:prstGeom>
        </p:spPr>
      </p:pic>
      <p:pic>
        <p:nvPicPr>
          <p:cNvPr id="13" name="Picture 12">
            <a:extLst>
              <a:ext uri="{FF2B5EF4-FFF2-40B4-BE49-F238E27FC236}">
                <a16:creationId xmlns:a16="http://schemas.microsoft.com/office/drawing/2014/main" id="{C85C1F4D-B507-1086-043B-C715F14C75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6686" y="2136342"/>
            <a:ext cx="7112819" cy="4108271"/>
          </a:xfrm>
          <a:prstGeom prst="rect">
            <a:avLst/>
          </a:prstGeom>
        </p:spPr>
      </p:pic>
      <p:sp>
        <p:nvSpPr>
          <p:cNvPr id="14" name="TextBox 13">
            <a:extLst>
              <a:ext uri="{FF2B5EF4-FFF2-40B4-BE49-F238E27FC236}">
                <a16:creationId xmlns:a16="http://schemas.microsoft.com/office/drawing/2014/main" id="{08E340AA-6832-3786-37A7-B62664457B53}"/>
              </a:ext>
            </a:extLst>
          </p:cNvPr>
          <p:cNvSpPr txBox="1"/>
          <p:nvPr/>
        </p:nvSpPr>
        <p:spPr>
          <a:xfrm>
            <a:off x="7626928" y="166715"/>
            <a:ext cx="4466125" cy="6740307"/>
          </a:xfrm>
          <a:prstGeom prst="rect">
            <a:avLst/>
          </a:prstGeom>
          <a:noFill/>
        </p:spPr>
        <p:txBody>
          <a:bodyPr wrap="square" rtlCol="0">
            <a:spAutoFit/>
          </a:bodyPr>
          <a:lstStyle/>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The learners then moved on to the independent practice where I used live marking:</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Green highlighter to indicate growth (green for growth)</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Pink highlighter for things they did well.</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Learners are familiar with this process as they use this strategy often.</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I used this because live marking can provide effective immediate feedback during a lesson (Education endowment foundation, 2021a).</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Provides valuable evidence for AFL, as it allows teachers to adjust their teaching accordingly.</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By marking students work during the lesson, teachers can respond to students needs in real time (Wells, 2018).</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Highlights the achievements of learners by using the pink highlighter which could improve self-confidence and motivation.</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Could be quite time-consuming as it requires reviewing each learners work.</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If a learner is missed, it could lead to the students feeling less appreciated.</a:t>
            </a:r>
          </a:p>
          <a:p>
            <a:pPr marL="285750" indent="-285750" algn="l">
              <a:buFont typeface="Arial" panose="020B0604020202020204" pitchFamily="34" charset="0"/>
              <a:buChar char="•"/>
            </a:pPr>
            <a:endParaRPr lang="en-US"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393487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a:extLst>
              <a:ext uri="{FF2B5EF4-FFF2-40B4-BE49-F238E27FC236}">
                <a16:creationId xmlns:a16="http://schemas.microsoft.com/office/drawing/2014/main" id="{35B29FC7-0F8D-48D3-B807-16C39034EB6F}"/>
              </a:ext>
            </a:extLst>
          </p:cNvPr>
          <p:cNvPicPr>
            <a:picLocks noChangeAspect="1"/>
          </p:cNvPicPr>
          <p:nvPr/>
        </p:nvPicPr>
        <p:blipFill>
          <a:blip r:embed="rId2">
            <a:extLst>
              <a:ext uri="{28A0092B-C50C-407E-A947-70E740481C1C}">
                <a14:useLocalDpi xmlns:a14="http://schemas.microsoft.com/office/drawing/2010/main" val="0"/>
              </a:ext>
            </a:extLst>
          </a:blip>
          <a:srcRect r="872" b="1"/>
          <a:stretch/>
        </p:blipFill>
        <p:spPr>
          <a:xfrm>
            <a:off x="20" y="1282"/>
            <a:ext cx="12191980" cy="6856718"/>
          </a:xfrm>
          <a:prstGeom prst="rect">
            <a:avLst/>
          </a:prstGeom>
        </p:spPr>
      </p:pic>
      <p:sp>
        <p:nvSpPr>
          <p:cNvPr id="7" name="TextBox 6">
            <a:extLst>
              <a:ext uri="{FF2B5EF4-FFF2-40B4-BE49-F238E27FC236}">
                <a16:creationId xmlns:a16="http://schemas.microsoft.com/office/drawing/2014/main" id="{3D10FD3F-275B-ED8A-F544-0E28B0F55D09}"/>
              </a:ext>
            </a:extLst>
          </p:cNvPr>
          <p:cNvSpPr txBox="1"/>
          <p:nvPr/>
        </p:nvSpPr>
        <p:spPr>
          <a:xfrm>
            <a:off x="0" y="0"/>
            <a:ext cx="3521682" cy="630942"/>
          </a:xfrm>
          <a:prstGeom prst="rect">
            <a:avLst/>
          </a:prstGeom>
          <a:noFill/>
        </p:spPr>
        <p:txBody>
          <a:bodyPr wrap="square" rtlCol="0">
            <a:spAutoFit/>
          </a:bodyPr>
          <a:lstStyle/>
          <a:p>
            <a:pPr algn="l"/>
            <a:r>
              <a:rPr lang="en-GB" sz="3500" dirty="0">
                <a:solidFill>
                  <a:srgbClr val="294D1B"/>
                </a:solidFill>
                <a:latin typeface="CHICKEN Pie Height" panose="02000600000000000000" pitchFamily="2" charset="0"/>
              </a:rPr>
              <a:t>Plenary</a:t>
            </a:r>
            <a:endParaRPr lang="en-US" sz="3500" dirty="0">
              <a:solidFill>
                <a:srgbClr val="294D1B"/>
              </a:solidFill>
              <a:latin typeface="CHICKEN Pie Height" panose="02000600000000000000" pitchFamily="2" charset="0"/>
            </a:endParaRPr>
          </a:p>
        </p:txBody>
      </p:sp>
      <p:pic>
        <p:nvPicPr>
          <p:cNvPr id="8" name="Picture 7">
            <a:extLst>
              <a:ext uri="{FF2B5EF4-FFF2-40B4-BE49-F238E27FC236}">
                <a16:creationId xmlns:a16="http://schemas.microsoft.com/office/drawing/2014/main" id="{61D8D9F2-EB59-5B16-A5C4-346B3FEAA1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4680" y="1639446"/>
            <a:ext cx="8362637" cy="4748277"/>
          </a:xfrm>
          <a:prstGeom prst="rect">
            <a:avLst/>
          </a:prstGeom>
        </p:spPr>
      </p:pic>
      <p:sp>
        <p:nvSpPr>
          <p:cNvPr id="9" name="TextBox 8">
            <a:extLst>
              <a:ext uri="{FF2B5EF4-FFF2-40B4-BE49-F238E27FC236}">
                <a16:creationId xmlns:a16="http://schemas.microsoft.com/office/drawing/2014/main" id="{109FE1B6-E990-53F6-7064-8E3B48C5ACB0}"/>
              </a:ext>
            </a:extLst>
          </p:cNvPr>
          <p:cNvSpPr txBox="1"/>
          <p:nvPr/>
        </p:nvSpPr>
        <p:spPr>
          <a:xfrm>
            <a:off x="486406" y="531450"/>
            <a:ext cx="11219187" cy="1107996"/>
          </a:xfrm>
          <a:prstGeom prst="rect">
            <a:avLst/>
          </a:prstGeom>
          <a:noFill/>
        </p:spPr>
        <p:txBody>
          <a:bodyPr wrap="square" rtlCol="0">
            <a:spAutoFit/>
          </a:bodyPr>
          <a:lstStyle/>
          <a:p>
            <a:pPr algn="l"/>
            <a:r>
              <a:rPr lang="en-GB" sz="2200" dirty="0">
                <a:latin typeface="NOTEWORTHY LIGHT" panose="02000400000000000000" pitchFamily="2" charset="77"/>
                <a:ea typeface="NOTEWORTHY LIGHT" panose="02000400000000000000" pitchFamily="2" charset="77"/>
              </a:rPr>
              <a:t>I moved onto the plenary of the lesson where the learners had the opportunity to discuss what they learnt during the lesson. I also took this time to ask them how they found my teaching and what aspects of the lesson they liked.</a:t>
            </a:r>
            <a:endParaRPr lang="en-US" sz="22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799395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a:extLst>
              <a:ext uri="{FF2B5EF4-FFF2-40B4-BE49-F238E27FC236}">
                <a16:creationId xmlns:a16="http://schemas.microsoft.com/office/drawing/2014/main" id="{B10863B5-FF7E-BAD4-4E83-2861E7C6FE8E}"/>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r="425" b="-1"/>
          <a:stretch/>
        </p:blipFill>
        <p:spPr>
          <a:xfrm>
            <a:off x="-1504" y="0"/>
            <a:ext cx="12191980" cy="6856718"/>
          </a:xfrm>
          <a:prstGeom prst="rect">
            <a:avLst/>
          </a:prstGeom>
        </p:spPr>
      </p:pic>
      <p:sp>
        <p:nvSpPr>
          <p:cNvPr id="5" name="TextBox 4">
            <a:extLst>
              <a:ext uri="{FF2B5EF4-FFF2-40B4-BE49-F238E27FC236}">
                <a16:creationId xmlns:a16="http://schemas.microsoft.com/office/drawing/2014/main" id="{0F24B088-C85A-59A5-C47C-D8671575B70B}"/>
              </a:ext>
            </a:extLst>
          </p:cNvPr>
          <p:cNvSpPr txBox="1"/>
          <p:nvPr/>
        </p:nvSpPr>
        <p:spPr>
          <a:xfrm>
            <a:off x="188613" y="0"/>
            <a:ext cx="5327964" cy="615553"/>
          </a:xfrm>
          <a:prstGeom prst="rect">
            <a:avLst/>
          </a:prstGeom>
          <a:noFill/>
        </p:spPr>
        <p:txBody>
          <a:bodyPr wrap="square" rtlCol="0">
            <a:spAutoFit/>
          </a:bodyPr>
          <a:lstStyle/>
          <a:p>
            <a:pPr algn="l"/>
            <a:r>
              <a:rPr lang="en-GB" sz="3400" dirty="0">
                <a:solidFill>
                  <a:srgbClr val="294D1B"/>
                </a:solidFill>
                <a:latin typeface="CHICKEN Pie Height" panose="02000600000000000000" pitchFamily="2" charset="0"/>
              </a:rPr>
              <a:t>Exit tickets</a:t>
            </a:r>
            <a:endParaRPr lang="en-US" sz="3400" dirty="0">
              <a:solidFill>
                <a:srgbClr val="294D1B"/>
              </a:solidFill>
              <a:latin typeface="CHICKEN Pie Height" panose="02000600000000000000" pitchFamily="2" charset="0"/>
            </a:endParaRPr>
          </a:p>
        </p:txBody>
      </p:sp>
      <p:pic>
        <p:nvPicPr>
          <p:cNvPr id="6" name="Picture 5">
            <a:extLst>
              <a:ext uri="{FF2B5EF4-FFF2-40B4-BE49-F238E27FC236}">
                <a16:creationId xmlns:a16="http://schemas.microsoft.com/office/drawing/2014/main" id="{CDD5AFFB-A2A5-4A43-4CC2-F997314E3E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8515" y="204332"/>
            <a:ext cx="8412179" cy="3172389"/>
          </a:xfrm>
          <a:prstGeom prst="rect">
            <a:avLst/>
          </a:prstGeom>
        </p:spPr>
      </p:pic>
      <p:sp>
        <p:nvSpPr>
          <p:cNvPr id="7" name="TextBox 6">
            <a:extLst>
              <a:ext uri="{FF2B5EF4-FFF2-40B4-BE49-F238E27FC236}">
                <a16:creationId xmlns:a16="http://schemas.microsoft.com/office/drawing/2014/main" id="{ABF832B4-72DA-A3A9-C54E-3A60CA8D3BE3}"/>
              </a:ext>
            </a:extLst>
          </p:cNvPr>
          <p:cNvSpPr txBox="1"/>
          <p:nvPr/>
        </p:nvSpPr>
        <p:spPr>
          <a:xfrm>
            <a:off x="277763" y="987706"/>
            <a:ext cx="2790752" cy="1846659"/>
          </a:xfrm>
          <a:prstGeom prst="rect">
            <a:avLst/>
          </a:prstGeom>
          <a:noFill/>
        </p:spPr>
        <p:txBody>
          <a:bodyPr wrap="square" rtlCol="0">
            <a:spAutoFit/>
          </a:bodyPr>
          <a:lstStyle/>
          <a:p>
            <a:pPr marL="285750" indent="-285750" algn="l">
              <a:buFont typeface="Arial" panose="020B0604020202020204" pitchFamily="34" charset="0"/>
              <a:buChar char="•"/>
            </a:pPr>
            <a:r>
              <a:rPr lang="en-GB" sz="1900" dirty="0">
                <a:latin typeface="Dreamy Notes Sans" panose="02000600000000000000" pitchFamily="2" charset="0"/>
              </a:rPr>
              <a:t>I used exit tickets to gather feedback.</a:t>
            </a:r>
          </a:p>
          <a:p>
            <a:pPr marL="285750" indent="-285750" algn="l">
              <a:buFont typeface="Arial" panose="020B0604020202020204" pitchFamily="34" charset="0"/>
              <a:buChar char="•"/>
            </a:pPr>
            <a:endParaRPr lang="en-GB" sz="1900" dirty="0">
              <a:latin typeface="Dreamy Notes Sans" panose="02000600000000000000" pitchFamily="2" charset="0"/>
            </a:endParaRPr>
          </a:p>
          <a:p>
            <a:pPr marL="285750" indent="-285750" algn="l">
              <a:buFont typeface="Arial" panose="020B0604020202020204" pitchFamily="34" charset="0"/>
              <a:buChar char="•"/>
            </a:pPr>
            <a:r>
              <a:rPr lang="en-GB" sz="1900" dirty="0">
                <a:latin typeface="Dreamy Notes Sans" panose="02000600000000000000" pitchFamily="2" charset="0"/>
              </a:rPr>
              <a:t>Allowed me to see whether they enjoyed the lesson.</a:t>
            </a:r>
            <a:endParaRPr lang="en-US" sz="1900" dirty="0">
              <a:latin typeface="Dreamy Notes Sans" panose="02000600000000000000" pitchFamily="2" charset="0"/>
            </a:endParaRPr>
          </a:p>
        </p:txBody>
      </p:sp>
      <p:sp>
        <p:nvSpPr>
          <p:cNvPr id="8" name="TextBox 7">
            <a:extLst>
              <a:ext uri="{FF2B5EF4-FFF2-40B4-BE49-F238E27FC236}">
                <a16:creationId xmlns:a16="http://schemas.microsoft.com/office/drawing/2014/main" id="{EBB7BDB9-F5F9-8AC8-1BD8-E49098E68DB0}"/>
              </a:ext>
            </a:extLst>
          </p:cNvPr>
          <p:cNvSpPr txBox="1"/>
          <p:nvPr/>
        </p:nvSpPr>
        <p:spPr>
          <a:xfrm>
            <a:off x="335980" y="3581052"/>
            <a:ext cx="11320357" cy="3416320"/>
          </a:xfrm>
          <a:prstGeom prst="rect">
            <a:avLst/>
          </a:prstGeom>
          <a:noFill/>
        </p:spPr>
        <p:txBody>
          <a:bodyPr wrap="square" rtlCol="0">
            <a:spAutoFit/>
          </a:bodyPr>
          <a:lstStyle/>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I decided to use exit tickets because they can quickly evaluate learners understanding of the main ideas of the lesson. </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Offer instant feedback to the teacher and learner, allowing any knowledge gaps to be pinpointed and addressed, enabling them to progress further in their learning (Johnson, 2024).</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Aligns with </a:t>
            </a:r>
            <a:r>
              <a:rPr lang="en-GB" dirty="0" err="1">
                <a:latin typeface="NOTEWORTHY LIGHT" panose="02000400000000000000" pitchFamily="2" charset="77"/>
                <a:ea typeface="NOTEWORTHY LIGHT" panose="02000400000000000000" pitchFamily="2" charset="77"/>
              </a:rPr>
              <a:t>Sarles</a:t>
            </a:r>
            <a:r>
              <a:rPr lang="en-GB" dirty="0">
                <a:latin typeface="NOTEWORTHY LIGHT" panose="02000400000000000000" pitchFamily="2" charset="77"/>
                <a:ea typeface="NOTEWORTHY LIGHT" panose="02000400000000000000" pitchFamily="2" charset="77"/>
              </a:rPr>
              <a:t> and Owen (2012, p. 21) who state that “Exit tickets are also a safe, unobtrusive way for students to tell us what they really know and understand or in some cases, what they really don’t know and understand which informs our teaching practices”</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Exit tickets are also key for self-reflection, this is crucial for students as it encourages them to think critically about what they have learnt, and wether they have effectively engaged throughout the lesson (Johnson, 2024).</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I ensured that all learners would have this opportunity, by differentiation of the exit ticket.</a:t>
            </a:r>
          </a:p>
          <a:p>
            <a:pPr marL="285750" indent="-285750" algn="l">
              <a:buFont typeface="Arial" panose="020B0604020202020204" pitchFamily="34" charset="0"/>
              <a:buChar char="•"/>
            </a:pPr>
            <a:r>
              <a:rPr lang="en-GB" dirty="0">
                <a:latin typeface="NOTEWORTHY LIGHT" panose="02000400000000000000" pitchFamily="2" charset="77"/>
                <a:ea typeface="NOTEWORTHY LIGHT" panose="02000400000000000000" pitchFamily="2" charset="77"/>
              </a:rPr>
              <a:t>Made sure the exit ticket was clear, so it was easy to understand and wouldn’t overwhelm the less confident learners , if the exit ticket isn’t clear, it could lead to unclear answers making it harder to assess learners understanding (</a:t>
            </a:r>
            <a:r>
              <a:rPr lang="en-GB" dirty="0" err="1">
                <a:latin typeface="NOTEWORTHY LIGHT" panose="02000400000000000000" pitchFamily="2" charset="77"/>
                <a:ea typeface="NOTEWORTHY LIGHT" panose="02000400000000000000" pitchFamily="2" charset="77"/>
              </a:rPr>
              <a:t>Bruney</a:t>
            </a:r>
            <a:r>
              <a:rPr lang="en-GB" dirty="0">
                <a:latin typeface="NOTEWORTHY LIGHT" panose="02000400000000000000" pitchFamily="2" charset="77"/>
                <a:ea typeface="NOTEWORTHY LIGHT" panose="02000400000000000000" pitchFamily="2" charset="77"/>
              </a:rPr>
              <a:t>, 2024).</a:t>
            </a:r>
          </a:p>
          <a:p>
            <a:pPr marL="285750" indent="-285750" algn="l">
              <a:buFont typeface="Arial" panose="020B0604020202020204" pitchFamily="34" charset="0"/>
              <a:buChar char="•"/>
            </a:pPr>
            <a:endParaRPr lang="en-US"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18681871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7CD009D4-975F-1463-F87B-872DB9D38132}"/>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b="19"/>
          <a:stretch/>
        </p:blipFill>
        <p:spPr>
          <a:xfrm>
            <a:off x="20" y="0"/>
            <a:ext cx="12191980" cy="6856718"/>
          </a:xfrm>
          <a:prstGeom prst="rect">
            <a:avLst/>
          </a:prstGeom>
        </p:spPr>
      </p:pic>
      <p:sp>
        <p:nvSpPr>
          <p:cNvPr id="5" name="TextBox 4">
            <a:extLst>
              <a:ext uri="{FF2B5EF4-FFF2-40B4-BE49-F238E27FC236}">
                <a16:creationId xmlns:a16="http://schemas.microsoft.com/office/drawing/2014/main" id="{F96207D8-9C2F-FD0E-ACB0-42A7E2A54AB9}"/>
              </a:ext>
            </a:extLst>
          </p:cNvPr>
          <p:cNvSpPr txBox="1"/>
          <p:nvPr/>
        </p:nvSpPr>
        <p:spPr>
          <a:xfrm>
            <a:off x="0" y="0"/>
            <a:ext cx="3584553" cy="630942"/>
          </a:xfrm>
          <a:prstGeom prst="rect">
            <a:avLst/>
          </a:prstGeom>
          <a:noFill/>
        </p:spPr>
        <p:txBody>
          <a:bodyPr wrap="square" rtlCol="0">
            <a:spAutoFit/>
          </a:bodyPr>
          <a:lstStyle/>
          <a:p>
            <a:pPr algn="l"/>
            <a:r>
              <a:rPr lang="en-GB" sz="3500" dirty="0">
                <a:solidFill>
                  <a:srgbClr val="294D1B"/>
                </a:solidFill>
                <a:latin typeface="CHICKEN Pie Height" panose="02000600000000000000" pitchFamily="2" charset="0"/>
              </a:rPr>
              <a:t>Conclusion</a:t>
            </a:r>
            <a:endParaRPr lang="en-US" sz="3500" dirty="0">
              <a:solidFill>
                <a:srgbClr val="294D1B"/>
              </a:solidFill>
              <a:latin typeface="CHICKEN Pie Height" panose="02000600000000000000" pitchFamily="2" charset="0"/>
            </a:endParaRPr>
          </a:p>
        </p:txBody>
      </p:sp>
      <p:sp>
        <p:nvSpPr>
          <p:cNvPr id="7" name="TextBox 6">
            <a:extLst>
              <a:ext uri="{FF2B5EF4-FFF2-40B4-BE49-F238E27FC236}">
                <a16:creationId xmlns:a16="http://schemas.microsoft.com/office/drawing/2014/main" id="{971D1C5B-1677-E009-FFF1-D15E24166519}"/>
              </a:ext>
            </a:extLst>
          </p:cNvPr>
          <p:cNvSpPr txBox="1"/>
          <p:nvPr/>
        </p:nvSpPr>
        <p:spPr>
          <a:xfrm>
            <a:off x="85505" y="531696"/>
            <a:ext cx="12020989" cy="6232475"/>
          </a:xfrm>
          <a:prstGeom prst="rect">
            <a:avLst/>
          </a:prstGeom>
          <a:noFill/>
        </p:spPr>
        <p:txBody>
          <a:bodyPr wrap="square" rtlCol="0">
            <a:spAutoFit/>
          </a:bodyPr>
          <a:lstStyle/>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Assessment for learning can help all learners make significant progress by providing support and guidance through feedback</a:t>
            </a:r>
          </a:p>
          <a:p>
            <a:pPr marL="285750" indent="-285750" algn="l">
              <a:buFont typeface="Arial" panose="020B0604020202020204" pitchFamily="34" charset="0"/>
              <a:buChar char="•"/>
            </a:pPr>
            <a:endParaRPr lang="en-GB" sz="21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Top factors of achievement (Hattie, 2009, p. 173).</a:t>
            </a:r>
          </a:p>
          <a:p>
            <a:pPr marL="285750" indent="-285750" algn="l">
              <a:buFont typeface="Arial" panose="020B0604020202020204" pitchFamily="34" charset="0"/>
              <a:buChar char="•"/>
            </a:pPr>
            <a:endParaRPr lang="en-GB" sz="21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Strategies such as think, pair, share and exit tickets can support this.</a:t>
            </a:r>
          </a:p>
          <a:p>
            <a:pPr marL="285750" indent="-285750" algn="l">
              <a:buFont typeface="Arial" panose="020B0604020202020204" pitchFamily="34" charset="0"/>
              <a:buChar char="•"/>
            </a:pPr>
            <a:endParaRPr lang="en-GB" sz="21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Important that learners understand the objective and success criteria so they can progress towards them throughout the lesson, the lesson slip provided opportunity for this.</a:t>
            </a:r>
          </a:p>
          <a:p>
            <a:pPr marL="285750" indent="-285750" algn="l">
              <a:buFont typeface="Arial" panose="020B0604020202020204" pitchFamily="34" charset="0"/>
              <a:buChar char="•"/>
            </a:pPr>
            <a:endParaRPr lang="en-GB" sz="21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To further my research and deepen my understanding of assessment for learning, I plan to use AFL strategies across various subjects and age groups as it will allow me to observe how they impact the learning in different contexts and identify potential adaptations.</a:t>
            </a:r>
          </a:p>
          <a:p>
            <a:pPr marL="285750" indent="-285750" algn="l">
              <a:buFont typeface="Arial" panose="020B0604020202020204" pitchFamily="34" charset="0"/>
              <a:buChar char="•"/>
            </a:pPr>
            <a:endParaRPr lang="en-GB" sz="21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Moving forward, I would also like to practice these strategies more with the learners as effective AFL takes time and practice.</a:t>
            </a:r>
          </a:p>
          <a:p>
            <a:pPr marL="285750" indent="-285750" algn="l">
              <a:buFont typeface="Arial" panose="020B0604020202020204" pitchFamily="34" charset="0"/>
              <a:buChar char="•"/>
            </a:pPr>
            <a:endParaRPr lang="en-GB" sz="2100" dirty="0">
              <a:latin typeface="NOTEWORTHY LIGHT" panose="02000400000000000000" pitchFamily="2" charset="77"/>
              <a:ea typeface="NOTEWORTHY LIGHT" panose="02000400000000000000" pitchFamily="2" charset="77"/>
            </a:endParaRPr>
          </a:p>
          <a:p>
            <a:pPr marL="285750" indent="-285750" algn="l">
              <a:buFont typeface="Arial" panose="020B0604020202020204" pitchFamily="34" charset="0"/>
              <a:buChar char="•"/>
            </a:pPr>
            <a:r>
              <a:rPr lang="en-GB" sz="2100" dirty="0">
                <a:latin typeface="NOTEWORTHY LIGHT" panose="02000400000000000000" pitchFamily="2" charset="77"/>
                <a:ea typeface="NOTEWORTHY LIGHT" panose="02000400000000000000" pitchFamily="2" charset="77"/>
              </a:rPr>
              <a:t>I will trial using think, pair, share in different contexts, such as before using the exit ticket, so learners can discuss their thoughts with their learning partner before writing them down.  </a:t>
            </a:r>
            <a:endParaRPr lang="en-US" sz="2100" dirty="0">
              <a:latin typeface="NOTEWORTHY LIGHT" panose="02000400000000000000" pitchFamily="2" charset="77"/>
              <a:ea typeface="NOTEWORTHY LIGHT" panose="02000400000000000000" pitchFamily="2" charset="77"/>
            </a:endParaRPr>
          </a:p>
        </p:txBody>
      </p:sp>
    </p:spTree>
    <p:extLst>
      <p:ext uri="{BB962C8B-B14F-4D97-AF65-F5344CB8AC3E}">
        <p14:creationId xmlns:p14="http://schemas.microsoft.com/office/powerpoint/2010/main" val="980354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0EA7070C-4393-87D5-A2F2-D2394DBABC4E}"/>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
        <p:nvSpPr>
          <p:cNvPr id="5" name="TextBox 4">
            <a:extLst>
              <a:ext uri="{FF2B5EF4-FFF2-40B4-BE49-F238E27FC236}">
                <a16:creationId xmlns:a16="http://schemas.microsoft.com/office/drawing/2014/main" id="{8E377F31-C650-DA0C-26A6-0BD1BDCCF52C}"/>
              </a:ext>
            </a:extLst>
          </p:cNvPr>
          <p:cNvSpPr txBox="1"/>
          <p:nvPr/>
        </p:nvSpPr>
        <p:spPr>
          <a:xfrm>
            <a:off x="0" y="0"/>
            <a:ext cx="1828800" cy="369332"/>
          </a:xfrm>
          <a:prstGeom prst="rect">
            <a:avLst/>
          </a:prstGeom>
          <a:noFill/>
        </p:spPr>
        <p:txBody>
          <a:bodyPr wrap="square" rtlCol="0">
            <a:spAutoFit/>
          </a:bodyPr>
          <a:lstStyle/>
          <a:p>
            <a:pPr algn="l"/>
            <a:r>
              <a:rPr lang="en-GB" u="sng" dirty="0"/>
              <a:t>Reference list</a:t>
            </a:r>
            <a:endParaRPr lang="en-US" u="sng" dirty="0"/>
          </a:p>
        </p:txBody>
      </p:sp>
      <p:sp>
        <p:nvSpPr>
          <p:cNvPr id="6" name="TextBox 5">
            <a:extLst>
              <a:ext uri="{FF2B5EF4-FFF2-40B4-BE49-F238E27FC236}">
                <a16:creationId xmlns:a16="http://schemas.microsoft.com/office/drawing/2014/main" id="{2F0E85EB-B3BA-57A4-FBCF-86FFF8BFBAB1}"/>
              </a:ext>
            </a:extLst>
          </p:cNvPr>
          <p:cNvSpPr txBox="1"/>
          <p:nvPr/>
        </p:nvSpPr>
        <p:spPr>
          <a:xfrm>
            <a:off x="96188" y="659011"/>
            <a:ext cx="11999623" cy="5909310"/>
          </a:xfrm>
          <a:prstGeom prst="rect">
            <a:avLst/>
          </a:prstGeom>
          <a:noFill/>
        </p:spPr>
        <p:txBody>
          <a:bodyPr wrap="square" rtlCol="0">
            <a:spAutoFit/>
          </a:bodyPr>
          <a:lstStyle/>
          <a:p>
            <a:r>
              <a:rPr lang="en-GB" dirty="0">
                <a:solidFill>
                  <a:srgbClr val="000000"/>
                </a:solidFill>
                <a:latin typeface="Arial" panose="020B0604020202020204" pitchFamily="34" charset="0"/>
                <a:cs typeface="Arial" panose="020B0604020202020204" pitchFamily="34" charset="0"/>
              </a:rPr>
              <a:t>Assessment Reform Group (2002)</a:t>
            </a:r>
            <a:r>
              <a:rPr lang="en-GB" b="0" i="0" u="none" strike="noStrike" dirty="0">
                <a:solidFill>
                  <a:srgbClr val="000000"/>
                </a:solidFill>
                <a:effectLst/>
                <a:latin typeface="Arial" panose="020B0604020202020204" pitchFamily="34" charset="0"/>
                <a:cs typeface="Arial" panose="020B0604020202020204" pitchFamily="34" charset="0"/>
              </a:rPr>
              <a:t> </a:t>
            </a:r>
            <a:r>
              <a:rPr lang="en-GB" b="0" i="1" u="none" strike="noStrike" dirty="0">
                <a:solidFill>
                  <a:srgbClr val="000000"/>
                </a:solidFill>
                <a:effectLst/>
                <a:latin typeface="Arial" panose="020B0604020202020204" pitchFamily="34" charset="0"/>
                <a:cs typeface="Arial" panose="020B0604020202020204" pitchFamily="34" charset="0"/>
              </a:rPr>
              <a:t>Assessment for Learning: 10 Principles. Research-based principles to guide classroom practice Assessment for Learning</a:t>
            </a:r>
            <a:r>
              <a:rPr lang="en-GB" b="0" i="0" u="none" strike="noStrike" dirty="0">
                <a:solidFill>
                  <a:srgbClr val="000000"/>
                </a:solidFill>
                <a:effectLst/>
                <a:latin typeface="Arial" panose="020B0604020202020204" pitchFamily="34" charset="0"/>
                <a:cs typeface="Arial" panose="020B0604020202020204" pitchFamily="34" charset="0"/>
              </a:rPr>
              <a:t>. [online] Available at: https://</a:t>
            </a:r>
            <a:r>
              <a:rPr lang="en-GB" b="0" i="0" u="none" strike="noStrike" dirty="0" err="1">
                <a:solidFill>
                  <a:srgbClr val="000000"/>
                </a:solidFill>
                <a:effectLst/>
                <a:latin typeface="Arial" panose="020B0604020202020204" pitchFamily="34" charset="0"/>
                <a:cs typeface="Arial" panose="020B0604020202020204" pitchFamily="34" charset="0"/>
              </a:rPr>
              <a:t>www.researchgate.net</a:t>
            </a:r>
            <a:r>
              <a:rPr lang="en-GB" b="0" i="0" u="none" strike="noStrike" dirty="0">
                <a:solidFill>
                  <a:srgbClr val="000000"/>
                </a:solidFill>
                <a:effectLst/>
                <a:latin typeface="Arial" panose="020B0604020202020204" pitchFamily="34" charset="0"/>
                <a:cs typeface="Arial" panose="020B0604020202020204" pitchFamily="34" charset="0"/>
              </a:rPr>
              <a:t>/publication/271849158_Assessment_for_Learning_10_Principles_Research-based_principles_to_guide_classroom_practice_Assessment_for_Learning (Accessed 20 December 2024).</a:t>
            </a:r>
          </a:p>
          <a:p>
            <a:endParaRPr lang="en-GB" b="0" i="0" u="none" strike="noStrike" dirty="0">
              <a:solidFill>
                <a:srgbClr val="000000"/>
              </a:solidFill>
              <a:effectLst/>
              <a:latin typeface="Arial" panose="020B0604020202020204" pitchFamily="34" charset="0"/>
              <a:cs typeface="Arial" panose="020B0604020202020204" pitchFamily="34" charset="0"/>
            </a:endParaRPr>
          </a:p>
          <a:p>
            <a:r>
              <a:rPr lang="en-GB" b="0" i="0" u="none" strike="noStrike" dirty="0">
                <a:solidFill>
                  <a:srgbClr val="000000"/>
                </a:solidFill>
                <a:effectLst/>
                <a:latin typeface="Arial" panose="020B0604020202020204" pitchFamily="34" charset="0"/>
                <a:cs typeface="Arial" panose="020B0604020202020204" pitchFamily="34" charset="0"/>
              </a:rPr>
              <a:t>Bartlett, J. (2015). </a:t>
            </a:r>
            <a:r>
              <a:rPr lang="en-GB" b="0" i="1" u="none" strike="noStrike" dirty="0">
                <a:solidFill>
                  <a:srgbClr val="000000"/>
                </a:solidFill>
                <a:effectLst/>
                <a:latin typeface="Arial" panose="020B0604020202020204" pitchFamily="34" charset="0"/>
                <a:cs typeface="Arial" panose="020B0604020202020204" pitchFamily="34" charset="0"/>
              </a:rPr>
              <a:t>Outstanding assessment for learning in the classroom</a:t>
            </a:r>
            <a:r>
              <a:rPr lang="en-GB" b="0" i="0" u="none" strike="noStrike" dirty="0">
                <a:solidFill>
                  <a:srgbClr val="000000"/>
                </a:solidFill>
                <a:effectLst/>
                <a:latin typeface="Arial" panose="020B0604020202020204" pitchFamily="34" charset="0"/>
                <a:cs typeface="Arial" panose="020B0604020202020204" pitchFamily="34" charset="0"/>
              </a:rPr>
              <a:t>. New York: </a:t>
            </a:r>
            <a:r>
              <a:rPr lang="en-GB" b="0" i="0" u="none" strike="noStrike" dirty="0" err="1">
                <a:solidFill>
                  <a:srgbClr val="000000"/>
                </a:solidFill>
                <a:effectLst/>
                <a:latin typeface="Arial" panose="020B0604020202020204" pitchFamily="34" charset="0"/>
                <a:cs typeface="Arial" panose="020B0604020202020204" pitchFamily="34" charset="0"/>
              </a:rPr>
              <a:t>Routledge</a:t>
            </a:r>
            <a:r>
              <a:rPr lang="en-GB" b="0" i="0" u="none" strike="noStrike" dirty="0">
                <a:solidFill>
                  <a:srgbClr val="000000"/>
                </a:solidFill>
                <a:effectLst/>
                <a:latin typeface="Arial" panose="020B0604020202020204" pitchFamily="34" charset="0"/>
                <a:cs typeface="Arial" panose="020B0604020202020204" pitchFamily="34" charset="0"/>
              </a:rPr>
              <a:t>.</a:t>
            </a:r>
          </a:p>
          <a:p>
            <a:endParaRPr lang="en-GB" b="0" i="0" u="none" strike="noStrike" dirty="0">
              <a:solidFill>
                <a:srgbClr val="000000"/>
              </a:solidFill>
              <a:effectLst/>
              <a:latin typeface="Arial" panose="020B0604020202020204" pitchFamily="34" charset="0"/>
              <a:cs typeface="Arial" panose="020B0604020202020204" pitchFamily="34" charset="0"/>
            </a:endParaRPr>
          </a:p>
          <a:p>
            <a:r>
              <a:rPr lang="en-GB" b="0" i="0" u="none" strike="noStrike" dirty="0">
                <a:solidFill>
                  <a:srgbClr val="000000"/>
                </a:solidFill>
                <a:effectLst/>
                <a:latin typeface="Arial" panose="020B0604020202020204" pitchFamily="34" charset="0"/>
                <a:cs typeface="Arial" panose="020B0604020202020204" pitchFamily="34" charset="0"/>
              </a:rPr>
              <a:t>Black, P., Harrison, C., Lee, C., Marshall, B. and Wiliam, D. (2003). </a:t>
            </a:r>
            <a:r>
              <a:rPr lang="en-GB" b="0" i="1" u="none" strike="noStrike" dirty="0">
                <a:solidFill>
                  <a:srgbClr val="000000"/>
                </a:solidFill>
                <a:effectLst/>
                <a:latin typeface="Arial" panose="020B0604020202020204" pitchFamily="34" charset="0"/>
                <a:cs typeface="Arial" panose="020B0604020202020204" pitchFamily="34" charset="0"/>
              </a:rPr>
              <a:t>Assessment for learning: Putting It into Practice</a:t>
            </a:r>
            <a:r>
              <a:rPr lang="en-GB" b="0" i="0" u="none" strike="noStrike" dirty="0">
                <a:solidFill>
                  <a:srgbClr val="000000"/>
                </a:solidFill>
                <a:effectLst/>
                <a:latin typeface="Arial" panose="020B0604020202020204" pitchFamily="34" charset="0"/>
                <a:cs typeface="Arial" panose="020B0604020202020204" pitchFamily="34" charset="0"/>
              </a:rPr>
              <a:t>. Berkshire: Open University Press.</a:t>
            </a:r>
          </a:p>
          <a:p>
            <a:endParaRPr lang="en-GB" b="0" i="0" u="none" strike="noStrike" dirty="0">
              <a:solidFill>
                <a:srgbClr val="000000"/>
              </a:solidFill>
              <a:effectLst/>
              <a:latin typeface="Arial" panose="020B0604020202020204" pitchFamily="34" charset="0"/>
              <a:cs typeface="Arial" panose="020B0604020202020204" pitchFamily="34" charset="0"/>
            </a:endParaRPr>
          </a:p>
          <a:p>
            <a:r>
              <a:rPr lang="en-GB" b="0" i="0" u="none" strike="noStrike" dirty="0">
                <a:solidFill>
                  <a:srgbClr val="000000"/>
                </a:solidFill>
                <a:effectLst/>
                <a:latin typeface="Arial" panose="020B0604020202020204" pitchFamily="34" charset="0"/>
                <a:cs typeface="Arial" panose="020B0604020202020204" pitchFamily="34" charset="0"/>
              </a:rPr>
              <a:t>Black, P. and Wiliam, D. (1998). </a:t>
            </a:r>
            <a:r>
              <a:rPr lang="en-GB" b="0" i="1" u="none" strike="noStrike" dirty="0">
                <a:solidFill>
                  <a:srgbClr val="000000"/>
                </a:solidFill>
                <a:effectLst/>
                <a:latin typeface="Arial" panose="020B0604020202020204" pitchFamily="34" charset="0"/>
                <a:cs typeface="Arial" panose="020B0604020202020204" pitchFamily="34" charset="0"/>
              </a:rPr>
              <a:t>Inside the black box : raising standards through classroom assessment</a:t>
            </a:r>
            <a:r>
              <a:rPr lang="en-GB" b="0" i="0" u="none" strike="noStrike" dirty="0">
                <a:solidFill>
                  <a:srgbClr val="000000"/>
                </a:solidFill>
                <a:effectLst/>
                <a:latin typeface="Arial" panose="020B0604020202020204" pitchFamily="34" charset="0"/>
                <a:cs typeface="Arial" panose="020B0604020202020204" pitchFamily="34" charset="0"/>
              </a:rPr>
              <a:t>. London: GL Education Group.</a:t>
            </a:r>
          </a:p>
          <a:p>
            <a:endParaRPr lang="en-GB" b="0" i="0" u="none" strike="noStrike" dirty="0">
              <a:solidFill>
                <a:srgbClr val="000000"/>
              </a:solidFill>
              <a:effectLst/>
              <a:latin typeface="Arial" panose="020B0604020202020204" pitchFamily="34" charset="0"/>
              <a:cs typeface="Arial" panose="020B0604020202020204" pitchFamily="34" charset="0"/>
            </a:endParaRPr>
          </a:p>
          <a:p>
            <a:r>
              <a:rPr lang="en-GB" b="0" i="0" u="none" strike="noStrike" dirty="0">
                <a:solidFill>
                  <a:srgbClr val="000000"/>
                </a:solidFill>
                <a:effectLst/>
                <a:latin typeface="Arial" panose="020B0604020202020204" pitchFamily="34" charset="0"/>
                <a:cs typeface="Arial" panose="020B0604020202020204" pitchFamily="34" charset="0"/>
              </a:rPr>
              <a:t>Briggs, M., </a:t>
            </a:r>
            <a:r>
              <a:rPr lang="en-GB" b="0" i="0" u="none" strike="noStrike" dirty="0" err="1">
                <a:solidFill>
                  <a:srgbClr val="000000"/>
                </a:solidFill>
                <a:effectLst/>
                <a:latin typeface="Arial" panose="020B0604020202020204" pitchFamily="34" charset="0"/>
                <a:cs typeface="Arial" panose="020B0604020202020204" pitchFamily="34" charset="0"/>
              </a:rPr>
              <a:t>Woodfield</a:t>
            </a:r>
            <a:r>
              <a:rPr lang="en-GB" b="0" i="0" u="none" strike="noStrike" dirty="0">
                <a:solidFill>
                  <a:srgbClr val="000000"/>
                </a:solidFill>
                <a:effectLst/>
                <a:latin typeface="Arial" panose="020B0604020202020204" pitchFamily="34" charset="0"/>
                <a:cs typeface="Arial" panose="020B0604020202020204" pitchFamily="34" charset="0"/>
              </a:rPr>
              <a:t>, A., Martin, C. and </a:t>
            </a:r>
            <a:r>
              <a:rPr lang="en-GB" b="0" i="0" u="none" strike="noStrike" dirty="0" err="1">
                <a:solidFill>
                  <a:srgbClr val="000000"/>
                </a:solidFill>
                <a:effectLst/>
                <a:latin typeface="Arial" panose="020B0604020202020204" pitchFamily="34" charset="0"/>
                <a:cs typeface="Arial" panose="020B0604020202020204" pitchFamily="34" charset="0"/>
              </a:rPr>
              <a:t>Swatton</a:t>
            </a:r>
            <a:r>
              <a:rPr lang="en-GB" b="0" i="0" u="none" strike="noStrike" dirty="0">
                <a:solidFill>
                  <a:srgbClr val="000000"/>
                </a:solidFill>
                <a:effectLst/>
                <a:latin typeface="Arial" panose="020B0604020202020204" pitchFamily="34" charset="0"/>
                <a:cs typeface="Arial" panose="020B0604020202020204" pitchFamily="34" charset="0"/>
              </a:rPr>
              <a:t>, P. (2008). </a:t>
            </a:r>
            <a:r>
              <a:rPr lang="en-GB" b="0" i="1" u="none" strike="noStrike" dirty="0">
                <a:solidFill>
                  <a:srgbClr val="000000"/>
                </a:solidFill>
                <a:effectLst/>
                <a:latin typeface="Arial" panose="020B0604020202020204" pitchFamily="34" charset="0"/>
                <a:cs typeface="Arial" panose="020B0604020202020204" pitchFamily="34" charset="0"/>
              </a:rPr>
              <a:t>Assessment for learning and teaching in primary schools</a:t>
            </a:r>
            <a:r>
              <a:rPr lang="en-GB" b="0" i="0" u="none" strike="noStrike" dirty="0">
                <a:solidFill>
                  <a:srgbClr val="000000"/>
                </a:solidFill>
                <a:effectLst/>
                <a:latin typeface="Arial" panose="020B0604020202020204" pitchFamily="34" charset="0"/>
                <a:cs typeface="Arial" panose="020B0604020202020204" pitchFamily="34" charset="0"/>
              </a:rPr>
              <a:t>. 2nd ed. Exeter: Learning Matters.</a:t>
            </a:r>
          </a:p>
          <a:p>
            <a:endParaRPr lang="en-GB" b="0" i="0" u="none" strike="noStrike" dirty="0">
              <a:solidFill>
                <a:srgbClr val="000000"/>
              </a:solidFill>
              <a:effectLst/>
              <a:latin typeface="Arial" panose="020B0604020202020204" pitchFamily="34" charset="0"/>
              <a:cs typeface="Arial" panose="020B0604020202020204" pitchFamily="34" charset="0"/>
            </a:endParaRPr>
          </a:p>
          <a:p>
            <a:r>
              <a:rPr lang="en-GB" b="0" i="0" u="none" strike="noStrike" dirty="0" err="1">
                <a:solidFill>
                  <a:srgbClr val="000000"/>
                </a:solidFill>
                <a:effectLst/>
                <a:latin typeface="Arial" panose="020B0604020202020204" pitchFamily="34" charset="0"/>
                <a:cs typeface="Arial" panose="020B0604020202020204" pitchFamily="34" charset="0"/>
              </a:rPr>
              <a:t>Bruney</a:t>
            </a:r>
            <a:r>
              <a:rPr lang="en-GB" b="0" i="0" u="none" strike="noStrike" dirty="0">
                <a:solidFill>
                  <a:srgbClr val="000000"/>
                </a:solidFill>
                <a:effectLst/>
                <a:latin typeface="Arial" panose="020B0604020202020204" pitchFamily="34" charset="0"/>
                <a:cs typeface="Arial" panose="020B0604020202020204" pitchFamily="34" charset="0"/>
              </a:rPr>
              <a:t>, A. (2024). ‘The Dos and Don’ts of Exit Tickets: </a:t>
            </a:r>
            <a:r>
              <a:rPr lang="en-GB" b="0" i="0" u="none" strike="noStrike" dirty="0" err="1">
                <a:solidFill>
                  <a:srgbClr val="000000"/>
                </a:solidFill>
                <a:effectLst/>
                <a:latin typeface="Arial" panose="020B0604020202020204" pitchFamily="34" charset="0"/>
                <a:cs typeface="Arial" panose="020B0604020202020204" pitchFamily="34" charset="0"/>
              </a:rPr>
              <a:t>Maximizing</a:t>
            </a:r>
            <a:r>
              <a:rPr lang="en-GB" b="0" i="0" u="none" strike="noStrike" dirty="0">
                <a:solidFill>
                  <a:srgbClr val="000000"/>
                </a:solidFill>
                <a:effectLst/>
                <a:latin typeface="Arial" panose="020B0604020202020204" pitchFamily="34" charset="0"/>
                <a:cs typeface="Arial" panose="020B0604020202020204" pitchFamily="34" charset="0"/>
              </a:rPr>
              <a:t> Their Effectiveness’, </a:t>
            </a:r>
            <a:r>
              <a:rPr lang="en-GB" b="0" i="1" u="none" strike="noStrike" dirty="0">
                <a:solidFill>
                  <a:srgbClr val="000000"/>
                </a:solidFill>
                <a:effectLst/>
                <a:latin typeface="Arial" panose="020B0604020202020204" pitchFamily="34" charset="0"/>
                <a:cs typeface="Arial" panose="020B0604020202020204" pitchFamily="34" charset="0"/>
              </a:rPr>
              <a:t>Mind Matters Pedagogy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 3 September. Available at: </a:t>
            </a:r>
            <a:r>
              <a:rPr lang="en-GB" b="0" i="0" u="none" strike="noStrike" dirty="0">
                <a:solidFill>
                  <a:srgbClr val="000000"/>
                </a:solidFill>
                <a:effectLst/>
                <a:latin typeface="Arial" panose="020B0604020202020204" pitchFamily="34" charset="0"/>
                <a:cs typeface="Arial" panose="020B0604020202020204" pitchFamily="34" charset="0"/>
                <a:hlinkClick r:id="rId3"/>
              </a:rPr>
              <a:t>https://www.mindmatterspedagogy.com/post/</a:t>
            </a:r>
            <a:r>
              <a:rPr lang="en-GB" b="0" i="0" u="none" strike="noStrike" dirty="0" err="1">
                <a:solidFill>
                  <a:srgbClr val="000000"/>
                </a:solidFill>
                <a:effectLst/>
                <a:latin typeface="Arial" panose="020B0604020202020204" pitchFamily="34" charset="0"/>
                <a:cs typeface="Arial" panose="020B0604020202020204" pitchFamily="34" charset="0"/>
                <a:hlinkClick r:id="rId3"/>
              </a:rPr>
              <a:t>the-dos-and-don-ts-of</a:t>
            </a:r>
            <a:r>
              <a:rPr lang="en-GB" b="0" i="0" u="none" strike="noStrike" dirty="0">
                <a:solidFill>
                  <a:srgbClr val="000000"/>
                </a:solidFill>
                <a:effectLst/>
                <a:latin typeface="Arial" panose="020B0604020202020204" pitchFamily="34" charset="0"/>
                <a:cs typeface="Arial" panose="020B0604020202020204" pitchFamily="34" charset="0"/>
                <a:hlinkClick r:id="rId3"/>
              </a:rPr>
              <a:t>-exit-tickets-maximizing-their-effectiveness</a:t>
            </a:r>
            <a:r>
              <a:rPr lang="en-GB" b="0" i="0" u="none" strike="noStrike" dirty="0">
                <a:solidFill>
                  <a:srgbClr val="000000"/>
                </a:solidFill>
                <a:effectLst/>
                <a:latin typeface="Arial" panose="020B0604020202020204" pitchFamily="34" charset="0"/>
                <a:cs typeface="Arial" panose="020B0604020202020204" pitchFamily="34" charset="0"/>
              </a:rPr>
              <a:t> (Accessed 14 January 2025).</a:t>
            </a:r>
          </a:p>
          <a:p>
            <a:endParaRPr lang="en-GB" b="0" i="0" u="none" strike="noStrike" dirty="0">
              <a:solidFill>
                <a:srgbClr val="000000"/>
              </a:solidFill>
              <a:effectLst/>
              <a:latin typeface="Arial" panose="020B0604020202020204" pitchFamily="34" charset="0"/>
              <a:cs typeface="Arial" panose="020B0604020202020204" pitchFamily="34" charset="0"/>
            </a:endParaRPr>
          </a:p>
          <a:p>
            <a:pPr algn="l"/>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09998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4D626030-0183-95FF-B3C6-11449405F5E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b="19"/>
          <a:stretch/>
        </p:blipFill>
        <p:spPr>
          <a:xfrm>
            <a:off x="20" y="0"/>
            <a:ext cx="12191980" cy="6856718"/>
          </a:xfrm>
          <a:prstGeom prst="rect">
            <a:avLst/>
          </a:prstGeom>
        </p:spPr>
      </p:pic>
      <p:sp>
        <p:nvSpPr>
          <p:cNvPr id="6" name="TextBox 5">
            <a:extLst>
              <a:ext uri="{FF2B5EF4-FFF2-40B4-BE49-F238E27FC236}">
                <a16:creationId xmlns:a16="http://schemas.microsoft.com/office/drawing/2014/main" id="{FC3704F7-8DCB-4664-752F-2F357CB70C7B}"/>
              </a:ext>
            </a:extLst>
          </p:cNvPr>
          <p:cNvSpPr txBox="1"/>
          <p:nvPr/>
        </p:nvSpPr>
        <p:spPr>
          <a:xfrm>
            <a:off x="276633" y="157923"/>
            <a:ext cx="11392277" cy="4939814"/>
          </a:xfrm>
          <a:prstGeom prst="rect">
            <a:avLst/>
          </a:prstGeom>
          <a:noFill/>
        </p:spPr>
        <p:txBody>
          <a:bodyPr wrap="square">
            <a:spAutoFit/>
          </a:bodyPr>
          <a:lstStyle/>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Cambridge Assessment International Education (2025). </a:t>
            </a:r>
            <a:r>
              <a:rPr lang="en-GB" b="0" i="1" u="none" strike="noStrike" dirty="0">
                <a:solidFill>
                  <a:srgbClr val="000000"/>
                </a:solidFill>
                <a:effectLst/>
                <a:latin typeface="Arial" panose="020B0604020202020204" pitchFamily="34" charset="0"/>
                <a:cs typeface="Arial" panose="020B0604020202020204" pitchFamily="34" charset="0"/>
              </a:rPr>
              <a:t>Getting started with Effective Questioning</a:t>
            </a:r>
            <a:r>
              <a:rPr lang="en-GB" b="0" i="0" u="none" strike="noStrike" dirty="0">
                <a:solidFill>
                  <a:srgbClr val="000000"/>
                </a:solidFill>
                <a:effectLst/>
                <a:latin typeface="Arial" panose="020B0604020202020204" pitchFamily="34" charset="0"/>
                <a:cs typeface="Arial" panose="020B0604020202020204" pitchFamily="34" charset="0"/>
              </a:rPr>
              <a: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cambridge</a:t>
            </a:r>
            <a:r>
              <a:rPr lang="en-GB" b="0" i="0" u="none" strike="noStrike" dirty="0">
                <a:solidFill>
                  <a:srgbClr val="000000"/>
                </a:solidFill>
                <a:effectLst/>
                <a:latin typeface="Arial" panose="020B0604020202020204" pitchFamily="34" charset="0"/>
                <a:cs typeface="Arial" panose="020B0604020202020204" pitchFamily="34" charset="0"/>
              </a:rPr>
              <a:t>-community.org.uk/professional-development/</a:t>
            </a:r>
            <a:r>
              <a:rPr lang="en-GB" b="0" i="0" u="none" strike="noStrike" dirty="0" err="1">
                <a:solidFill>
                  <a:srgbClr val="000000"/>
                </a:solidFill>
                <a:effectLst/>
                <a:latin typeface="Arial" panose="020B0604020202020204" pitchFamily="34" charset="0"/>
                <a:cs typeface="Arial" panose="020B0604020202020204" pitchFamily="34" charset="0"/>
              </a:rPr>
              <a:t>gsweq</a:t>
            </a:r>
            <a:r>
              <a:rPr lang="en-GB" b="0" i="0" u="none" strike="noStrike" dirty="0">
                <a:solidFill>
                  <a:srgbClr val="000000"/>
                </a:solidFill>
                <a:effectLst/>
                <a:latin typeface="Arial" panose="020B0604020202020204" pitchFamily="34" charset="0"/>
                <a:cs typeface="Arial" panose="020B0604020202020204" pitchFamily="34" charset="0"/>
              </a:rPr>
              <a:t>/index.html (Accessed 13 January 2025</a:t>
            </a:r>
            <a:r>
              <a:rPr lang="en-GB" dirty="0">
                <a:solidFill>
                  <a:srgbClr val="000000"/>
                </a:solidFill>
                <a:latin typeface="Arial" panose="020B0604020202020204" pitchFamily="34" charset="0"/>
                <a:cs typeface="Arial" panose="020B0604020202020204" pitchFamily="34" charset="0"/>
              </a:rPr>
              <a:t>).</a:t>
            </a: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Cambridge International Education Teaching and Learning Team (2011). </a:t>
            </a:r>
            <a:r>
              <a:rPr lang="en-GB" b="0" i="1" u="none" strike="noStrike" dirty="0">
                <a:solidFill>
                  <a:srgbClr val="000000"/>
                </a:solidFill>
                <a:effectLst/>
                <a:latin typeface="Arial" panose="020B0604020202020204" pitchFamily="34" charset="0"/>
                <a:cs typeface="Arial" panose="020B0604020202020204" pitchFamily="34" charset="0"/>
              </a:rPr>
              <a:t>Getting Started with Assessment for Learning</a:t>
            </a:r>
            <a:r>
              <a:rPr lang="en-GB" b="0" i="0" u="none" strike="noStrike" dirty="0">
                <a:solidFill>
                  <a:srgbClr val="000000"/>
                </a:solidFill>
                <a:effectLst/>
                <a:latin typeface="Arial" panose="020B0604020202020204" pitchFamily="34" charset="0"/>
                <a:cs typeface="Arial" panose="020B0604020202020204" pitchFamily="34" charset="0"/>
              </a:rPr>
              <a: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www.cambridge</a:t>
            </a:r>
            <a:r>
              <a:rPr lang="en-GB" b="0" i="0" u="none" strike="noStrike" dirty="0">
                <a:solidFill>
                  <a:srgbClr val="000000"/>
                </a:solidFill>
                <a:effectLst/>
                <a:latin typeface="Arial" panose="020B0604020202020204" pitchFamily="34" charset="0"/>
                <a:cs typeface="Arial" panose="020B0604020202020204" pitchFamily="34" charset="0"/>
              </a:rPr>
              <a:t>-community.org.uk/professional-development/</a:t>
            </a:r>
            <a:r>
              <a:rPr lang="en-GB" b="0" i="0" u="none" strike="noStrike" dirty="0" err="1">
                <a:solidFill>
                  <a:srgbClr val="000000"/>
                </a:solidFill>
                <a:effectLst/>
                <a:latin typeface="Arial" panose="020B0604020202020204" pitchFamily="34" charset="0"/>
                <a:cs typeface="Arial" panose="020B0604020202020204" pitchFamily="34" charset="0"/>
              </a:rPr>
              <a:t>gswafl</a:t>
            </a:r>
            <a:r>
              <a:rPr lang="en-GB" b="0" i="0" u="none" strike="noStrike" dirty="0">
                <a:solidFill>
                  <a:srgbClr val="000000"/>
                </a:solidFill>
                <a:effectLst/>
                <a:latin typeface="Arial" panose="020B0604020202020204" pitchFamily="34" charset="0"/>
                <a:cs typeface="Arial" panose="020B0604020202020204" pitchFamily="34" charset="0"/>
              </a:rPr>
              <a:t>/index.html (Accessed 20 December 2024</a:t>
            </a:r>
            <a:r>
              <a:rPr lang="en-GB" dirty="0">
                <a:solidFill>
                  <a:srgbClr val="000000"/>
                </a:solidFill>
                <a:latin typeface="Arial" panose="020B0604020202020204" pitchFamily="34" charset="0"/>
                <a:cs typeface="Arial" panose="020B0604020202020204" pitchFamily="34" charset="0"/>
              </a:rPr>
              <a:t>).</a:t>
            </a: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Campbell, M. (2024). ‘Effective Questioning Techniques for Learning and Engagement’, </a:t>
            </a:r>
            <a:r>
              <a:rPr lang="en-GB" b="0" i="1" u="none" strike="noStrike" dirty="0">
                <a:solidFill>
                  <a:srgbClr val="000000"/>
                </a:solidFill>
                <a:effectLst/>
                <a:latin typeface="Arial" panose="020B0604020202020204" pitchFamily="34" charset="0"/>
                <a:cs typeface="Arial" panose="020B0604020202020204" pitchFamily="34" charset="0"/>
              </a:rPr>
              <a:t>Growth Tactics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.23 February. Available at: https://</a:t>
            </a:r>
            <a:r>
              <a:rPr lang="en-GB" b="0" i="0" u="none" strike="noStrike" dirty="0" err="1">
                <a:solidFill>
                  <a:srgbClr val="000000"/>
                </a:solidFill>
                <a:effectLst/>
                <a:latin typeface="Arial" panose="020B0604020202020204" pitchFamily="34" charset="0"/>
                <a:cs typeface="Arial" panose="020B0604020202020204" pitchFamily="34" charset="0"/>
              </a:rPr>
              <a:t>www.growthtactics.net</a:t>
            </a:r>
            <a:r>
              <a:rPr lang="en-GB" b="0" i="0" u="none" strike="noStrike" dirty="0">
                <a:solidFill>
                  <a:srgbClr val="000000"/>
                </a:solidFill>
                <a:effectLst/>
                <a:latin typeface="Arial" panose="020B0604020202020204" pitchFamily="34" charset="0"/>
                <a:cs typeface="Arial" panose="020B0604020202020204" pitchFamily="34" charset="0"/>
              </a:rPr>
              <a:t>/effective-questioning-techniques/ (Accessed 13 January 2025</a:t>
            </a:r>
            <a:r>
              <a:rPr lang="en-GB" dirty="0">
                <a:solidFill>
                  <a:srgbClr val="000000"/>
                </a:solidFill>
                <a:latin typeface="Arial" panose="020B0604020202020204" pitchFamily="34" charset="0"/>
                <a:cs typeface="Arial" panose="020B0604020202020204" pitchFamily="34" charset="0"/>
              </a:rPr>
              <a:t>)</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Cox, J. (2020). ‘Guided vs. Independent Practice’, </a:t>
            </a:r>
            <a:r>
              <a:rPr lang="en-GB" b="0" i="1" u="none" strike="noStrike" dirty="0">
                <a:solidFill>
                  <a:srgbClr val="000000"/>
                </a:solidFill>
                <a:effectLst/>
                <a:latin typeface="Arial" panose="020B0604020202020204" pitchFamily="34" charset="0"/>
                <a:cs typeface="Arial" panose="020B0604020202020204" pitchFamily="34" charset="0"/>
              </a:rPr>
              <a:t>Teach Hub.com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 21 August.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www.teachhub.com</a:t>
            </a:r>
            <a:r>
              <a:rPr lang="en-GB" b="0" i="0" u="none" strike="noStrike" dirty="0">
                <a:solidFill>
                  <a:srgbClr val="000000"/>
                </a:solidFill>
                <a:effectLst/>
                <a:latin typeface="Arial" panose="020B0604020202020204" pitchFamily="34" charset="0"/>
                <a:cs typeface="Arial" panose="020B0604020202020204" pitchFamily="34" charset="0"/>
              </a:rPr>
              <a:t>/professional-development/2020/08/guided-vs-independent-practice/ (Accessed 13 January 2025</a:t>
            </a:r>
            <a:r>
              <a:rPr lang="en-GB" dirty="0">
                <a:solidFill>
                  <a:srgbClr val="000000"/>
                </a:solidFill>
                <a:latin typeface="Arial" panose="020B0604020202020204" pitchFamily="34" charset="0"/>
                <a:cs typeface="Arial" panose="020B0604020202020204" pitchFamily="34" charset="0"/>
              </a:rPr>
              <a:t>).</a:t>
            </a: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David, A. (2009). </a:t>
            </a:r>
            <a:r>
              <a:rPr lang="en-GB" b="0" i="1" u="none" strike="noStrike" dirty="0">
                <a:solidFill>
                  <a:srgbClr val="000000"/>
                </a:solidFill>
                <a:effectLst/>
                <a:latin typeface="Arial" panose="020B0604020202020204" pitchFamily="34" charset="0"/>
                <a:cs typeface="Arial" panose="020B0604020202020204" pitchFamily="34" charset="0"/>
              </a:rPr>
              <a:t>You Can Assess Pupils Progress</a:t>
            </a:r>
            <a:r>
              <a:rPr lang="en-GB" b="0" i="0" u="none" strike="noStrike" dirty="0">
                <a:solidFill>
                  <a:srgbClr val="000000"/>
                </a:solidFill>
                <a:effectLst/>
                <a:latin typeface="Arial" panose="020B0604020202020204" pitchFamily="34" charset="0"/>
                <a:cs typeface="Arial" panose="020B0604020202020204" pitchFamily="34" charset="0"/>
              </a:rPr>
              <a:t>. Warwickshire: Scholastic Ltd.</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Donaldson, G. (2015). </a:t>
            </a:r>
            <a:r>
              <a:rPr lang="en-GB" b="0" i="1" u="none" strike="noStrike" dirty="0">
                <a:solidFill>
                  <a:srgbClr val="000000"/>
                </a:solidFill>
                <a:effectLst/>
                <a:latin typeface="Arial" panose="020B0604020202020204" pitchFamily="34" charset="0"/>
                <a:cs typeface="Arial" panose="020B0604020202020204" pitchFamily="34" charset="0"/>
              </a:rPr>
              <a:t>Successful Futures Independent Review of Curriculum and Assessment Arrangements in Wales</a:t>
            </a:r>
            <a:r>
              <a:rPr lang="en-GB" b="0" i="0" u="none" strike="noStrike" dirty="0">
                <a:solidFill>
                  <a:srgbClr val="000000"/>
                </a:solidFill>
                <a:effectLst/>
                <a:latin typeface="Arial" panose="020B0604020202020204" pitchFamily="34" charset="0"/>
                <a:cs typeface="Arial" panose="020B0604020202020204" pitchFamily="34" charset="0"/>
              </a:rPr>
              <a:t>. Available at: https://www.gov.wales/sites/default/files/publications/2018-03/successful-futures.pdf (Accessed 20 December 2024).</a:t>
            </a:r>
          </a:p>
        </p:txBody>
      </p:sp>
      <p:sp>
        <p:nvSpPr>
          <p:cNvPr id="8" name="TextBox 7">
            <a:extLst>
              <a:ext uri="{FF2B5EF4-FFF2-40B4-BE49-F238E27FC236}">
                <a16:creationId xmlns:a16="http://schemas.microsoft.com/office/drawing/2014/main" id="{A8FCAC17-C404-799F-BB91-84FDC1972D45}"/>
              </a:ext>
            </a:extLst>
          </p:cNvPr>
          <p:cNvSpPr txBox="1"/>
          <p:nvPr/>
        </p:nvSpPr>
        <p:spPr>
          <a:xfrm>
            <a:off x="248970" y="5097737"/>
            <a:ext cx="11694060" cy="1477328"/>
          </a:xfrm>
          <a:prstGeom prst="rect">
            <a:avLst/>
          </a:prstGeom>
          <a:noFill/>
        </p:spPr>
        <p:txBody>
          <a:bodyPr wrap="square">
            <a:spAutoFit/>
          </a:bodyPr>
          <a:lstStyle/>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Dunn, D. (2017). </a:t>
            </a:r>
            <a:r>
              <a:rPr lang="en-GB" b="0" i="1" u="none" strike="noStrike" dirty="0">
                <a:solidFill>
                  <a:srgbClr val="000000"/>
                </a:solidFill>
                <a:effectLst/>
                <a:latin typeface="Arial" panose="020B0604020202020204" pitchFamily="34" charset="0"/>
                <a:cs typeface="Arial" panose="020B0604020202020204" pitchFamily="34" charset="0"/>
              </a:rPr>
              <a:t>How to Be an Outstanding Primary School Teacher</a:t>
            </a:r>
            <a:r>
              <a:rPr lang="en-GB" b="0" i="0" u="none" strike="noStrike" dirty="0">
                <a:solidFill>
                  <a:srgbClr val="000000"/>
                </a:solidFill>
                <a:effectLst/>
                <a:latin typeface="Arial" panose="020B0604020202020204" pitchFamily="34" charset="0"/>
                <a:cs typeface="Arial" panose="020B0604020202020204" pitchFamily="34" charset="0"/>
              </a:rPr>
              <a:t>. 2nd ed. London: Bloomsbury.</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Education Endowment Foundation (2021a). ‘Guest Blog: Retrieval Practice - a Common Good or Just commonplace?’, </a:t>
            </a:r>
            <a:r>
              <a:rPr lang="en-GB" b="0" i="1" u="none" strike="noStrike" dirty="0">
                <a:solidFill>
                  <a:srgbClr val="000000"/>
                </a:solidFill>
                <a:effectLst/>
                <a:latin typeface="Arial" panose="020B0604020202020204" pitchFamily="34" charset="0"/>
                <a:cs typeface="Arial" panose="020B0604020202020204" pitchFamily="34" charset="0"/>
              </a:rPr>
              <a:t>Education Endowment Foundation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 22 July. Available at: </a:t>
            </a:r>
            <a:r>
              <a:rPr lang="en-GB" b="0" i="0" u="none" strike="noStrike" dirty="0">
                <a:solidFill>
                  <a:srgbClr val="000000"/>
                </a:solidFill>
                <a:effectLst/>
                <a:latin typeface="Arial" panose="020B0604020202020204" pitchFamily="34" charset="0"/>
                <a:cs typeface="Arial" panose="020B0604020202020204" pitchFamily="34" charset="0"/>
                <a:hlinkClick r:id="rId3"/>
              </a:rPr>
              <a:t>https://educationendowmentfoundation.org.uk/news/guest-blog-retrieval-practice-a-common-good-or-just-commonplace-2</a:t>
            </a:r>
            <a:r>
              <a:rPr lang="en-GB" b="0" i="0" u="none" strike="noStrike" dirty="0">
                <a:solidFill>
                  <a:srgbClr val="000000"/>
                </a:solidFill>
                <a:effectLst/>
                <a:latin typeface="Arial" panose="020B0604020202020204" pitchFamily="34" charset="0"/>
                <a:cs typeface="Arial" panose="020B0604020202020204" pitchFamily="34" charset="0"/>
              </a:rPr>
              <a:t> (Accessed 22 December 2024).</a:t>
            </a:r>
          </a:p>
        </p:txBody>
      </p:sp>
    </p:spTree>
    <p:extLst>
      <p:ext uri="{BB962C8B-B14F-4D97-AF65-F5344CB8AC3E}">
        <p14:creationId xmlns:p14="http://schemas.microsoft.com/office/powerpoint/2010/main" val="2382692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87AFA852-8F06-108C-3F7E-A71ADA3EE5C7}"/>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FC017F47-5E91-8596-1DB1-6A1A91C5DA3B}"/>
              </a:ext>
            </a:extLst>
          </p:cNvPr>
          <p:cNvSpPr txBox="1"/>
          <p:nvPr/>
        </p:nvSpPr>
        <p:spPr>
          <a:xfrm>
            <a:off x="201188" y="202390"/>
            <a:ext cx="11455147" cy="4939814"/>
          </a:xfrm>
          <a:prstGeom prst="rect">
            <a:avLst/>
          </a:prstGeom>
          <a:noFill/>
        </p:spPr>
        <p:txBody>
          <a:bodyPr wrap="square">
            <a:spAutoFit/>
          </a:bodyPr>
          <a:lstStyle/>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Education Endowment Foundation (2021b). </a:t>
            </a:r>
            <a:r>
              <a:rPr lang="en-GB" b="0" i="1" u="none" strike="noStrike" dirty="0">
                <a:solidFill>
                  <a:srgbClr val="000000"/>
                </a:solidFill>
                <a:effectLst/>
                <a:latin typeface="Arial" panose="020B0604020202020204" pitchFamily="34" charset="0"/>
                <a:cs typeface="Arial" panose="020B0604020202020204" pitchFamily="34" charset="0"/>
              </a:rPr>
              <a:t>Teacher Feedback to Improve Pupil Learning</a:t>
            </a:r>
            <a:r>
              <a:rPr lang="en-GB" dirty="0">
                <a:solidFill>
                  <a:srgbClr val="000000"/>
                </a:solidFill>
                <a:latin typeface="Arial" panose="020B0604020202020204" pitchFamily="34" charset="0"/>
                <a:cs typeface="Arial" panose="020B0604020202020204" pitchFamily="34" charset="0"/>
              </a:rPr>
              <a:t>.</a:t>
            </a:r>
            <a:r>
              <a:rPr lang="en-GB" b="0" i="0" u="none" strike="noStrike" dirty="0">
                <a:solidFill>
                  <a:srgbClr val="000000"/>
                </a:solidFill>
                <a:effectLst/>
                <a:latin typeface="Arial" panose="020B0604020202020204" pitchFamily="34" charset="0"/>
                <a:cs typeface="Arial" panose="020B0604020202020204" pitchFamily="34" charset="0"/>
              </a:rPr>
              <a:t> Available at: https://educationendowmentfoundation.org.uk/education-evidence/guidance-reports/feedback (Accessed 20 December 2024</a:t>
            </a:r>
            <a:r>
              <a:rPr lang="en-GB" dirty="0">
                <a:solidFill>
                  <a:srgbClr val="000000"/>
                </a:solidFill>
                <a:latin typeface="Arial" panose="020B0604020202020204" pitchFamily="34" charset="0"/>
                <a:cs typeface="Arial" panose="020B0604020202020204" pitchFamily="34" charset="0"/>
              </a:rPr>
              <a:t>).</a:t>
            </a: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Gershon, M. (2013). </a:t>
            </a:r>
            <a:r>
              <a:rPr lang="en-GB" b="0" i="1" u="none" strike="noStrike" dirty="0">
                <a:solidFill>
                  <a:srgbClr val="000000"/>
                </a:solidFill>
                <a:effectLst/>
                <a:latin typeface="Arial" panose="020B0604020202020204" pitchFamily="34" charset="0"/>
                <a:cs typeface="Arial" panose="020B0604020202020204" pitchFamily="34" charset="0"/>
              </a:rPr>
              <a:t>How to Use Questioning in the Classroom : the Complete Guide</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err="1">
                <a:solidFill>
                  <a:srgbClr val="000000"/>
                </a:solidFill>
                <a:effectLst/>
                <a:latin typeface="Arial" panose="020B0604020202020204" pitchFamily="34" charset="0"/>
                <a:cs typeface="Arial" panose="020B0604020202020204" pitchFamily="34" charset="0"/>
              </a:rPr>
              <a:t>Gipps</a:t>
            </a:r>
            <a:r>
              <a:rPr lang="en-GB" b="0" i="0" u="none" strike="noStrike" dirty="0">
                <a:solidFill>
                  <a:srgbClr val="000000"/>
                </a:solidFill>
                <a:effectLst/>
                <a:latin typeface="Arial" panose="020B0604020202020204" pitchFamily="34" charset="0"/>
                <a:cs typeface="Arial" panose="020B0604020202020204" pitchFamily="34" charset="0"/>
              </a:rPr>
              <a:t>, C. and Pickering, A. (2010). </a:t>
            </a:r>
            <a:r>
              <a:rPr lang="en-GB" b="0" i="1" u="none" strike="noStrike" dirty="0">
                <a:solidFill>
                  <a:srgbClr val="000000"/>
                </a:solidFill>
                <a:effectLst/>
                <a:latin typeface="Arial" panose="020B0604020202020204" pitchFamily="34" charset="0"/>
                <a:cs typeface="Arial" panose="020B0604020202020204" pitchFamily="34" charset="0"/>
              </a:rPr>
              <a:t>Learning to Teach in the Primary School</a:t>
            </a:r>
            <a:r>
              <a:rPr lang="en-GB" b="0" i="0" u="none" strike="noStrike" dirty="0">
                <a:solidFill>
                  <a:srgbClr val="000000"/>
                </a:solidFill>
                <a:effectLst/>
                <a:latin typeface="Arial" panose="020B0604020202020204" pitchFamily="34" charset="0"/>
                <a:cs typeface="Arial" panose="020B0604020202020204" pitchFamily="34" charset="0"/>
              </a:rPr>
              <a:t>. 2nd ed. London: </a:t>
            </a:r>
            <a:r>
              <a:rPr lang="en-GB" b="0" i="0" u="none" strike="noStrike" dirty="0" err="1">
                <a:solidFill>
                  <a:srgbClr val="000000"/>
                </a:solidFill>
                <a:effectLst/>
                <a:latin typeface="Arial" panose="020B0604020202020204" pitchFamily="34" charset="0"/>
                <a:cs typeface="Arial" panose="020B0604020202020204" pitchFamily="34" charset="0"/>
              </a:rPr>
              <a:t>Routledge</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err="1">
                <a:solidFill>
                  <a:srgbClr val="000000"/>
                </a:solidFill>
                <a:effectLst/>
                <a:latin typeface="Arial" panose="020B0604020202020204" pitchFamily="34" charset="0"/>
                <a:cs typeface="Arial" panose="020B0604020202020204" pitchFamily="34" charset="0"/>
              </a:rPr>
              <a:t>Grafwallner</a:t>
            </a:r>
            <a:r>
              <a:rPr lang="en-GB" b="0" i="0" u="none" strike="noStrike" dirty="0">
                <a:solidFill>
                  <a:srgbClr val="000000"/>
                </a:solidFill>
                <a:effectLst/>
                <a:latin typeface="Arial" panose="020B0604020202020204" pitchFamily="34" charset="0"/>
                <a:cs typeface="Arial" panose="020B0604020202020204" pitchFamily="34" charset="0"/>
              </a:rPr>
              <a:t>, P. (2019). ‘ A Framework for Lesson Planning’, </a:t>
            </a:r>
            <a:r>
              <a:rPr lang="en-GB" b="0" i="1" u="none" strike="noStrike" dirty="0" err="1">
                <a:solidFill>
                  <a:srgbClr val="000000"/>
                </a:solidFill>
                <a:effectLst/>
                <a:latin typeface="Arial" panose="020B0604020202020204" pitchFamily="34" charset="0"/>
                <a:cs typeface="Arial" panose="020B0604020202020204" pitchFamily="34" charset="0"/>
              </a:rPr>
              <a:t>Edutopia</a:t>
            </a:r>
            <a:r>
              <a:rPr lang="en-GB" b="0" i="1" u="none" strike="noStrike" dirty="0">
                <a:solidFill>
                  <a:srgbClr val="000000"/>
                </a:solidFill>
                <a:effectLst/>
                <a:latin typeface="Arial" panose="020B0604020202020204" pitchFamily="34" charset="0"/>
                <a:cs typeface="Arial" panose="020B0604020202020204" pitchFamily="34" charset="0"/>
              </a:rPr>
              <a:t>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.18 April. Available at: https://</a:t>
            </a:r>
            <a:r>
              <a:rPr lang="en-GB" b="0" i="0" u="none" strike="noStrike" dirty="0" err="1">
                <a:solidFill>
                  <a:srgbClr val="000000"/>
                </a:solidFill>
                <a:effectLst/>
                <a:latin typeface="Arial" panose="020B0604020202020204" pitchFamily="34" charset="0"/>
                <a:cs typeface="Arial" panose="020B0604020202020204" pitchFamily="34" charset="0"/>
              </a:rPr>
              <a:t>www.edutopia.org</a:t>
            </a:r>
            <a:r>
              <a:rPr lang="en-GB" b="0" i="0" u="none" strike="noStrike" dirty="0">
                <a:solidFill>
                  <a:srgbClr val="000000"/>
                </a:solidFill>
                <a:effectLst/>
                <a:latin typeface="Arial" panose="020B0604020202020204" pitchFamily="34" charset="0"/>
                <a:cs typeface="Arial" panose="020B0604020202020204" pitchFamily="34" charset="0"/>
              </a:rPr>
              <a:t>/article/framework-lesson-planning (Accessed 13 Jan</a:t>
            </a:r>
            <a:r>
              <a:rPr lang="en-GB" dirty="0">
                <a:solidFill>
                  <a:srgbClr val="000000"/>
                </a:solidFill>
                <a:latin typeface="Arial" panose="020B0604020202020204" pitchFamily="34" charset="0"/>
                <a:cs typeface="Arial" panose="020B0604020202020204" pitchFamily="34" charset="0"/>
              </a:rPr>
              <a:t>uary </a:t>
            </a:r>
            <a:r>
              <a:rPr lang="en-GB" b="0" i="0" u="none" strike="noStrike" dirty="0">
                <a:solidFill>
                  <a:srgbClr val="000000"/>
                </a:solidFill>
                <a:effectLst/>
                <a:latin typeface="Arial" panose="020B0604020202020204" pitchFamily="34" charset="0"/>
                <a:cs typeface="Arial" panose="020B0604020202020204" pitchFamily="34" charset="0"/>
              </a:rPr>
              <a:t>2025</a:t>
            </a:r>
            <a:r>
              <a:rPr lang="en-GB" dirty="0">
                <a:solidFill>
                  <a:srgbClr val="000000"/>
                </a:solidFill>
                <a:latin typeface="Arial" panose="020B0604020202020204" pitchFamily="34" charset="0"/>
                <a:cs typeface="Arial" panose="020B0604020202020204" pitchFamily="34" charset="0"/>
              </a:rPr>
              <a:t>)</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Hattie, J. (2009). </a:t>
            </a:r>
            <a:r>
              <a:rPr lang="en-GB" b="0" i="1" u="none" strike="noStrike" dirty="0">
                <a:solidFill>
                  <a:srgbClr val="000000"/>
                </a:solidFill>
                <a:effectLst/>
                <a:latin typeface="Arial" panose="020B0604020202020204" pitchFamily="34" charset="0"/>
                <a:cs typeface="Arial" panose="020B0604020202020204" pitchFamily="34" charset="0"/>
              </a:rPr>
              <a:t>Visible learning: a Synthesis of over 800 meta-analyses Relating to Achievement</a:t>
            </a:r>
            <a:r>
              <a:rPr lang="en-GB" b="0" i="0" u="none" strike="noStrike" dirty="0">
                <a:solidFill>
                  <a:srgbClr val="000000"/>
                </a:solidFill>
                <a:effectLst/>
                <a:latin typeface="Arial" panose="020B0604020202020204" pitchFamily="34" charset="0"/>
                <a:cs typeface="Arial" panose="020B0604020202020204" pitchFamily="34" charset="0"/>
              </a:rPr>
              <a:t>. London: </a:t>
            </a:r>
            <a:r>
              <a:rPr lang="en-GB" b="0" i="0" u="none" strike="noStrike" dirty="0" err="1">
                <a:solidFill>
                  <a:srgbClr val="000000"/>
                </a:solidFill>
                <a:effectLst/>
                <a:latin typeface="Arial" panose="020B0604020202020204" pitchFamily="34" charset="0"/>
                <a:cs typeface="Arial" panose="020B0604020202020204" pitchFamily="34" charset="0"/>
              </a:rPr>
              <a:t>Routledge</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Hattie, J. and Clarke, S. (2019). </a:t>
            </a:r>
            <a:r>
              <a:rPr lang="en-GB" b="0" i="1" u="none" strike="noStrike" dirty="0">
                <a:solidFill>
                  <a:srgbClr val="000000"/>
                </a:solidFill>
                <a:effectLst/>
                <a:latin typeface="Arial" panose="020B0604020202020204" pitchFamily="34" charset="0"/>
                <a:cs typeface="Arial" panose="020B0604020202020204" pitchFamily="34" charset="0"/>
              </a:rPr>
              <a:t>Visible Learning: Feedback</a:t>
            </a:r>
            <a:r>
              <a:rPr lang="en-GB" b="0" i="0" u="none" strike="noStrike" dirty="0">
                <a:solidFill>
                  <a:srgbClr val="000000"/>
                </a:solidFill>
                <a:effectLst/>
                <a:latin typeface="Arial" panose="020B0604020202020204" pitchFamily="34" charset="0"/>
                <a:cs typeface="Arial" panose="020B0604020202020204" pitchFamily="34" charset="0"/>
              </a:rPr>
              <a:t>. London: </a:t>
            </a:r>
            <a:r>
              <a:rPr lang="en-GB" b="0" i="0" u="none" strike="noStrike" dirty="0" err="1">
                <a:solidFill>
                  <a:srgbClr val="000000"/>
                </a:solidFill>
                <a:effectLst/>
                <a:latin typeface="Arial" panose="020B0604020202020204" pitchFamily="34" charset="0"/>
                <a:cs typeface="Arial" panose="020B0604020202020204" pitchFamily="34" charset="0"/>
              </a:rPr>
              <a:t>Routledge</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Johnson, E. (2024). ‘How To Use Exit Tickets To Find Out What Your Students Have Learned’, </a:t>
            </a:r>
            <a:r>
              <a:rPr lang="en-GB" b="0" i="1" u="none" strike="noStrike" dirty="0">
                <a:solidFill>
                  <a:srgbClr val="000000"/>
                </a:solidFill>
                <a:effectLst/>
                <a:latin typeface="Arial" panose="020B0604020202020204" pitchFamily="34" charset="0"/>
                <a:cs typeface="Arial" panose="020B0604020202020204" pitchFamily="34" charset="0"/>
              </a:rPr>
              <a:t>Third Space Learning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.19 December. Available at: https://</a:t>
            </a:r>
            <a:r>
              <a:rPr lang="en-GB" b="0" i="0" u="none" strike="noStrike" dirty="0" err="1">
                <a:solidFill>
                  <a:srgbClr val="000000"/>
                </a:solidFill>
                <a:effectLst/>
                <a:latin typeface="Arial" panose="020B0604020202020204" pitchFamily="34" charset="0"/>
                <a:cs typeface="Arial" panose="020B0604020202020204" pitchFamily="34" charset="0"/>
              </a:rPr>
              <a:t>thirdspacelearning.com</a:t>
            </a:r>
            <a:r>
              <a:rPr lang="en-GB" b="0" i="0" u="none" strike="noStrike" dirty="0">
                <a:solidFill>
                  <a:srgbClr val="000000"/>
                </a:solidFill>
                <a:effectLst/>
                <a:latin typeface="Arial" panose="020B0604020202020204" pitchFamily="34" charset="0"/>
                <a:cs typeface="Arial" panose="020B0604020202020204" pitchFamily="34" charset="0"/>
              </a:rPr>
              <a:t>/blog/exit-ticket/ (Accessed 13 January 2024</a:t>
            </a:r>
            <a:r>
              <a:rPr lang="en-GB" dirty="0">
                <a:solidFill>
                  <a:srgbClr val="000000"/>
                </a:solidFill>
                <a:latin typeface="Arial" panose="020B0604020202020204" pitchFamily="34" charset="0"/>
                <a:cs typeface="Arial" panose="020B0604020202020204" pitchFamily="34" charset="0"/>
              </a:rPr>
              <a:t>).</a:t>
            </a: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Jones, D.C.A. (2005). </a:t>
            </a:r>
            <a:r>
              <a:rPr lang="en-GB" b="0" i="1" u="none" strike="noStrike" dirty="0">
                <a:solidFill>
                  <a:srgbClr val="000000"/>
                </a:solidFill>
                <a:effectLst/>
                <a:latin typeface="Arial" panose="020B0604020202020204" pitchFamily="34" charset="0"/>
                <a:cs typeface="Arial" panose="020B0604020202020204" pitchFamily="34" charset="0"/>
              </a:rPr>
              <a:t>Assessment for learning</a:t>
            </a:r>
            <a:r>
              <a:rPr lang="en-GB" b="0" i="0" u="none" strike="noStrike" dirty="0">
                <a:solidFill>
                  <a:srgbClr val="000000"/>
                </a:solidFill>
                <a:effectLst/>
                <a:latin typeface="Arial" panose="020B0604020202020204" pitchFamily="34" charset="0"/>
                <a:cs typeface="Arial" panose="020B0604020202020204" pitchFamily="34" charset="0"/>
              </a:rPr>
              <a:t>. London: Learning and Skills Development Agency.</a:t>
            </a:r>
          </a:p>
        </p:txBody>
      </p:sp>
      <p:sp>
        <p:nvSpPr>
          <p:cNvPr id="8" name="TextBox 7">
            <a:extLst>
              <a:ext uri="{FF2B5EF4-FFF2-40B4-BE49-F238E27FC236}">
                <a16:creationId xmlns:a16="http://schemas.microsoft.com/office/drawing/2014/main" id="{3B0AA8F6-EDC3-CD41-6C07-3F7E15198371}"/>
              </a:ext>
            </a:extLst>
          </p:cNvPr>
          <p:cNvSpPr txBox="1"/>
          <p:nvPr/>
        </p:nvSpPr>
        <p:spPr>
          <a:xfrm>
            <a:off x="201188" y="5444652"/>
            <a:ext cx="11895248" cy="646331"/>
          </a:xfrm>
          <a:prstGeom prst="rect">
            <a:avLst/>
          </a:prstGeom>
          <a:noFill/>
        </p:spPr>
        <p:txBody>
          <a:bodyPr wrap="square">
            <a:spAutoFit/>
          </a:bodyPr>
          <a:lstStyle/>
          <a:p>
            <a:r>
              <a:rPr lang="en-GB" b="0" i="0" u="none" strike="noStrike" dirty="0">
                <a:solidFill>
                  <a:srgbClr val="000000"/>
                </a:solidFill>
                <a:effectLst/>
                <a:latin typeface="Arial" panose="020B0604020202020204" pitchFamily="34" charset="0"/>
                <a:cs typeface="Arial" panose="020B0604020202020204" pitchFamily="34" charset="0"/>
              </a:rPr>
              <a:t>Jones, K. and Wiliam, D. (2021). Getting the ‘Think-Pair-Share’ technique right, </a:t>
            </a:r>
            <a:r>
              <a:rPr lang="en-GB" i="1" dirty="0" err="1">
                <a:solidFill>
                  <a:srgbClr val="000000"/>
                </a:solidFill>
                <a:latin typeface="Arial" panose="020B0604020202020204" pitchFamily="34" charset="0"/>
                <a:cs typeface="Arial" panose="020B0604020202020204" pitchFamily="34" charset="0"/>
              </a:rPr>
              <a:t>a</a:t>
            </a:r>
            <a:r>
              <a:rPr lang="en-GB" b="0" i="1" u="none" strike="noStrike" dirty="0" err="1">
                <a:solidFill>
                  <a:srgbClr val="000000"/>
                </a:solidFill>
                <a:effectLst/>
                <a:latin typeface="Arial" panose="020B0604020202020204" pitchFamily="34" charset="0"/>
                <a:cs typeface="Arial" panose="020B0604020202020204" pitchFamily="34" charset="0"/>
              </a:rPr>
              <a:t>scd</a:t>
            </a:r>
            <a:r>
              <a:rPr lang="en-GB" b="0" i="1" u="none" strike="noStrike" dirty="0">
                <a:solidFill>
                  <a:srgbClr val="000000"/>
                </a:solidFill>
                <a:effectLst/>
                <a:latin typeface="Arial" panose="020B0604020202020204" pitchFamily="34" charset="0"/>
                <a:cs typeface="Arial" panose="020B0604020202020204" pitchFamily="34" charset="0"/>
              </a:rPr>
              <a:t>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.13 October. Available at: https://</a:t>
            </a:r>
            <a:r>
              <a:rPr lang="en-GB" b="0" i="0" u="none" strike="noStrike" dirty="0" err="1">
                <a:solidFill>
                  <a:srgbClr val="000000"/>
                </a:solidFill>
                <a:effectLst/>
                <a:latin typeface="Arial" panose="020B0604020202020204" pitchFamily="34" charset="0"/>
                <a:cs typeface="Arial" panose="020B0604020202020204" pitchFamily="34" charset="0"/>
              </a:rPr>
              <a:t>ascd.org</a:t>
            </a:r>
            <a:r>
              <a:rPr lang="en-GB" b="0" i="0" u="none" strike="noStrike" dirty="0">
                <a:solidFill>
                  <a:srgbClr val="000000"/>
                </a:solidFill>
                <a:effectLst/>
                <a:latin typeface="Arial" panose="020B0604020202020204" pitchFamily="34" charset="0"/>
                <a:cs typeface="Arial" panose="020B0604020202020204" pitchFamily="34" charset="0"/>
              </a:rPr>
              <a:t>/blogs/getting-the-think-pair-share-technique-right (Accessed 21 December 2024</a:t>
            </a:r>
            <a:r>
              <a:rPr lang="en-GB" dirty="0">
                <a:solidFill>
                  <a:srgbClr val="000000"/>
                </a:solidFill>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5329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E16DC1FC-18D4-5ED7-03DC-5758C8FB513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1315"/>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426C9D76-CE65-AA20-8FFE-FC2EA6170D78}"/>
              </a:ext>
            </a:extLst>
          </p:cNvPr>
          <p:cNvSpPr txBox="1"/>
          <p:nvPr/>
        </p:nvSpPr>
        <p:spPr>
          <a:xfrm>
            <a:off x="211247" y="382012"/>
            <a:ext cx="11769505" cy="6324808"/>
          </a:xfrm>
          <a:prstGeom prst="rect">
            <a:avLst/>
          </a:prstGeom>
          <a:noFill/>
        </p:spPr>
        <p:txBody>
          <a:bodyPr wrap="square">
            <a:spAutoFit/>
          </a:bodyPr>
          <a:lstStyle/>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Leon, D. (2024). ‘What Is the think-pair-share Strategy in teaching? A Collaborative Learning Routine’, </a:t>
            </a:r>
            <a:r>
              <a:rPr lang="en-GB" b="0" i="1" u="none" strike="noStrike" dirty="0">
                <a:solidFill>
                  <a:srgbClr val="000000"/>
                </a:solidFill>
                <a:effectLst/>
                <a:latin typeface="Arial" panose="020B0604020202020204" pitchFamily="34" charset="0"/>
                <a:cs typeface="Arial" panose="020B0604020202020204" pitchFamily="34" charset="0"/>
              </a:rPr>
              <a:t>HMH</a:t>
            </a:r>
            <a:r>
              <a:rPr lang="en-GB" dirty="0">
                <a:solidFill>
                  <a:srgbClr val="000000"/>
                </a:solidFill>
                <a:latin typeface="Arial" panose="020B0604020202020204" pitchFamily="34" charset="0"/>
                <a:cs typeface="Arial" panose="020B0604020202020204" pitchFamily="34" charset="0"/>
              </a:rPr>
              <a:t> [blog]. 15 April.</a:t>
            </a:r>
            <a:r>
              <a:rPr lang="en-GB" b="0" i="0" u="none" strike="noStrike" dirty="0">
                <a:solidFill>
                  <a:srgbClr val="000000"/>
                </a:solidFill>
                <a:effectLst/>
                <a:latin typeface="Arial" panose="020B0604020202020204" pitchFamily="34" charset="0"/>
                <a:cs typeface="Arial" panose="020B0604020202020204" pitchFamily="34" charset="0"/>
              </a:rPr>
              <a: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www.hmhco.com</a:t>
            </a:r>
            <a:r>
              <a:rPr lang="en-GB" b="0" i="0" u="none" strike="noStrike" dirty="0">
                <a:solidFill>
                  <a:srgbClr val="000000"/>
                </a:solidFill>
                <a:effectLst/>
                <a:latin typeface="Arial" panose="020B0604020202020204" pitchFamily="34" charset="0"/>
                <a:cs typeface="Arial" panose="020B0604020202020204" pitchFamily="34" charset="0"/>
              </a:rPr>
              <a:t>/blog/what-is-the-think-pair-share-strategy-in-teaching (Accessed 22 December 2024</a:t>
            </a:r>
            <a:r>
              <a:rPr lang="en-GB" dirty="0">
                <a:solidFill>
                  <a:srgbClr val="000000"/>
                </a:solidFill>
                <a:latin typeface="Arial" panose="020B0604020202020204" pitchFamily="34" charset="0"/>
                <a:cs typeface="Arial" panose="020B0604020202020204" pitchFamily="34" charset="0"/>
              </a:rPr>
              <a:t>).</a:t>
            </a: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Rowe, M.B. (1972). </a:t>
            </a:r>
            <a:r>
              <a:rPr lang="en-GB" b="0" i="1" u="none" strike="noStrike" dirty="0">
                <a:solidFill>
                  <a:srgbClr val="000000"/>
                </a:solidFill>
                <a:effectLst/>
                <a:latin typeface="Arial" panose="020B0604020202020204" pitchFamily="34" charset="0"/>
                <a:cs typeface="Arial" panose="020B0604020202020204" pitchFamily="34" charset="0"/>
              </a:rPr>
              <a:t>Wait-Time and Rewards as Instructional Variables: Their Influence on Language, Logic, and Fate Control.</a:t>
            </a:r>
            <a:r>
              <a:rPr lang="en-GB" b="0" i="0" u="none" strike="noStrike" dirty="0">
                <a:solidFill>
                  <a:srgbClr val="000000"/>
                </a:solidFill>
                <a:effectLst/>
                <a:latin typeface="Arial" panose="020B0604020202020204" pitchFamily="34" charset="0"/>
                <a:cs typeface="Arial" panose="020B0604020202020204" pitchFamily="34" charset="0"/>
              </a:rPr>
              <a: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eric.ed.gov</a:t>
            </a:r>
            <a:r>
              <a:rPr lang="en-GB" b="0" i="0" u="none" strike="noStrike" dirty="0">
                <a:solidFill>
                  <a:srgbClr val="000000"/>
                </a:solidFill>
                <a:effectLst/>
                <a:latin typeface="Arial" panose="020B0604020202020204" pitchFamily="34" charset="0"/>
                <a:cs typeface="Arial" panose="020B0604020202020204" pitchFamily="34" charset="0"/>
              </a:rPr>
              <a:t>/?id=ED061103 (Accessed 22 December 2024</a:t>
            </a:r>
            <a:r>
              <a:rPr lang="en-GB" dirty="0">
                <a:solidFill>
                  <a:srgbClr val="000000"/>
                </a:solidFill>
                <a:latin typeface="Arial" panose="020B0604020202020204" pitchFamily="34" charset="0"/>
                <a:cs typeface="Arial" panose="020B0604020202020204" pitchFamily="34" charset="0"/>
              </a:rPr>
              <a:t>)</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err="1">
                <a:solidFill>
                  <a:srgbClr val="000000"/>
                </a:solidFill>
                <a:effectLst/>
                <a:latin typeface="Arial" panose="020B0604020202020204" pitchFamily="34" charset="0"/>
                <a:cs typeface="Arial" panose="020B0604020202020204" pitchFamily="34" charset="0"/>
              </a:rPr>
              <a:t>Sarles</a:t>
            </a:r>
            <a:r>
              <a:rPr lang="en-GB" b="0" i="0" u="none" strike="noStrike" dirty="0">
                <a:solidFill>
                  <a:srgbClr val="000000"/>
                </a:solidFill>
                <a:effectLst/>
                <a:latin typeface="Arial" panose="020B0604020202020204" pitchFamily="34" charset="0"/>
                <a:cs typeface="Arial" panose="020B0604020202020204" pitchFamily="34" charset="0"/>
              </a:rPr>
              <a:t>, P. and Owen, D. (2012). ‘EXIT TICKETS: THE REFLECTIVE TICKET TO UNDERSTANDING’, </a:t>
            </a:r>
            <a:r>
              <a:rPr lang="en-GB" b="0" i="1" u="none" strike="noStrike" dirty="0">
                <a:solidFill>
                  <a:srgbClr val="000000"/>
                </a:solidFill>
                <a:effectLst/>
                <a:latin typeface="Arial" panose="020B0604020202020204" pitchFamily="34" charset="0"/>
                <a:cs typeface="Arial" panose="020B0604020202020204" pitchFamily="34" charset="0"/>
              </a:rPr>
              <a:t>Library media connection, </a:t>
            </a:r>
            <a:r>
              <a:rPr lang="en-GB" b="0" u="none" strike="noStrike" dirty="0">
                <a:solidFill>
                  <a:srgbClr val="000000"/>
                </a:solidFill>
                <a:effectLst/>
                <a:latin typeface="Arial" panose="020B0604020202020204" pitchFamily="34" charset="0"/>
                <a:cs typeface="Arial" panose="020B0604020202020204" pitchFamily="34" charset="0"/>
              </a:rPr>
              <a:t>November</a:t>
            </a:r>
            <a:r>
              <a:rPr lang="en-GB" b="0" i="0" u="none" strike="noStrike" dirty="0">
                <a:solidFill>
                  <a:srgbClr val="000000"/>
                </a:solidFill>
                <a:effectLst/>
                <a:latin typeface="Arial" panose="020B0604020202020204" pitchFamily="34" charset="0"/>
                <a:cs typeface="Arial" panose="020B0604020202020204" pitchFamily="34" charset="0"/>
              </a:rPr>
              <a:t>. </a:t>
            </a:r>
            <a:r>
              <a:rPr lang="en-GB" dirty="0">
                <a:solidFill>
                  <a:srgbClr val="000000"/>
                </a:solidFill>
                <a:latin typeface="Arial" panose="020B0604020202020204" pitchFamily="34" charset="0"/>
                <a:cs typeface="Arial" panose="020B0604020202020204" pitchFamily="34" charset="0"/>
              </a:rPr>
              <a:t>p</a:t>
            </a:r>
            <a:r>
              <a:rPr lang="en-GB" b="0" i="0" u="none" strike="noStrike" dirty="0">
                <a:solidFill>
                  <a:srgbClr val="000000"/>
                </a:solidFill>
                <a:effectLst/>
                <a:latin typeface="Arial" panose="020B0604020202020204" pitchFamily="34" charset="0"/>
                <a:cs typeface="Arial" panose="020B0604020202020204" pitchFamily="34" charset="0"/>
              </a:rPr>
              <a:t>p. 20–22.</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Wells, A. (2018). ‘The Pros and Cons of Live Marking’, </a:t>
            </a:r>
            <a:r>
              <a:rPr lang="en-GB" b="0" i="1" u="none" strike="noStrike" dirty="0" err="1">
                <a:solidFill>
                  <a:srgbClr val="000000"/>
                </a:solidFill>
                <a:effectLst/>
                <a:latin typeface="Arial" panose="020B0604020202020204" pitchFamily="34" charset="0"/>
                <a:cs typeface="Arial" panose="020B0604020202020204" pitchFamily="34" charset="0"/>
              </a:rPr>
              <a:t>Teachertoolkit</a:t>
            </a:r>
            <a:r>
              <a:rPr lang="en-GB" b="0" i="1" u="none" strike="noStrike" dirty="0">
                <a:solidFill>
                  <a:srgbClr val="000000"/>
                </a:solidFill>
                <a:effectLst/>
                <a:latin typeface="Arial" panose="020B0604020202020204" pitchFamily="34" charset="0"/>
                <a:cs typeface="Arial" panose="020B0604020202020204" pitchFamily="34" charset="0"/>
              </a:rPr>
              <a:t> </a:t>
            </a:r>
            <a:r>
              <a:rPr lang="en-GB" b="0" u="none" strike="noStrike" dirty="0">
                <a:solidFill>
                  <a:srgbClr val="000000"/>
                </a:solidFill>
                <a:effectLst/>
                <a:latin typeface="Arial" panose="020B0604020202020204" pitchFamily="34" charset="0"/>
                <a:cs typeface="Arial" panose="020B0604020202020204" pitchFamily="34" charset="0"/>
              </a:rPr>
              <a:t>[blog]. 4 March</a:t>
            </a:r>
            <a:r>
              <a:rPr lang="en-GB" b="0" i="0" u="none" strike="noStrike" dirty="0">
                <a:solidFill>
                  <a:srgbClr val="000000"/>
                </a:solidFill>
                <a:effectLst/>
                <a:latin typeface="Arial" panose="020B0604020202020204" pitchFamily="34" charset="0"/>
                <a:cs typeface="Arial" panose="020B0604020202020204" pitchFamily="34" charset="0"/>
              </a:rPr>
              <a:t>. Available at: </a:t>
            </a:r>
            <a:r>
              <a:rPr lang="en-GB" b="0" i="0" u="none" strike="noStrike" dirty="0">
                <a:solidFill>
                  <a:srgbClr val="000000"/>
                </a:solidFill>
                <a:effectLst/>
                <a:latin typeface="Arial" panose="020B0604020202020204" pitchFamily="34" charset="0"/>
                <a:cs typeface="Arial" panose="020B0604020202020204" pitchFamily="34" charset="0"/>
                <a:hlinkClick r:id="rId3"/>
              </a:rPr>
              <a:t>https://</a:t>
            </a:r>
            <a:r>
              <a:rPr lang="en-GB" b="0" i="0" u="none" strike="noStrike" dirty="0" err="1">
                <a:solidFill>
                  <a:srgbClr val="000000"/>
                </a:solidFill>
                <a:effectLst/>
                <a:latin typeface="Arial" panose="020B0604020202020204" pitchFamily="34" charset="0"/>
                <a:cs typeface="Arial" panose="020B0604020202020204" pitchFamily="34" charset="0"/>
                <a:hlinkClick r:id="rId3"/>
              </a:rPr>
              <a:t>www.teachertoolkit.co.uk</a:t>
            </a:r>
            <a:r>
              <a:rPr lang="en-GB" b="0" i="0" u="none" strike="noStrike" dirty="0">
                <a:solidFill>
                  <a:srgbClr val="000000"/>
                </a:solidFill>
                <a:effectLst/>
                <a:latin typeface="Arial" panose="020B0604020202020204" pitchFamily="34" charset="0"/>
                <a:cs typeface="Arial" panose="020B0604020202020204" pitchFamily="34" charset="0"/>
                <a:hlinkClick r:id="rId3"/>
              </a:rPr>
              <a:t>/2018/03/04/live-marking-2/</a:t>
            </a:r>
            <a:r>
              <a:rPr lang="en-GB" b="0" i="0" u="none" strike="noStrike" dirty="0">
                <a:solidFill>
                  <a:srgbClr val="000000"/>
                </a:solidFill>
                <a:effectLst/>
                <a:latin typeface="Arial" panose="020B0604020202020204" pitchFamily="34" charset="0"/>
                <a:cs typeface="Arial" panose="020B0604020202020204" pitchFamily="34" charset="0"/>
              </a:rPr>
              <a:t> (Accessed 13 January 2025</a:t>
            </a:r>
            <a:r>
              <a:rPr lang="en-GB" dirty="0">
                <a:solidFill>
                  <a:srgbClr val="000000"/>
                </a:solidFill>
                <a:latin typeface="Arial" panose="020B0604020202020204" pitchFamily="34" charset="0"/>
                <a:cs typeface="Arial" panose="020B0604020202020204" pitchFamily="34" charset="0"/>
              </a:rPr>
              <a:t>)</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Welsh Government (2010). </a:t>
            </a:r>
            <a:r>
              <a:rPr lang="en-GB" b="0" i="1" u="none" strike="noStrike" dirty="0">
                <a:solidFill>
                  <a:srgbClr val="000000"/>
                </a:solidFill>
                <a:effectLst/>
                <a:latin typeface="Arial" panose="020B0604020202020204" pitchFamily="34" charset="0"/>
                <a:cs typeface="Arial" panose="020B0604020202020204" pitchFamily="34" charset="0"/>
              </a:rPr>
              <a:t>How to develop thinking and assessment for learning in the classroom</a:t>
            </a:r>
            <a:r>
              <a:rPr lang="en-GB" b="0" i="0" u="none" strike="noStrike" dirty="0">
                <a:solidFill>
                  <a:srgbClr val="000000"/>
                </a:solidFill>
                <a:effectLst/>
                <a:latin typeface="Arial" panose="020B0604020202020204" pitchFamily="34" charset="0"/>
                <a:cs typeface="Arial" panose="020B0604020202020204" pitchFamily="34" charset="0"/>
              </a:rPr>
              <a: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hwb.gov.wales</a:t>
            </a:r>
            <a:r>
              <a:rPr lang="en-GB" b="0" i="0" u="none" strike="noStrike" dirty="0">
                <a:solidFill>
                  <a:srgbClr val="000000"/>
                </a:solidFill>
                <a:effectLst/>
                <a:latin typeface="Arial" panose="020B0604020202020204" pitchFamily="34" charset="0"/>
                <a:cs typeface="Arial" panose="020B0604020202020204" pitchFamily="34" charset="0"/>
              </a:rPr>
              <a:t>/curriculum-2008/assessment/how-to-develop-thinking-and-assessment-for-learning-in-the-classroom/ (Accessed 20 December 2024</a:t>
            </a:r>
            <a:r>
              <a:rPr lang="en-GB" dirty="0">
                <a:solidFill>
                  <a:srgbClr val="000000"/>
                </a:solidFill>
                <a:latin typeface="Arial" panose="020B0604020202020204" pitchFamily="34" charset="0"/>
                <a:cs typeface="Arial" panose="020B0604020202020204" pitchFamily="34" charset="0"/>
              </a:rPr>
              <a:t>)</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Welsh Government (2019). </a:t>
            </a:r>
            <a:r>
              <a:rPr lang="en-GB" b="0" i="1" u="none" strike="noStrike" dirty="0">
                <a:solidFill>
                  <a:srgbClr val="000000"/>
                </a:solidFill>
                <a:effectLst/>
                <a:latin typeface="Arial" panose="020B0604020202020204" pitchFamily="34" charset="0"/>
                <a:cs typeface="Arial" panose="020B0604020202020204" pitchFamily="34" charset="0"/>
              </a:rPr>
              <a:t>Professional Standards for Teaching and Leadership</a:t>
            </a:r>
            <a:r>
              <a:rPr lang="en-GB" b="0" i="0" u="none" strike="noStrike" dirty="0">
                <a:solidFill>
                  <a:srgbClr val="000000"/>
                </a:solidFill>
                <a:effectLst/>
                <a:latin typeface="Arial" panose="020B0604020202020204" pitchFamily="34" charset="0"/>
                <a:cs typeface="Arial" panose="020B0604020202020204" pitchFamily="34" charset="0"/>
              </a:rPr>
              <a:t>. Available at: </a:t>
            </a:r>
            <a:r>
              <a:rPr lang="en-GB" b="0" i="0" u="none" strike="noStrike" dirty="0">
                <a:solidFill>
                  <a:srgbClr val="000000"/>
                </a:solidFill>
                <a:effectLst/>
                <a:latin typeface="Arial" panose="020B0604020202020204" pitchFamily="34" charset="0"/>
                <a:cs typeface="Arial" panose="020B0604020202020204" pitchFamily="34" charset="0"/>
                <a:hlinkClick r:id="rId4"/>
              </a:rPr>
              <a:t>https://</a:t>
            </a:r>
            <a:r>
              <a:rPr lang="en-GB" b="0" i="0" u="none" strike="noStrike" dirty="0" err="1">
                <a:solidFill>
                  <a:srgbClr val="000000"/>
                </a:solidFill>
                <a:effectLst/>
                <a:latin typeface="Arial" panose="020B0604020202020204" pitchFamily="34" charset="0"/>
                <a:cs typeface="Arial" panose="020B0604020202020204" pitchFamily="34" charset="0"/>
                <a:hlinkClick r:id="rId4"/>
              </a:rPr>
              <a:t>hwb.gov.wales</a:t>
            </a:r>
            <a:r>
              <a:rPr lang="en-GB" b="0" i="0" u="none" strike="noStrike" dirty="0">
                <a:solidFill>
                  <a:srgbClr val="000000"/>
                </a:solidFill>
                <a:effectLst/>
                <a:latin typeface="Arial" panose="020B0604020202020204" pitchFamily="34" charset="0"/>
                <a:cs typeface="Arial" panose="020B0604020202020204" pitchFamily="34" charset="0"/>
                <a:hlinkClick r:id="rId4"/>
              </a:rPr>
              <a:t>/api/storage/19bc948b-8a3f-41e0-944a-7bf2cadf7d18/professional-standards-for-teaching-and-leadership-interactive-pdf-for-pc.pdf</a:t>
            </a:r>
            <a:r>
              <a:rPr lang="en-GB" b="0" i="0" u="none" strike="noStrike" dirty="0">
                <a:solidFill>
                  <a:srgbClr val="000000"/>
                </a:solidFill>
                <a:effectLst/>
                <a:latin typeface="Arial" panose="020B0604020202020204" pitchFamily="34" charset="0"/>
                <a:cs typeface="Arial" panose="020B0604020202020204" pitchFamily="34" charset="0"/>
              </a:rPr>
              <a:t> (Accessed 20 December 2024</a:t>
            </a:r>
            <a:r>
              <a:rPr lang="en-GB" dirty="0">
                <a:solidFill>
                  <a:srgbClr val="000000"/>
                </a:solidFill>
                <a:latin typeface="Arial" panose="020B0604020202020204" pitchFamily="34" charset="0"/>
                <a:cs typeface="Arial" panose="020B0604020202020204" pitchFamily="34" charset="0"/>
              </a:rPr>
              <a:t>)</a:t>
            </a:r>
            <a:r>
              <a:rPr lang="en-GB" b="0" i="0" u="none" strike="noStrike" dirty="0">
                <a:solidFill>
                  <a:srgbClr val="000000"/>
                </a:solidFill>
                <a:effectLst/>
                <a:latin typeface="Arial" panose="020B0604020202020204" pitchFamily="34" charset="0"/>
                <a:cs typeface="Arial" panose="020B0604020202020204" pitchFamily="34" charset="0"/>
              </a:rPr>
              <a:t>.</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Welsh Government (2020a). </a:t>
            </a:r>
            <a:r>
              <a:rPr lang="en-GB" b="0" i="1" u="none" strike="noStrike" dirty="0">
                <a:solidFill>
                  <a:srgbClr val="000000"/>
                </a:solidFill>
                <a:effectLst/>
                <a:latin typeface="Arial" panose="020B0604020202020204" pitchFamily="34" charset="0"/>
                <a:cs typeface="Arial" panose="020B0604020202020204" pitchFamily="34" charset="0"/>
              </a:rPr>
              <a:t>Curriculum for Wales </a:t>
            </a:r>
            <a:r>
              <a:rPr lang="en-GB" b="0" i="0" u="none" strike="noStrike" dirty="0">
                <a:solidFill>
                  <a:srgbClr val="000000"/>
                </a:solidFill>
                <a:effectLst/>
                <a:latin typeface="Arial" panose="020B0604020202020204" pitchFamily="34" charset="0"/>
                <a:cs typeface="Arial" panose="020B0604020202020204" pitchFamily="34" charset="0"/>
              </a:rPr>
              <a: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hwb.gov.wales</a:t>
            </a:r>
            <a:r>
              <a:rPr lang="en-GB" b="0" i="0" u="none" strike="noStrike" dirty="0">
                <a:solidFill>
                  <a:srgbClr val="000000"/>
                </a:solidFill>
                <a:effectLst/>
                <a:latin typeface="Arial" panose="020B0604020202020204" pitchFamily="34" charset="0"/>
                <a:cs typeface="Arial" panose="020B0604020202020204" pitchFamily="34" charset="0"/>
              </a:rPr>
              <a:t>/curriculum-for-wales (Accessed 21 December 2024</a:t>
            </a:r>
            <a:r>
              <a:rPr lang="en-GB" dirty="0">
                <a:solidFill>
                  <a:srgbClr val="000000"/>
                </a:solidFill>
                <a:latin typeface="Arial" panose="020B0604020202020204" pitchFamily="34" charset="0"/>
                <a:cs typeface="Arial" panose="020B0604020202020204" pitchFamily="34" charset="0"/>
              </a:rPr>
              <a:t>).</a:t>
            </a: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Welsh Government (2020b). </a:t>
            </a:r>
            <a:r>
              <a:rPr lang="en-GB" b="0" i="1" u="none" strike="noStrike" dirty="0">
                <a:solidFill>
                  <a:srgbClr val="000000"/>
                </a:solidFill>
                <a:effectLst/>
                <a:latin typeface="Arial" panose="020B0604020202020204" pitchFamily="34" charset="0"/>
                <a:cs typeface="Arial" panose="020B0604020202020204" pitchFamily="34" charset="0"/>
              </a:rPr>
              <a:t>Supporting learner progression assessment guidance </a:t>
            </a:r>
            <a:r>
              <a:rPr lang="en-GB" b="0" i="0" u="none" strike="noStrike" dirty="0">
                <a:solidFill>
                  <a:srgbClr val="000000"/>
                </a:solidFill>
                <a:effectLst/>
                <a:latin typeface="Arial" panose="020B0604020202020204" pitchFamily="34" charset="0"/>
                <a:cs typeface="Arial" panose="020B0604020202020204" pitchFamily="34" charset="0"/>
              </a:rPr>
              <a:t>. Available at: https://</a:t>
            </a:r>
            <a:r>
              <a:rPr lang="en-GB" b="0" i="0" u="none" strike="noStrike" dirty="0" err="1">
                <a:solidFill>
                  <a:srgbClr val="000000"/>
                </a:solidFill>
                <a:effectLst/>
                <a:latin typeface="Arial" panose="020B0604020202020204" pitchFamily="34" charset="0"/>
                <a:cs typeface="Arial" panose="020B0604020202020204" pitchFamily="34" charset="0"/>
              </a:rPr>
              <a:t>hwb.gov.wales</a:t>
            </a:r>
            <a:r>
              <a:rPr lang="en-GB" b="0" i="0" u="none" strike="noStrike" dirty="0">
                <a:solidFill>
                  <a:srgbClr val="000000"/>
                </a:solidFill>
                <a:effectLst/>
                <a:latin typeface="Arial" panose="020B0604020202020204" pitchFamily="34" charset="0"/>
                <a:cs typeface="Arial" panose="020B0604020202020204" pitchFamily="34" charset="0"/>
              </a:rPr>
              <a:t>/curriculum-for-wales/assessment-arrangements/supporting-learner-progression-assessment-guidance/ (Accessed 20 December 2024).</a:t>
            </a:r>
          </a:p>
        </p:txBody>
      </p:sp>
    </p:spTree>
    <p:extLst>
      <p:ext uri="{BB962C8B-B14F-4D97-AF65-F5344CB8AC3E}">
        <p14:creationId xmlns:p14="http://schemas.microsoft.com/office/powerpoint/2010/main" val="35148000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D1018CCD-1290-B148-7F72-96831B1ED389}"/>
              </a:ext>
            </a:extLst>
          </p:cNvPr>
          <p:cNvPicPr>
            <a:picLocks noGrp="1" noRot="1" noChangeAspect="1" noMove="1" noResize="1" noEditPoints="1" noAdjustHandles="1" noChangeArrowheads="1" noChangeShapeType="1" noCrop="1"/>
          </p:cNvPicPr>
          <p:nvPr>
            <p:ph idx="1"/>
          </p:nvPr>
        </p:nvPicPr>
        <p:blipFill>
          <a:blip r:embed="rId2">
            <a:extLst>
              <a:ext uri="{28A0092B-C50C-407E-A947-70E740481C1C}">
                <a14:useLocalDpi xmlns:a14="http://schemas.microsoft.com/office/drawing/2010/main" val="0"/>
              </a:ext>
            </a:extLst>
          </a:blip>
          <a:srcRect r="1315"/>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4D3A93DC-B5CA-2998-B715-8EAE0C9C05CC}"/>
              </a:ext>
            </a:extLst>
          </p:cNvPr>
          <p:cNvSpPr txBox="1"/>
          <p:nvPr/>
        </p:nvSpPr>
        <p:spPr>
          <a:xfrm>
            <a:off x="0" y="158415"/>
            <a:ext cx="11530594" cy="1477328"/>
          </a:xfrm>
          <a:prstGeom prst="rect">
            <a:avLst/>
          </a:prstGeom>
          <a:noFill/>
        </p:spPr>
        <p:txBody>
          <a:bodyPr wrap="square">
            <a:spAutoFit/>
          </a:bodyPr>
          <a:lstStyle/>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Wiliam, D. (2011). </a:t>
            </a:r>
            <a:r>
              <a:rPr lang="en-GB" b="0" i="1" u="none" strike="noStrike" dirty="0">
                <a:solidFill>
                  <a:srgbClr val="000000"/>
                </a:solidFill>
                <a:effectLst/>
                <a:latin typeface="Arial" panose="020B0604020202020204" pitchFamily="34" charset="0"/>
                <a:cs typeface="Arial" panose="020B0604020202020204" pitchFamily="34" charset="0"/>
              </a:rPr>
              <a:t>Embedded Formative Assessment</a:t>
            </a:r>
            <a:r>
              <a:rPr lang="en-GB" b="0" i="0" u="none" strike="noStrike" dirty="0">
                <a:solidFill>
                  <a:srgbClr val="000000"/>
                </a:solidFill>
                <a:effectLst/>
                <a:latin typeface="Arial" panose="020B0604020202020204" pitchFamily="34" charset="0"/>
                <a:cs typeface="Arial" panose="020B0604020202020204" pitchFamily="34" charset="0"/>
              </a:rPr>
              <a:t>. Bloomington: Solution Tree Press.</a:t>
            </a:r>
          </a:p>
          <a:p>
            <a:pPr algn="l">
              <a:lnSpc>
                <a:spcPts val="1800"/>
              </a:lnSpc>
            </a:pPr>
            <a:endParaRPr lang="en-GB" b="0" i="0" u="none" strike="noStrike" dirty="0">
              <a:solidFill>
                <a:srgbClr val="000000"/>
              </a:solidFill>
              <a:effectLst/>
              <a:latin typeface="Arial" panose="020B0604020202020204" pitchFamily="34" charset="0"/>
              <a:cs typeface="Arial" panose="020B0604020202020204" pitchFamily="34" charset="0"/>
            </a:endParaRPr>
          </a:p>
          <a:p>
            <a:pPr algn="l">
              <a:lnSpc>
                <a:spcPts val="1800"/>
              </a:lnSpc>
            </a:pPr>
            <a:r>
              <a:rPr lang="en-GB" b="0" i="0" u="none" strike="noStrike" dirty="0">
                <a:solidFill>
                  <a:srgbClr val="000000"/>
                </a:solidFill>
                <a:effectLst/>
                <a:latin typeface="Arial" panose="020B0604020202020204" pitchFamily="34" charset="0"/>
                <a:cs typeface="Arial" panose="020B0604020202020204" pitchFamily="34" charset="0"/>
              </a:rPr>
              <a:t>Young, N. (2024). Think Pair share: Mastering Classroom Engagement and Enhancing Active Learning. </a:t>
            </a:r>
            <a:r>
              <a:rPr lang="en-GB" b="0" i="1" u="none" strike="noStrike" dirty="0" err="1">
                <a:solidFill>
                  <a:srgbClr val="000000"/>
                </a:solidFill>
                <a:effectLst/>
                <a:latin typeface="Arial" panose="020B0604020202020204" pitchFamily="34" charset="0"/>
                <a:cs typeface="Arial" panose="020B0604020202020204" pitchFamily="34" charset="0"/>
              </a:rPr>
              <a:t>Teachfloor</a:t>
            </a:r>
            <a:r>
              <a:rPr lang="en-GB" b="0" i="1" u="none" strike="noStrike" dirty="0">
                <a:solidFill>
                  <a:srgbClr val="000000"/>
                </a:solidFill>
                <a:effectLst/>
                <a:latin typeface="Arial" panose="020B0604020202020204" pitchFamily="34" charset="0"/>
                <a:cs typeface="Arial" panose="020B0604020202020204" pitchFamily="34" charset="0"/>
              </a:rPr>
              <a:t> </a:t>
            </a:r>
            <a:r>
              <a:rPr lang="en-GB" b="0" u="none" strike="noStrike" dirty="0">
                <a:solidFill>
                  <a:srgbClr val="000000"/>
                </a:solidFill>
                <a:effectLst/>
                <a:latin typeface="Arial" panose="020B0604020202020204" pitchFamily="34" charset="0"/>
                <a:cs typeface="Arial" panose="020B0604020202020204" pitchFamily="34" charset="0"/>
              </a:rPr>
              <a:t>[blog]</a:t>
            </a:r>
            <a:r>
              <a:rPr lang="en-GB" b="0" i="0" u="none" strike="noStrike" dirty="0">
                <a:solidFill>
                  <a:srgbClr val="000000"/>
                </a:solidFill>
                <a:effectLst/>
                <a:latin typeface="Arial" panose="020B0604020202020204" pitchFamily="34" charset="0"/>
                <a:cs typeface="Arial" panose="020B0604020202020204" pitchFamily="34" charset="0"/>
              </a:rPr>
              <a:t>. 25 October. Available at: </a:t>
            </a:r>
            <a:r>
              <a:rPr lang="en-GB" b="0" i="0" u="none" strike="noStrike" dirty="0">
                <a:solidFill>
                  <a:srgbClr val="000000"/>
                </a:solidFill>
                <a:effectLst/>
                <a:latin typeface="Arial" panose="020B0604020202020204" pitchFamily="34" charset="0"/>
                <a:cs typeface="Arial" panose="020B0604020202020204" pitchFamily="34" charset="0"/>
                <a:hlinkClick r:id="rId3"/>
              </a:rPr>
              <a:t>https://</a:t>
            </a:r>
            <a:r>
              <a:rPr lang="en-GB" b="0" i="0" u="none" strike="noStrike" dirty="0" err="1">
                <a:solidFill>
                  <a:srgbClr val="000000"/>
                </a:solidFill>
                <a:effectLst/>
                <a:latin typeface="Arial" panose="020B0604020202020204" pitchFamily="34" charset="0"/>
                <a:cs typeface="Arial" panose="020B0604020202020204" pitchFamily="34" charset="0"/>
                <a:hlinkClick r:id="rId3"/>
              </a:rPr>
              <a:t>www.teachfloor.com</a:t>
            </a:r>
            <a:r>
              <a:rPr lang="en-GB" b="0" i="0" u="none" strike="noStrike" dirty="0">
                <a:solidFill>
                  <a:srgbClr val="000000"/>
                </a:solidFill>
                <a:effectLst/>
                <a:latin typeface="Arial" panose="020B0604020202020204" pitchFamily="34" charset="0"/>
                <a:cs typeface="Arial" panose="020B0604020202020204" pitchFamily="34" charset="0"/>
                <a:hlinkClick r:id="rId3"/>
              </a:rPr>
              <a:t>/blog/think-pair-share#:~:text=Think%20Pair%20Share%20is%20a%20dynamic%20cooperative%</a:t>
            </a:r>
            <a:r>
              <a:rPr lang="en-GB" b="0" i="0" u="none" strike="noStrike" dirty="0" err="1">
                <a:solidFill>
                  <a:srgbClr val="000000"/>
                </a:solidFill>
                <a:effectLst/>
                <a:latin typeface="Arial" panose="020B0604020202020204" pitchFamily="34" charset="0"/>
                <a:cs typeface="Arial" panose="020B0604020202020204" pitchFamily="34" charset="0"/>
                <a:hlinkClick r:id="rId3"/>
              </a:rPr>
              <a:t>20learning,and</a:t>
            </a:r>
            <a:r>
              <a:rPr lang="en-GB" b="0" i="0" u="none" strike="noStrike" dirty="0">
                <a:solidFill>
                  <a:srgbClr val="000000"/>
                </a:solidFill>
                <a:effectLst/>
                <a:latin typeface="Arial" panose="020B0604020202020204" pitchFamily="34" charset="0"/>
                <a:cs typeface="Arial" panose="020B0604020202020204" pitchFamily="34" charset="0"/>
                <a:hlinkClick r:id="rId3"/>
              </a:rPr>
              <a:t>%20finally%20sharing%20their%20ideas%20with%20the%20class</a:t>
            </a:r>
            <a:r>
              <a:rPr lang="en-GB" b="0" i="0" u="none" strike="noStrike" dirty="0">
                <a:solidFill>
                  <a:srgbClr val="000000"/>
                </a:solidFill>
                <a:effectLst/>
                <a:latin typeface="Arial" panose="020B0604020202020204" pitchFamily="34" charset="0"/>
                <a:cs typeface="Arial" panose="020B0604020202020204" pitchFamily="34" charset="0"/>
              </a:rPr>
              <a:t>. (Accessed 22 Dec. 2024).</a:t>
            </a:r>
          </a:p>
        </p:txBody>
      </p:sp>
    </p:spTree>
    <p:extLst>
      <p:ext uri="{BB962C8B-B14F-4D97-AF65-F5344CB8AC3E}">
        <p14:creationId xmlns:p14="http://schemas.microsoft.com/office/powerpoint/2010/main" val="1587239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28</Slides>
  <Notes>0</Notes>
  <HiddenSlides>0</HiddenSlide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A presentation of the critical evaluation of how Assessment for learning can be utilised in a learning episode to aid progression across a chosen area of learning and experience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Nell Evans (2305397)</dc:creator>
  <cp:lastModifiedBy>Nell Evans (2305397)</cp:lastModifiedBy>
  <cp:revision>7</cp:revision>
  <dcterms:created xsi:type="dcterms:W3CDTF">2025-01-10T20:43:33Z</dcterms:created>
  <dcterms:modified xsi:type="dcterms:W3CDTF">2025-01-16T21:48:37Z</dcterms:modified>
</cp:coreProperties>
</file>