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5"/>
  </p:notesMasterIdLst>
  <p:sldIdLst>
    <p:sldId id="256" r:id="rId2"/>
    <p:sldId id="257" r:id="rId3"/>
    <p:sldId id="278" r:id="rId4"/>
    <p:sldId id="277" r:id="rId5"/>
    <p:sldId id="258" r:id="rId6"/>
    <p:sldId id="293" r:id="rId7"/>
    <p:sldId id="294" r:id="rId8"/>
    <p:sldId id="295" r:id="rId9"/>
    <p:sldId id="296" r:id="rId10"/>
    <p:sldId id="297" r:id="rId11"/>
    <p:sldId id="279" r:id="rId12"/>
    <p:sldId id="259" r:id="rId13"/>
    <p:sldId id="260" r:id="rId14"/>
    <p:sldId id="261" r:id="rId15"/>
    <p:sldId id="280" r:id="rId16"/>
    <p:sldId id="281" r:id="rId17"/>
    <p:sldId id="282" r:id="rId18"/>
    <p:sldId id="283" r:id="rId19"/>
    <p:sldId id="284" r:id="rId20"/>
    <p:sldId id="285" r:id="rId21"/>
    <p:sldId id="286" r:id="rId22"/>
    <p:sldId id="287" r:id="rId23"/>
    <p:sldId id="262" r:id="rId24"/>
    <p:sldId id="298" r:id="rId25"/>
    <p:sldId id="288" r:id="rId26"/>
    <p:sldId id="289" r:id="rId27"/>
    <p:sldId id="290" r:id="rId28"/>
    <p:sldId id="291" r:id="rId29"/>
    <p:sldId id="292" r:id="rId30"/>
    <p:sldId id="263" r:id="rId31"/>
    <p:sldId id="264" r:id="rId32"/>
    <p:sldId id="265" r:id="rId33"/>
    <p:sldId id="266" r:id="rId34"/>
    <p:sldId id="267" r:id="rId35"/>
    <p:sldId id="268" r:id="rId36"/>
    <p:sldId id="269" r:id="rId37"/>
    <p:sldId id="270" r:id="rId38"/>
    <p:sldId id="271" r:id="rId39"/>
    <p:sldId id="272" r:id="rId40"/>
    <p:sldId id="273" r:id="rId41"/>
    <p:sldId id="274" r:id="rId42"/>
    <p:sldId id="275" r:id="rId43"/>
    <p:sldId id="276" r:id="rId4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9" d="100"/>
          <a:sy n="79" d="100"/>
        </p:scale>
        <p:origin x="108"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8821D12-D77C-485C-821A-CF93F083DB6A}" type="datetimeFigureOut">
              <a:rPr lang="en-GB" smtClean="0"/>
              <a:pPr/>
              <a:t>26/03/2018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4F9AA76-1977-429F-9C75-1E515BF52EE1}" type="slidenum">
              <a:rPr lang="en-GB" smtClean="0"/>
              <a:pPr/>
              <a:t>‹#›</a:t>
            </a:fld>
            <a:endParaRPr lang="en-GB"/>
          </a:p>
        </p:txBody>
      </p:sp>
    </p:spTree>
    <p:extLst>
      <p:ext uri="{BB962C8B-B14F-4D97-AF65-F5344CB8AC3E}">
        <p14:creationId xmlns:p14="http://schemas.microsoft.com/office/powerpoint/2010/main" val="27245169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4F9AA76-1977-429F-9C75-1E515BF52EE1}" type="slidenum">
              <a:rPr lang="en-GB" smtClean="0"/>
              <a:pPr/>
              <a:t>14</a:t>
            </a:fld>
            <a:endParaRPr lang="en-GB"/>
          </a:p>
        </p:txBody>
      </p:sp>
    </p:spTree>
    <p:extLst>
      <p:ext uri="{BB962C8B-B14F-4D97-AF65-F5344CB8AC3E}">
        <p14:creationId xmlns:p14="http://schemas.microsoft.com/office/powerpoint/2010/main" val="35587960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4F9AA76-1977-429F-9C75-1E515BF52EE1}" type="slidenum">
              <a:rPr lang="en-GB" smtClean="0"/>
              <a:pPr/>
              <a:t>35</a:t>
            </a:fld>
            <a:endParaRPr lang="en-GB"/>
          </a:p>
        </p:txBody>
      </p:sp>
    </p:spTree>
    <p:extLst>
      <p:ext uri="{BB962C8B-B14F-4D97-AF65-F5344CB8AC3E}">
        <p14:creationId xmlns:p14="http://schemas.microsoft.com/office/powerpoint/2010/main" val="42212333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2C61ABB-21B8-4E8F-B8C7-2EA879B81FFC}" type="datetimeFigureOut">
              <a:rPr lang="en-GB" smtClean="0"/>
              <a:pPr/>
              <a:t>26/03/2018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0995EB-1E00-48E8-AF12-D40643BD81F9}"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2C61ABB-21B8-4E8F-B8C7-2EA879B81FFC}" type="datetimeFigureOut">
              <a:rPr lang="en-GB" smtClean="0"/>
              <a:pPr/>
              <a:t>26/03/2018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0995EB-1E00-48E8-AF12-D40643BD81F9}"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2C61ABB-21B8-4E8F-B8C7-2EA879B81FFC}" type="datetimeFigureOut">
              <a:rPr lang="en-GB" smtClean="0"/>
              <a:pPr/>
              <a:t>26/03/2018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0995EB-1E00-48E8-AF12-D40643BD81F9}"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2C61ABB-21B8-4E8F-B8C7-2EA879B81FFC}" type="datetimeFigureOut">
              <a:rPr lang="en-GB" smtClean="0"/>
              <a:pPr/>
              <a:t>26/03/2018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0995EB-1E00-48E8-AF12-D40643BD81F9}"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2C61ABB-21B8-4E8F-B8C7-2EA879B81FFC}" type="datetimeFigureOut">
              <a:rPr lang="en-GB" smtClean="0"/>
              <a:pPr/>
              <a:t>26/03/2018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30995EB-1E00-48E8-AF12-D40643BD81F9}"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2C61ABB-21B8-4E8F-B8C7-2EA879B81FFC}" type="datetimeFigureOut">
              <a:rPr lang="en-GB" smtClean="0"/>
              <a:pPr/>
              <a:t>26/03/2018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30995EB-1E00-48E8-AF12-D40643BD81F9}"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C61ABB-21B8-4E8F-B8C7-2EA879B81FFC}" type="datetimeFigureOut">
              <a:rPr lang="en-GB" smtClean="0"/>
              <a:pPr/>
              <a:t>26/03/2018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30995EB-1E00-48E8-AF12-D40643BD81F9}"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2C61ABB-21B8-4E8F-B8C7-2EA879B81FFC}" type="datetimeFigureOut">
              <a:rPr lang="en-GB" smtClean="0"/>
              <a:pPr/>
              <a:t>26/03/2018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0995EB-1E00-48E8-AF12-D40643BD81F9}"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2C61ABB-21B8-4E8F-B8C7-2EA879B81FFC}" type="datetimeFigureOut">
              <a:rPr lang="en-GB" smtClean="0"/>
              <a:pPr/>
              <a:t>26/03/2018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30995EB-1E00-48E8-AF12-D40643BD81F9}"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2C61ABB-21B8-4E8F-B8C7-2EA879B81FFC}" type="datetimeFigureOut">
              <a:rPr lang="en-GB" smtClean="0"/>
              <a:pPr/>
              <a:t>26/03/2018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0995EB-1E00-48E8-AF12-D40643BD81F9}"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2C61ABB-21B8-4E8F-B8C7-2EA879B81FFC}" type="datetimeFigureOut">
              <a:rPr lang="en-GB" smtClean="0"/>
              <a:pPr/>
              <a:t>26/03/2018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0995EB-1E00-48E8-AF12-D40643BD81F9}"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2C61ABB-21B8-4E8F-B8C7-2EA879B81FFC}" type="datetimeFigureOut">
              <a:rPr lang="en-GB" smtClean="0"/>
              <a:pPr/>
              <a:t>26/03/2018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30995EB-1E00-48E8-AF12-D40643BD81F9}"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solidFill>
                  <a:srgbClr val="FF0000"/>
                </a:solidFill>
              </a:rPr>
              <a:t>Contract Practice and Procedures</a:t>
            </a:r>
            <a:endParaRPr lang="en-GB" dirty="0">
              <a:solidFill>
                <a:srgbClr val="FF0000"/>
              </a:solidFill>
            </a:endParaRPr>
          </a:p>
        </p:txBody>
      </p:sp>
      <p:sp>
        <p:nvSpPr>
          <p:cNvPr id="3" name="Subtitle 2"/>
          <p:cNvSpPr>
            <a:spLocks noGrp="1"/>
          </p:cNvSpPr>
          <p:nvPr>
            <p:ph type="subTitle" idx="1"/>
          </p:nvPr>
        </p:nvSpPr>
        <p:spPr/>
        <p:txBody>
          <a:bodyPr>
            <a:normAutofit lnSpcReduction="10000"/>
          </a:bodyPr>
          <a:lstStyle/>
          <a:p>
            <a:r>
              <a:rPr lang="en-GB" sz="4000" b="1" dirty="0" smtClean="0">
                <a:latin typeface="Aharoni" pitchFamily="2" charset="-79"/>
                <a:cs typeface="Aharoni" pitchFamily="2" charset="-79"/>
              </a:rPr>
              <a:t>Administrative Procedures</a:t>
            </a:r>
          </a:p>
          <a:p>
            <a:r>
              <a:rPr lang="en-GB" sz="2600" b="1" dirty="0" smtClean="0">
                <a:latin typeface="Aharoni" pitchFamily="2" charset="-79"/>
                <a:cs typeface="Aharoni" pitchFamily="2" charset="-79"/>
              </a:rPr>
              <a:t>Lindsay Richards</a:t>
            </a:r>
            <a:endParaRPr lang="en-GB" sz="2600" b="1" dirty="0">
              <a:latin typeface="Aharoni" pitchFamily="2" charset="-79"/>
              <a:cs typeface="Aharoni" pitchFamily="2" charset="-79"/>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b="1" dirty="0" smtClean="0">
                <a:solidFill>
                  <a:srgbClr val="FF0000"/>
                </a:solidFill>
              </a:rPr>
              <a:t/>
            </a:r>
            <a:br>
              <a:rPr lang="en-GB" sz="3600" b="1" dirty="0" smtClean="0">
                <a:solidFill>
                  <a:srgbClr val="FF0000"/>
                </a:solidFill>
              </a:rPr>
            </a:br>
            <a:endParaRPr lang="en-GB" dirty="0"/>
          </a:p>
        </p:txBody>
      </p:sp>
      <p:sp>
        <p:nvSpPr>
          <p:cNvPr id="3" name="Content Placeholder 2"/>
          <p:cNvSpPr>
            <a:spLocks noGrp="1"/>
          </p:cNvSpPr>
          <p:nvPr>
            <p:ph idx="1"/>
          </p:nvPr>
        </p:nvSpPr>
        <p:spPr/>
        <p:txBody>
          <a:bodyPr/>
          <a:lstStyle/>
          <a:p>
            <a:pPr marL="0" indent="0">
              <a:buNone/>
            </a:pPr>
            <a:r>
              <a:rPr lang="en-GB" sz="3600" b="1" dirty="0">
                <a:solidFill>
                  <a:srgbClr val="FF0000"/>
                </a:solidFill>
              </a:rPr>
              <a:t>Site Possession and commencement of the </a:t>
            </a:r>
            <a:r>
              <a:rPr lang="en-GB" sz="3600" b="1" dirty="0" smtClean="0">
                <a:solidFill>
                  <a:srgbClr val="FF0000"/>
                </a:solidFill>
              </a:rPr>
              <a:t>works</a:t>
            </a:r>
          </a:p>
          <a:p>
            <a:pPr marL="0" indent="0">
              <a:buNone/>
            </a:pPr>
            <a:r>
              <a:rPr lang="en-GB" sz="3600" b="1" dirty="0" smtClean="0">
                <a:solidFill>
                  <a:srgbClr val="FF0000"/>
                </a:solidFill>
              </a:rPr>
              <a:t>( </a:t>
            </a:r>
            <a:r>
              <a:rPr lang="en-GB" sz="3600" b="1" dirty="0">
                <a:solidFill>
                  <a:srgbClr val="FF0000"/>
                </a:solidFill>
              </a:rPr>
              <a:t>Part 1 and 2.4)JCT </a:t>
            </a:r>
            <a:r>
              <a:rPr lang="en-GB" sz="3600" b="1" dirty="0" smtClean="0">
                <a:solidFill>
                  <a:srgbClr val="FF0000"/>
                </a:solidFill>
              </a:rPr>
              <a:t>SBC(11)</a:t>
            </a:r>
            <a:r>
              <a:rPr lang="en-GB" dirty="0"/>
              <a:t/>
            </a:r>
            <a:br>
              <a:rPr lang="en-GB" dirty="0"/>
            </a:br>
            <a:endParaRPr lang="en-GB" b="1" u="sng" dirty="0" smtClean="0">
              <a:solidFill>
                <a:schemeClr val="accent1">
                  <a:lumMod val="50000"/>
                </a:schemeClr>
              </a:solidFill>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a:solidFill>
                  <a:schemeClr val="accent1">
                    <a:lumMod val="50000"/>
                  </a:schemeClr>
                </a:solidFill>
              </a:rPr>
              <a:t>Why is it important for the Contractor to have prompt access of the </a:t>
            </a:r>
            <a:r>
              <a:rPr lang="en-GB" b="1" u="sng" dirty="0" smtClean="0">
                <a:solidFill>
                  <a:schemeClr val="accent1">
                    <a:lumMod val="50000"/>
                  </a:schemeClr>
                </a:solidFill>
              </a:rPr>
              <a:t>site?</a:t>
            </a:r>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196174727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0000"/>
                </a:solidFill>
              </a:rPr>
              <a:t>Because……….</a:t>
            </a:r>
            <a:endParaRPr lang="en-GB" dirty="0">
              <a:solidFill>
                <a:srgbClr val="FF0000"/>
              </a:solidFill>
            </a:endParaRPr>
          </a:p>
        </p:txBody>
      </p:sp>
      <p:sp>
        <p:nvSpPr>
          <p:cNvPr id="3" name="Content Placeholder 2"/>
          <p:cNvSpPr>
            <a:spLocks noGrp="1"/>
          </p:cNvSpPr>
          <p:nvPr>
            <p:ph idx="1"/>
          </p:nvPr>
        </p:nvSpPr>
        <p:spPr/>
        <p:txBody>
          <a:bodyPr/>
          <a:lstStyle/>
          <a:p>
            <a:endParaRPr lang="en-GB" dirty="0">
              <a:solidFill>
                <a:schemeClr val="accent1">
                  <a:lumMod val="50000"/>
                </a:schemeClr>
              </a:solidFill>
            </a:endParaRPr>
          </a:p>
          <a:p>
            <a:r>
              <a:rPr lang="en-GB" dirty="0"/>
              <a:t>All other time related events such as…interim </a:t>
            </a:r>
            <a:r>
              <a:rPr lang="en-GB" dirty="0" err="1"/>
              <a:t>payments,completion</a:t>
            </a:r>
            <a:r>
              <a:rPr lang="en-GB" dirty="0"/>
              <a:t> and damages for non completion are related to this point.</a:t>
            </a:r>
          </a:p>
          <a:p>
            <a:endParaRPr lang="en-GB" dirty="0">
              <a:solidFill>
                <a:schemeClr val="accent1">
                  <a:lumMod val="50000"/>
                </a:schemeClr>
              </a:solidFill>
            </a:endParaRPr>
          </a:p>
          <a:p>
            <a:endParaRPr lang="en-GB" dirty="0"/>
          </a:p>
        </p:txBody>
      </p:sp>
    </p:spTree>
    <p:extLst>
      <p:ext uri="{BB962C8B-B14F-4D97-AF65-F5344CB8AC3E}">
        <p14:creationId xmlns:p14="http://schemas.microsoft.com/office/powerpoint/2010/main" val="148794252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404664"/>
            <a:ext cx="8229600" cy="1143000"/>
          </a:xfrm>
        </p:spPr>
        <p:txBody>
          <a:bodyPr>
            <a:normAutofit fontScale="90000"/>
          </a:bodyPr>
          <a:lstStyle/>
          <a:p>
            <a:r>
              <a:rPr lang="en-GB" u="sng" dirty="0">
                <a:solidFill>
                  <a:srgbClr val="FF0000"/>
                </a:solidFill>
              </a:rPr>
              <a:t>Formal Handover Meeting</a:t>
            </a:r>
            <a:r>
              <a:rPr lang="en-GB" dirty="0"/>
              <a:t/>
            </a:r>
            <a:br>
              <a:rPr lang="en-GB" dirty="0"/>
            </a:br>
            <a:endParaRPr lang="en-GB" dirty="0"/>
          </a:p>
        </p:txBody>
      </p:sp>
      <p:sp>
        <p:nvSpPr>
          <p:cNvPr id="3" name="Content Placeholder 2"/>
          <p:cNvSpPr>
            <a:spLocks noGrp="1"/>
          </p:cNvSpPr>
          <p:nvPr>
            <p:ph idx="1"/>
          </p:nvPr>
        </p:nvSpPr>
        <p:spPr/>
        <p:txBody>
          <a:bodyPr>
            <a:normAutofit fontScale="85000" lnSpcReduction="20000"/>
          </a:bodyPr>
          <a:lstStyle/>
          <a:p>
            <a:pPr lvl="0" fontAlgn="base"/>
            <a:r>
              <a:rPr lang="en-GB" dirty="0"/>
              <a:t>Issue any significant information about the site (such as site services, TPOs</a:t>
            </a:r>
          </a:p>
          <a:p>
            <a:pPr lvl="0" fontAlgn="base"/>
            <a:r>
              <a:rPr lang="en-GB" dirty="0" smtClean="0"/>
              <a:t>Check insurance</a:t>
            </a:r>
            <a:r>
              <a:rPr lang="en-GB" dirty="0"/>
              <a:t> provisions.</a:t>
            </a:r>
          </a:p>
          <a:p>
            <a:pPr lvl="0" fontAlgn="base"/>
            <a:r>
              <a:rPr lang="en-GB" dirty="0"/>
              <a:t>Verify services</a:t>
            </a:r>
          </a:p>
          <a:p>
            <a:pPr lvl="0" fontAlgn="base"/>
            <a:r>
              <a:rPr lang="en-GB" dirty="0"/>
              <a:t>Discuss access</a:t>
            </a:r>
          </a:p>
          <a:p>
            <a:pPr lvl="0" fontAlgn="base"/>
            <a:r>
              <a:rPr lang="en-GB" dirty="0"/>
              <a:t>Discuss security</a:t>
            </a:r>
          </a:p>
          <a:p>
            <a:pPr lvl="0" fontAlgn="base"/>
            <a:r>
              <a:rPr lang="en-GB" dirty="0"/>
              <a:t>Discuss noise and dust reduction measures.</a:t>
            </a:r>
          </a:p>
          <a:p>
            <a:pPr lvl="0" fontAlgn="base"/>
            <a:r>
              <a:rPr lang="en-GB" dirty="0"/>
              <a:t>Discuss issues related to continued occupation of any part of the site (particularly on refurbishment projects) </a:t>
            </a:r>
            <a:r>
              <a:rPr lang="en-GB" dirty="0" err="1"/>
              <a:t>eg</a:t>
            </a:r>
            <a:r>
              <a:rPr lang="en-GB" dirty="0"/>
              <a:t> access.</a:t>
            </a:r>
          </a:p>
          <a:p>
            <a:pPr lvl="0" fontAlgn="base"/>
            <a:r>
              <a:rPr lang="en-GB" dirty="0"/>
              <a:t>Exchange contact details for key personnel .</a:t>
            </a:r>
          </a:p>
          <a:p>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What is a change?</a:t>
            </a:r>
          </a:p>
          <a:p>
            <a:r>
              <a:rPr lang="en-GB" dirty="0"/>
              <a:t>What is a variation?</a:t>
            </a:r>
          </a:p>
        </p:txBody>
      </p:sp>
    </p:spTree>
    <p:extLst>
      <p:ext uri="{BB962C8B-B14F-4D97-AF65-F5344CB8AC3E}">
        <p14:creationId xmlns:p14="http://schemas.microsoft.com/office/powerpoint/2010/main" val="212030895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r>
              <a:rPr lang="en-GB" dirty="0"/>
              <a:t>Building contracts generally use the term variation to describe the following types of changes to:</a:t>
            </a:r>
          </a:p>
          <a:p>
            <a:endParaRPr lang="en-GB" dirty="0"/>
          </a:p>
          <a:p>
            <a:r>
              <a:rPr lang="en-GB" dirty="0"/>
              <a:t>the type and/or quality of materials to be used;</a:t>
            </a:r>
          </a:p>
          <a:p>
            <a:r>
              <a:rPr lang="en-GB" dirty="0"/>
              <a:t>the standard of workmanship;</a:t>
            </a:r>
          </a:p>
          <a:p>
            <a:r>
              <a:rPr lang="en-GB" dirty="0"/>
              <a:t>the quantity of work to be undertaken;</a:t>
            </a:r>
          </a:p>
          <a:p>
            <a:r>
              <a:rPr lang="en-GB" dirty="0"/>
              <a:t>the named/nominated supplier;</a:t>
            </a:r>
          </a:p>
          <a:p>
            <a:r>
              <a:rPr lang="en-GB" dirty="0"/>
              <a:t>the specified method of working; or</a:t>
            </a:r>
          </a:p>
          <a:p>
            <a:r>
              <a:rPr lang="en-GB" dirty="0"/>
              <a:t>the specified timing or sequence of the works.</a:t>
            </a:r>
          </a:p>
        </p:txBody>
      </p:sp>
    </p:spTree>
    <p:extLst>
      <p:ext uri="{BB962C8B-B14F-4D97-AF65-F5344CB8AC3E}">
        <p14:creationId xmlns:p14="http://schemas.microsoft.com/office/powerpoint/2010/main" val="265380177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400" dirty="0"/>
              <a:t>The JCT Standard Building Contract with Quantities ('SBC/Q' 2016), sets out a detailed definition of the term 'variation' in clause 5.1 as:</a:t>
            </a:r>
          </a:p>
        </p:txBody>
      </p:sp>
      <p:sp>
        <p:nvSpPr>
          <p:cNvPr id="3" name="Content Placeholder 2"/>
          <p:cNvSpPr>
            <a:spLocks noGrp="1"/>
          </p:cNvSpPr>
          <p:nvPr>
            <p:ph idx="1"/>
          </p:nvPr>
        </p:nvSpPr>
        <p:spPr/>
        <p:txBody>
          <a:bodyPr>
            <a:normAutofit fontScale="77500" lnSpcReduction="20000"/>
          </a:bodyPr>
          <a:lstStyle/>
          <a:p>
            <a:r>
              <a:rPr lang="en-GB" dirty="0"/>
              <a:t>‘5.1.1 the alteration or modification of the design, quality, or quantity of the Works including:</a:t>
            </a:r>
          </a:p>
          <a:p>
            <a:endParaRPr lang="en-GB" dirty="0"/>
          </a:p>
          <a:p>
            <a:r>
              <a:rPr lang="en-GB" dirty="0"/>
              <a:t>'5.1.1.1 the addition, omission or substitution of any work;</a:t>
            </a:r>
          </a:p>
          <a:p>
            <a:endParaRPr lang="en-GB" dirty="0"/>
          </a:p>
          <a:p>
            <a:r>
              <a:rPr lang="en-GB" dirty="0"/>
              <a:t>'5.1.1.2 the alteration of the kind or standard of any of the materials or goods to be used in the Works;</a:t>
            </a:r>
          </a:p>
          <a:p>
            <a:endParaRPr lang="en-GB" dirty="0"/>
          </a:p>
          <a:p>
            <a:r>
              <a:rPr lang="en-GB" dirty="0"/>
              <a:t>'5.1.1.3 the removal from the site of any work executed or Site Materials other than work, materials or goods which are not in accordance with this Contract;</a:t>
            </a:r>
          </a:p>
        </p:txBody>
      </p:sp>
    </p:spTree>
    <p:extLst>
      <p:ext uri="{BB962C8B-B14F-4D97-AF65-F5344CB8AC3E}">
        <p14:creationId xmlns:p14="http://schemas.microsoft.com/office/powerpoint/2010/main" val="270178474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548680"/>
            <a:ext cx="8363272" cy="5577483"/>
          </a:xfrm>
        </p:spPr>
        <p:txBody>
          <a:bodyPr>
            <a:normAutofit fontScale="77500" lnSpcReduction="20000"/>
          </a:bodyPr>
          <a:lstStyle/>
          <a:p>
            <a:r>
              <a:rPr lang="en-GB" dirty="0">
                <a:solidFill>
                  <a:srgbClr val="FF0000"/>
                </a:solidFill>
              </a:rPr>
              <a:t>'5.1.2 the imposition by the Employer of any obligations or restrictions in regard to the following or any addition to or alteration or omission of any such obligations or restrictions that are so imposed or are imposed by the Contract Bills or the Employer's Requirements in regard to:</a:t>
            </a:r>
          </a:p>
          <a:p>
            <a:endParaRPr lang="en-GB" dirty="0"/>
          </a:p>
          <a:p>
            <a:r>
              <a:rPr lang="en-GB" dirty="0"/>
              <a:t>'5.1.2.1 access to the site or use of any specific parts of the site;</a:t>
            </a:r>
          </a:p>
          <a:p>
            <a:endParaRPr lang="en-GB" dirty="0"/>
          </a:p>
          <a:p>
            <a:r>
              <a:rPr lang="en-GB" dirty="0"/>
              <a:t>'5.1.2.2 limitations of working space;</a:t>
            </a:r>
          </a:p>
          <a:p>
            <a:endParaRPr lang="en-GB" dirty="0"/>
          </a:p>
          <a:p>
            <a:r>
              <a:rPr lang="en-GB" dirty="0"/>
              <a:t>'5.1.2.3 limitations of working hours; or</a:t>
            </a:r>
          </a:p>
          <a:p>
            <a:endParaRPr lang="en-GB" dirty="0"/>
          </a:p>
          <a:p>
            <a:r>
              <a:rPr lang="en-GB" dirty="0"/>
              <a:t>'5.1.2.4 the execution or completion of the work in any specific order.’</a:t>
            </a:r>
          </a:p>
        </p:txBody>
      </p:sp>
    </p:spTree>
    <p:extLst>
      <p:ext uri="{BB962C8B-B14F-4D97-AF65-F5344CB8AC3E}">
        <p14:creationId xmlns:p14="http://schemas.microsoft.com/office/powerpoint/2010/main" val="82031801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r>
              <a:rPr lang="en-GB" dirty="0"/>
              <a:t>Therefore, the term ‘</a:t>
            </a:r>
            <a:r>
              <a:rPr lang="en-GB" dirty="0">
                <a:solidFill>
                  <a:srgbClr val="FF0000"/>
                </a:solidFill>
              </a:rPr>
              <a:t>variation</a:t>
            </a:r>
            <a:r>
              <a:rPr lang="en-GB" dirty="0"/>
              <a:t>’ under clause 5.1 of the JCT SBC/Q 2016 form of contract covers a wide range of changes. </a:t>
            </a:r>
            <a:endParaRPr lang="en-GB" dirty="0" smtClean="0"/>
          </a:p>
          <a:p>
            <a:r>
              <a:rPr lang="en-GB" dirty="0" smtClean="0"/>
              <a:t>Note </a:t>
            </a:r>
            <a:r>
              <a:rPr lang="en-GB" dirty="0"/>
              <a:t>that changes to working space, working hours or the order in which works are to be carried out (identified in clauses 5.1.2.2, 5.1.2.3 and 5.1.2.4) are only considered to be ‘variations’ if imposed by the employer. </a:t>
            </a:r>
            <a:endParaRPr lang="en-GB" dirty="0" smtClean="0"/>
          </a:p>
          <a:p>
            <a:r>
              <a:rPr lang="en-GB" dirty="0" smtClean="0"/>
              <a:t>If </a:t>
            </a:r>
            <a:r>
              <a:rPr lang="en-GB" dirty="0"/>
              <a:t>the contractor were to voluntarily make any of these changes then they would not be treated as ‘variations’ under this contract.</a:t>
            </a:r>
          </a:p>
        </p:txBody>
      </p:sp>
    </p:spTree>
    <p:extLst>
      <p:ext uri="{BB962C8B-B14F-4D97-AF65-F5344CB8AC3E}">
        <p14:creationId xmlns:p14="http://schemas.microsoft.com/office/powerpoint/2010/main" val="171113751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
            </a:r>
            <a:br>
              <a:rPr lang="en-GB" dirty="0"/>
            </a:br>
            <a:endParaRPr lang="en-GB" dirty="0"/>
          </a:p>
        </p:txBody>
      </p:sp>
      <p:sp>
        <p:nvSpPr>
          <p:cNvPr id="3" name="Content Placeholder 2"/>
          <p:cNvSpPr>
            <a:spLocks noGrp="1"/>
          </p:cNvSpPr>
          <p:nvPr>
            <p:ph idx="1"/>
          </p:nvPr>
        </p:nvSpPr>
        <p:spPr/>
        <p:txBody>
          <a:bodyPr/>
          <a:lstStyle/>
          <a:p>
            <a:pPr marL="0" indent="0">
              <a:buNone/>
            </a:pPr>
            <a:r>
              <a:rPr lang="en-GB" sz="4800" b="1" u="sng" dirty="0">
                <a:solidFill>
                  <a:srgbClr val="FF0000"/>
                </a:solidFill>
              </a:rPr>
              <a:t>Extension of time (EOT)</a:t>
            </a:r>
            <a:r>
              <a:rPr lang="en-GB" dirty="0"/>
              <a:t/>
            </a:r>
            <a:br>
              <a:rPr lang="en-GB" dirty="0"/>
            </a:br>
            <a:endParaRPr lang="en-GB" dirty="0"/>
          </a:p>
        </p:txBody>
      </p:sp>
    </p:spTree>
    <p:extLst>
      <p:ext uri="{BB962C8B-B14F-4D97-AF65-F5344CB8AC3E}">
        <p14:creationId xmlns:p14="http://schemas.microsoft.com/office/powerpoint/2010/main" val="381360380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a:solidFill>
                  <a:srgbClr val="FF0000"/>
                </a:solidFill>
              </a:rPr>
              <a:t>Extension of time (EOT)</a:t>
            </a:r>
            <a:r>
              <a:rPr lang="en-GB" dirty="0"/>
              <a:t/>
            </a:r>
            <a:br>
              <a:rPr lang="en-GB" dirty="0"/>
            </a:br>
            <a:endParaRPr lang="en-GB" dirty="0"/>
          </a:p>
        </p:txBody>
      </p:sp>
      <p:sp>
        <p:nvSpPr>
          <p:cNvPr id="3" name="Content Placeholder 2"/>
          <p:cNvSpPr>
            <a:spLocks noGrp="1"/>
          </p:cNvSpPr>
          <p:nvPr>
            <p:ph idx="1"/>
          </p:nvPr>
        </p:nvSpPr>
        <p:spPr>
          <a:xfrm>
            <a:off x="323528" y="1340768"/>
            <a:ext cx="8445624" cy="4958011"/>
          </a:xfrm>
        </p:spPr>
        <p:txBody>
          <a:bodyPr>
            <a:normAutofit fontScale="70000" lnSpcReduction="20000"/>
          </a:bodyPr>
          <a:lstStyle/>
          <a:p>
            <a:pPr fontAlgn="base"/>
            <a:r>
              <a:rPr lang="en-GB" sz="4000" b="1" u="sng" dirty="0" smtClean="0">
                <a:solidFill>
                  <a:srgbClr val="FF0000"/>
                </a:solidFill>
              </a:rPr>
              <a:t> Relevant events are </a:t>
            </a:r>
            <a:r>
              <a:rPr lang="en-GB" sz="4000" b="1" u="sng" dirty="0">
                <a:solidFill>
                  <a:srgbClr val="FF0000"/>
                </a:solidFill>
              </a:rPr>
              <a:t>defined as:</a:t>
            </a:r>
            <a:endParaRPr lang="en-GB" sz="4000" dirty="0">
              <a:solidFill>
                <a:srgbClr val="FF0000"/>
              </a:solidFill>
            </a:endParaRPr>
          </a:p>
          <a:p>
            <a:pPr fontAlgn="base">
              <a:buNone/>
            </a:pPr>
            <a:endParaRPr lang="en-GB" dirty="0"/>
          </a:p>
          <a:p>
            <a:pPr lvl="0" fontAlgn="base"/>
            <a:r>
              <a:rPr lang="en-GB" sz="3400" dirty="0" smtClean="0"/>
              <a:t>Variations-issued </a:t>
            </a:r>
            <a:r>
              <a:rPr lang="en-GB" sz="3400" dirty="0"/>
              <a:t>by Architect</a:t>
            </a:r>
            <a:r>
              <a:rPr lang="en-GB" sz="3400" dirty="0" smtClean="0"/>
              <a:t>.</a:t>
            </a:r>
          </a:p>
          <a:p>
            <a:pPr lvl="0" fontAlgn="base"/>
            <a:r>
              <a:rPr lang="en-GB" sz="3400" dirty="0" smtClean="0"/>
              <a:t>Exceptionally inclement weather</a:t>
            </a:r>
            <a:endParaRPr lang="en-GB" sz="3400" dirty="0"/>
          </a:p>
          <a:p>
            <a:pPr lvl="0" fontAlgn="base"/>
            <a:r>
              <a:rPr lang="en-GB" sz="3400" dirty="0"/>
              <a:t>Civil commotion or terrorism./strikes</a:t>
            </a:r>
          </a:p>
          <a:p>
            <a:pPr lvl="0" fontAlgn="base"/>
            <a:r>
              <a:rPr lang="en-GB" sz="3400" dirty="0" err="1"/>
              <a:t>Architects’Instructions</a:t>
            </a:r>
            <a:r>
              <a:rPr lang="en-GB" sz="3400" dirty="0"/>
              <a:t> that concern:</a:t>
            </a:r>
          </a:p>
          <a:p>
            <a:pPr lvl="1" fontAlgn="base"/>
            <a:r>
              <a:rPr lang="en-GB" dirty="0"/>
              <a:t>-</a:t>
            </a:r>
            <a:r>
              <a:rPr lang="en-GB" sz="2900" dirty="0"/>
              <a:t>Discrepancies or divergences between documents .</a:t>
            </a:r>
          </a:p>
          <a:p>
            <a:pPr fontAlgn="base"/>
            <a:r>
              <a:rPr lang="en-GB" sz="2900" dirty="0" smtClean="0"/>
              <a:t>-	Any </a:t>
            </a:r>
            <a:r>
              <a:rPr lang="en-GB" sz="2900" dirty="0"/>
              <a:t>instructions and the contract conditions</a:t>
            </a:r>
          </a:p>
          <a:p>
            <a:pPr lvl="1" fontAlgn="base"/>
            <a:r>
              <a:rPr lang="en-GB" sz="2900" dirty="0"/>
              <a:t>-Any drawings  or other documents</a:t>
            </a:r>
          </a:p>
          <a:p>
            <a:pPr lvl="0" fontAlgn="base"/>
            <a:r>
              <a:rPr lang="en-GB" sz="3400" dirty="0"/>
              <a:t>Postponement of the works</a:t>
            </a:r>
          </a:p>
          <a:p>
            <a:pPr lvl="0" fontAlgn="base"/>
            <a:r>
              <a:rPr lang="en-GB" sz="3400" smtClean="0"/>
              <a:t>Instructions or </a:t>
            </a:r>
            <a:r>
              <a:rPr lang="en-GB" sz="3400" dirty="0"/>
              <a:t>the expenditure of a provisional sum for previously undefined works.</a:t>
            </a:r>
          </a:p>
          <a:p>
            <a:pPr lvl="0" fontAlgn="base"/>
            <a:r>
              <a:rPr lang="en-GB" sz="3400" dirty="0"/>
              <a:t>Suspension of works by the contractor for non payment by the employer</a:t>
            </a:r>
          </a:p>
          <a:p>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smtClean="0">
                <a:solidFill>
                  <a:srgbClr val="FF0000"/>
                </a:solidFill>
              </a:rPr>
              <a:t>Extension of time (EOT)</a:t>
            </a:r>
            <a:r>
              <a:rPr lang="en-GB" dirty="0" smtClean="0"/>
              <a:t/>
            </a:r>
            <a:br>
              <a:rPr lang="en-GB" dirty="0" smtClean="0"/>
            </a:br>
            <a:endParaRPr lang="en-GB" dirty="0"/>
          </a:p>
        </p:txBody>
      </p:sp>
      <p:sp>
        <p:nvSpPr>
          <p:cNvPr id="3" name="Content Placeholder 2"/>
          <p:cNvSpPr>
            <a:spLocks noGrp="1"/>
          </p:cNvSpPr>
          <p:nvPr>
            <p:ph idx="1"/>
          </p:nvPr>
        </p:nvSpPr>
        <p:spPr>
          <a:xfrm>
            <a:off x="457200" y="1196752"/>
            <a:ext cx="8229600" cy="4929411"/>
          </a:xfrm>
        </p:spPr>
        <p:txBody>
          <a:bodyPr>
            <a:normAutofit fontScale="77500" lnSpcReduction="20000"/>
          </a:bodyPr>
          <a:lstStyle/>
          <a:p>
            <a:r>
              <a:rPr lang="en-GB" b="1" u="sng" dirty="0" smtClean="0"/>
              <a:t> Relevant events are defined as:</a:t>
            </a:r>
            <a:endParaRPr lang="en-GB" dirty="0" smtClean="0"/>
          </a:p>
          <a:p>
            <a:pPr lvl="0" fontAlgn="base"/>
            <a:r>
              <a:rPr lang="en-GB" dirty="0"/>
              <a:t>Delay on the part of </a:t>
            </a:r>
            <a:r>
              <a:rPr lang="en-GB" dirty="0" smtClean="0"/>
              <a:t>a nominated sub-contractor.</a:t>
            </a:r>
          </a:p>
          <a:p>
            <a:pPr lvl="0" fontAlgn="base"/>
            <a:r>
              <a:rPr lang="en-GB" dirty="0" smtClean="0"/>
              <a:t>Statutory undertaker’s work.</a:t>
            </a:r>
            <a:endParaRPr lang="en-GB" dirty="0"/>
          </a:p>
          <a:p>
            <a:pPr lvl="0" fontAlgn="base"/>
            <a:r>
              <a:rPr lang="en-GB" dirty="0"/>
              <a:t>Delay in giving </a:t>
            </a:r>
            <a:r>
              <a:rPr lang="en-GB" dirty="0" smtClean="0"/>
              <a:t>the contractor possession</a:t>
            </a:r>
            <a:r>
              <a:rPr lang="en-GB" dirty="0"/>
              <a:t> of the site.</a:t>
            </a:r>
          </a:p>
          <a:p>
            <a:pPr lvl="0" fontAlgn="base"/>
            <a:r>
              <a:rPr lang="en-GB" dirty="0"/>
              <a:t>Impediment (</a:t>
            </a:r>
            <a:r>
              <a:rPr lang="en-GB" dirty="0" smtClean="0"/>
              <a:t>held </a:t>
            </a:r>
            <a:r>
              <a:rPr lang="en-GB" dirty="0"/>
              <a:t>up)by the </a:t>
            </a:r>
            <a:r>
              <a:rPr lang="en-GB" dirty="0" err="1"/>
              <a:t>employer,architect,quantity</a:t>
            </a:r>
            <a:r>
              <a:rPr lang="en-GB" dirty="0"/>
              <a:t> surveyor or any other person employed by the employer</a:t>
            </a:r>
          </a:p>
          <a:p>
            <a:pPr lvl="0" fontAlgn="base"/>
            <a:r>
              <a:rPr lang="en-GB" dirty="0" smtClean="0"/>
              <a:t> Force Majeure(such </a:t>
            </a:r>
            <a:r>
              <a:rPr lang="en-GB" dirty="0"/>
              <a:t>as an epidemic or an 'act of God').-no one could reasonably have foreseen</a:t>
            </a:r>
          </a:p>
          <a:p>
            <a:pPr lvl="0" fontAlgn="base"/>
            <a:r>
              <a:rPr lang="en-GB" dirty="0"/>
              <a:t>Loss from a </a:t>
            </a:r>
            <a:r>
              <a:rPr lang="en-GB" dirty="0" smtClean="0"/>
              <a:t>specified peril</a:t>
            </a:r>
            <a:r>
              <a:rPr lang="en-GB" dirty="0"/>
              <a:t> (</a:t>
            </a:r>
            <a:r>
              <a:rPr lang="en-GB" dirty="0" err="1"/>
              <a:t>eg</a:t>
            </a:r>
            <a:r>
              <a:rPr lang="en-GB" dirty="0"/>
              <a:t> flood.)</a:t>
            </a:r>
          </a:p>
          <a:p>
            <a:pPr lvl="0" fontAlgn="base"/>
            <a:r>
              <a:rPr lang="en-GB" dirty="0"/>
              <a:t>The supply of materials and goods by </a:t>
            </a:r>
            <a:r>
              <a:rPr lang="en-GB" dirty="0" smtClean="0"/>
              <a:t>the client.</a:t>
            </a:r>
            <a:endParaRPr lang="en-GB" dirty="0"/>
          </a:p>
          <a:p>
            <a:pPr lvl="0" fontAlgn="base"/>
            <a:r>
              <a:rPr lang="en-GB" dirty="0"/>
              <a:t>Changes in statutory requirements.</a:t>
            </a:r>
          </a:p>
          <a:p>
            <a:pPr lvl="0" fontAlgn="base"/>
            <a:r>
              <a:rPr lang="en-GB" dirty="0"/>
              <a:t>Delays in receiving permissions that the </a:t>
            </a:r>
            <a:r>
              <a:rPr lang="en-GB" dirty="0" smtClean="0"/>
              <a:t>contractor</a:t>
            </a:r>
            <a:r>
              <a:rPr lang="en-GB" dirty="0"/>
              <a:t> has taken reasonable steps to avoid.</a:t>
            </a:r>
          </a:p>
          <a:p>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smtClean="0">
                <a:solidFill>
                  <a:srgbClr val="FF0000"/>
                </a:solidFill>
              </a:rPr>
              <a:t/>
            </a:r>
            <a:br>
              <a:rPr lang="en-GB" b="1" u="sng" dirty="0" smtClean="0">
                <a:solidFill>
                  <a:srgbClr val="FF0000"/>
                </a:solidFill>
              </a:rPr>
            </a:br>
            <a:r>
              <a:rPr lang="en-GB" b="1" u="sng" dirty="0" smtClean="0">
                <a:solidFill>
                  <a:srgbClr val="FF0000"/>
                </a:solidFill>
              </a:rPr>
              <a:t>Liquidated </a:t>
            </a:r>
            <a:r>
              <a:rPr lang="en-GB" b="1" u="sng" dirty="0">
                <a:solidFill>
                  <a:srgbClr val="FF0000"/>
                </a:solidFill>
              </a:rPr>
              <a:t>damages in construction contracts</a:t>
            </a:r>
            <a:r>
              <a:rPr lang="en-GB" b="1" dirty="0"/>
              <a:t/>
            </a:r>
            <a:br>
              <a:rPr lang="en-GB" b="1" dirty="0"/>
            </a:br>
            <a:endParaRPr lang="en-GB" dirty="0"/>
          </a:p>
        </p:txBody>
      </p:sp>
      <p:sp>
        <p:nvSpPr>
          <p:cNvPr id="3" name="Content Placeholder 2"/>
          <p:cNvSpPr>
            <a:spLocks noGrp="1"/>
          </p:cNvSpPr>
          <p:nvPr>
            <p:ph idx="1"/>
          </p:nvPr>
        </p:nvSpPr>
        <p:spPr/>
        <p:txBody>
          <a:bodyPr/>
          <a:lstStyle/>
          <a:p>
            <a:pPr fontAlgn="base"/>
            <a:r>
              <a:rPr lang="en-GB" dirty="0"/>
              <a:t>Generally, this relates to </a:t>
            </a:r>
            <a:r>
              <a:rPr lang="en-GB" dirty="0" smtClean="0">
                <a:solidFill>
                  <a:srgbClr val="002060"/>
                </a:solidFill>
              </a:rPr>
              <a:t>a contractor </a:t>
            </a:r>
            <a:r>
              <a:rPr lang="en-GB" dirty="0">
                <a:solidFill>
                  <a:srgbClr val="002060"/>
                </a:solidFill>
              </a:rPr>
              <a:t>failing to </a:t>
            </a:r>
            <a:r>
              <a:rPr lang="en-GB" dirty="0" smtClean="0">
                <a:solidFill>
                  <a:srgbClr val="002060"/>
                </a:solidFill>
              </a:rPr>
              <a:t>achieve practical completion</a:t>
            </a:r>
            <a:r>
              <a:rPr lang="en-GB" b="1" dirty="0">
                <a:solidFill>
                  <a:srgbClr val="002060"/>
                </a:solidFill>
              </a:rPr>
              <a:t> </a:t>
            </a:r>
            <a:r>
              <a:rPr lang="en-GB" dirty="0">
                <a:solidFill>
                  <a:srgbClr val="002060"/>
                </a:solidFill>
              </a:rPr>
              <a:t>(</a:t>
            </a:r>
            <a:r>
              <a:rPr lang="en-GB" dirty="0" err="1">
                <a:solidFill>
                  <a:srgbClr val="002060"/>
                </a:solidFill>
              </a:rPr>
              <a:t>ie</a:t>
            </a:r>
            <a:r>
              <a:rPr lang="en-GB" dirty="0">
                <a:solidFill>
                  <a:srgbClr val="002060"/>
                </a:solidFill>
              </a:rPr>
              <a:t> completing the works so they can handover the site to </a:t>
            </a:r>
            <a:r>
              <a:rPr lang="en-GB" dirty="0" smtClean="0">
                <a:solidFill>
                  <a:srgbClr val="002060"/>
                </a:solidFill>
              </a:rPr>
              <a:t>the client) </a:t>
            </a:r>
            <a:r>
              <a:rPr lang="en-GB" dirty="0">
                <a:solidFill>
                  <a:srgbClr val="002060"/>
                </a:solidFill>
              </a:rPr>
              <a:t>by </a:t>
            </a:r>
            <a:r>
              <a:rPr lang="en-GB" dirty="0" smtClean="0">
                <a:solidFill>
                  <a:srgbClr val="002060"/>
                </a:solidFill>
              </a:rPr>
              <a:t>the completion date</a:t>
            </a:r>
            <a:r>
              <a:rPr lang="en-GB" dirty="0">
                <a:solidFill>
                  <a:srgbClr val="002060"/>
                </a:solidFill>
              </a:rPr>
              <a:t> set out in the contract.</a:t>
            </a:r>
          </a:p>
          <a:p>
            <a:pPr fontAlgn="base"/>
            <a:r>
              <a:rPr lang="en-GB" b="1" dirty="0"/>
              <a:t>Clauses 2.30-2.32 JCT (11).</a:t>
            </a:r>
            <a:endParaRPr lang="en-GB" dirty="0"/>
          </a:p>
          <a:p>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b="1" dirty="0"/>
              <a:t>What is a change?</a:t>
            </a:r>
          </a:p>
          <a:p>
            <a:r>
              <a:rPr lang="en-GB" b="1" dirty="0"/>
              <a:t>What is a compensation event?</a:t>
            </a:r>
          </a:p>
          <a:p>
            <a:endParaRPr lang="en-GB" dirty="0"/>
          </a:p>
        </p:txBody>
      </p:sp>
    </p:spTree>
    <p:extLst>
      <p:ext uri="{BB962C8B-B14F-4D97-AF65-F5344CB8AC3E}">
        <p14:creationId xmlns:p14="http://schemas.microsoft.com/office/powerpoint/2010/main" val="143583364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The NEC3 standard form uses the term ‘compensation event’ when referring to sources of change that are an employer’s risk. The majority of these events are identified in clause 60.1 and are more wide ranging than variations in the JCT contracts they include:</a:t>
            </a:r>
          </a:p>
        </p:txBody>
      </p:sp>
    </p:spTree>
    <p:extLst>
      <p:ext uri="{BB962C8B-B14F-4D97-AF65-F5344CB8AC3E}">
        <p14:creationId xmlns:p14="http://schemas.microsoft.com/office/powerpoint/2010/main" val="45978022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10000"/>
          </a:bodyPr>
          <a:lstStyle/>
          <a:p>
            <a:r>
              <a:rPr lang="en-GB" dirty="0"/>
              <a:t>a change to the works information (clause 60.1(1));</a:t>
            </a:r>
          </a:p>
          <a:p>
            <a:r>
              <a:rPr lang="en-GB" dirty="0"/>
              <a:t>the employer failing to give the contractor access to the site on time (clause 60.1(2));</a:t>
            </a:r>
          </a:p>
          <a:p>
            <a:r>
              <a:rPr lang="en-GB" dirty="0"/>
              <a:t>a failure by the employer to provide something that it had a duty to provide ‘by the date for providing it shown on the accepted programme (clause 60.1(3));</a:t>
            </a:r>
          </a:p>
          <a:p>
            <a:r>
              <a:rPr lang="en-GB" dirty="0"/>
              <a:t>a failure by the project manager or the supervisor to ‘reply to a communication from the Contractor within the period required by this Contract’ (clause 60.1(6));</a:t>
            </a:r>
          </a:p>
          <a:p>
            <a:r>
              <a:rPr lang="en-GB" dirty="0"/>
              <a:t>the project manager withholding 'an acceptance' for a reason not stated in the contract (clause 60.1(9));</a:t>
            </a:r>
          </a:p>
        </p:txBody>
      </p:sp>
    </p:spTree>
    <p:extLst>
      <p:ext uri="{BB962C8B-B14F-4D97-AF65-F5344CB8AC3E}">
        <p14:creationId xmlns:p14="http://schemas.microsoft.com/office/powerpoint/2010/main" val="382216256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r>
              <a:rPr lang="en-GB" dirty="0"/>
              <a:t>the supervisor issuing an instruction to search for a defect, when no defect is subsequently discovered (clause 60.1(10));</a:t>
            </a:r>
          </a:p>
          <a:p>
            <a:r>
              <a:rPr lang="en-GB" dirty="0"/>
              <a:t>the contractor encountering unforeseen physical conditions on the site (clause 60.1(12));</a:t>
            </a:r>
          </a:p>
          <a:p>
            <a:r>
              <a:rPr lang="en-GB" dirty="0"/>
              <a:t>a weather event that on average occurs less frequently than once every 10 years (clause 60.1(13));</a:t>
            </a:r>
          </a:p>
          <a:p>
            <a:r>
              <a:rPr lang="en-GB" dirty="0"/>
              <a:t>the project manager corrects an assumption he or she previously stated about a compensation event (clause 60.1(17));</a:t>
            </a:r>
          </a:p>
        </p:txBody>
      </p:sp>
    </p:spTree>
    <p:extLst>
      <p:ext uri="{BB962C8B-B14F-4D97-AF65-F5344CB8AC3E}">
        <p14:creationId xmlns:p14="http://schemas.microsoft.com/office/powerpoint/2010/main" val="391699047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a breach of contract by the employer (clause 60.1(18)); and</a:t>
            </a:r>
          </a:p>
          <a:p>
            <a:r>
              <a:rPr lang="en-GB" dirty="0"/>
              <a:t>an unforeseen event that is not one of the other compensation events and prevents the contractor completing the works or completing them by the date he or she planned to complete them, as shown on the accepted programme (clause 60.1(19)).</a:t>
            </a:r>
          </a:p>
        </p:txBody>
      </p:sp>
    </p:spTree>
    <p:extLst>
      <p:ext uri="{BB962C8B-B14F-4D97-AF65-F5344CB8AC3E}">
        <p14:creationId xmlns:p14="http://schemas.microsoft.com/office/powerpoint/2010/main" val="285703448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Therefor, it is important, regardless of the form of contract, to distinguish between changes that generate a process of valuation or assessment from those that don’t.</a:t>
            </a:r>
          </a:p>
        </p:txBody>
      </p:sp>
    </p:spTree>
    <p:extLst>
      <p:ext uri="{BB962C8B-B14F-4D97-AF65-F5344CB8AC3E}">
        <p14:creationId xmlns:p14="http://schemas.microsoft.com/office/powerpoint/2010/main" val="340484327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Valuing variations compared to assessing compensation events</a:t>
            </a:r>
            <a:br>
              <a:rPr lang="en-GB" b="1" dirty="0"/>
            </a:br>
            <a:endParaRPr lang="en-GB" dirty="0"/>
          </a:p>
        </p:txBody>
      </p:sp>
      <p:sp>
        <p:nvSpPr>
          <p:cNvPr id="3" name="Content Placeholder 2"/>
          <p:cNvSpPr>
            <a:spLocks noGrp="1"/>
          </p:cNvSpPr>
          <p:nvPr>
            <p:ph idx="1"/>
          </p:nvPr>
        </p:nvSpPr>
        <p:spPr/>
        <p:txBody>
          <a:bodyPr/>
          <a:lstStyle/>
          <a:p>
            <a:r>
              <a:rPr lang="en-GB" dirty="0"/>
              <a:t>The processes for valuing variations under the JCT forms focus on cost and in particular adjustments to the contract sum that has a direct effect on the amount the contractor receives in payment for completing the works.  Time impacts of variations are generally considered separately and more globally, via claims for loss and expense.</a:t>
            </a:r>
          </a:p>
        </p:txBody>
      </p:sp>
    </p:spTree>
    <p:extLst>
      <p:ext uri="{BB962C8B-B14F-4D97-AF65-F5344CB8AC3E}">
        <p14:creationId xmlns:p14="http://schemas.microsoft.com/office/powerpoint/2010/main" val="249534745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10000"/>
          </a:bodyPr>
          <a:lstStyle/>
          <a:p>
            <a:r>
              <a:rPr lang="en-GB" dirty="0"/>
              <a:t>The assessment of compensation events under the NEC form considers cost and time in a single process. </a:t>
            </a:r>
            <a:endParaRPr lang="en-GB" dirty="0" smtClean="0"/>
          </a:p>
          <a:p>
            <a:r>
              <a:rPr lang="en-GB" dirty="0" smtClean="0">
                <a:solidFill>
                  <a:srgbClr val="FF0000"/>
                </a:solidFill>
              </a:rPr>
              <a:t>Each </a:t>
            </a:r>
            <a:r>
              <a:rPr lang="en-GB" dirty="0">
                <a:solidFill>
                  <a:srgbClr val="FF0000"/>
                </a:solidFill>
              </a:rPr>
              <a:t>main option allocates commercial risk in a different way and because of this the assessment of compensation events will have different effects on the amounts the contractor receives in payment</a:t>
            </a:r>
            <a:r>
              <a:rPr lang="en-GB" dirty="0"/>
              <a:t>. Adjustment to the prices in lump sum and cost reimbursable based options has a direct effect while the effect on target-based options will be determined through the application of the contractor’s share calculated using an adjusted target.</a:t>
            </a:r>
          </a:p>
        </p:txBody>
      </p:sp>
    </p:spTree>
    <p:extLst>
      <p:ext uri="{BB962C8B-B14F-4D97-AF65-F5344CB8AC3E}">
        <p14:creationId xmlns:p14="http://schemas.microsoft.com/office/powerpoint/2010/main" val="195583966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332656"/>
            <a:ext cx="8229600" cy="1143000"/>
          </a:xfrm>
        </p:spPr>
        <p:txBody>
          <a:bodyPr>
            <a:normAutofit fontScale="90000"/>
          </a:bodyPr>
          <a:lstStyle/>
          <a:p>
            <a:r>
              <a:rPr lang="en-GB" b="1" u="sng" dirty="0">
                <a:solidFill>
                  <a:srgbClr val="FF0000"/>
                </a:solidFill>
              </a:rPr>
              <a:t>Practical Completion</a:t>
            </a:r>
            <a:r>
              <a:rPr lang="en-GB" dirty="0"/>
              <a:t/>
            </a:r>
            <a:br>
              <a:rPr lang="en-GB" dirty="0"/>
            </a:br>
            <a:endParaRPr lang="en-GB" dirty="0"/>
          </a:p>
        </p:txBody>
      </p:sp>
      <p:sp>
        <p:nvSpPr>
          <p:cNvPr id="3" name="Content Placeholder 2"/>
          <p:cNvSpPr>
            <a:spLocks noGrp="1"/>
          </p:cNvSpPr>
          <p:nvPr>
            <p:ph idx="1"/>
          </p:nvPr>
        </p:nvSpPr>
        <p:spPr/>
        <p:txBody>
          <a:bodyPr/>
          <a:lstStyle/>
          <a:p>
            <a:r>
              <a:rPr lang="en-GB" dirty="0"/>
              <a:t>when the Architect considers the works complete and the Client can take possession and use the building. </a:t>
            </a:r>
          </a:p>
          <a:p>
            <a:endParaRPr lang="en-GB"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smtClean="0"/>
              <a:t>March 23</a:t>
            </a:r>
            <a:endParaRPr lang="en-GB"/>
          </a:p>
        </p:txBody>
      </p:sp>
    </p:spTree>
    <p:extLst>
      <p:ext uri="{BB962C8B-B14F-4D97-AF65-F5344CB8AC3E}">
        <p14:creationId xmlns:p14="http://schemas.microsoft.com/office/powerpoint/2010/main" val="16297226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a:t>Because the JCT process leaves the consideration of any delay impacts to other processes the need for the valuation of a variation to be completed at the time of the event is not treated as critical to the management of the works. </a:t>
            </a:r>
            <a:endParaRPr lang="en-GB" dirty="0" smtClean="0"/>
          </a:p>
          <a:p>
            <a:r>
              <a:rPr lang="en-GB" dirty="0" smtClean="0">
                <a:solidFill>
                  <a:srgbClr val="FF0000"/>
                </a:solidFill>
              </a:rPr>
              <a:t>Whatever </a:t>
            </a:r>
            <a:r>
              <a:rPr lang="en-GB" dirty="0">
                <a:solidFill>
                  <a:srgbClr val="FF0000"/>
                </a:solidFill>
              </a:rPr>
              <a:t>process is used for valuing change it should not obstruct the contractor’s ability to progress the works.</a:t>
            </a:r>
          </a:p>
        </p:txBody>
      </p:sp>
    </p:spTree>
    <p:extLst>
      <p:ext uri="{BB962C8B-B14F-4D97-AF65-F5344CB8AC3E}">
        <p14:creationId xmlns:p14="http://schemas.microsoft.com/office/powerpoint/2010/main" val="331821420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10000"/>
          </a:bodyPr>
          <a:lstStyle/>
          <a:p>
            <a:r>
              <a:rPr lang="en-GB" dirty="0"/>
              <a:t>The management of NEC contracts relies heavily on the use of the contractor’s programme. </a:t>
            </a:r>
            <a:endParaRPr lang="en-GB" dirty="0" smtClean="0"/>
          </a:p>
          <a:p>
            <a:r>
              <a:rPr lang="en-GB" dirty="0" smtClean="0">
                <a:solidFill>
                  <a:srgbClr val="FF0000"/>
                </a:solidFill>
              </a:rPr>
              <a:t>This </a:t>
            </a:r>
            <a:r>
              <a:rPr lang="en-GB" dirty="0">
                <a:solidFill>
                  <a:srgbClr val="FF0000"/>
                </a:solidFill>
              </a:rPr>
              <a:t>is achieved through the accepted programme process, which requires the contractor to submit an up-to-date programme at regular intervals throughout the contract. </a:t>
            </a:r>
            <a:endParaRPr lang="en-GB" dirty="0" smtClean="0">
              <a:solidFill>
                <a:srgbClr val="FF0000"/>
              </a:solidFill>
            </a:endParaRPr>
          </a:p>
          <a:p>
            <a:r>
              <a:rPr lang="en-GB" dirty="0" smtClean="0"/>
              <a:t>The </a:t>
            </a:r>
            <a:r>
              <a:rPr lang="en-GB" dirty="0"/>
              <a:t>accepted programme is used by the contractor to manage the works and by the project manager to monitor the contractor’s progress.</a:t>
            </a:r>
          </a:p>
        </p:txBody>
      </p:sp>
    </p:spTree>
    <p:extLst>
      <p:ext uri="{BB962C8B-B14F-4D97-AF65-F5344CB8AC3E}">
        <p14:creationId xmlns:p14="http://schemas.microsoft.com/office/powerpoint/2010/main" val="359760360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r>
              <a:rPr lang="en-GB" dirty="0">
                <a:solidFill>
                  <a:srgbClr val="FF0000"/>
                </a:solidFill>
              </a:rPr>
              <a:t>It also records details of when the contractor requires the project manager or employer to provide things such as:</a:t>
            </a:r>
          </a:p>
          <a:p>
            <a:endParaRPr lang="en-GB" dirty="0"/>
          </a:p>
          <a:p>
            <a:r>
              <a:rPr lang="en-GB" dirty="0"/>
              <a:t>access to the site;</a:t>
            </a:r>
          </a:p>
          <a:p>
            <a:r>
              <a:rPr lang="en-GB" dirty="0"/>
              <a:t>information the contractor will need to complete the works;</a:t>
            </a:r>
          </a:p>
          <a:p>
            <a:r>
              <a:rPr lang="en-GB" dirty="0"/>
              <a:t>acceptance of contractor’s design; and</a:t>
            </a:r>
          </a:p>
          <a:p>
            <a:r>
              <a:rPr lang="en-GB" dirty="0"/>
              <a:t>items of plant or materials to be provided by the employer.</a:t>
            </a:r>
          </a:p>
          <a:p>
            <a:endParaRPr lang="en-GB" dirty="0"/>
          </a:p>
        </p:txBody>
      </p:sp>
    </p:spTree>
    <p:extLst>
      <p:ext uri="{BB962C8B-B14F-4D97-AF65-F5344CB8AC3E}">
        <p14:creationId xmlns:p14="http://schemas.microsoft.com/office/powerpoint/2010/main" val="237796156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r>
              <a:rPr lang="en-GB" dirty="0"/>
              <a:t>If a programme is to remain current and up-to-date it should include the effect of change. </a:t>
            </a:r>
            <a:endParaRPr lang="en-GB" dirty="0" smtClean="0"/>
          </a:p>
          <a:p>
            <a:r>
              <a:rPr lang="en-GB" dirty="0" smtClean="0"/>
              <a:t>The </a:t>
            </a:r>
            <a:r>
              <a:rPr lang="en-GB" dirty="0"/>
              <a:t>processes for assessing compensation events are to be completed in specific timescales, which can be challenging for complex changes. </a:t>
            </a:r>
            <a:endParaRPr lang="en-GB" dirty="0" smtClean="0"/>
          </a:p>
          <a:p>
            <a:r>
              <a:rPr lang="en-GB" dirty="0" smtClean="0"/>
              <a:t>The </a:t>
            </a:r>
            <a:r>
              <a:rPr lang="en-GB" dirty="0"/>
              <a:t>purpose of applying these timescales is to determine the impact of compensation events in a timely manner thereby allowing each party to understand their commercial position and allow maximum opportunity to apply mitigation measures, where appropriate.</a:t>
            </a:r>
          </a:p>
        </p:txBody>
      </p:sp>
    </p:spTree>
    <p:extLst>
      <p:ext uri="{BB962C8B-B14F-4D97-AF65-F5344CB8AC3E}">
        <p14:creationId xmlns:p14="http://schemas.microsoft.com/office/powerpoint/2010/main" val="107032343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a:solidFill>
                  <a:srgbClr val="FF0000"/>
                </a:solidFill>
              </a:rPr>
              <a:t>This timely assessment actively encourages the use of forecasts when assessing the impacts on cost and time. </a:t>
            </a:r>
            <a:endParaRPr lang="en-GB" dirty="0" smtClean="0">
              <a:solidFill>
                <a:srgbClr val="FF0000"/>
              </a:solidFill>
            </a:endParaRPr>
          </a:p>
          <a:p>
            <a:r>
              <a:rPr lang="en-GB" dirty="0" smtClean="0"/>
              <a:t>Such </a:t>
            </a:r>
            <a:r>
              <a:rPr lang="en-GB" dirty="0"/>
              <a:t>forecasts may only be achieved by applying assumptions. </a:t>
            </a:r>
            <a:endParaRPr lang="en-GB" dirty="0" smtClean="0"/>
          </a:p>
          <a:p>
            <a:r>
              <a:rPr lang="en-GB" dirty="0" smtClean="0">
                <a:solidFill>
                  <a:srgbClr val="FF0000"/>
                </a:solidFill>
              </a:rPr>
              <a:t>NEC </a:t>
            </a:r>
            <a:r>
              <a:rPr lang="en-GB" dirty="0">
                <a:solidFill>
                  <a:srgbClr val="FF0000"/>
                </a:solidFill>
              </a:rPr>
              <a:t>recognises this and allocates assumption risk to either the employer, through the use of project manager stated assumptions, or the contractor.</a:t>
            </a:r>
          </a:p>
        </p:txBody>
      </p:sp>
    </p:spTree>
    <p:extLst>
      <p:ext uri="{BB962C8B-B14F-4D97-AF65-F5344CB8AC3E}">
        <p14:creationId xmlns:p14="http://schemas.microsoft.com/office/powerpoint/2010/main" val="219677227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issue of a practical completion certificate is </a:t>
            </a:r>
            <a:r>
              <a:rPr lang="en-GB" dirty="0" smtClean="0">
                <a:solidFill>
                  <a:srgbClr val="FF0000"/>
                </a:solidFill>
              </a:rPr>
              <a:t>important</a:t>
            </a:r>
            <a:r>
              <a:rPr lang="en-GB" dirty="0" smtClean="0"/>
              <a:t> as it is :-</a:t>
            </a:r>
            <a:endParaRPr lang="en-GB" dirty="0"/>
          </a:p>
        </p:txBody>
      </p:sp>
      <p:sp>
        <p:nvSpPr>
          <p:cNvPr id="3" name="Content Placeholder 2"/>
          <p:cNvSpPr>
            <a:spLocks noGrp="1"/>
          </p:cNvSpPr>
          <p:nvPr>
            <p:ph idx="1"/>
          </p:nvPr>
        </p:nvSpPr>
        <p:spPr/>
        <p:txBody>
          <a:bodyPr>
            <a:normAutofit fontScale="70000" lnSpcReduction="20000"/>
          </a:bodyPr>
          <a:lstStyle/>
          <a:p>
            <a:pPr fontAlgn="base">
              <a:buNone/>
            </a:pPr>
            <a:endParaRPr lang="en-GB" sz="3600" dirty="0" smtClean="0"/>
          </a:p>
          <a:p>
            <a:pPr fontAlgn="base"/>
            <a:r>
              <a:rPr lang="en-GB" sz="3600" dirty="0" smtClean="0"/>
              <a:t> </a:t>
            </a:r>
            <a:r>
              <a:rPr lang="en-GB" sz="3600" dirty="0"/>
              <a:t>The start of </a:t>
            </a:r>
            <a:r>
              <a:rPr lang="en-GB" sz="3600" dirty="0">
                <a:solidFill>
                  <a:srgbClr val="FF0000"/>
                </a:solidFill>
              </a:rPr>
              <a:t>final measurement for the final </a:t>
            </a:r>
            <a:r>
              <a:rPr lang="en-GB" sz="3600" dirty="0" smtClean="0">
                <a:solidFill>
                  <a:srgbClr val="FF0000"/>
                </a:solidFill>
              </a:rPr>
              <a:t>account</a:t>
            </a:r>
            <a:r>
              <a:rPr lang="en-GB" sz="3600" dirty="0" smtClean="0"/>
              <a:t>. </a:t>
            </a:r>
            <a:r>
              <a:rPr lang="en-GB" sz="3600" dirty="0"/>
              <a:t>JCT (11) Allows a period of 9 months for the QS to prepare the Final Account.</a:t>
            </a:r>
          </a:p>
          <a:p>
            <a:pPr fontAlgn="base"/>
            <a:r>
              <a:rPr lang="en-GB" sz="3600" dirty="0"/>
              <a:t>Practical completion is the start of Defects </a:t>
            </a:r>
            <a:r>
              <a:rPr lang="en-GB" sz="3600" dirty="0" smtClean="0"/>
              <a:t>Liability </a:t>
            </a:r>
            <a:r>
              <a:rPr lang="en-GB" sz="3600" dirty="0"/>
              <a:t>or the Rectification period</a:t>
            </a:r>
            <a:r>
              <a:rPr lang="en-GB" sz="3600" dirty="0" smtClean="0"/>
              <a:t>.</a:t>
            </a:r>
            <a:endParaRPr lang="en-GB" sz="3600" dirty="0"/>
          </a:p>
          <a:p>
            <a:pPr fontAlgn="base"/>
            <a:r>
              <a:rPr lang="en-GB" sz="3600" dirty="0"/>
              <a:t>Half of the  retention fund (held on interim certificates)is released to the Contractor. </a:t>
            </a:r>
          </a:p>
          <a:p>
            <a:pPr fontAlgn="base"/>
            <a:r>
              <a:rPr lang="en-GB" sz="3600" dirty="0"/>
              <a:t>The employer takes over the responsibility of insurance of the works.</a:t>
            </a:r>
          </a:p>
          <a:p>
            <a:pPr fontAlgn="base"/>
            <a:r>
              <a:rPr lang="en-GB" sz="3600" dirty="0"/>
              <a:t>The contractor can no longer be liable for liquidated damages.</a:t>
            </a:r>
          </a:p>
          <a:p>
            <a:endParaRPr lang="en-GB" dirty="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3370386"/>
          </a:xfrm>
        </p:spPr>
        <p:txBody>
          <a:bodyPr>
            <a:normAutofit/>
          </a:bodyPr>
          <a:lstStyle/>
          <a:p>
            <a:r>
              <a:rPr lang="en-GB" b="1" dirty="0" smtClean="0">
                <a:solidFill>
                  <a:srgbClr val="FF0000"/>
                </a:solidFill>
              </a:rPr>
              <a:t>Sectional Completion</a:t>
            </a:r>
            <a:endParaRPr lang="en-GB" b="1" dirty="0">
              <a:solidFill>
                <a:srgbClr val="FF0000"/>
              </a:solidFill>
            </a:endParaRPr>
          </a:p>
        </p:txBody>
      </p:sp>
      <p:sp>
        <p:nvSpPr>
          <p:cNvPr id="3" name="Content Placeholder 2"/>
          <p:cNvSpPr>
            <a:spLocks noGrp="1"/>
          </p:cNvSpPr>
          <p:nvPr>
            <p:ph idx="1"/>
          </p:nvPr>
        </p:nvSpPr>
        <p:spPr>
          <a:xfrm>
            <a:off x="395536" y="3140968"/>
            <a:ext cx="8291264" cy="2985195"/>
          </a:xfrm>
        </p:spPr>
        <p:txBody>
          <a:bodyPr/>
          <a:lstStyle/>
          <a:p>
            <a:r>
              <a:rPr lang="en-GB" dirty="0" smtClean="0"/>
              <a:t>This is an express term of contract,  occurring where the employer requires different completion dates for different sections of the works. There could be multiple completion dates and needs to be administered carefully.</a:t>
            </a:r>
            <a:endParaRPr lang="en-GB" dirty="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0"/>
            <a:ext cx="8229600" cy="1143000"/>
          </a:xfrm>
        </p:spPr>
        <p:txBody>
          <a:bodyPr>
            <a:normAutofit fontScale="90000"/>
          </a:bodyPr>
          <a:lstStyle/>
          <a:p>
            <a:r>
              <a:rPr lang="en-GB" b="1" u="sng" dirty="0">
                <a:solidFill>
                  <a:srgbClr val="FF0000"/>
                </a:solidFill>
              </a:rPr>
              <a:t>Postponement</a:t>
            </a:r>
            <a:r>
              <a:rPr lang="en-GB" dirty="0"/>
              <a:t/>
            </a:r>
            <a:br>
              <a:rPr lang="en-GB" dirty="0"/>
            </a:br>
            <a:endParaRPr lang="en-GB" dirty="0"/>
          </a:p>
        </p:txBody>
      </p:sp>
      <p:sp>
        <p:nvSpPr>
          <p:cNvPr id="3" name="Content Placeholder 2"/>
          <p:cNvSpPr>
            <a:spLocks noGrp="1"/>
          </p:cNvSpPr>
          <p:nvPr>
            <p:ph idx="1"/>
          </p:nvPr>
        </p:nvSpPr>
        <p:spPr/>
        <p:txBody>
          <a:bodyPr/>
          <a:lstStyle/>
          <a:p>
            <a:r>
              <a:rPr lang="en-GB" dirty="0"/>
              <a:t>There is provision </a:t>
            </a:r>
            <a:r>
              <a:rPr lang="en-GB" b="1" dirty="0"/>
              <a:t>in JCT 11 Standard Building Contract clause 2.5</a:t>
            </a:r>
            <a:r>
              <a:rPr lang="en-GB" dirty="0"/>
              <a:t> for the employer to defer the date for possession for up to 6 weeks</a:t>
            </a:r>
            <a:r>
              <a:rPr lang="en-GB" dirty="0" smtClean="0"/>
              <a:t>—</a:t>
            </a:r>
          </a:p>
          <a:p>
            <a:pPr>
              <a:buNone/>
            </a:pPr>
            <a:r>
              <a:rPr lang="en-GB" dirty="0" smtClean="0"/>
              <a:t>IF </a:t>
            </a:r>
            <a:r>
              <a:rPr lang="en-GB" dirty="0"/>
              <a:t>the relevant entry is made in the contract particulars.</a:t>
            </a:r>
          </a:p>
          <a:p>
            <a:endParaRPr lang="en-GB" dirty="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FF0000"/>
                </a:solidFill>
              </a:rPr>
              <a:t>Final </a:t>
            </a:r>
            <a:r>
              <a:rPr lang="en-GB" b="1" u="sng" dirty="0" smtClean="0">
                <a:solidFill>
                  <a:srgbClr val="FF0000"/>
                </a:solidFill>
              </a:rPr>
              <a:t>Account</a:t>
            </a:r>
            <a:endParaRPr lang="en-GB" dirty="0">
              <a:solidFill>
                <a:srgbClr val="FF0000"/>
              </a:solidFill>
            </a:endParaRPr>
          </a:p>
        </p:txBody>
      </p:sp>
      <p:sp>
        <p:nvSpPr>
          <p:cNvPr id="3" name="Content Placeholder 2"/>
          <p:cNvSpPr>
            <a:spLocks noGrp="1"/>
          </p:cNvSpPr>
          <p:nvPr>
            <p:ph idx="1"/>
          </p:nvPr>
        </p:nvSpPr>
        <p:spPr/>
        <p:txBody>
          <a:bodyPr/>
          <a:lstStyle/>
          <a:p>
            <a:r>
              <a:rPr lang="en-GB" dirty="0"/>
              <a:t>The amount of the final payment is then set out in </a:t>
            </a:r>
            <a:r>
              <a:rPr lang="en-GB" dirty="0" smtClean="0"/>
              <a:t>the </a:t>
            </a:r>
            <a:r>
              <a:rPr lang="en-GB" b="1" dirty="0" smtClean="0">
                <a:solidFill>
                  <a:srgbClr val="FF0000"/>
                </a:solidFill>
              </a:rPr>
              <a:t>Final Certificate</a:t>
            </a:r>
            <a:r>
              <a:rPr lang="en-GB" dirty="0" smtClean="0"/>
              <a:t>.</a:t>
            </a:r>
            <a:endParaRPr lang="en-GB" dirty="0"/>
          </a:p>
          <a:p>
            <a:endParaRPr lang="en-GB" dirty="0"/>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GB" b="1" dirty="0" smtClean="0">
                <a:solidFill>
                  <a:srgbClr val="FF0000"/>
                </a:solidFill>
              </a:rPr>
              <a:t>Final Certificate</a:t>
            </a:r>
            <a:endParaRPr lang="en-GB" b="1" dirty="0">
              <a:solidFill>
                <a:srgbClr val="FF0000"/>
              </a:solidFill>
            </a:endParaRPr>
          </a:p>
        </p:txBody>
      </p:sp>
      <p:sp>
        <p:nvSpPr>
          <p:cNvPr id="3" name="Content Placeholder 2"/>
          <p:cNvSpPr>
            <a:spLocks noGrp="1"/>
          </p:cNvSpPr>
          <p:nvPr>
            <p:ph idx="1"/>
          </p:nvPr>
        </p:nvSpPr>
        <p:spPr/>
        <p:txBody>
          <a:bodyPr>
            <a:normAutofit/>
          </a:bodyPr>
          <a:lstStyle/>
          <a:p>
            <a:r>
              <a:rPr lang="en-GB" sz="4400" b="1" u="sng" dirty="0" smtClean="0"/>
              <a:t>Can you list some of the reasons that will affect the contract sum in the final certificate?</a:t>
            </a:r>
            <a:r>
              <a:rPr lang="en-GB" sz="4400" dirty="0" smtClean="0"/>
              <a:t/>
            </a:r>
            <a:br>
              <a:rPr lang="en-GB" sz="4400" dirty="0" smtClean="0"/>
            </a:br>
            <a:endParaRPr lang="en-GB" sz="4400" dirty="0"/>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solidFill>
                  <a:srgbClr val="FF0000"/>
                </a:solidFill>
              </a:rPr>
              <a:t>	</a:t>
            </a:r>
            <a:r>
              <a:rPr lang="en-GB" sz="3600" b="1" dirty="0">
                <a:solidFill>
                  <a:srgbClr val="FF0000"/>
                </a:solidFill>
              </a:rPr>
              <a:t>The contract sum may need to be adjusted for a </a:t>
            </a:r>
            <a:r>
              <a:rPr lang="en-GB" sz="3600" b="1" dirty="0" smtClean="0">
                <a:solidFill>
                  <a:srgbClr val="FF0000"/>
                </a:solidFill>
              </a:rPr>
              <a:t>number of </a:t>
            </a:r>
            <a:r>
              <a:rPr lang="en-GB" sz="3600" b="1" dirty="0">
                <a:solidFill>
                  <a:srgbClr val="FF0000"/>
                </a:solidFill>
              </a:rPr>
              <a:t>reasons:</a:t>
            </a:r>
            <a:r>
              <a:rPr lang="en-GB" dirty="0">
                <a:solidFill>
                  <a:srgbClr val="FF0000"/>
                </a:solidFill>
              </a:rPr>
              <a:t/>
            </a:r>
            <a:br>
              <a:rPr lang="en-GB" dirty="0">
                <a:solidFill>
                  <a:srgbClr val="FF0000"/>
                </a:solidFill>
              </a:rPr>
            </a:br>
            <a:endParaRPr lang="en-GB" dirty="0"/>
          </a:p>
        </p:txBody>
      </p:sp>
      <p:sp>
        <p:nvSpPr>
          <p:cNvPr id="3" name="Content Placeholder 2"/>
          <p:cNvSpPr>
            <a:spLocks noGrp="1"/>
          </p:cNvSpPr>
          <p:nvPr>
            <p:ph idx="1"/>
          </p:nvPr>
        </p:nvSpPr>
        <p:spPr>
          <a:xfrm>
            <a:off x="683568" y="1196752"/>
            <a:ext cx="8003232" cy="4929411"/>
          </a:xfrm>
        </p:spPr>
        <p:txBody>
          <a:bodyPr>
            <a:normAutofit fontScale="85000" lnSpcReduction="20000"/>
          </a:bodyPr>
          <a:lstStyle/>
          <a:p>
            <a:pPr fontAlgn="base"/>
            <a:endParaRPr lang="en-GB" dirty="0" smtClean="0"/>
          </a:p>
          <a:p>
            <a:pPr fontAlgn="base"/>
            <a:r>
              <a:rPr lang="en-GB" dirty="0" smtClean="0"/>
              <a:t>Provisional sums</a:t>
            </a:r>
          </a:p>
          <a:p>
            <a:pPr fontAlgn="base"/>
            <a:r>
              <a:rPr lang="en-GB" dirty="0" smtClean="0"/>
              <a:t>Prime Cost sums</a:t>
            </a:r>
          </a:p>
          <a:p>
            <a:pPr fontAlgn="base"/>
            <a:r>
              <a:rPr lang="en-GB" dirty="0" smtClean="0"/>
              <a:t>Statutory fees</a:t>
            </a:r>
          </a:p>
          <a:p>
            <a:pPr lvl="0" fontAlgn="base"/>
            <a:r>
              <a:rPr lang="en-GB" dirty="0" smtClean="0"/>
              <a:t>Variations</a:t>
            </a:r>
          </a:p>
          <a:p>
            <a:pPr lvl="0" fontAlgn="base"/>
            <a:r>
              <a:rPr lang="en-GB" dirty="0" smtClean="0"/>
              <a:t>Fluctuations</a:t>
            </a:r>
          </a:p>
          <a:p>
            <a:pPr lvl="0" fontAlgn="base"/>
            <a:r>
              <a:rPr lang="en-GB" dirty="0" smtClean="0"/>
              <a:t>Payment to nominated subcontractors/ suppliers</a:t>
            </a:r>
            <a:endParaRPr lang="en-GB" dirty="0"/>
          </a:p>
          <a:p>
            <a:pPr lvl="0" fontAlgn="base"/>
            <a:r>
              <a:rPr lang="en-GB" dirty="0"/>
              <a:t>Testing of the works</a:t>
            </a:r>
            <a:r>
              <a:rPr lang="en-GB" dirty="0" smtClean="0"/>
              <a:t>.</a:t>
            </a:r>
          </a:p>
          <a:p>
            <a:pPr lvl="0" fontAlgn="base"/>
            <a:r>
              <a:rPr lang="en-GB" dirty="0" smtClean="0"/>
              <a:t>Loss and Expenses</a:t>
            </a:r>
          </a:p>
          <a:p>
            <a:pPr lvl="0" fontAlgn="base"/>
            <a:r>
              <a:rPr lang="en-GB" dirty="0" smtClean="0"/>
              <a:t>Liquidated and </a:t>
            </a:r>
            <a:r>
              <a:rPr lang="en-GB" dirty="0" err="1" smtClean="0"/>
              <a:t>acertained</a:t>
            </a:r>
            <a:r>
              <a:rPr lang="en-GB" dirty="0" smtClean="0"/>
              <a:t> damages</a:t>
            </a:r>
            <a:endParaRPr lang="en-GB" dirty="0"/>
          </a:p>
          <a:p>
            <a:pPr lvl="0" fontAlgn="base"/>
            <a:r>
              <a:rPr lang="en-GB" dirty="0" smtClean="0"/>
              <a:t>Release of retention</a:t>
            </a:r>
            <a:endParaRPr lang="en-GB" dirty="0"/>
          </a:p>
          <a:p>
            <a:endParaRPr lang="en-GB" dirty="0"/>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764704"/>
            <a:ext cx="7402016" cy="432048"/>
          </a:xfrm>
        </p:spPr>
        <p:txBody>
          <a:bodyPr>
            <a:normAutofit fontScale="90000"/>
          </a:bodyPr>
          <a:lstStyle/>
          <a:p>
            <a:endParaRPr lang="en-GB" dirty="0"/>
          </a:p>
        </p:txBody>
      </p:sp>
      <p:sp>
        <p:nvSpPr>
          <p:cNvPr id="3" name="Content Placeholder 2"/>
          <p:cNvSpPr>
            <a:spLocks noGrp="1"/>
          </p:cNvSpPr>
          <p:nvPr>
            <p:ph idx="1"/>
          </p:nvPr>
        </p:nvSpPr>
        <p:spPr/>
        <p:txBody>
          <a:bodyPr/>
          <a:lstStyle/>
          <a:p>
            <a:pPr>
              <a:buNone/>
            </a:pPr>
            <a:r>
              <a:rPr lang="en-GB" sz="4400" b="1" u="sng" dirty="0" smtClean="0">
                <a:solidFill>
                  <a:srgbClr val="FF0000"/>
                </a:solidFill>
              </a:rPr>
              <a:t>	Rectification period _(JCT)  Defects correction period-( NEC)</a:t>
            </a:r>
            <a:br>
              <a:rPr lang="en-GB" sz="4400" b="1" u="sng" dirty="0" smtClean="0">
                <a:solidFill>
                  <a:srgbClr val="FF0000"/>
                </a:solidFill>
              </a:rPr>
            </a:br>
            <a:r>
              <a:rPr lang="en-GB" sz="4400" b="1" u="sng" dirty="0" smtClean="0">
                <a:solidFill>
                  <a:srgbClr val="FF0000"/>
                </a:solidFill>
              </a:rPr>
              <a:t>Defect Liability period (old term)</a:t>
            </a:r>
            <a:r>
              <a:rPr lang="en-GB" dirty="0" smtClean="0"/>
              <a:t/>
            </a:r>
            <a:br>
              <a:rPr lang="en-GB" dirty="0" smtClean="0"/>
            </a:br>
            <a:endParaRPr lang="en-GB" dirty="0"/>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rgbClr val="FF0000"/>
                </a:solidFill>
              </a:rPr>
              <a:t>Rectification period</a:t>
            </a:r>
            <a:endParaRPr lang="en-GB" dirty="0"/>
          </a:p>
        </p:txBody>
      </p:sp>
      <p:sp>
        <p:nvSpPr>
          <p:cNvPr id="3" name="Content Placeholder 2"/>
          <p:cNvSpPr>
            <a:spLocks noGrp="1"/>
          </p:cNvSpPr>
          <p:nvPr>
            <p:ph idx="1"/>
          </p:nvPr>
        </p:nvSpPr>
        <p:spPr/>
        <p:txBody>
          <a:bodyPr>
            <a:normAutofit lnSpcReduction="10000"/>
          </a:bodyPr>
          <a:lstStyle/>
          <a:p>
            <a:pPr fontAlgn="base"/>
            <a:r>
              <a:rPr lang="en-GB" dirty="0" smtClean="0"/>
              <a:t>It is the responsibility of the Contract Administrator to ensure that all items on the </a:t>
            </a:r>
            <a:r>
              <a:rPr lang="en-GB" dirty="0" smtClean="0">
                <a:solidFill>
                  <a:srgbClr val="FF0000"/>
                </a:solidFill>
              </a:rPr>
              <a:t>schedule of defects </a:t>
            </a:r>
            <a:r>
              <a:rPr lang="en-GB" dirty="0" smtClean="0"/>
              <a:t>have been made good. They will then issue a </a:t>
            </a:r>
            <a:r>
              <a:rPr lang="en-GB" dirty="0"/>
              <a:t> certificate </a:t>
            </a:r>
            <a:r>
              <a:rPr lang="en-GB" dirty="0">
                <a:solidFill>
                  <a:srgbClr val="FF0000"/>
                </a:solidFill>
              </a:rPr>
              <a:t>of making good defects.</a:t>
            </a:r>
            <a:r>
              <a:rPr lang="en-GB" dirty="0"/>
              <a:t> This </a:t>
            </a:r>
            <a:r>
              <a:rPr lang="en-GB" dirty="0" smtClean="0"/>
              <a:t>will have the effect of releasing </a:t>
            </a:r>
            <a:r>
              <a:rPr lang="en-GB" dirty="0"/>
              <a:t>the remainder of </a:t>
            </a:r>
            <a:r>
              <a:rPr lang="en-GB" dirty="0" smtClean="0"/>
              <a:t>any retention and will result in the issuing of </a:t>
            </a:r>
            <a:r>
              <a:rPr lang="en-GB" dirty="0" smtClean="0">
                <a:solidFill>
                  <a:srgbClr val="FF0000"/>
                </a:solidFill>
              </a:rPr>
              <a:t>the Final Certificate.</a:t>
            </a:r>
            <a:endParaRPr lang="en-GB" dirty="0">
              <a:solidFill>
                <a:srgbClr val="FF0000"/>
              </a:solidFill>
            </a:endParaRPr>
          </a:p>
          <a:p>
            <a:pPr fontAlgn="base"/>
            <a:r>
              <a:rPr lang="en-GB" b="1" dirty="0"/>
              <a:t> </a:t>
            </a:r>
          </a:p>
          <a:p>
            <a:endParaRPr lang="en-GB" dirty="0"/>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498178"/>
          </a:xfrm>
        </p:spPr>
        <p:txBody>
          <a:bodyPr>
            <a:normAutofit fontScale="90000"/>
          </a:bodyPr>
          <a:lstStyle/>
          <a:p>
            <a:pPr fontAlgn="base"/>
            <a:r>
              <a:rPr lang="en-GB" b="1" u="sng" dirty="0">
                <a:solidFill>
                  <a:srgbClr val="FF0000"/>
                </a:solidFill>
              </a:rPr>
              <a:t>Making good </a:t>
            </a:r>
            <a:r>
              <a:rPr lang="en-GB" b="1" u="sng" dirty="0" smtClean="0">
                <a:solidFill>
                  <a:srgbClr val="FF0000"/>
                </a:solidFill>
              </a:rPr>
              <a:t>Defects</a:t>
            </a:r>
            <a:r>
              <a:rPr lang="en-GB" dirty="0">
                <a:solidFill>
                  <a:srgbClr val="FF0000"/>
                </a:solidFill>
              </a:rPr>
              <a:t/>
            </a:r>
            <a:br>
              <a:rPr lang="en-GB" dirty="0">
                <a:solidFill>
                  <a:srgbClr val="FF0000"/>
                </a:solidFill>
              </a:rPr>
            </a:br>
            <a:r>
              <a:rPr lang="en-GB" b="1" u="sng" dirty="0">
                <a:solidFill>
                  <a:srgbClr val="FF0000"/>
                </a:solidFill>
              </a:rPr>
              <a:t>What </a:t>
            </a:r>
            <a:r>
              <a:rPr lang="en-GB" b="1" u="sng" dirty="0" smtClean="0">
                <a:solidFill>
                  <a:srgbClr val="FF0000"/>
                </a:solidFill>
              </a:rPr>
              <a:t>are Defects?</a:t>
            </a:r>
            <a:r>
              <a:rPr lang="en-GB" b="1" dirty="0"/>
              <a:t/>
            </a:r>
            <a:br>
              <a:rPr lang="en-GB" b="1" dirty="0"/>
            </a:br>
            <a:endParaRPr lang="en-GB" dirty="0"/>
          </a:p>
        </p:txBody>
      </p:sp>
      <p:sp>
        <p:nvSpPr>
          <p:cNvPr id="3" name="Content Placeholder 2"/>
          <p:cNvSpPr>
            <a:spLocks noGrp="1"/>
          </p:cNvSpPr>
          <p:nvPr>
            <p:ph idx="1"/>
          </p:nvPr>
        </p:nvSpPr>
        <p:spPr/>
        <p:txBody>
          <a:bodyPr/>
          <a:lstStyle/>
          <a:p>
            <a:r>
              <a:rPr lang="en-GB" dirty="0" smtClean="0"/>
              <a:t>Defects which come to light before the end of the Defects Liability period are termed</a:t>
            </a:r>
          </a:p>
          <a:p>
            <a:pPr>
              <a:buNone/>
            </a:pPr>
            <a:r>
              <a:rPr lang="en-GB" dirty="0"/>
              <a:t>	</a:t>
            </a:r>
            <a:r>
              <a:rPr lang="en-GB" dirty="0" smtClean="0">
                <a:solidFill>
                  <a:srgbClr val="FF0000"/>
                </a:solidFill>
              </a:rPr>
              <a:t>Patent Defects.</a:t>
            </a:r>
          </a:p>
          <a:p>
            <a:r>
              <a:rPr lang="en-GB" dirty="0" smtClean="0"/>
              <a:t>Defects  which </a:t>
            </a:r>
            <a:r>
              <a:rPr lang="en-GB" dirty="0"/>
              <a:t>could not have been discovered during </a:t>
            </a:r>
            <a:r>
              <a:rPr lang="en-GB" dirty="0" smtClean="0"/>
              <a:t>the Defects Liability Period are termed </a:t>
            </a:r>
            <a:r>
              <a:rPr lang="en-GB" dirty="0" smtClean="0">
                <a:solidFill>
                  <a:srgbClr val="FF0000"/>
                </a:solidFill>
              </a:rPr>
              <a:t>Latent Defects.</a:t>
            </a:r>
            <a:endParaRPr lang="en-GB" dirty="0">
              <a:solidFill>
                <a:srgbClr val="FF0000"/>
              </a:solidFill>
            </a:endParaRPr>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Patent Defects</a:t>
            </a:r>
            <a:endParaRPr lang="en-GB" b="1" dirty="0">
              <a:solidFill>
                <a:srgbClr val="FF0000"/>
              </a:solidFill>
            </a:endParaRPr>
          </a:p>
        </p:txBody>
      </p:sp>
      <p:sp>
        <p:nvSpPr>
          <p:cNvPr id="3" name="Content Placeholder 2"/>
          <p:cNvSpPr>
            <a:spLocks noGrp="1"/>
          </p:cNvSpPr>
          <p:nvPr>
            <p:ph idx="1"/>
          </p:nvPr>
        </p:nvSpPr>
        <p:spPr/>
        <p:txBody>
          <a:bodyPr>
            <a:normAutofit fontScale="92500"/>
          </a:bodyPr>
          <a:lstStyle/>
          <a:p>
            <a:r>
              <a:rPr lang="en-GB" dirty="0" smtClean="0"/>
              <a:t>Defective work discovered</a:t>
            </a:r>
            <a:r>
              <a:rPr lang="en-GB" dirty="0"/>
              <a:t> should be rectified as an ongoing </a:t>
            </a:r>
            <a:r>
              <a:rPr lang="en-GB" dirty="0" smtClean="0"/>
              <a:t>process. The clerk of work will report all such defective work to the Contract Administrator, obviously informing the Contractor well before the issuing of the </a:t>
            </a:r>
            <a:r>
              <a:rPr lang="en-GB" b="1" dirty="0" smtClean="0">
                <a:solidFill>
                  <a:srgbClr val="FF0000"/>
                </a:solidFill>
              </a:rPr>
              <a:t>certificate of Practical Completion</a:t>
            </a:r>
            <a:r>
              <a:rPr lang="en-GB" dirty="0" smtClean="0"/>
              <a:t>, before the </a:t>
            </a:r>
            <a:r>
              <a:rPr lang="en-GB" b="1" dirty="0" smtClean="0">
                <a:solidFill>
                  <a:srgbClr val="FF0000"/>
                </a:solidFill>
              </a:rPr>
              <a:t>certificate </a:t>
            </a:r>
            <a:r>
              <a:rPr lang="en-GB" b="1" dirty="0">
                <a:solidFill>
                  <a:srgbClr val="FF0000"/>
                </a:solidFill>
              </a:rPr>
              <a:t>of making good defects</a:t>
            </a:r>
            <a:r>
              <a:rPr lang="en-GB" dirty="0">
                <a:solidFill>
                  <a:srgbClr val="FF0000"/>
                </a:solidFill>
              </a:rPr>
              <a:t> </a:t>
            </a:r>
            <a:r>
              <a:rPr lang="en-GB" dirty="0" smtClean="0"/>
              <a:t>and </a:t>
            </a:r>
            <a:r>
              <a:rPr lang="en-GB" dirty="0"/>
              <a:t>ultimately before </a:t>
            </a:r>
            <a:r>
              <a:rPr lang="en-GB" b="1" dirty="0" smtClean="0">
                <a:solidFill>
                  <a:srgbClr val="FF0000"/>
                </a:solidFill>
              </a:rPr>
              <a:t>the Final Certificate </a:t>
            </a:r>
            <a:r>
              <a:rPr lang="en-GB" dirty="0" smtClean="0"/>
              <a:t>is </a:t>
            </a:r>
            <a:r>
              <a:rPr lang="en-GB" dirty="0"/>
              <a:t>issued.</a:t>
            </a:r>
          </a:p>
          <a:p>
            <a:pPr marL="0" indent="0">
              <a:buNone/>
            </a:pPr>
            <a:r>
              <a:rPr lang="en-GB" dirty="0" smtClean="0"/>
              <a:t> </a:t>
            </a:r>
            <a:endParaRPr lang="en-GB" dirty="0"/>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Latent Defects</a:t>
            </a:r>
            <a:endParaRPr lang="en-GB" b="1" dirty="0">
              <a:solidFill>
                <a:srgbClr val="FF0000"/>
              </a:solidFill>
            </a:endParaRPr>
          </a:p>
        </p:txBody>
      </p:sp>
      <p:sp>
        <p:nvSpPr>
          <p:cNvPr id="3" name="Content Placeholder 2"/>
          <p:cNvSpPr>
            <a:spLocks noGrp="1"/>
          </p:cNvSpPr>
          <p:nvPr>
            <p:ph idx="1"/>
          </p:nvPr>
        </p:nvSpPr>
        <p:spPr/>
        <p:txBody>
          <a:bodyPr/>
          <a:lstStyle/>
          <a:p>
            <a:r>
              <a:rPr lang="en-GB" dirty="0" smtClean="0"/>
              <a:t>Latent Defects can result in Liability damages for a period of up to 15 years.</a:t>
            </a:r>
          </a:p>
          <a:p>
            <a:r>
              <a:rPr lang="en-GB" dirty="0" smtClean="0"/>
              <a:t>The Limitation act 1980  governs time limits for  different claims.</a:t>
            </a:r>
            <a:endParaRPr lang="en-GB" dirty="0"/>
          </a:p>
          <a:p>
            <a:endParaRPr lang="en-GB" dirty="0"/>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Prime Cost Sums</a:t>
            </a:r>
            <a:endParaRPr lang="en-GB" b="1" dirty="0">
              <a:solidFill>
                <a:srgbClr val="FF0000"/>
              </a:solidFill>
            </a:endParaRPr>
          </a:p>
        </p:txBody>
      </p:sp>
      <p:sp>
        <p:nvSpPr>
          <p:cNvPr id="3" name="Content Placeholder 2"/>
          <p:cNvSpPr>
            <a:spLocks noGrp="1"/>
          </p:cNvSpPr>
          <p:nvPr>
            <p:ph idx="1"/>
          </p:nvPr>
        </p:nvSpPr>
        <p:spPr/>
        <p:txBody>
          <a:bodyPr/>
          <a:lstStyle/>
          <a:p>
            <a:r>
              <a:rPr lang="en-GB" dirty="0"/>
              <a:t>A prime cost sum is an </a:t>
            </a:r>
            <a:r>
              <a:rPr lang="en-GB" dirty="0" smtClean="0"/>
              <a:t>allowance</a:t>
            </a:r>
            <a:r>
              <a:rPr lang="en-GB" dirty="0"/>
              <a:t> for the supply of work or materials to be provided by </a:t>
            </a:r>
            <a:r>
              <a:rPr lang="en-GB" dirty="0" smtClean="0"/>
              <a:t>a Contractor or Supplier. The sum is  </a:t>
            </a:r>
            <a:r>
              <a:rPr lang="en-GB" dirty="0"/>
              <a:t>exclusive of any profit mark up </a:t>
            </a:r>
            <a:r>
              <a:rPr lang="en-GB" dirty="0" smtClean="0"/>
              <a:t>or attendance by the Main Contractor.</a:t>
            </a:r>
          </a:p>
          <a:p>
            <a:r>
              <a:rPr lang="en-GB" dirty="0" smtClean="0"/>
              <a:t>(Hospital contracts would historically have used these for large items of specialist machinery </a:t>
            </a:r>
            <a:r>
              <a:rPr lang="en-GB" dirty="0" err="1" smtClean="0"/>
              <a:t>eg</a:t>
            </a:r>
            <a:r>
              <a:rPr lang="en-GB" dirty="0" smtClean="0"/>
              <a:t>-x </a:t>
            </a:r>
            <a:r>
              <a:rPr lang="en-GB" smtClean="0"/>
              <a:t>ray equipment</a:t>
            </a:r>
            <a:r>
              <a:rPr lang="en-GB" dirty="0" smtClean="0"/>
              <a:t>)</a:t>
            </a:r>
            <a:endParaRPr lang="en-GB" dirty="0"/>
          </a:p>
          <a:p>
            <a:endParaRPr lang="en-GB" dirty="0"/>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FF0000"/>
                </a:solidFill>
              </a:rPr>
              <a:t>Provisional Sum</a:t>
            </a:r>
            <a:endParaRPr lang="en-GB" b="1" dirty="0">
              <a:solidFill>
                <a:srgbClr val="FF0000"/>
              </a:solidFill>
            </a:endParaRPr>
          </a:p>
        </p:txBody>
      </p:sp>
      <p:sp>
        <p:nvSpPr>
          <p:cNvPr id="3" name="Content Placeholder 2"/>
          <p:cNvSpPr>
            <a:spLocks noGrp="1"/>
          </p:cNvSpPr>
          <p:nvPr>
            <p:ph idx="1"/>
          </p:nvPr>
        </p:nvSpPr>
        <p:spPr/>
        <p:txBody>
          <a:bodyPr/>
          <a:lstStyle/>
          <a:p>
            <a:r>
              <a:rPr lang="en-GB" sz="4000" dirty="0" smtClean="0"/>
              <a:t>A provisional sum is an allowance for a specific item of the works which is insufficiently defined to allow the Contractor to price.</a:t>
            </a:r>
            <a:endParaRPr lang="en-GB" sz="4000" dirty="0"/>
          </a:p>
          <a:p>
            <a:endParaRPr lang="en-GB" dirty="0"/>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6700" b="1" u="sng" dirty="0">
                <a:solidFill>
                  <a:srgbClr val="FF0000"/>
                </a:solidFill>
              </a:rPr>
              <a:t>Termination</a:t>
            </a:r>
            <a:r>
              <a:rPr lang="en-GB" dirty="0"/>
              <a:t/>
            </a:r>
            <a:br>
              <a:rPr lang="en-GB" dirty="0"/>
            </a:br>
            <a:endParaRPr lang="en-GB" dirty="0"/>
          </a:p>
        </p:txBody>
      </p:sp>
      <p:sp>
        <p:nvSpPr>
          <p:cNvPr id="3" name="Content Placeholder 2"/>
          <p:cNvSpPr>
            <a:spLocks noGrp="1"/>
          </p:cNvSpPr>
          <p:nvPr>
            <p:ph idx="1"/>
          </p:nvPr>
        </p:nvSpPr>
        <p:spPr/>
        <p:txBody>
          <a:bodyPr>
            <a:normAutofit fontScale="92500" lnSpcReduction="20000"/>
          </a:bodyPr>
          <a:lstStyle/>
          <a:p>
            <a:pPr fontAlgn="base"/>
            <a:r>
              <a:rPr lang="en-GB" dirty="0" smtClean="0"/>
              <a:t>The </a:t>
            </a:r>
            <a:r>
              <a:rPr lang="en-GB" dirty="0"/>
              <a:t>termination of the contract means that the parties to the contract are no longer obliged to perform their obligations under the contract.</a:t>
            </a:r>
          </a:p>
          <a:p>
            <a:pPr fontAlgn="base"/>
            <a:r>
              <a:rPr lang="en-GB" dirty="0"/>
              <a:t>Termination of a contract can be complicated and it is vital that correct procedures are followed. </a:t>
            </a:r>
          </a:p>
          <a:p>
            <a:pPr fontAlgn="base"/>
            <a:r>
              <a:rPr lang="en-GB" dirty="0"/>
              <a:t>There will normally be a set procedure, where notices and warnings have to be issued and an opportunity given to remedy breaches of contract.</a:t>
            </a:r>
          </a:p>
          <a:p>
            <a:pPr fontAlgn="base"/>
            <a:r>
              <a:rPr lang="en-GB" dirty="0"/>
              <a:t>Termination can be driven by the Employer, the Contractor or both.</a:t>
            </a:r>
          </a:p>
          <a:p>
            <a:endParaRPr lang="en-GB"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1002</TotalTime>
  <Words>1759</Words>
  <Application>Microsoft Office PowerPoint</Application>
  <PresentationFormat>On-screen Show (4:3)</PresentationFormat>
  <Paragraphs>171</Paragraphs>
  <Slides>43</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43</vt:i4>
      </vt:variant>
    </vt:vector>
  </HeadingPairs>
  <TitlesOfParts>
    <vt:vector size="47" baseType="lpstr">
      <vt:lpstr>Aharoni</vt:lpstr>
      <vt:lpstr>Arial</vt:lpstr>
      <vt:lpstr>Calibri</vt:lpstr>
      <vt:lpstr>Office Theme</vt:lpstr>
      <vt:lpstr>Contract Practice and Procedures</vt:lpstr>
      <vt:lpstr> </vt:lpstr>
      <vt:lpstr>Why is it important for the Contractor to have prompt access of the site?</vt:lpstr>
      <vt:lpstr>Because……….</vt:lpstr>
      <vt:lpstr>Formal Handover Meeting </vt:lpstr>
      <vt:lpstr>PowerPoint Presentation</vt:lpstr>
      <vt:lpstr>PowerPoint Presentation</vt:lpstr>
      <vt:lpstr>The JCT Standard Building Contract with Quantities ('SBC/Q' 2016), sets out a detailed definition of the term 'variation' in clause 5.1 as:</vt:lpstr>
      <vt:lpstr>PowerPoint Presentation</vt:lpstr>
      <vt:lpstr>PowerPoint Presentation</vt:lpstr>
      <vt:lpstr> </vt:lpstr>
      <vt:lpstr>Extension of time (EOT) </vt:lpstr>
      <vt:lpstr>Extension of time (EOT) </vt:lpstr>
      <vt:lpstr> Liquidated damages in construction contracts </vt:lpstr>
      <vt:lpstr>PowerPoint Presentation</vt:lpstr>
      <vt:lpstr>PowerPoint Presentation</vt:lpstr>
      <vt:lpstr>PowerPoint Presentation</vt:lpstr>
      <vt:lpstr>PowerPoint Presentation</vt:lpstr>
      <vt:lpstr>PowerPoint Presentation</vt:lpstr>
      <vt:lpstr>PowerPoint Presentation</vt:lpstr>
      <vt:lpstr>Valuing variations compared to assessing compensation events </vt:lpstr>
      <vt:lpstr>PowerPoint Presentation</vt:lpstr>
      <vt:lpstr>Practical Completion </vt:lpstr>
      <vt:lpstr>PowerPoint Presentation</vt:lpstr>
      <vt:lpstr>PowerPoint Presentation</vt:lpstr>
      <vt:lpstr>PowerPoint Presentation</vt:lpstr>
      <vt:lpstr>PowerPoint Presentation</vt:lpstr>
      <vt:lpstr>PowerPoint Presentation</vt:lpstr>
      <vt:lpstr>PowerPoint Presentation</vt:lpstr>
      <vt:lpstr>The issue of a practical completion certificate is important as it is :-</vt:lpstr>
      <vt:lpstr>Sectional Completion</vt:lpstr>
      <vt:lpstr>Postponement </vt:lpstr>
      <vt:lpstr>Final Account</vt:lpstr>
      <vt:lpstr>Final Certificate</vt:lpstr>
      <vt:lpstr> The contract sum may need to be adjusted for a number of reasons: </vt:lpstr>
      <vt:lpstr>PowerPoint Presentation</vt:lpstr>
      <vt:lpstr>Rectification period</vt:lpstr>
      <vt:lpstr>Making good Defects What are Defects? </vt:lpstr>
      <vt:lpstr>Patent Defects</vt:lpstr>
      <vt:lpstr>Latent Defects</vt:lpstr>
      <vt:lpstr>Prime Cost Sums</vt:lpstr>
      <vt:lpstr>Provisional Sum</vt:lpstr>
      <vt:lpstr>Termination </vt:lpstr>
    </vt:vector>
  </TitlesOfParts>
  <Company>Deftones</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Contract Practice and Procedures</dc:title>
  <dc:creator>user</dc:creator>
  <cp:lastModifiedBy>Lindsay Richards</cp:lastModifiedBy>
  <cp:revision>54</cp:revision>
  <dcterms:created xsi:type="dcterms:W3CDTF">2016-03-13T18:59:10Z</dcterms:created>
  <dcterms:modified xsi:type="dcterms:W3CDTF">2018-03-26T16:27:47Z</dcterms:modified>
</cp:coreProperties>
</file>