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0"/>
  </p:notesMasterIdLst>
  <p:sldIdLst>
    <p:sldId id="256" r:id="rId7"/>
    <p:sldId id="374" r:id="rId8"/>
    <p:sldId id="394" r:id="rId9"/>
    <p:sldId id="391" r:id="rId10"/>
    <p:sldId id="378" r:id="rId11"/>
    <p:sldId id="379" r:id="rId12"/>
    <p:sldId id="395" r:id="rId13"/>
    <p:sldId id="393" r:id="rId14"/>
    <p:sldId id="386" r:id="rId15"/>
    <p:sldId id="397" r:id="rId16"/>
    <p:sldId id="389" r:id="rId17"/>
    <p:sldId id="396" r:id="rId18"/>
    <p:sldId id="3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48C53-3CD9-FB40-ADE6-3AFD5EA422F6}" v="345" dt="2026-03-01T12:48:19.6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298"/>
    <p:restoredTop sz="78838"/>
  </p:normalViewPr>
  <p:slideViewPr>
    <p:cSldViewPr snapToGrid="0">
      <p:cViewPr varScale="1">
        <p:scale>
          <a:sx n="90" d="100"/>
          <a:sy n="90" d="100"/>
        </p:scale>
        <p:origin x="832"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Phillips (2429902)" userId="4214f0de-de0b-4371-b0c6-240ab56c149c" providerId="ADAL" clId="{6DF3764E-F2DB-5294-8BA6-08B05EF77479}"/>
    <pc:docChg chg="undo custSel addSld delSld modSld sldOrd delSection modSection">
      <pc:chgData name="Chris Phillips (2429902)" userId="4214f0de-de0b-4371-b0c6-240ab56c149c" providerId="ADAL" clId="{6DF3764E-F2DB-5294-8BA6-08B05EF77479}" dt="2026-03-02T19:20:15.820" v="17424" actId="20577"/>
      <pc:docMkLst>
        <pc:docMk/>
      </pc:docMkLst>
      <pc:sldChg chg="modSp mod">
        <pc:chgData name="Chris Phillips (2429902)" userId="4214f0de-de0b-4371-b0c6-240ab56c149c" providerId="ADAL" clId="{6DF3764E-F2DB-5294-8BA6-08B05EF77479}" dt="2026-03-02T19:20:15.820" v="17424" actId="20577"/>
        <pc:sldMkLst>
          <pc:docMk/>
          <pc:sldMk cId="3053837800" sldId="256"/>
        </pc:sldMkLst>
        <pc:spChg chg="mod">
          <ac:chgData name="Chris Phillips (2429902)" userId="4214f0de-de0b-4371-b0c6-240ab56c149c" providerId="ADAL" clId="{6DF3764E-F2DB-5294-8BA6-08B05EF77479}" dt="2026-03-01T10:48:21.456" v="14066" actId="790"/>
          <ac:spMkLst>
            <pc:docMk/>
            <pc:sldMk cId="3053837800" sldId="256"/>
            <ac:spMk id="2" creationId="{273F93BF-4E49-F0A1-95BA-AF4A0282B156}"/>
          </ac:spMkLst>
        </pc:spChg>
        <pc:spChg chg="mod">
          <ac:chgData name="Chris Phillips (2429902)" userId="4214f0de-de0b-4371-b0c6-240ab56c149c" providerId="ADAL" clId="{6DF3764E-F2DB-5294-8BA6-08B05EF77479}" dt="2026-03-01T10:48:21.456" v="14066" actId="790"/>
          <ac:spMkLst>
            <pc:docMk/>
            <pc:sldMk cId="3053837800" sldId="256"/>
            <ac:spMk id="5" creationId="{6272B2B7-7045-0233-8838-FBC000CD70BA}"/>
          </ac:spMkLst>
        </pc:spChg>
        <pc:spChg chg="mod">
          <ac:chgData name="Chris Phillips (2429902)" userId="4214f0de-de0b-4371-b0c6-240ab56c149c" providerId="ADAL" clId="{6DF3764E-F2DB-5294-8BA6-08B05EF77479}" dt="2026-03-01T10:48:21.456" v="14066" actId="790"/>
          <ac:spMkLst>
            <pc:docMk/>
            <pc:sldMk cId="3053837800" sldId="256"/>
            <ac:spMk id="11" creationId="{A09BCFD2-F846-AABE-A1D0-889CDF13CC52}"/>
          </ac:spMkLst>
        </pc:spChg>
        <pc:spChg chg="mod">
          <ac:chgData name="Chris Phillips (2429902)" userId="4214f0de-de0b-4371-b0c6-240ab56c149c" providerId="ADAL" clId="{6DF3764E-F2DB-5294-8BA6-08B05EF77479}" dt="2026-03-02T19:20:15.820" v="17424" actId="20577"/>
          <ac:spMkLst>
            <pc:docMk/>
            <pc:sldMk cId="3053837800" sldId="256"/>
            <ac:spMk id="14" creationId="{D5977C18-E5C0-990D-9C99-D293D266E7D1}"/>
          </ac:spMkLst>
        </pc:spChg>
      </pc:sldChg>
      <pc:sldChg chg="addSp delSp modSp mod modNotesTx">
        <pc:chgData name="Chris Phillips (2429902)" userId="4214f0de-de0b-4371-b0c6-240ab56c149c" providerId="ADAL" clId="{6DF3764E-F2DB-5294-8BA6-08B05EF77479}" dt="2026-03-01T11:09:14.311" v="15338" actId="2711"/>
        <pc:sldMkLst>
          <pc:docMk/>
          <pc:sldMk cId="4098306213" sldId="374"/>
        </pc:sldMkLst>
        <pc:spChg chg="add del mod">
          <ac:chgData name="Chris Phillips (2429902)" userId="4214f0de-de0b-4371-b0c6-240ab56c149c" providerId="ADAL" clId="{6DF3764E-F2DB-5294-8BA6-08B05EF77479}" dt="2026-03-01T10:48:21.456" v="14066" actId="790"/>
          <ac:spMkLst>
            <pc:docMk/>
            <pc:sldMk cId="4098306213" sldId="374"/>
            <ac:spMk id="2" creationId="{A1D1DBBC-51EF-529D-7559-F13480FDAEAC}"/>
          </ac:spMkLst>
        </pc:spChg>
        <pc:spChg chg="add del mod">
          <ac:chgData name="Chris Phillips (2429902)" userId="4214f0de-de0b-4371-b0c6-240ab56c149c" providerId="ADAL" clId="{6DF3764E-F2DB-5294-8BA6-08B05EF77479}" dt="2026-03-01T11:09:14.311" v="15338" actId="2711"/>
          <ac:spMkLst>
            <pc:docMk/>
            <pc:sldMk cId="4098306213" sldId="374"/>
            <ac:spMk id="5" creationId="{0EE5698E-9B15-239C-8083-D19C86924235}"/>
          </ac:spMkLst>
        </pc:spChg>
      </pc:sldChg>
      <pc:sldChg chg="modSp mod">
        <pc:chgData name="Chris Phillips (2429902)" userId="4214f0de-de0b-4371-b0c6-240ab56c149c" providerId="ADAL" clId="{6DF3764E-F2DB-5294-8BA6-08B05EF77479}" dt="2026-03-01T10:48:21.456" v="14066" actId="790"/>
        <pc:sldMkLst>
          <pc:docMk/>
          <pc:sldMk cId="3522903498" sldId="375"/>
        </pc:sldMkLst>
        <pc:spChg chg="mod">
          <ac:chgData name="Chris Phillips (2429902)" userId="4214f0de-de0b-4371-b0c6-240ab56c149c" providerId="ADAL" clId="{6DF3764E-F2DB-5294-8BA6-08B05EF77479}" dt="2026-03-01T10:48:21.456" v="14066" actId="790"/>
          <ac:spMkLst>
            <pc:docMk/>
            <pc:sldMk cId="3522903498" sldId="375"/>
            <ac:spMk id="2" creationId="{D975379A-B4F3-2CC6-0F80-EF866849DE40}"/>
          </ac:spMkLst>
        </pc:spChg>
      </pc:sldChg>
      <pc:sldChg chg="modSp mod modNotesTx">
        <pc:chgData name="Chris Phillips (2429902)" userId="4214f0de-de0b-4371-b0c6-240ab56c149c" providerId="ADAL" clId="{6DF3764E-F2DB-5294-8BA6-08B05EF77479}" dt="2026-03-01T16:42:10.974" v="17401" actId="20577"/>
        <pc:sldMkLst>
          <pc:docMk/>
          <pc:sldMk cId="80537169" sldId="378"/>
        </pc:sldMkLst>
        <pc:spChg chg="mod">
          <ac:chgData name="Chris Phillips (2429902)" userId="4214f0de-de0b-4371-b0c6-240ab56c149c" providerId="ADAL" clId="{6DF3764E-F2DB-5294-8BA6-08B05EF77479}" dt="2026-03-01T10:48:21.456" v="14066" actId="790"/>
          <ac:spMkLst>
            <pc:docMk/>
            <pc:sldMk cId="80537169" sldId="378"/>
            <ac:spMk id="2" creationId="{44B90933-3BF8-CE90-4337-2F7A5FF61F31}"/>
          </ac:spMkLst>
        </pc:spChg>
        <pc:spChg chg="mod">
          <ac:chgData name="Chris Phillips (2429902)" userId="4214f0de-de0b-4371-b0c6-240ab56c149c" providerId="ADAL" clId="{6DF3764E-F2DB-5294-8BA6-08B05EF77479}" dt="2026-03-01T10:48:21.456" v="14066" actId="790"/>
          <ac:spMkLst>
            <pc:docMk/>
            <pc:sldMk cId="80537169" sldId="378"/>
            <ac:spMk id="4" creationId="{567A5F60-EE2B-195A-A9D4-391514D85E07}"/>
          </ac:spMkLst>
        </pc:spChg>
      </pc:sldChg>
      <pc:sldChg chg="addSp delSp modSp mod modNotesTx">
        <pc:chgData name="Chris Phillips (2429902)" userId="4214f0de-de0b-4371-b0c6-240ab56c149c" providerId="ADAL" clId="{6DF3764E-F2DB-5294-8BA6-08B05EF77479}" dt="2026-03-01T12:52:12.788" v="16971" actId="20577"/>
        <pc:sldMkLst>
          <pc:docMk/>
          <pc:sldMk cId="3612534317" sldId="379"/>
        </pc:sldMkLst>
        <pc:spChg chg="mod">
          <ac:chgData name="Chris Phillips (2429902)" userId="4214f0de-de0b-4371-b0c6-240ab56c149c" providerId="ADAL" clId="{6DF3764E-F2DB-5294-8BA6-08B05EF77479}" dt="2026-03-01T10:48:21.456" v="14066" actId="790"/>
          <ac:spMkLst>
            <pc:docMk/>
            <pc:sldMk cId="3612534317" sldId="379"/>
            <ac:spMk id="2" creationId="{0C6AEB04-D85C-5AAA-812F-DC856187878A}"/>
          </ac:spMkLst>
        </pc:spChg>
        <pc:spChg chg="add mod">
          <ac:chgData name="Chris Phillips (2429902)" userId="4214f0de-de0b-4371-b0c6-240ab56c149c" providerId="ADAL" clId="{6DF3764E-F2DB-5294-8BA6-08B05EF77479}" dt="2026-03-01T10:48:21.456" v="14066" actId="790"/>
          <ac:spMkLst>
            <pc:docMk/>
            <pc:sldMk cId="3612534317" sldId="379"/>
            <ac:spMk id="5" creationId="{C429FA4B-D9F2-FDE1-0650-F74FC1F154C5}"/>
          </ac:spMkLst>
        </pc:spChg>
        <pc:spChg chg="add mod">
          <ac:chgData name="Chris Phillips (2429902)" userId="4214f0de-de0b-4371-b0c6-240ab56c149c" providerId="ADAL" clId="{6DF3764E-F2DB-5294-8BA6-08B05EF77479}" dt="2026-03-01T12:40:51.620" v="16714" actId="1076"/>
          <ac:spMkLst>
            <pc:docMk/>
            <pc:sldMk cId="3612534317" sldId="379"/>
            <ac:spMk id="6" creationId="{58084CD4-86D0-AAC4-B115-03A19C4DDB50}"/>
          </ac:spMkLst>
        </pc:spChg>
        <pc:spChg chg="add mod">
          <ac:chgData name="Chris Phillips (2429902)" userId="4214f0de-de0b-4371-b0c6-240ab56c149c" providerId="ADAL" clId="{6DF3764E-F2DB-5294-8BA6-08B05EF77479}" dt="2026-03-01T12:45:54.790" v="16906" actId="20577"/>
          <ac:spMkLst>
            <pc:docMk/>
            <pc:sldMk cId="3612534317" sldId="379"/>
            <ac:spMk id="7" creationId="{D75EFA1B-C662-ED6C-567D-4C40F92C22E1}"/>
          </ac:spMkLst>
        </pc:spChg>
        <pc:spChg chg="add del mod">
          <ac:chgData name="Chris Phillips (2429902)" userId="4214f0de-de0b-4371-b0c6-240ab56c149c" providerId="ADAL" clId="{6DF3764E-F2DB-5294-8BA6-08B05EF77479}" dt="2026-03-01T12:40:45.645" v="16712" actId="478"/>
          <ac:spMkLst>
            <pc:docMk/>
            <pc:sldMk cId="3612534317" sldId="379"/>
            <ac:spMk id="8" creationId="{09C79B13-CA31-E5B0-64BB-D22876A7FC3F}"/>
          </ac:spMkLst>
        </pc:spChg>
        <pc:spChg chg="add mod">
          <ac:chgData name="Chris Phillips (2429902)" userId="4214f0de-de0b-4371-b0c6-240ab56c149c" providerId="ADAL" clId="{6DF3764E-F2DB-5294-8BA6-08B05EF77479}" dt="2026-03-01T12:45:44.161" v="16901" actId="20577"/>
          <ac:spMkLst>
            <pc:docMk/>
            <pc:sldMk cId="3612534317" sldId="379"/>
            <ac:spMk id="9" creationId="{F24040E1-6D57-85E8-68B7-8C36E38A926C}"/>
          </ac:spMkLst>
        </pc:spChg>
      </pc:sldChg>
      <pc:sldChg chg="addSp delSp modSp mod modNotesTx">
        <pc:chgData name="Chris Phillips (2429902)" userId="4214f0de-de0b-4371-b0c6-240ab56c149c" providerId="ADAL" clId="{6DF3764E-F2DB-5294-8BA6-08B05EF77479}" dt="2026-03-01T12:25:25.191" v="16686" actId="20577"/>
        <pc:sldMkLst>
          <pc:docMk/>
          <pc:sldMk cId="1059351161" sldId="386"/>
        </pc:sldMkLst>
        <pc:spChg chg="mod">
          <ac:chgData name="Chris Phillips (2429902)" userId="4214f0de-de0b-4371-b0c6-240ab56c149c" providerId="ADAL" clId="{6DF3764E-F2DB-5294-8BA6-08B05EF77479}" dt="2026-03-01T10:48:21.456" v="14066" actId="790"/>
          <ac:spMkLst>
            <pc:docMk/>
            <pc:sldMk cId="1059351161" sldId="386"/>
            <ac:spMk id="2" creationId="{FA73F0C5-DF6B-A073-E106-4924403C166D}"/>
          </ac:spMkLst>
        </pc:spChg>
        <pc:spChg chg="add mod">
          <ac:chgData name="Chris Phillips (2429902)" userId="4214f0de-de0b-4371-b0c6-240ab56c149c" providerId="ADAL" clId="{6DF3764E-F2DB-5294-8BA6-08B05EF77479}" dt="2026-03-01T11:57:33.157" v="16436" actId="20577"/>
          <ac:spMkLst>
            <pc:docMk/>
            <pc:sldMk cId="1059351161" sldId="386"/>
            <ac:spMk id="3" creationId="{47A8FA1B-7A42-F8C1-5805-0CD6AB9CBD49}"/>
          </ac:spMkLst>
        </pc:spChg>
        <pc:spChg chg="add mod">
          <ac:chgData name="Chris Phillips (2429902)" userId="4214f0de-de0b-4371-b0c6-240ab56c149c" providerId="ADAL" clId="{6DF3764E-F2DB-5294-8BA6-08B05EF77479}" dt="2026-03-01T11:59:20.689" v="16467" actId="20577"/>
          <ac:spMkLst>
            <pc:docMk/>
            <pc:sldMk cId="1059351161" sldId="386"/>
            <ac:spMk id="4" creationId="{20713F03-3319-D408-8E09-379634A38B47}"/>
          </ac:spMkLst>
        </pc:spChg>
        <pc:spChg chg="add mod">
          <ac:chgData name="Chris Phillips (2429902)" userId="4214f0de-de0b-4371-b0c6-240ab56c149c" providerId="ADAL" clId="{6DF3764E-F2DB-5294-8BA6-08B05EF77479}" dt="2026-03-01T11:58:45.736" v="16455" actId="20577"/>
          <ac:spMkLst>
            <pc:docMk/>
            <pc:sldMk cId="1059351161" sldId="386"/>
            <ac:spMk id="7" creationId="{995AE388-C92B-2937-EA38-1A9B5A32D414}"/>
          </ac:spMkLst>
        </pc:spChg>
        <pc:cxnChg chg="add mod">
          <ac:chgData name="Chris Phillips (2429902)" userId="4214f0de-de0b-4371-b0c6-240ab56c149c" providerId="ADAL" clId="{6DF3764E-F2DB-5294-8BA6-08B05EF77479}" dt="2026-03-01T11:57:29.385" v="16434" actId="208"/>
          <ac:cxnSpMkLst>
            <pc:docMk/>
            <pc:sldMk cId="1059351161" sldId="386"/>
            <ac:cxnSpMk id="12" creationId="{DCCFE3D7-BCD8-073B-50B4-2504F5437B5A}"/>
          </ac:cxnSpMkLst>
        </pc:cxnChg>
        <pc:cxnChg chg="add mod">
          <ac:chgData name="Chris Phillips (2429902)" userId="4214f0de-de0b-4371-b0c6-240ab56c149c" providerId="ADAL" clId="{6DF3764E-F2DB-5294-8BA6-08B05EF77479}" dt="2026-03-01T11:57:42.998" v="16440" actId="1076"/>
          <ac:cxnSpMkLst>
            <pc:docMk/>
            <pc:sldMk cId="1059351161" sldId="386"/>
            <ac:cxnSpMk id="13" creationId="{F16E2088-8179-A932-F2D2-773A60BA4B39}"/>
          </ac:cxnSpMkLst>
        </pc:cxnChg>
        <pc:cxnChg chg="add mod">
          <ac:chgData name="Chris Phillips (2429902)" userId="4214f0de-de0b-4371-b0c6-240ab56c149c" providerId="ADAL" clId="{6DF3764E-F2DB-5294-8BA6-08B05EF77479}" dt="2026-03-01T11:57:47.556" v="16442" actId="1076"/>
          <ac:cxnSpMkLst>
            <pc:docMk/>
            <pc:sldMk cId="1059351161" sldId="386"/>
            <ac:cxnSpMk id="14" creationId="{B8186A76-6938-033E-9E79-59E6411376ED}"/>
          </ac:cxnSpMkLst>
        </pc:cxnChg>
      </pc:sldChg>
      <pc:sldChg chg="addSp delSp modSp del mod modNotesTx">
        <pc:chgData name="Chris Phillips (2429902)" userId="4214f0de-de0b-4371-b0c6-240ab56c149c" providerId="ADAL" clId="{6DF3764E-F2DB-5294-8BA6-08B05EF77479}" dt="2026-03-01T10:24:20.741" v="12947" actId="2696"/>
        <pc:sldMkLst>
          <pc:docMk/>
          <pc:sldMk cId="3712994956" sldId="387"/>
        </pc:sldMkLst>
      </pc:sldChg>
      <pc:sldChg chg="addSp delSp modSp mod modNotesTx">
        <pc:chgData name="Chris Phillips (2429902)" userId="4214f0de-de0b-4371-b0c6-240ab56c149c" providerId="ADAL" clId="{6DF3764E-F2DB-5294-8BA6-08B05EF77479}" dt="2026-03-01T13:07:10.675" v="17084" actId="20577"/>
        <pc:sldMkLst>
          <pc:docMk/>
          <pc:sldMk cId="2751355306" sldId="389"/>
        </pc:sldMkLst>
        <pc:spChg chg="mod">
          <ac:chgData name="Chris Phillips (2429902)" userId="4214f0de-de0b-4371-b0c6-240ab56c149c" providerId="ADAL" clId="{6DF3764E-F2DB-5294-8BA6-08B05EF77479}" dt="2026-03-01T10:48:21.456" v="14066" actId="790"/>
          <ac:spMkLst>
            <pc:docMk/>
            <pc:sldMk cId="2751355306" sldId="389"/>
            <ac:spMk id="2" creationId="{28B04B0B-0098-BA07-D890-11B7F27E8E56}"/>
          </ac:spMkLst>
        </pc:spChg>
        <pc:spChg chg="del mod">
          <ac:chgData name="Chris Phillips (2429902)" userId="4214f0de-de0b-4371-b0c6-240ab56c149c" providerId="ADAL" clId="{6DF3764E-F2DB-5294-8BA6-08B05EF77479}" dt="2026-03-01T10:49:06.622" v="14067" actId="478"/>
          <ac:spMkLst>
            <pc:docMk/>
            <pc:sldMk cId="2751355306" sldId="389"/>
            <ac:spMk id="3" creationId="{A148EB0D-DDFC-B1F4-2780-1658716C1145}"/>
          </ac:spMkLst>
        </pc:spChg>
        <pc:spChg chg="add mod">
          <ac:chgData name="Chris Phillips (2429902)" userId="4214f0de-de0b-4371-b0c6-240ab56c149c" providerId="ADAL" clId="{6DF3764E-F2DB-5294-8BA6-08B05EF77479}" dt="2026-03-01T11:04:29.705" v="15206" actId="1076"/>
          <ac:spMkLst>
            <pc:docMk/>
            <pc:sldMk cId="2751355306" sldId="389"/>
            <ac:spMk id="4" creationId="{8A260F84-03EB-5953-2AB2-96C358BD4F78}"/>
          </ac:spMkLst>
        </pc:spChg>
        <pc:spChg chg="add del mod">
          <ac:chgData name="Chris Phillips (2429902)" userId="4214f0de-de0b-4371-b0c6-240ab56c149c" providerId="ADAL" clId="{6DF3764E-F2DB-5294-8BA6-08B05EF77479}" dt="2026-03-01T10:49:22.531" v="14071" actId="478"/>
          <ac:spMkLst>
            <pc:docMk/>
            <pc:sldMk cId="2751355306" sldId="389"/>
            <ac:spMk id="5" creationId="{4E8BE8AF-13A4-4159-0336-66FD303744F4}"/>
          </ac:spMkLst>
        </pc:spChg>
        <pc:spChg chg="add mod">
          <ac:chgData name="Chris Phillips (2429902)" userId="4214f0de-de0b-4371-b0c6-240ab56c149c" providerId="ADAL" clId="{6DF3764E-F2DB-5294-8BA6-08B05EF77479}" dt="2026-03-01T11:04:35" v="15207" actId="1076"/>
          <ac:spMkLst>
            <pc:docMk/>
            <pc:sldMk cId="2751355306" sldId="389"/>
            <ac:spMk id="7" creationId="{37057250-EB7F-5F3D-34B4-DD8520AB8AB7}"/>
          </ac:spMkLst>
        </pc:spChg>
        <pc:graphicFrameChg chg="add del mod modGraphic">
          <ac:chgData name="Chris Phillips (2429902)" userId="4214f0de-de0b-4371-b0c6-240ab56c149c" providerId="ADAL" clId="{6DF3764E-F2DB-5294-8BA6-08B05EF77479}" dt="2026-03-01T10:56:12.073" v="14346" actId="478"/>
          <ac:graphicFrameMkLst>
            <pc:docMk/>
            <pc:sldMk cId="2751355306" sldId="389"/>
            <ac:graphicFrameMk id="6" creationId="{1FCDE521-EFA6-D626-13E0-7B99A3B854FF}"/>
          </ac:graphicFrameMkLst>
        </pc:graphicFrameChg>
      </pc:sldChg>
      <pc:sldChg chg="addSp delSp modSp add del mod ord">
        <pc:chgData name="Chris Phillips (2429902)" userId="4214f0de-de0b-4371-b0c6-240ab56c149c" providerId="ADAL" clId="{6DF3764E-F2DB-5294-8BA6-08B05EF77479}" dt="2026-03-01T10:43:28.378" v="14034" actId="2696"/>
        <pc:sldMkLst>
          <pc:docMk/>
          <pc:sldMk cId="328354142" sldId="390"/>
        </pc:sldMkLst>
      </pc:sldChg>
      <pc:sldChg chg="addSp delSp modSp add mod modNotesTx">
        <pc:chgData name="Chris Phillips (2429902)" userId="4214f0de-de0b-4371-b0c6-240ab56c149c" providerId="ADAL" clId="{6DF3764E-F2DB-5294-8BA6-08B05EF77479}" dt="2026-03-01T16:37:17.698" v="17249" actId="20577"/>
        <pc:sldMkLst>
          <pc:docMk/>
          <pc:sldMk cId="2668202395" sldId="391"/>
        </pc:sldMkLst>
        <pc:spChg chg="mod">
          <ac:chgData name="Chris Phillips (2429902)" userId="4214f0de-de0b-4371-b0c6-240ab56c149c" providerId="ADAL" clId="{6DF3764E-F2DB-5294-8BA6-08B05EF77479}" dt="2026-03-01T10:48:21.456" v="14066" actId="790"/>
          <ac:spMkLst>
            <pc:docMk/>
            <pc:sldMk cId="2668202395" sldId="391"/>
            <ac:spMk id="2" creationId="{D067BC72-6BB2-3899-88DA-585785AC6268}"/>
          </ac:spMkLst>
        </pc:spChg>
        <pc:spChg chg="add mod">
          <ac:chgData name="Chris Phillips (2429902)" userId="4214f0de-de0b-4371-b0c6-240ab56c149c" providerId="ADAL" clId="{6DF3764E-F2DB-5294-8BA6-08B05EF77479}" dt="2026-03-01T16:06:50.279" v="17135" actId="5793"/>
          <ac:spMkLst>
            <pc:docMk/>
            <pc:sldMk cId="2668202395" sldId="391"/>
            <ac:spMk id="7" creationId="{391719EB-B8BF-6C20-13F3-E2A3BEFEECBA}"/>
          </ac:spMkLst>
        </pc:spChg>
      </pc:sldChg>
      <pc:sldChg chg="addSp delSp modSp add mod modNotesTx">
        <pc:chgData name="Chris Phillips (2429902)" userId="4214f0de-de0b-4371-b0c6-240ab56c149c" providerId="ADAL" clId="{6DF3764E-F2DB-5294-8BA6-08B05EF77479}" dt="2026-03-01T11:56:22.818" v="16427" actId="20577"/>
        <pc:sldMkLst>
          <pc:docMk/>
          <pc:sldMk cId="975778576" sldId="393"/>
        </pc:sldMkLst>
        <pc:spChg chg="mod">
          <ac:chgData name="Chris Phillips (2429902)" userId="4214f0de-de0b-4371-b0c6-240ab56c149c" providerId="ADAL" clId="{6DF3764E-F2DB-5294-8BA6-08B05EF77479}" dt="2026-03-01T10:48:21.456" v="14066" actId="790"/>
          <ac:spMkLst>
            <pc:docMk/>
            <pc:sldMk cId="975778576" sldId="393"/>
            <ac:spMk id="2" creationId="{1D4F3943-B694-DA3F-C6C3-996953A009DB}"/>
          </ac:spMkLst>
        </pc:spChg>
        <pc:spChg chg="mod">
          <ac:chgData name="Chris Phillips (2429902)" userId="4214f0de-de0b-4371-b0c6-240ab56c149c" providerId="ADAL" clId="{6DF3764E-F2DB-5294-8BA6-08B05EF77479}" dt="2026-03-01T10:48:21.456" v="14066" actId="790"/>
          <ac:spMkLst>
            <pc:docMk/>
            <pc:sldMk cId="975778576" sldId="393"/>
            <ac:spMk id="3" creationId="{5AFA6D43-AA64-A7EC-8FF4-7154B348EE40}"/>
          </ac:spMkLst>
        </pc:spChg>
        <pc:spChg chg="add mod">
          <ac:chgData name="Chris Phillips (2429902)" userId="4214f0de-de0b-4371-b0c6-240ab56c149c" providerId="ADAL" clId="{6DF3764E-F2DB-5294-8BA6-08B05EF77479}" dt="2026-03-01T11:56:19.167" v="16426" actId="20577"/>
          <ac:spMkLst>
            <pc:docMk/>
            <pc:sldMk cId="975778576" sldId="393"/>
            <ac:spMk id="6" creationId="{A743487E-5B1F-2B4E-3CD7-3D63F858A111}"/>
          </ac:spMkLst>
        </pc:spChg>
        <pc:spChg chg="add mod">
          <ac:chgData name="Chris Phillips (2429902)" userId="4214f0de-de0b-4371-b0c6-240ab56c149c" providerId="ADAL" clId="{6DF3764E-F2DB-5294-8BA6-08B05EF77479}" dt="2026-03-01T11:56:13.060" v="16424" actId="20577"/>
          <ac:spMkLst>
            <pc:docMk/>
            <pc:sldMk cId="975778576" sldId="393"/>
            <ac:spMk id="7" creationId="{4A27503C-3C36-74D5-A217-2CF5E19033FF}"/>
          </ac:spMkLst>
        </pc:spChg>
        <pc:spChg chg="add mod">
          <ac:chgData name="Chris Phillips (2429902)" userId="4214f0de-de0b-4371-b0c6-240ab56c149c" providerId="ADAL" clId="{6DF3764E-F2DB-5294-8BA6-08B05EF77479}" dt="2026-03-01T11:56:22.818" v="16427" actId="20577"/>
          <ac:spMkLst>
            <pc:docMk/>
            <pc:sldMk cId="975778576" sldId="393"/>
            <ac:spMk id="8" creationId="{50E91200-069A-BE35-1F8D-3A8B590DE415}"/>
          </ac:spMkLst>
        </pc:spChg>
        <pc:spChg chg="add mod">
          <ac:chgData name="Chris Phillips (2429902)" userId="4214f0de-de0b-4371-b0c6-240ab56c149c" providerId="ADAL" clId="{6DF3764E-F2DB-5294-8BA6-08B05EF77479}" dt="2026-03-01T10:48:21.456" v="14066" actId="790"/>
          <ac:spMkLst>
            <pc:docMk/>
            <pc:sldMk cId="975778576" sldId="393"/>
            <ac:spMk id="9" creationId="{E06B2805-F630-7729-5AF3-D080999B0350}"/>
          </ac:spMkLst>
        </pc:spChg>
        <pc:picChg chg="add mod">
          <ac:chgData name="Chris Phillips (2429902)" userId="4214f0de-de0b-4371-b0c6-240ab56c149c" providerId="ADAL" clId="{6DF3764E-F2DB-5294-8BA6-08B05EF77479}" dt="2026-02-28T13:09:30.279" v="11674" actId="1076"/>
          <ac:picMkLst>
            <pc:docMk/>
            <pc:sldMk cId="975778576" sldId="393"/>
            <ac:picMk id="2050" creationId="{F753E102-A308-ED0F-CAAD-CD454150D9A1}"/>
          </ac:picMkLst>
        </pc:picChg>
      </pc:sldChg>
      <pc:sldChg chg="modSp add mod">
        <pc:chgData name="Chris Phillips (2429902)" userId="4214f0de-de0b-4371-b0c6-240ab56c149c" providerId="ADAL" clId="{6DF3764E-F2DB-5294-8BA6-08B05EF77479}" dt="2026-03-01T11:14:01.110" v="15339" actId="113"/>
        <pc:sldMkLst>
          <pc:docMk/>
          <pc:sldMk cId="4274120824" sldId="394"/>
        </pc:sldMkLst>
        <pc:spChg chg="mod">
          <ac:chgData name="Chris Phillips (2429902)" userId="4214f0de-de0b-4371-b0c6-240ab56c149c" providerId="ADAL" clId="{6DF3764E-F2DB-5294-8BA6-08B05EF77479}" dt="2026-03-01T10:48:21.456" v="14066" actId="790"/>
          <ac:spMkLst>
            <pc:docMk/>
            <pc:sldMk cId="4274120824" sldId="394"/>
            <ac:spMk id="2" creationId="{DA3C69D1-274A-3A6B-7C5C-E8D176ABD1D6}"/>
          </ac:spMkLst>
        </pc:spChg>
        <pc:spChg chg="mod">
          <ac:chgData name="Chris Phillips (2429902)" userId="4214f0de-de0b-4371-b0c6-240ab56c149c" providerId="ADAL" clId="{6DF3764E-F2DB-5294-8BA6-08B05EF77479}" dt="2026-03-01T11:14:01.110" v="15339" actId="113"/>
          <ac:spMkLst>
            <pc:docMk/>
            <pc:sldMk cId="4274120824" sldId="394"/>
            <ac:spMk id="5" creationId="{9F9F6618-125A-60FF-D8D8-C7FC711302D8}"/>
          </ac:spMkLst>
        </pc:spChg>
      </pc:sldChg>
      <pc:sldChg chg="addSp delSp modSp add mod modNotesTx">
        <pc:chgData name="Chris Phillips (2429902)" userId="4214f0de-de0b-4371-b0c6-240ab56c149c" providerId="ADAL" clId="{6DF3764E-F2DB-5294-8BA6-08B05EF77479}" dt="2026-03-01T13:17:09.301" v="17131" actId="20577"/>
        <pc:sldMkLst>
          <pc:docMk/>
          <pc:sldMk cId="1189234921" sldId="395"/>
        </pc:sldMkLst>
        <pc:spChg chg="mod">
          <ac:chgData name="Chris Phillips (2429902)" userId="4214f0de-de0b-4371-b0c6-240ab56c149c" providerId="ADAL" clId="{6DF3764E-F2DB-5294-8BA6-08B05EF77479}" dt="2026-03-01T10:48:21.456" v="14066" actId="790"/>
          <ac:spMkLst>
            <pc:docMk/>
            <pc:sldMk cId="1189234921" sldId="395"/>
            <ac:spMk id="2" creationId="{844864DD-06E9-BDA6-EAE0-1A2770486669}"/>
          </ac:spMkLst>
        </pc:spChg>
        <pc:graphicFrameChg chg="add mod modGraphic">
          <ac:chgData name="Chris Phillips (2429902)" userId="4214f0de-de0b-4371-b0c6-240ab56c149c" providerId="ADAL" clId="{6DF3764E-F2DB-5294-8BA6-08B05EF77479}" dt="2026-03-01T13:11:50.700" v="17130" actId="20577"/>
          <ac:graphicFrameMkLst>
            <pc:docMk/>
            <pc:sldMk cId="1189234921" sldId="395"/>
            <ac:graphicFrameMk id="4" creationId="{C2B0587D-9828-9934-314C-59E408BF72F6}"/>
          </ac:graphicFrameMkLst>
        </pc:graphicFrameChg>
      </pc:sldChg>
      <pc:sldChg chg="modSp add mod">
        <pc:chgData name="Chris Phillips (2429902)" userId="4214f0de-de0b-4371-b0c6-240ab56c149c" providerId="ADAL" clId="{6DF3764E-F2DB-5294-8BA6-08B05EF77479}" dt="2026-03-01T11:44:04.700" v="15831" actId="20577"/>
        <pc:sldMkLst>
          <pc:docMk/>
          <pc:sldMk cId="101774779" sldId="396"/>
        </pc:sldMkLst>
        <pc:spChg chg="mod">
          <ac:chgData name="Chris Phillips (2429902)" userId="4214f0de-de0b-4371-b0c6-240ab56c149c" providerId="ADAL" clId="{6DF3764E-F2DB-5294-8BA6-08B05EF77479}" dt="2026-03-01T10:48:21.456" v="14066" actId="790"/>
          <ac:spMkLst>
            <pc:docMk/>
            <pc:sldMk cId="101774779" sldId="396"/>
            <ac:spMk id="2" creationId="{4215D9A4-6D8D-4190-018A-DD3EA6AA193A}"/>
          </ac:spMkLst>
        </pc:spChg>
        <pc:spChg chg="mod">
          <ac:chgData name="Chris Phillips (2429902)" userId="4214f0de-de0b-4371-b0c6-240ab56c149c" providerId="ADAL" clId="{6DF3764E-F2DB-5294-8BA6-08B05EF77479}" dt="2026-03-01T11:44:04.700" v="15831" actId="20577"/>
          <ac:spMkLst>
            <pc:docMk/>
            <pc:sldMk cId="101774779" sldId="396"/>
            <ac:spMk id="7" creationId="{F0731D5C-4A8B-F08A-A00B-76185A960FAF}"/>
          </ac:spMkLst>
        </pc:spChg>
      </pc:sldChg>
      <pc:sldChg chg="addSp delSp modSp add mod modNotesTx">
        <pc:chgData name="Chris Phillips (2429902)" userId="4214f0de-de0b-4371-b0c6-240ab56c149c" providerId="ADAL" clId="{6DF3764E-F2DB-5294-8BA6-08B05EF77479}" dt="2026-03-01T10:48:21.456" v="14066" actId="790"/>
        <pc:sldMkLst>
          <pc:docMk/>
          <pc:sldMk cId="2761373985" sldId="397"/>
        </pc:sldMkLst>
        <pc:spChg chg="mod">
          <ac:chgData name="Chris Phillips (2429902)" userId="4214f0de-de0b-4371-b0c6-240ab56c149c" providerId="ADAL" clId="{6DF3764E-F2DB-5294-8BA6-08B05EF77479}" dt="2026-03-01T10:48:21.456" v="14066" actId="790"/>
          <ac:spMkLst>
            <pc:docMk/>
            <pc:sldMk cId="2761373985" sldId="397"/>
            <ac:spMk id="2" creationId="{0EB95DBE-0B47-309C-CEFE-AF87C12EA20B}"/>
          </ac:spMkLst>
        </pc:spChg>
        <pc:spChg chg="add mod">
          <ac:chgData name="Chris Phillips (2429902)" userId="4214f0de-de0b-4371-b0c6-240ab56c149c" providerId="ADAL" clId="{6DF3764E-F2DB-5294-8BA6-08B05EF77479}" dt="2026-03-01T10:48:21.456" v="14066" actId="790"/>
          <ac:spMkLst>
            <pc:docMk/>
            <pc:sldMk cId="2761373985" sldId="397"/>
            <ac:spMk id="4" creationId="{48D513A5-6E2A-0B64-A693-F203700B8D92}"/>
          </ac:spMkLst>
        </pc:spChg>
        <pc:spChg chg="add mod">
          <ac:chgData name="Chris Phillips (2429902)" userId="4214f0de-de0b-4371-b0c6-240ab56c149c" providerId="ADAL" clId="{6DF3764E-F2DB-5294-8BA6-08B05EF77479}" dt="2026-03-01T10:48:21.456" v="14066" actId="790"/>
          <ac:spMkLst>
            <pc:docMk/>
            <pc:sldMk cId="2761373985" sldId="397"/>
            <ac:spMk id="5" creationId="{09F8B3DF-9524-8E87-3610-5B82C6C1FBE1}"/>
          </ac:spMkLst>
        </pc:spChg>
        <pc:spChg chg="add mod">
          <ac:chgData name="Chris Phillips (2429902)" userId="4214f0de-de0b-4371-b0c6-240ab56c149c" providerId="ADAL" clId="{6DF3764E-F2DB-5294-8BA6-08B05EF77479}" dt="2026-03-01T10:48:21.456" v="14066" actId="790"/>
          <ac:spMkLst>
            <pc:docMk/>
            <pc:sldMk cId="2761373985" sldId="397"/>
            <ac:spMk id="6" creationId="{3D55E2F0-F058-3AE9-C71F-68161380E023}"/>
          </ac:spMkLst>
        </pc:spChg>
        <pc:spChg chg="add mod">
          <ac:chgData name="Chris Phillips (2429902)" userId="4214f0de-de0b-4371-b0c6-240ab56c149c" providerId="ADAL" clId="{6DF3764E-F2DB-5294-8BA6-08B05EF77479}" dt="2026-03-01T10:48:21.456" v="14066" actId="790"/>
          <ac:spMkLst>
            <pc:docMk/>
            <pc:sldMk cId="2761373985" sldId="397"/>
            <ac:spMk id="8" creationId="{A66EC9C8-6B75-1005-F3EC-73A06E341DA0}"/>
          </ac:spMkLst>
        </pc:spChg>
        <pc:spChg chg="add del mod">
          <ac:chgData name="Chris Phillips (2429902)" userId="4214f0de-de0b-4371-b0c6-240ab56c149c" providerId="ADAL" clId="{6DF3764E-F2DB-5294-8BA6-08B05EF77479}" dt="2026-03-01T10:36:46.399" v="13414" actId="478"/>
          <ac:spMkLst>
            <pc:docMk/>
            <pc:sldMk cId="2761373985" sldId="397"/>
            <ac:spMk id="9" creationId="{30463D0D-964C-2F5A-115D-CDB505339151}"/>
          </ac:spMkLst>
        </pc:spChg>
        <pc:spChg chg="add del mod">
          <ac:chgData name="Chris Phillips (2429902)" userId="4214f0de-de0b-4371-b0c6-240ab56c149c" providerId="ADAL" clId="{6DF3764E-F2DB-5294-8BA6-08B05EF77479}" dt="2026-03-01T10:36:39.678" v="13412" actId="478"/>
          <ac:spMkLst>
            <pc:docMk/>
            <pc:sldMk cId="2761373985" sldId="397"/>
            <ac:spMk id="11" creationId="{DD3BEDAB-CD72-A463-1FAE-A3908DB707FF}"/>
          </ac:spMkLst>
        </pc:spChg>
        <pc:spChg chg="add mod">
          <ac:chgData name="Chris Phillips (2429902)" userId="4214f0de-de0b-4371-b0c6-240ab56c149c" providerId="ADAL" clId="{6DF3764E-F2DB-5294-8BA6-08B05EF77479}" dt="2026-03-01T10:48:21.456" v="14066" actId="790"/>
          <ac:spMkLst>
            <pc:docMk/>
            <pc:sldMk cId="2761373985" sldId="397"/>
            <ac:spMk id="12" creationId="{29F3DDAA-7754-321A-636E-3B4C046B7A6A}"/>
          </ac:spMkLst>
        </pc:spChg>
        <pc:graphicFrameChg chg="add mod modGraphic">
          <ac:chgData name="Chris Phillips (2429902)" userId="4214f0de-de0b-4371-b0c6-240ab56c149c" providerId="ADAL" clId="{6DF3764E-F2DB-5294-8BA6-08B05EF77479}" dt="2026-03-01T10:48:21.456" v="14066" actId="790"/>
          <ac:graphicFrameMkLst>
            <pc:docMk/>
            <pc:sldMk cId="2761373985" sldId="397"/>
            <ac:graphicFrameMk id="3" creationId="{1D74BDEB-2619-FF77-26E2-62C0317AC964}"/>
          </ac:graphicFrameMkLst>
        </pc:graphicFrameChg>
        <pc:graphicFrameChg chg="add mod modGraphic">
          <ac:chgData name="Chris Phillips (2429902)" userId="4214f0de-de0b-4371-b0c6-240ab56c149c" providerId="ADAL" clId="{6DF3764E-F2DB-5294-8BA6-08B05EF77479}" dt="2026-03-01T10:48:21.456" v="14066" actId="790"/>
          <ac:graphicFrameMkLst>
            <pc:docMk/>
            <pc:sldMk cId="2761373985" sldId="397"/>
            <ac:graphicFrameMk id="10" creationId="{29BA04FD-08EF-C490-F499-CAB835B830C2}"/>
          </ac:graphicFrameMkLst>
        </pc:graphicFrameChg>
      </pc:sldChg>
      <pc:sldMasterChg chg="delSldLayout">
        <pc:chgData name="Chris Phillips (2429902)" userId="4214f0de-de0b-4371-b0c6-240ab56c149c" providerId="ADAL" clId="{6DF3764E-F2DB-5294-8BA6-08B05EF77479}" dt="2026-02-23T19:49:22.646" v="5093" actId="2696"/>
        <pc:sldMasterMkLst>
          <pc:docMk/>
          <pc:sldMasterMk cId="1384196811" sldId="2147483658"/>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A22887-78C5-47BA-959D-E405FF86E0CF}" type="datetimeFigureOut">
              <a:t>3/2/26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AF4712-22CD-495C-9C8F-C961E3D86F72}" type="slidenum">
              <a:t>‹#›</a:t>
            </a:fld>
            <a:endParaRPr lang="en-GB"/>
          </a:p>
        </p:txBody>
      </p:sp>
    </p:spTree>
    <p:extLst>
      <p:ext uri="{BB962C8B-B14F-4D97-AF65-F5344CB8AC3E}">
        <p14:creationId xmlns:p14="http://schemas.microsoft.com/office/powerpoint/2010/main" val="2978318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2AF4712-22CD-495C-9C8F-C961E3D86F72}" type="slidenum">
              <a:t>2</a:t>
            </a:fld>
            <a:endParaRPr lang="en-GB"/>
          </a:p>
        </p:txBody>
      </p:sp>
    </p:spTree>
    <p:extLst>
      <p:ext uri="{BB962C8B-B14F-4D97-AF65-F5344CB8AC3E}">
        <p14:creationId xmlns:p14="http://schemas.microsoft.com/office/powerpoint/2010/main" val="3745611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A7B9D-FD3B-2E5E-A2C6-67131C8068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FE8166-A5FD-D07B-64A5-8E755031E2D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8D4E506-43E0-E914-0BFD-D68587D5ED77}"/>
              </a:ext>
            </a:extLst>
          </p:cNvPr>
          <p:cNvSpPr>
            <a:spLocks noGrp="1"/>
          </p:cNvSpPr>
          <p:nvPr>
            <p:ph type="body" idx="1"/>
          </p:nvPr>
        </p:nvSpPr>
        <p:spPr/>
        <p:txBody>
          <a:bodyPr/>
          <a:lstStyle/>
          <a:p>
            <a:endParaRPr lang="en-US" dirty="0">
              <a:ea typeface="Calibri"/>
              <a:cs typeface="Calibri"/>
            </a:endParaRPr>
          </a:p>
        </p:txBody>
      </p:sp>
      <p:sp>
        <p:nvSpPr>
          <p:cNvPr id="4" name="Slide Number Placeholder 3">
            <a:extLst>
              <a:ext uri="{FF2B5EF4-FFF2-40B4-BE49-F238E27FC236}">
                <a16:creationId xmlns:a16="http://schemas.microsoft.com/office/drawing/2014/main" id="{4CC65A80-4155-8A7E-06D0-BC026AE4EC2F}"/>
              </a:ext>
            </a:extLst>
          </p:cNvPr>
          <p:cNvSpPr>
            <a:spLocks noGrp="1"/>
          </p:cNvSpPr>
          <p:nvPr>
            <p:ph type="sldNum" sz="quarter" idx="5"/>
          </p:nvPr>
        </p:nvSpPr>
        <p:spPr/>
        <p:txBody>
          <a:bodyPr/>
          <a:lstStyle/>
          <a:p>
            <a:fld id="{A2AF4712-22CD-495C-9C8F-C961E3D86F72}" type="slidenum">
              <a:t>3</a:t>
            </a:fld>
            <a:endParaRPr lang="en-GB"/>
          </a:p>
        </p:txBody>
      </p:sp>
    </p:spTree>
    <p:extLst>
      <p:ext uri="{BB962C8B-B14F-4D97-AF65-F5344CB8AC3E}">
        <p14:creationId xmlns:p14="http://schemas.microsoft.com/office/powerpoint/2010/main" val="1038141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A3C585-AE9D-C53E-0134-D3CBD89C0B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5B5B76-3571-6323-EB5E-709E76F4A8A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E1B5BEC-8178-FD70-8631-F48EB7511428}"/>
              </a:ext>
            </a:extLst>
          </p:cNvPr>
          <p:cNvSpPr>
            <a:spLocks noGrp="1"/>
          </p:cNvSpPr>
          <p:nvPr>
            <p:ph type="body" idx="1"/>
          </p:nvPr>
        </p:nvSpPr>
        <p:spPr/>
        <p:txBody>
          <a:bodyPr/>
          <a:lstStyle/>
          <a:p>
            <a:r>
              <a:rPr lang="en-GB" dirty="0"/>
              <a:t>The UK Public Sector is currently at a crossroad. On one hand, there is a clear mandate for 'Smart Government' transformation with the State of Digital Government review 2025 outlining the digital vision for the public sector whilst recognising the current limitations such as limited technical expertise as well as a finite budget. Additionally, as </a:t>
            </a:r>
            <a:r>
              <a:rPr lang="en-GB" dirty="0" err="1"/>
              <a:t>Prihatmanto</a:t>
            </a:r>
            <a:r>
              <a:rPr lang="en-GB" dirty="0"/>
              <a:t> et al. identify, departments are struggling with systemic barriers like legacy 'technical debt' and fragmented knowledge. </a:t>
            </a:r>
          </a:p>
          <a:p>
            <a:endParaRPr lang="en-GB" dirty="0"/>
          </a:p>
          <a:p>
            <a:r>
              <a:rPr lang="en-GB" dirty="0"/>
              <a:t>This has led to two distinct crises: first, the internal governance gap - a behavioural shift where 71% of staff are 'taking the guardrails off' by using Shadow AI to increase productivity; and secondly, The external defensive gap -  a technical delay where there are failings to adopt the proactive, offensive AI security defences that </a:t>
            </a:r>
            <a:r>
              <a:rPr lang="en-GB" dirty="0" err="1"/>
              <a:t>Jagli</a:t>
            </a:r>
            <a:r>
              <a:rPr lang="en-GB" dirty="0"/>
              <a:t> et al. prove are necessary to stay ahead of modern threats. </a:t>
            </a:r>
          </a:p>
          <a:p>
            <a:endParaRPr lang="en-GB" dirty="0"/>
          </a:p>
          <a:p>
            <a:r>
              <a:rPr lang="en-GB" dirty="0"/>
              <a:t>My research focuses on this specific strategic gap, addressing the inconsistencies of this disparate landscape.</a:t>
            </a:r>
            <a:endParaRPr lang="en-US" dirty="0">
              <a:ea typeface="Calibri"/>
              <a:cs typeface="Calibri"/>
            </a:endParaRPr>
          </a:p>
        </p:txBody>
      </p:sp>
      <p:sp>
        <p:nvSpPr>
          <p:cNvPr id="4" name="Slide Number Placeholder 3">
            <a:extLst>
              <a:ext uri="{FF2B5EF4-FFF2-40B4-BE49-F238E27FC236}">
                <a16:creationId xmlns:a16="http://schemas.microsoft.com/office/drawing/2014/main" id="{04EF192B-8C3F-A3A4-C39C-8BB9143A4F34}"/>
              </a:ext>
            </a:extLst>
          </p:cNvPr>
          <p:cNvSpPr>
            <a:spLocks noGrp="1"/>
          </p:cNvSpPr>
          <p:nvPr>
            <p:ph type="sldNum" sz="quarter" idx="5"/>
          </p:nvPr>
        </p:nvSpPr>
        <p:spPr/>
        <p:txBody>
          <a:bodyPr/>
          <a:lstStyle/>
          <a:p>
            <a:fld id="{A2AF4712-22CD-495C-9C8F-C961E3D86F72}" type="slidenum">
              <a:t>4</a:t>
            </a:fld>
            <a:endParaRPr lang="en-GB"/>
          </a:p>
        </p:txBody>
      </p:sp>
    </p:spTree>
    <p:extLst>
      <p:ext uri="{BB962C8B-B14F-4D97-AF65-F5344CB8AC3E}">
        <p14:creationId xmlns:p14="http://schemas.microsoft.com/office/powerpoint/2010/main" val="3540502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research problem centres on a critical strategic inconsistency. As established in the background, there is a dual aspect of identified and unmanaged risk. </a:t>
            </a:r>
          </a:p>
          <a:p>
            <a:endParaRPr lang="en-GB" dirty="0"/>
          </a:p>
          <a:p>
            <a:r>
              <a:rPr lang="en-GB" dirty="0"/>
              <a:t>On one side, </a:t>
            </a:r>
            <a:r>
              <a:rPr lang="en-GB" dirty="0" err="1"/>
              <a:t>Puthal</a:t>
            </a:r>
            <a:r>
              <a:rPr lang="en-GB" dirty="0"/>
              <a:t> et al. and the Microsoft research into user behaviours highlight that a lack of sanctioned tools and appropriate governance has forced 71% of staff into using unapproved methods to achieve their tasks causing an internal risk. On the other side, Akhtar and </a:t>
            </a:r>
            <a:r>
              <a:rPr lang="en-GB" dirty="0" err="1"/>
              <a:t>Rawol</a:t>
            </a:r>
            <a:r>
              <a:rPr lang="en-GB" dirty="0"/>
              <a:t> demonstrate that there are failings to utilise proactive AI defences that could fortify systems, addressing an external gap. The problem is that these are not just technical glitches; they are symptoms of a fragmented implementation strategy caused by factors such as legacy architecture, inadequate budget and lack of skilled resources. </a:t>
            </a:r>
          </a:p>
          <a:p>
            <a:endParaRPr lang="en-GB" dirty="0"/>
          </a:p>
          <a:p>
            <a:r>
              <a:rPr lang="en-GB" dirty="0"/>
              <a:t>The literature gap I have identified is that current research fails to provide a socio-technical framework that treats these internal and external risks as a single, manageable strategic challenge. This research aims to fill that void.</a:t>
            </a:r>
          </a:p>
        </p:txBody>
      </p:sp>
      <p:sp>
        <p:nvSpPr>
          <p:cNvPr id="4" name="Slide Number Placeholder 3"/>
          <p:cNvSpPr>
            <a:spLocks noGrp="1"/>
          </p:cNvSpPr>
          <p:nvPr>
            <p:ph type="sldNum" sz="quarter" idx="5"/>
          </p:nvPr>
        </p:nvSpPr>
        <p:spPr/>
        <p:txBody>
          <a:bodyPr/>
          <a:lstStyle/>
          <a:p>
            <a:fld id="{A2AF4712-22CD-495C-9C8F-C961E3D86F72}" type="slidenum">
              <a:rPr lang="en-GB" smtClean="0"/>
              <a:t>5</a:t>
            </a:fld>
            <a:endParaRPr lang="en-GB"/>
          </a:p>
        </p:txBody>
      </p:sp>
    </p:spTree>
    <p:extLst>
      <p:ext uri="{BB962C8B-B14F-4D97-AF65-F5344CB8AC3E}">
        <p14:creationId xmlns:p14="http://schemas.microsoft.com/office/powerpoint/2010/main" val="14527453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research aim is </a:t>
            </a:r>
            <a:r>
              <a:rPr lang="en-GB" sz="1200" b="0" kern="1200" noProof="1">
                <a:solidFill>
                  <a:schemeClr val="tx1"/>
                </a:solidFill>
                <a:effectLst/>
                <a:latin typeface="+mn-lt"/>
                <a:ea typeface="+mn-ea"/>
                <a:cs typeface="+mn-cs"/>
              </a:rPr>
              <a:t>to</a:t>
            </a:r>
            <a:r>
              <a:rPr lang="en-GB" dirty="0"/>
              <a:t> bridge the gap between high-level strategic vision and the fragmented operational reality by </a:t>
            </a:r>
            <a:r>
              <a:rPr lang="en-GB" sz="1200" b="0" noProof="1"/>
              <a:t>evaluating the strategic inconsistency of AI adoption within the UK Government public sector, appraising the governance gap of unmanaged Shadow AI and the missed opportunities of proactive offensive security mechanisms to bolster resilience.</a:t>
            </a:r>
            <a:endParaRPr lang="en-GB" sz="1200" b="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Objective 1</a:t>
            </a:r>
            <a:r>
              <a:rPr lang="en-GB" sz="1200" kern="1200" dirty="0">
                <a:solidFill>
                  <a:schemeClr val="tx1"/>
                </a:solidFill>
                <a:effectLst/>
                <a:latin typeface="+mn-lt"/>
                <a:ea typeface="+mn-ea"/>
                <a:cs typeface="+mn-cs"/>
              </a:rPr>
              <a:t> focuses on the </a:t>
            </a:r>
            <a:r>
              <a:rPr lang="en-GB" sz="1200" b="1" kern="1200" dirty="0">
                <a:solidFill>
                  <a:schemeClr val="tx1"/>
                </a:solidFill>
                <a:effectLst/>
                <a:latin typeface="+mn-lt"/>
                <a:ea typeface="+mn-ea"/>
                <a:cs typeface="+mn-cs"/>
              </a:rPr>
              <a:t>Governance Gap</a:t>
            </a:r>
            <a:r>
              <a:rPr lang="en-GB" sz="1200" kern="1200" dirty="0">
                <a:solidFill>
                  <a:schemeClr val="tx1"/>
                </a:solidFill>
                <a:effectLst/>
                <a:latin typeface="+mn-lt"/>
                <a:ea typeface="+mn-ea"/>
                <a:cs typeface="+mn-cs"/>
              </a:rPr>
              <a:t>. I am analysing how effectively current frameworks handle the 71% of staff already using unsanctioned tools. This isn't just a policy check; it's a security necessity, as </a:t>
            </a:r>
            <a:r>
              <a:rPr lang="en-GB" sz="1200" b="1" kern="1200" dirty="0" err="1">
                <a:solidFill>
                  <a:schemeClr val="tx1"/>
                </a:solidFill>
                <a:effectLst/>
                <a:latin typeface="+mn-lt"/>
                <a:ea typeface="+mn-ea"/>
                <a:cs typeface="+mn-cs"/>
              </a:rPr>
              <a:t>Puthal</a:t>
            </a:r>
            <a:r>
              <a:rPr lang="en-GB" sz="1200" b="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 warn that Shadow AI is the 'unseen frontier' of data leakage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Objective 2</a:t>
            </a:r>
            <a:r>
              <a:rPr lang="en-GB" sz="1200" kern="1200" dirty="0">
                <a:solidFill>
                  <a:schemeClr val="tx1"/>
                </a:solidFill>
                <a:effectLst/>
                <a:latin typeface="+mn-lt"/>
                <a:ea typeface="+mn-ea"/>
                <a:cs typeface="+mn-cs"/>
              </a:rPr>
              <a:t> shifts to </a:t>
            </a:r>
            <a:r>
              <a:rPr lang="en-GB" sz="1200" b="1" kern="1200" dirty="0">
                <a:solidFill>
                  <a:schemeClr val="tx1"/>
                </a:solidFill>
                <a:effectLst/>
                <a:latin typeface="+mn-lt"/>
                <a:ea typeface="+mn-ea"/>
                <a:cs typeface="+mn-cs"/>
              </a:rPr>
              <a:t>Defensive Capability</a:t>
            </a:r>
            <a:r>
              <a:rPr lang="en-GB" sz="1200" kern="1200" dirty="0">
                <a:solidFill>
                  <a:schemeClr val="tx1"/>
                </a:solidFill>
                <a:effectLst/>
                <a:latin typeface="+mn-lt"/>
                <a:ea typeface="+mn-ea"/>
                <a:cs typeface="+mn-cs"/>
              </a:rPr>
              <a:t>. Here, I am moving away from reactive defence to measure how </a:t>
            </a:r>
            <a:r>
              <a:rPr lang="en-GB" sz="1200" b="1" kern="1200" dirty="0">
                <a:solidFill>
                  <a:schemeClr val="tx1"/>
                </a:solidFill>
                <a:effectLst/>
                <a:latin typeface="+mn-lt"/>
                <a:ea typeface="+mn-ea"/>
                <a:cs typeface="+mn-cs"/>
              </a:rPr>
              <a:t>Offensive AI techniques</a:t>
            </a:r>
            <a:r>
              <a:rPr lang="en-GB" sz="1200" kern="1200" dirty="0">
                <a:solidFill>
                  <a:schemeClr val="tx1"/>
                </a:solidFill>
                <a:effectLst/>
                <a:latin typeface="+mn-lt"/>
                <a:ea typeface="+mn-ea"/>
                <a:cs typeface="+mn-cs"/>
              </a:rPr>
              <a:t> provide a tangible 'Resilience Gain' . Crucially, I am incorporating </a:t>
            </a:r>
            <a:r>
              <a:rPr lang="en-GB" sz="1200" b="1" kern="1200" dirty="0" err="1">
                <a:solidFill>
                  <a:schemeClr val="tx1"/>
                </a:solidFill>
                <a:effectLst/>
                <a:latin typeface="+mn-lt"/>
                <a:ea typeface="+mn-ea"/>
                <a:cs typeface="+mn-cs"/>
              </a:rPr>
              <a:t>Yampolskiy’s</a:t>
            </a:r>
            <a:r>
              <a:rPr lang="en-GB" sz="1200" kern="1200" dirty="0">
                <a:solidFill>
                  <a:schemeClr val="tx1"/>
                </a:solidFill>
                <a:effectLst/>
                <a:latin typeface="+mn-lt"/>
                <a:ea typeface="+mn-ea"/>
                <a:cs typeface="+mn-cs"/>
              </a:rPr>
              <a:t> research on </a:t>
            </a:r>
            <a:r>
              <a:rPr lang="en-GB" sz="1200" b="1" kern="1200" dirty="0">
                <a:solidFill>
                  <a:schemeClr val="tx1"/>
                </a:solidFill>
                <a:effectLst/>
                <a:latin typeface="+mn-lt"/>
                <a:ea typeface="+mn-ea"/>
                <a:cs typeface="+mn-cs"/>
              </a:rPr>
              <a:t>controllability limits</a:t>
            </a:r>
            <a:r>
              <a:rPr lang="en-GB" sz="1200" kern="1200" dirty="0">
                <a:solidFill>
                  <a:schemeClr val="tx1"/>
                </a:solidFill>
                <a:effectLst/>
                <a:latin typeface="+mn-lt"/>
                <a:ea typeface="+mn-ea"/>
                <a:cs typeface="+mn-cs"/>
              </a:rPr>
              <a:t>. This ensures my assessment isn't just about speed, but about the safe and verified application of AI in a public sector context.</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Objective 3</a:t>
            </a:r>
            <a:r>
              <a:rPr lang="en-GB" sz="1200" kern="1200" dirty="0">
                <a:solidFill>
                  <a:schemeClr val="tx1"/>
                </a:solidFill>
                <a:effectLst/>
                <a:latin typeface="+mn-lt"/>
                <a:ea typeface="+mn-ea"/>
                <a:cs typeface="+mn-cs"/>
              </a:rPr>
              <a:t> is the synthesis. I will develop the </a:t>
            </a:r>
            <a:r>
              <a:rPr lang="en-GB" sz="1200" b="1" kern="1200" dirty="0">
                <a:solidFill>
                  <a:schemeClr val="tx1"/>
                </a:solidFill>
                <a:effectLst/>
                <a:latin typeface="+mn-lt"/>
                <a:ea typeface="+mn-ea"/>
                <a:cs typeface="+mn-cs"/>
              </a:rPr>
              <a:t>'Active Guardrail' model</a:t>
            </a:r>
            <a:r>
              <a:rPr lang="en-GB" sz="1200" kern="1200" dirty="0">
                <a:solidFill>
                  <a:schemeClr val="tx1"/>
                </a:solidFill>
                <a:effectLst/>
                <a:latin typeface="+mn-lt"/>
                <a:ea typeface="+mn-ea"/>
                <a:cs typeface="+mn-cs"/>
              </a:rPr>
              <a:t>. This is where I address the 'Implementation Challenges' identified by </a:t>
            </a:r>
            <a:r>
              <a:rPr lang="en-GB" sz="1200" b="1" kern="1200" dirty="0" err="1">
                <a:solidFill>
                  <a:schemeClr val="tx1"/>
                </a:solidFill>
                <a:effectLst/>
                <a:latin typeface="+mn-lt"/>
                <a:ea typeface="+mn-ea"/>
                <a:cs typeface="+mn-cs"/>
              </a:rPr>
              <a:t>Prihatmanto</a:t>
            </a:r>
            <a:r>
              <a:rPr lang="en-GB" sz="1200" b="1" kern="1200" dirty="0">
                <a:solidFill>
                  <a:schemeClr val="tx1"/>
                </a:solidFill>
                <a:effectLst/>
                <a:latin typeface="+mn-lt"/>
                <a:ea typeface="+mn-ea"/>
                <a:cs typeface="+mn-cs"/>
              </a:rPr>
              <a:t> et al.</a:t>
            </a:r>
            <a:r>
              <a:rPr lang="en-GB" sz="1200" kern="1200" dirty="0">
                <a:solidFill>
                  <a:schemeClr val="tx1"/>
                </a:solidFill>
                <a:effectLst/>
                <a:latin typeface="+mn-lt"/>
                <a:ea typeface="+mn-ea"/>
                <a:cs typeface="+mn-cs"/>
              </a:rPr>
              <a:t>—specifically the </a:t>
            </a:r>
            <a:r>
              <a:rPr lang="en-GB" sz="1200" b="1" kern="1200" dirty="0">
                <a:solidFill>
                  <a:schemeClr val="tx1"/>
                </a:solidFill>
                <a:effectLst/>
                <a:latin typeface="+mn-lt"/>
                <a:ea typeface="+mn-ea"/>
                <a:cs typeface="+mn-cs"/>
              </a:rPr>
              <a:t>technical debt</a:t>
            </a:r>
            <a:r>
              <a:rPr lang="en-GB" sz="1200" kern="1200" dirty="0">
                <a:solidFill>
                  <a:schemeClr val="tx1"/>
                </a:solidFill>
                <a:effectLst/>
                <a:latin typeface="+mn-lt"/>
                <a:ea typeface="+mn-ea"/>
                <a:cs typeface="+mn-cs"/>
              </a:rPr>
              <a:t> and legacy barriers that often cause 'Smart Government' projects to fail . By using </a:t>
            </a:r>
            <a:r>
              <a:rPr lang="en-GB" sz="1200" b="1" kern="1200" dirty="0">
                <a:solidFill>
                  <a:schemeClr val="tx1"/>
                </a:solidFill>
                <a:effectLst/>
                <a:latin typeface="+mn-lt"/>
                <a:ea typeface="+mn-ea"/>
                <a:cs typeface="+mn-cs"/>
              </a:rPr>
              <a:t>Michael et al.’s</a:t>
            </a:r>
            <a:r>
              <a:rPr lang="en-GB" sz="1200" kern="1200" dirty="0">
                <a:solidFill>
                  <a:schemeClr val="tx1"/>
                </a:solidFill>
                <a:effectLst/>
                <a:latin typeface="+mn-lt"/>
                <a:ea typeface="+mn-ea"/>
                <a:cs typeface="+mn-cs"/>
              </a:rPr>
              <a:t> socio-technical framing , I ensure that the final framework is a practical bridge between suitable technical resilience and the reality of UK government resources.</a:t>
            </a:r>
          </a:p>
        </p:txBody>
      </p:sp>
      <p:sp>
        <p:nvSpPr>
          <p:cNvPr id="4" name="Slide Number Placeholder 3"/>
          <p:cNvSpPr>
            <a:spLocks noGrp="1"/>
          </p:cNvSpPr>
          <p:nvPr>
            <p:ph type="sldNum" sz="quarter" idx="5"/>
          </p:nvPr>
        </p:nvSpPr>
        <p:spPr/>
        <p:txBody>
          <a:bodyPr/>
          <a:lstStyle/>
          <a:p>
            <a:fld id="{A2AF4712-22CD-495C-9C8F-C961E3D86F72}" type="slidenum">
              <a:rPr lang="en-GB" smtClean="0"/>
              <a:t>6</a:t>
            </a:fld>
            <a:endParaRPr lang="en-GB"/>
          </a:p>
        </p:txBody>
      </p:sp>
    </p:spTree>
    <p:extLst>
      <p:ext uri="{BB962C8B-B14F-4D97-AF65-F5344CB8AC3E}">
        <p14:creationId xmlns:p14="http://schemas.microsoft.com/office/powerpoint/2010/main" val="3866092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7FF01-F261-544B-3460-D24F4BAA51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E117D2-CCB1-B28B-D048-4EB06C5A037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EAFE924-E415-2326-6E6F-3331DFDF8CBD}"/>
              </a:ext>
            </a:extLst>
          </p:cNvPr>
          <p:cNvSpPr>
            <a:spLocks noGrp="1"/>
          </p:cNvSpPr>
          <p:nvPr>
            <p:ph type="body" idx="1"/>
          </p:nvPr>
        </p:nvSpPr>
        <p:spPr/>
        <p:txBody>
          <a:bodyPr/>
          <a:lstStyle/>
          <a:p>
            <a:r>
              <a:rPr lang="en-GB" i="0" dirty="0"/>
              <a:t>This table summarises the eight core academic papers informing my proposal which </a:t>
            </a:r>
            <a:r>
              <a:rPr lang="en-GB" sz="1200" kern="1200" dirty="0">
                <a:solidFill>
                  <a:schemeClr val="tx1"/>
                </a:solidFill>
                <a:effectLst/>
                <a:latin typeface="+mn-lt"/>
                <a:ea typeface="+mn-ea"/>
                <a:cs typeface="+mn-cs"/>
              </a:rPr>
              <a:t>define the boundaries of this strategic inconsistency.</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Internal Governance Gap</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work of </a:t>
            </a:r>
            <a:r>
              <a:rPr lang="en-GB" sz="1200" kern="1200" dirty="0" err="1">
                <a:solidFill>
                  <a:schemeClr val="tx1"/>
                </a:solidFill>
                <a:effectLst/>
                <a:latin typeface="+mn-lt"/>
                <a:ea typeface="+mn-ea"/>
                <a:cs typeface="+mn-cs"/>
              </a:rPr>
              <a:t>Puthal</a:t>
            </a:r>
            <a:r>
              <a:rPr lang="en-GB" sz="1200" kern="1200" dirty="0">
                <a:solidFill>
                  <a:schemeClr val="tx1"/>
                </a:solidFill>
                <a:effectLst/>
                <a:latin typeface="+mn-lt"/>
                <a:ea typeface="+mn-ea"/>
                <a:cs typeface="+mn-cs"/>
              </a:rPr>
              <a:t> et al. is foundational here, as it defines 'Shadow AI' not just as an IT nuisance, but as an 'unseen frontier' of risk regarding model poisoning and data leakage. This risk is driven by unmet user needs; as Haag and Eckhardt prove, traditional cybersecurity 'blocking' is ineffective because users will always find a way to maintain productivity. This academic consensus directly justifies my use of the Microsoft 2025 user behaviour data to establish a baseline of how often staff are 'off-roading' into unauthorised tools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External Defensive Gap</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Moving to the technical defence, Akhtar and </a:t>
            </a:r>
            <a:r>
              <a:rPr lang="en-GB" sz="1200" kern="1200" dirty="0" err="1">
                <a:solidFill>
                  <a:schemeClr val="tx1"/>
                </a:solidFill>
                <a:effectLst/>
                <a:latin typeface="+mn-lt"/>
                <a:ea typeface="+mn-ea"/>
                <a:cs typeface="+mn-cs"/>
              </a:rPr>
              <a:t>Rawol</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Jagli</a:t>
            </a:r>
            <a:r>
              <a:rPr lang="en-GB" sz="1200" kern="1200" dirty="0">
                <a:solidFill>
                  <a:schemeClr val="tx1"/>
                </a:solidFill>
                <a:effectLst/>
                <a:latin typeface="+mn-lt"/>
                <a:ea typeface="+mn-ea"/>
                <a:cs typeface="+mn-cs"/>
              </a:rPr>
              <a:t> et al. provide the evidence for the proactive shift I’m proposing. They demonstrate that AI transforms cybersecurity from a reactive, human-led struggle into an adaptable, intelligent paradigm. By using machine learning for real-time behavioural analysis, we can stay 'one step ahead' of attacks . These technical benchmarks provide the mathematical 'success rates' I will use in my experiment to prove how AI can scale against external threats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Implementation Barriers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However, we must address why these two gaps exist. </a:t>
            </a:r>
            <a:r>
              <a:rPr lang="en-GB" sz="1200" kern="1200" dirty="0" err="1">
                <a:solidFill>
                  <a:schemeClr val="tx1"/>
                </a:solidFill>
                <a:effectLst/>
                <a:latin typeface="+mn-lt"/>
                <a:ea typeface="+mn-ea"/>
                <a:cs typeface="+mn-cs"/>
              </a:rPr>
              <a:t>Prihatmanto</a:t>
            </a:r>
            <a:r>
              <a:rPr lang="en-GB" sz="1200" kern="1200" dirty="0">
                <a:solidFill>
                  <a:schemeClr val="tx1"/>
                </a:solidFill>
                <a:effectLst/>
                <a:latin typeface="+mn-lt"/>
                <a:ea typeface="+mn-ea"/>
                <a:cs typeface="+mn-cs"/>
              </a:rPr>
              <a:t> et al. highlight that 'Smart Government' success is often stalled by legacy 'technical debt' and interoperability challenges . This aligns with the UK Government’s State of Digital Review, which identifies the budget and resource constraints currently fragmenting our AI strategy . To bridge this, I am adopting the </a:t>
            </a:r>
            <a:r>
              <a:rPr lang="en-GB" sz="1200" b="1" kern="1200" dirty="0">
                <a:solidFill>
                  <a:schemeClr val="tx1"/>
                </a:solidFill>
                <a:effectLst/>
                <a:latin typeface="+mn-lt"/>
                <a:ea typeface="+mn-ea"/>
                <a:cs typeface="+mn-cs"/>
              </a:rPr>
              <a:t>Socio-Technical framing</a:t>
            </a:r>
            <a:r>
              <a:rPr lang="en-GB" sz="1200" kern="1200" dirty="0">
                <a:solidFill>
                  <a:schemeClr val="tx1"/>
                </a:solidFill>
                <a:effectLst/>
                <a:latin typeface="+mn-lt"/>
                <a:ea typeface="+mn-ea"/>
                <a:cs typeface="+mn-cs"/>
              </a:rPr>
              <a:t> suggested by Michael et al. , which allows me to treat cybersecurity as a combined social and technical challenge rather than a purely IT-based one.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Ethical Guardrails</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Finally, any offensive capability must be controlled. Leo and Archie emphasize the need to balance operational efficiency with ethical standards . This is critical because, as </a:t>
            </a:r>
            <a:r>
              <a:rPr lang="en-GB" sz="1200" kern="1200" dirty="0" err="1">
                <a:solidFill>
                  <a:schemeClr val="tx1"/>
                </a:solidFill>
                <a:effectLst/>
                <a:latin typeface="+mn-lt"/>
                <a:ea typeface="+mn-ea"/>
                <a:cs typeface="+mn-cs"/>
              </a:rPr>
              <a:t>Yampolskiy</a:t>
            </a:r>
            <a:r>
              <a:rPr lang="en-GB" sz="1200" kern="1200" dirty="0">
                <a:solidFill>
                  <a:schemeClr val="tx1"/>
                </a:solidFill>
                <a:effectLst/>
                <a:latin typeface="+mn-lt"/>
                <a:ea typeface="+mn-ea"/>
                <a:cs typeface="+mn-cs"/>
              </a:rPr>
              <a:t> warns, advanced AI systems face formal 'controllability' limits . These sources combined necessitate my proposed 'Active Guardrail' framework—ensuring our defence is proactive and scalable yet ethically verified and strategically aligned.</a:t>
            </a:r>
          </a:p>
          <a:p>
            <a:endParaRPr lang="en-GB" dirty="0"/>
          </a:p>
          <a:p>
            <a:r>
              <a:rPr lang="en-GB" b="1" dirty="0"/>
              <a:t>Summary of the Literature Gap</a:t>
            </a:r>
          </a:p>
          <a:p>
            <a:endParaRPr lang="en-GB" b="1" dirty="0"/>
          </a:p>
          <a:p>
            <a:r>
              <a:rPr lang="en-GB" dirty="0"/>
              <a:t>In summary, this research addresses a state of </a:t>
            </a:r>
            <a:r>
              <a:rPr lang="en-GB" b="1" dirty="0"/>
              <a:t>Strategic Inconsistency</a:t>
            </a:r>
            <a:r>
              <a:rPr lang="en-GB" dirty="0"/>
              <a:t>. We have an </a:t>
            </a:r>
            <a:r>
              <a:rPr lang="en-GB" b="1" dirty="0"/>
              <a:t>Internal Governance Gap</a:t>
            </a:r>
            <a:r>
              <a:rPr lang="en-GB" dirty="0"/>
              <a:t> where 71% of staff use Shadow AI due to unmet needs, and a separate </a:t>
            </a:r>
            <a:r>
              <a:rPr lang="en-GB" b="1" dirty="0"/>
              <a:t>External Defensive Gap</a:t>
            </a:r>
            <a:r>
              <a:rPr lang="en-GB" dirty="0"/>
              <a:t> where we underutilise Offensive AI mechanisms despite their proven capability to scale against bots and other attacks. My 'Active Guardrail' framework is not a single tool to fix both, but a dual-layered strategy that manages human risk and technical resilience simultaneously within the constraints of the UK Public Sector.</a:t>
            </a:r>
          </a:p>
        </p:txBody>
      </p:sp>
      <p:sp>
        <p:nvSpPr>
          <p:cNvPr id="4" name="Slide Number Placeholder 3">
            <a:extLst>
              <a:ext uri="{FF2B5EF4-FFF2-40B4-BE49-F238E27FC236}">
                <a16:creationId xmlns:a16="http://schemas.microsoft.com/office/drawing/2014/main" id="{BBF83387-A78D-3072-77B5-1B8CAF54B929}"/>
              </a:ext>
            </a:extLst>
          </p:cNvPr>
          <p:cNvSpPr>
            <a:spLocks noGrp="1"/>
          </p:cNvSpPr>
          <p:nvPr>
            <p:ph type="sldNum" sz="quarter" idx="5"/>
          </p:nvPr>
        </p:nvSpPr>
        <p:spPr/>
        <p:txBody>
          <a:bodyPr/>
          <a:lstStyle/>
          <a:p>
            <a:fld id="{A2AF4712-22CD-495C-9C8F-C961E3D86F72}" type="slidenum">
              <a:t>7</a:t>
            </a:fld>
            <a:endParaRPr lang="en-GB"/>
          </a:p>
        </p:txBody>
      </p:sp>
    </p:spTree>
    <p:extLst>
      <p:ext uri="{BB962C8B-B14F-4D97-AF65-F5344CB8AC3E}">
        <p14:creationId xmlns:p14="http://schemas.microsoft.com/office/powerpoint/2010/main" val="2814897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E38E5-A29F-8C57-957A-46D60264E3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94B7B5-8082-6715-F267-426409EA1E4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41C9AC1-86B6-A83D-0465-13605E8F557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ensure academic rigour, I have framed my methodology using the </a:t>
            </a:r>
            <a:r>
              <a:rPr lang="en-GB" b="1" dirty="0"/>
              <a:t>Saunders Research Onion</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 approach to the methodology is </a:t>
            </a:r>
            <a:r>
              <a:rPr lang="en-GB" b="1" dirty="0"/>
              <a:t>Deductive</a:t>
            </a:r>
            <a:r>
              <a:rPr lang="en-GB" dirty="0"/>
              <a:t>; I am testing the hypothesis that current government strategy is mismatched with operational reality. Using a </a:t>
            </a:r>
            <a:r>
              <a:rPr lang="en-GB" b="1" dirty="0"/>
              <a:t>Mixed Methods </a:t>
            </a:r>
            <a:r>
              <a:rPr lang="en-GB" dirty="0"/>
              <a:t>choice, I will employ three distinct strategies: first, </a:t>
            </a:r>
            <a:r>
              <a:rPr lang="en-GB" b="1" dirty="0"/>
              <a:t>Archival Research</a:t>
            </a:r>
            <a:r>
              <a:rPr lang="en-GB" dirty="0"/>
              <a:t> using the Microsoft 2025 survey dataset to establish a 'Shadow AI’ usage baseline, I will attempt to </a:t>
            </a:r>
            <a:r>
              <a:rPr lang="en-GB" sz="1200" noProof="1"/>
              <a:t>quantify the volume and risk exposure of unmonitored data flow and identify the Governance gap  between user needs and policy.</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Secondly, I will consider a </a:t>
            </a:r>
            <a:r>
              <a:rPr lang="en-GB" b="1" dirty="0"/>
              <a:t>Simulation</a:t>
            </a:r>
            <a:r>
              <a:rPr lang="en-GB" dirty="0"/>
              <a:t> </a:t>
            </a:r>
            <a:r>
              <a:rPr lang="en-GB" b="1" dirty="0"/>
              <a:t>Experiment </a:t>
            </a:r>
            <a:r>
              <a:rPr lang="en-GB" dirty="0"/>
              <a:t>strategy where I will be moving from a generalist theory of AI defence found the literature, to a specific simulation of the UK Public Sector. I will also be testing if the technical success found by Akhtar &amp; </a:t>
            </a:r>
            <a:r>
              <a:rPr lang="en-GB" dirty="0" err="1"/>
              <a:t>Rawol</a:t>
            </a:r>
            <a:r>
              <a:rPr lang="en-GB" dirty="0"/>
              <a:t> holds true when applied to the context of current Government legacy systems. I will use the </a:t>
            </a:r>
            <a:r>
              <a:rPr lang="en-GB" b="1" dirty="0"/>
              <a:t>Technical Performance Metrics</a:t>
            </a:r>
            <a:r>
              <a:rPr lang="en-GB" dirty="0"/>
              <a:t> (Accuracy and Detection Speed) already proven in the literature and apply those metrics to a </a:t>
            </a:r>
            <a:r>
              <a:rPr lang="en-GB" b="1" dirty="0"/>
              <a:t>Secondary Dataset</a:t>
            </a:r>
            <a:r>
              <a:rPr lang="en-GB" dirty="0"/>
              <a:t> of Bot traffic. By mathematically comparing the 'AI Response Time' against the 'Manual Response Time', I will physically demonstrate the </a:t>
            </a:r>
            <a:r>
              <a:rPr lang="en-GB" b="1" dirty="0"/>
              <a:t>Resilience Gain</a:t>
            </a:r>
            <a:r>
              <a:rPr lang="en-GB" dirty="0"/>
              <a:t> and prove that AI can scale at the speed of modern bot attacks.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a:t>
            </a:r>
            <a:r>
              <a:rPr lang="en-US" dirty="0"/>
              <a:t>for the framework development I </a:t>
            </a:r>
            <a:r>
              <a:rPr lang="en-GB" dirty="0"/>
              <a:t>am performing a </a:t>
            </a:r>
            <a:r>
              <a:rPr lang="en-GB" b="1" dirty="0"/>
              <a:t>Document Review</a:t>
            </a:r>
            <a:r>
              <a:rPr lang="en-GB" dirty="0"/>
              <a:t> of current Cabinet Office strategies and synthesising them with my quantitative findings to identify the root causes of the strategic inconsistency. This allows me to propose a framework that is specifically tailored to the UK Public Sector's unique resource constraints. This is a </a:t>
            </a:r>
            <a:r>
              <a:rPr lang="en-GB" b="1" dirty="0"/>
              <a:t>Cross-sectional</a:t>
            </a:r>
            <a:r>
              <a:rPr lang="en-GB" dirty="0"/>
              <a:t> study, focusing on the immediate challenges facing UK Government today.</a:t>
            </a:r>
          </a:p>
        </p:txBody>
      </p:sp>
      <p:sp>
        <p:nvSpPr>
          <p:cNvPr id="4" name="Slide Number Placeholder 3">
            <a:extLst>
              <a:ext uri="{FF2B5EF4-FFF2-40B4-BE49-F238E27FC236}">
                <a16:creationId xmlns:a16="http://schemas.microsoft.com/office/drawing/2014/main" id="{4892FEBC-06DB-ED7D-BB0D-881F5E60845B}"/>
              </a:ext>
            </a:extLst>
          </p:cNvPr>
          <p:cNvSpPr>
            <a:spLocks noGrp="1"/>
          </p:cNvSpPr>
          <p:nvPr>
            <p:ph type="sldNum" sz="quarter" idx="5"/>
          </p:nvPr>
        </p:nvSpPr>
        <p:spPr/>
        <p:txBody>
          <a:bodyPr/>
          <a:lstStyle/>
          <a:p>
            <a:fld id="{A2AF4712-22CD-495C-9C8F-C961E3D86F72}" type="slidenum">
              <a:t>8</a:t>
            </a:fld>
            <a:endParaRPr lang="en-GB"/>
          </a:p>
        </p:txBody>
      </p:sp>
    </p:spTree>
    <p:extLst>
      <p:ext uri="{BB962C8B-B14F-4D97-AF65-F5344CB8AC3E}">
        <p14:creationId xmlns:p14="http://schemas.microsoft.com/office/powerpoint/2010/main" val="30089869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BC178-56E8-878C-C8A5-CFC201087E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887506-B51C-02AD-012A-533E99F3705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1C364B7-D539-9CC6-8FB9-A46CB5E67506}"/>
              </a:ext>
            </a:extLst>
          </p:cNvPr>
          <p:cNvSpPr>
            <a:spLocks noGrp="1"/>
          </p:cNvSpPr>
          <p:nvPr>
            <p:ph type="body" idx="1"/>
          </p:nvPr>
        </p:nvSpPr>
        <p:spPr/>
        <p:txBody>
          <a:bodyPr/>
          <a:lstStyle/>
          <a:p>
            <a:r>
              <a:rPr lang="en-GB" dirty="0"/>
              <a:t>While my methodology established the academic logic, the data collection and evaluation details the physical requirements for my data. I am treating these three approaches as distinct streams of evidence that converge into my final framework.</a:t>
            </a:r>
          </a:p>
          <a:p>
            <a:endParaRPr lang="en-GB" dirty="0">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the human element, I am performing a </a:t>
            </a:r>
            <a:r>
              <a:rPr lang="en-GB" b="1" dirty="0"/>
              <a:t>Secondary Quantitative Analysis</a:t>
            </a:r>
            <a:r>
              <a:rPr lang="en-GB" dirty="0"/>
              <a:t>. I’ll be extracting specific frequency counts and user-reported motivations from the </a:t>
            </a:r>
            <a:r>
              <a:rPr lang="en-GB" b="1" dirty="0"/>
              <a:t>Microsoft 2025 Frontier Firm report</a:t>
            </a:r>
            <a:r>
              <a:rPr lang="en-GB" dirty="0"/>
              <a:t>. By applying </a:t>
            </a:r>
            <a:r>
              <a:rPr lang="en-GB" b="1" dirty="0"/>
              <a:t>Descriptive Statistics</a:t>
            </a:r>
            <a:r>
              <a:rPr lang="en-GB" dirty="0"/>
              <a:t>, I can move beyond anecdotal evidence to physically quantify the percentage of the workforce currently operating in the 'Shadow AI' frontier. This establishes the objective scale of the governance gap I’m trying to bridge</a:t>
            </a:r>
            <a:endParaRPr lang="en-GB" b="0" i="0" dirty="0"/>
          </a:p>
          <a:p>
            <a:endParaRPr lang="en-GB" dirty="0"/>
          </a:p>
          <a:p>
            <a:r>
              <a:rPr lang="en-GB" dirty="0"/>
              <a:t>Secondly, the core of my experiment focuses on the </a:t>
            </a:r>
            <a:r>
              <a:rPr lang="en-GB" b="1" dirty="0"/>
              <a:t>Technical Assessment</a:t>
            </a:r>
            <a:r>
              <a:rPr lang="en-GB" dirty="0"/>
              <a:t>. I am using an industry-standard, publicly available </a:t>
            </a:r>
            <a:r>
              <a:rPr lang="en-GB" b="1" dirty="0"/>
              <a:t>Bot-IoT dataset</a:t>
            </a:r>
            <a:r>
              <a:rPr lang="en-GB" dirty="0"/>
              <a:t> as a proxy for network traffic. I will then take the </a:t>
            </a:r>
            <a:r>
              <a:rPr lang="en-GB" b="1" dirty="0"/>
              <a:t>accuracy, precision, and latency benchmarks</a:t>
            </a:r>
            <a:r>
              <a:rPr lang="en-GB" dirty="0"/>
              <a:t> proven in the work of </a:t>
            </a:r>
            <a:r>
              <a:rPr lang="en-GB" b="1" dirty="0"/>
              <a:t>Akhtar and </a:t>
            </a:r>
            <a:r>
              <a:rPr lang="en-GB" b="1" dirty="0" err="1"/>
              <a:t>Rawol</a:t>
            </a:r>
            <a:r>
              <a:rPr lang="en-GB" dirty="0"/>
              <a:t> and apply them to this dataset . Through </a:t>
            </a:r>
            <a:r>
              <a:rPr lang="en-GB" b="1" dirty="0"/>
              <a:t>Comparative Analysis</a:t>
            </a:r>
            <a:r>
              <a:rPr lang="en-GB" dirty="0"/>
              <a:t>, I will mathematically map the detection speed of these AI models against the manual 'time-to-detect' baselines found in current government response logs . This is how I will physically prove the 'Resilience Gain'—demonstrating that as bots scale in attack, only AI can scale as effectively in defence.</a:t>
            </a:r>
          </a:p>
          <a:p>
            <a:endParaRPr lang="en-GB" dirty="0"/>
          </a:p>
          <a:p>
            <a:r>
              <a:rPr lang="en-GB" dirty="0"/>
              <a:t>Finally, for </a:t>
            </a:r>
            <a:r>
              <a:rPr lang="en-GB" b="1" dirty="0"/>
              <a:t>Framework Development</a:t>
            </a:r>
            <a:r>
              <a:rPr lang="en-GB" dirty="0"/>
              <a:t>, I am conducting a systematic review of </a:t>
            </a:r>
            <a:r>
              <a:rPr lang="en-GB" b="1" dirty="0"/>
              <a:t>Strategic Policy documents</a:t>
            </a:r>
            <a:r>
              <a:rPr lang="en-GB" dirty="0"/>
              <a:t>, specifically the </a:t>
            </a:r>
            <a:r>
              <a:rPr lang="en-GB" b="1" dirty="0"/>
              <a:t>2025 State of Digital Government Review</a:t>
            </a:r>
            <a:r>
              <a:rPr lang="en-GB" dirty="0"/>
              <a:t> . I will use </a:t>
            </a:r>
            <a:r>
              <a:rPr lang="en-GB" b="1" dirty="0"/>
              <a:t>Thematic Analysis</a:t>
            </a:r>
            <a:r>
              <a:rPr lang="en-GB" dirty="0"/>
              <a:t> to code and categorise recurring institutional barriers, such as legacy 'technical debt' and budget variances . By evaluating these themes alongside my technical data, I can ensure my final 'Active Guardrail' framework isn’t just a theoretical success, but a practical solution that aligns with the real-world operational constraints of the UK Public Sector</a:t>
            </a:r>
            <a:endParaRPr lang="en-US" dirty="0">
              <a:ea typeface="Calibri"/>
              <a:cs typeface="Calibri"/>
            </a:endParaRPr>
          </a:p>
        </p:txBody>
      </p:sp>
      <p:sp>
        <p:nvSpPr>
          <p:cNvPr id="4" name="Slide Number Placeholder 3">
            <a:extLst>
              <a:ext uri="{FF2B5EF4-FFF2-40B4-BE49-F238E27FC236}">
                <a16:creationId xmlns:a16="http://schemas.microsoft.com/office/drawing/2014/main" id="{0962CEF6-C586-80B7-8BC3-C2C5B4264663}"/>
              </a:ext>
            </a:extLst>
          </p:cNvPr>
          <p:cNvSpPr>
            <a:spLocks noGrp="1"/>
          </p:cNvSpPr>
          <p:nvPr>
            <p:ph type="sldNum" sz="quarter" idx="5"/>
          </p:nvPr>
        </p:nvSpPr>
        <p:spPr/>
        <p:txBody>
          <a:bodyPr/>
          <a:lstStyle/>
          <a:p>
            <a:fld id="{A2AF4712-22CD-495C-9C8F-C961E3D86F72}" type="slidenum">
              <a:t>9</a:t>
            </a:fld>
            <a:endParaRPr lang="en-GB"/>
          </a:p>
        </p:txBody>
      </p:sp>
    </p:spTree>
    <p:extLst>
      <p:ext uri="{BB962C8B-B14F-4D97-AF65-F5344CB8AC3E}">
        <p14:creationId xmlns:p14="http://schemas.microsoft.com/office/powerpoint/2010/main" val="1332095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D421A-14CA-07DA-7582-ED6BCD64DA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2E71DC-A854-9E2D-AFA9-718F6A349E4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AA69738-3923-3690-CA83-56C3C5D2F646}"/>
              </a:ext>
            </a:extLst>
          </p:cNvPr>
          <p:cNvSpPr>
            <a:spLocks noGrp="1"/>
          </p:cNvSpPr>
          <p:nvPr>
            <p:ph type="body" idx="1"/>
          </p:nvPr>
        </p:nvSpPr>
        <p:spPr/>
        <p:txBody>
          <a:bodyPr/>
          <a:lstStyle/>
          <a:p>
            <a:r>
              <a:rPr lang="en-GB" dirty="0"/>
              <a:t>As a part-time student, my planning reflects a long-term 'Phase-Gate' strategy. We are currently in </a:t>
            </a:r>
            <a:r>
              <a:rPr lang="en-GB" b="1" dirty="0"/>
              <a:t>Phase 1</a:t>
            </a:r>
            <a:r>
              <a:rPr lang="en-GB" dirty="0"/>
              <a:t>, concluding with the Proposal Paper in May. Between May and next February, I have built in a </a:t>
            </a:r>
            <a:r>
              <a:rPr lang="en-GB" b="1" dirty="0"/>
              <a:t>Maintenance Phase</a:t>
            </a:r>
            <a:r>
              <a:rPr lang="en-GB" dirty="0"/>
              <a:t> where I will manage two additional modules while keeping my literature review current—crucial given how fast AI evolves. The </a:t>
            </a:r>
            <a:r>
              <a:rPr lang="en-GB" b="1" dirty="0"/>
              <a:t>Simulation-based Experiment</a:t>
            </a:r>
            <a:r>
              <a:rPr lang="en-GB" dirty="0"/>
              <a:t> and the </a:t>
            </a:r>
            <a:r>
              <a:rPr lang="en-GB" b="1" dirty="0"/>
              <a:t>Comparative Analysis</a:t>
            </a:r>
            <a:r>
              <a:rPr lang="en-GB" dirty="0"/>
              <a:t>—is scheduled for early 2027. </a:t>
            </a:r>
          </a:p>
          <a:p>
            <a:endParaRPr lang="en-GB" dirty="0"/>
          </a:p>
          <a:p>
            <a:r>
              <a:rPr lang="en-GB" dirty="0"/>
              <a:t>I’ve also identified my resources: by using </a:t>
            </a:r>
            <a:r>
              <a:rPr lang="en-GB" b="1" dirty="0"/>
              <a:t>Secondary Datasets</a:t>
            </a:r>
            <a:r>
              <a:rPr lang="en-GB" dirty="0"/>
              <a:t>, I eliminate the risk of losing access to live data over such a long duration, ensuring this project remains highly feasible up to my December 2027 submission, whilst also eliminating the legal and ethical delays of seeking internal Government data access. I will use relevant analytical tools available to perform comparative and statistical analysis. It will be vital to continue to access the university’s library and IEEE Xplore’s database along with RefWorks to store and sort my research. Finally, I will use necessary IT to facilitate the project, such as computer hardware, office software and the internet to ensure I can access the most recent and relevant research and information available in the field of study.</a:t>
            </a:r>
            <a:endParaRPr lang="en-US" dirty="0"/>
          </a:p>
        </p:txBody>
      </p:sp>
      <p:sp>
        <p:nvSpPr>
          <p:cNvPr id="4" name="Slide Number Placeholder 3">
            <a:extLst>
              <a:ext uri="{FF2B5EF4-FFF2-40B4-BE49-F238E27FC236}">
                <a16:creationId xmlns:a16="http://schemas.microsoft.com/office/drawing/2014/main" id="{D950A346-F1DA-52F5-B810-50732B01A491}"/>
              </a:ext>
            </a:extLst>
          </p:cNvPr>
          <p:cNvSpPr>
            <a:spLocks noGrp="1"/>
          </p:cNvSpPr>
          <p:nvPr>
            <p:ph type="sldNum" sz="quarter" idx="5"/>
          </p:nvPr>
        </p:nvSpPr>
        <p:spPr/>
        <p:txBody>
          <a:bodyPr/>
          <a:lstStyle/>
          <a:p>
            <a:fld id="{A2AF4712-22CD-495C-9C8F-C961E3D86F72}" type="slidenum">
              <a:t>10</a:t>
            </a:fld>
            <a:endParaRPr lang="en-GB"/>
          </a:p>
        </p:txBody>
      </p:sp>
    </p:spTree>
    <p:extLst>
      <p:ext uri="{BB962C8B-B14F-4D97-AF65-F5344CB8AC3E}">
        <p14:creationId xmlns:p14="http://schemas.microsoft.com/office/powerpoint/2010/main" val="2218063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CE5333-62F1-B022-D396-9DEE746E87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12890D-63C3-84C4-1751-BE06AB1F7C3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E850562C-481B-6D1F-DA4F-DBAB0F09FF5F}"/>
              </a:ext>
            </a:extLst>
          </p:cNvPr>
          <p:cNvSpPr>
            <a:spLocks noGrp="1"/>
          </p:cNvSpPr>
          <p:nvPr>
            <p:ph type="body" idx="1"/>
          </p:nvPr>
        </p:nvSpPr>
        <p:spPr/>
        <p:txBody>
          <a:bodyPr/>
          <a:lstStyle/>
          <a:p>
            <a:r>
              <a:rPr lang="en-GB" i="0" dirty="0"/>
              <a:t>To conclude, the impact of this research is </a:t>
            </a:r>
            <a:r>
              <a:rPr lang="en-GB" i="0" dirty="0" err="1"/>
              <a:t>centered</a:t>
            </a:r>
            <a:r>
              <a:rPr lang="en-GB" i="0" dirty="0"/>
              <a:t> on providing the UK Public Sector with a clear, mathematical justification for </a:t>
            </a:r>
            <a:r>
              <a:rPr lang="en-GB" b="1" i="0" dirty="0"/>
              <a:t>Strategic Alignment</a:t>
            </a:r>
            <a:r>
              <a:rPr lang="en-GB" i="0" dirty="0"/>
              <a:t>. By proving the 'Resilience Gain' of automated defence, this project helps shift the conversation from just 'policing staff' to 'building a scalable defence’. T</a:t>
            </a:r>
            <a:r>
              <a:rPr lang="en-GB" dirty="0"/>
              <a:t>he impact is a </a:t>
            </a:r>
            <a:r>
              <a:rPr lang="en-GB" b="1" dirty="0"/>
              <a:t>Socio-Technical bridge</a:t>
            </a:r>
            <a:r>
              <a:rPr lang="en-GB" dirty="0"/>
              <a:t>. Most frameworks are purely technical or policy-based; mine will balance the 'Human Need' identified in Haag &amp; Eckhardt with the 'Technical Capability' proven in </a:t>
            </a:r>
            <a:r>
              <a:rPr lang="en-GB" dirty="0" err="1"/>
              <a:t>Jagli</a:t>
            </a:r>
            <a:r>
              <a:rPr lang="en-GB" dirty="0"/>
              <a:t> et al.</a:t>
            </a:r>
            <a:endParaRPr lang="en-GB" i="0" dirty="0"/>
          </a:p>
          <a:p>
            <a:endParaRPr lang="en-GB" i="0" dirty="0"/>
          </a:p>
          <a:p>
            <a:r>
              <a:rPr lang="en-GB" i="0" dirty="0"/>
              <a:t>However, I have identified three key limitations. First, to protect Civil Service security, I am using </a:t>
            </a:r>
            <a:r>
              <a:rPr lang="en-GB" b="1" i="0" dirty="0"/>
              <a:t>Secondary Datasets</a:t>
            </a:r>
            <a:r>
              <a:rPr lang="en-GB" i="0" dirty="0"/>
              <a:t> as a proxy for internal traffic and human behaviour — though these are industry-standard, they remain a simulation not necessarily directly correlated with public sector specific data. Second, while my experiment proves the technical potential of AI, the reality of 'technical debt' in legacy systems remains a variable that my framework acknowledges but cannot physically fix. Finally, given the 22-month duration of my part-time study, I recognise that the AI landscape of late 2027 may require a final 'refresh' of the technical benchmarks I have established today.</a:t>
            </a:r>
          </a:p>
          <a:p>
            <a:endParaRPr lang="en-US" dirty="0">
              <a:ea typeface="Calibri"/>
              <a:cs typeface="Calibri"/>
            </a:endParaRPr>
          </a:p>
        </p:txBody>
      </p:sp>
      <p:sp>
        <p:nvSpPr>
          <p:cNvPr id="4" name="Slide Number Placeholder 3">
            <a:extLst>
              <a:ext uri="{FF2B5EF4-FFF2-40B4-BE49-F238E27FC236}">
                <a16:creationId xmlns:a16="http://schemas.microsoft.com/office/drawing/2014/main" id="{FF4D3965-2BFC-7F07-F83C-5E7642E5AB52}"/>
              </a:ext>
            </a:extLst>
          </p:cNvPr>
          <p:cNvSpPr>
            <a:spLocks noGrp="1"/>
          </p:cNvSpPr>
          <p:nvPr>
            <p:ph type="sldNum" sz="quarter" idx="5"/>
          </p:nvPr>
        </p:nvSpPr>
        <p:spPr/>
        <p:txBody>
          <a:bodyPr/>
          <a:lstStyle/>
          <a:p>
            <a:fld id="{A2AF4712-22CD-495C-9C8F-C961E3D86F72}" type="slidenum">
              <a:t>11</a:t>
            </a:fld>
            <a:endParaRPr lang="en-GB"/>
          </a:p>
        </p:txBody>
      </p:sp>
    </p:spTree>
    <p:extLst>
      <p:ext uri="{BB962C8B-B14F-4D97-AF65-F5344CB8AC3E}">
        <p14:creationId xmlns:p14="http://schemas.microsoft.com/office/powerpoint/2010/main" val="1432621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5FE7DD-5D7F-A2F6-F5F2-EF55BA6DF7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EF263C-179A-60CF-F93F-71A9BF45334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B36C7CE-2502-6314-ED1B-A91815F77962}"/>
              </a:ext>
            </a:extLst>
          </p:cNvPr>
          <p:cNvSpPr>
            <a:spLocks noGrp="1"/>
          </p:cNvSpPr>
          <p:nvPr>
            <p:ph type="body" idx="1"/>
          </p:nvPr>
        </p:nvSpPr>
        <p:spPr/>
        <p:txBody>
          <a:bodyPr/>
          <a:lstStyle/>
          <a:p>
            <a:endParaRPr lang="en-US" dirty="0">
              <a:ea typeface="Calibri"/>
              <a:cs typeface="Calibri"/>
            </a:endParaRPr>
          </a:p>
        </p:txBody>
      </p:sp>
      <p:sp>
        <p:nvSpPr>
          <p:cNvPr id="4" name="Slide Number Placeholder 3">
            <a:extLst>
              <a:ext uri="{FF2B5EF4-FFF2-40B4-BE49-F238E27FC236}">
                <a16:creationId xmlns:a16="http://schemas.microsoft.com/office/drawing/2014/main" id="{F07C5A5C-07DD-BFDB-68A6-6E92E3431A2F}"/>
              </a:ext>
            </a:extLst>
          </p:cNvPr>
          <p:cNvSpPr>
            <a:spLocks noGrp="1"/>
          </p:cNvSpPr>
          <p:nvPr>
            <p:ph type="sldNum" sz="quarter" idx="5"/>
          </p:nvPr>
        </p:nvSpPr>
        <p:spPr/>
        <p:txBody>
          <a:bodyPr/>
          <a:lstStyle/>
          <a:p>
            <a:fld id="{A2AF4712-22CD-495C-9C8F-C961E3D86F72}" type="slidenum">
              <a:t>12</a:t>
            </a:fld>
            <a:endParaRPr lang="en-GB"/>
          </a:p>
        </p:txBody>
      </p:sp>
    </p:spTree>
    <p:extLst>
      <p:ext uri="{BB962C8B-B14F-4D97-AF65-F5344CB8AC3E}">
        <p14:creationId xmlns:p14="http://schemas.microsoft.com/office/powerpoint/2010/main" val="4066118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59231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2321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microsoft.com/en-us/worklab/work-trend-index/2025-the-year-the-frontier-firm-is-born"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hyperlink" Target="https://www.gov.uk/government/publications/state-of-digital-government-review/state-of-digital-government-review"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273F93BF-4E49-F0A1-95BA-AF4A0282B156}"/>
              </a:ext>
            </a:extLst>
          </p:cNvPr>
          <p:cNvSpPr txBox="1"/>
          <p:nvPr/>
        </p:nvSpPr>
        <p:spPr>
          <a:xfrm>
            <a:off x="165166" y="88047"/>
            <a:ext cx="5062034"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noProof="1">
                <a:solidFill>
                  <a:schemeClr val="bg1"/>
                </a:solidFill>
              </a:rPr>
              <a:t>2429902 – Chris Phillips</a:t>
            </a:r>
          </a:p>
          <a:p>
            <a:endParaRPr lang="en-GB" sz="2400" noProof="1">
              <a:solidFill>
                <a:schemeClr val="bg1"/>
              </a:solidFill>
              <a:ea typeface="Calibri"/>
              <a:cs typeface="Calibri"/>
            </a:endParaRPr>
          </a:p>
          <a:p>
            <a:r>
              <a:rPr lang="en-GB" sz="2400" noProof="1">
                <a:solidFill>
                  <a:schemeClr val="bg1"/>
                </a:solidFill>
                <a:ea typeface="Calibri"/>
                <a:cs typeface="Calibri"/>
              </a:rPr>
              <a:t>MSc Cyber Security &amp; Digital Forensics</a:t>
            </a:r>
          </a:p>
        </p:txBody>
      </p:sp>
      <p:sp>
        <p:nvSpPr>
          <p:cNvPr id="5" name="TextBox 4">
            <a:extLst>
              <a:ext uri="{FF2B5EF4-FFF2-40B4-BE49-F238E27FC236}">
                <a16:creationId xmlns:a16="http://schemas.microsoft.com/office/drawing/2014/main" id="{6272B2B7-7045-0233-8838-FBC000CD70BA}"/>
              </a:ext>
            </a:extLst>
          </p:cNvPr>
          <p:cNvSpPr txBox="1"/>
          <p:nvPr/>
        </p:nvSpPr>
        <p:spPr>
          <a:xfrm>
            <a:off x="4265014" y="90531"/>
            <a:ext cx="7670542" cy="4616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2400" noProof="1">
                <a:solidFill>
                  <a:schemeClr val="bg1"/>
                </a:solidFill>
              </a:rPr>
              <a:t>ACFA7004 Research Proposal</a:t>
            </a:r>
            <a:endParaRPr lang="en-GB" sz="2400" noProof="1">
              <a:solidFill>
                <a:schemeClr val="bg1"/>
              </a:solidFill>
              <a:ea typeface="Calibri"/>
              <a:cs typeface="Calibri"/>
            </a:endParaRPr>
          </a:p>
        </p:txBody>
      </p:sp>
      <p:sp>
        <p:nvSpPr>
          <p:cNvPr id="11" name="Title 1">
            <a:extLst>
              <a:ext uri="{FF2B5EF4-FFF2-40B4-BE49-F238E27FC236}">
                <a16:creationId xmlns:a16="http://schemas.microsoft.com/office/drawing/2014/main" id="{A09BCFD2-F846-AABE-A1D0-889CDF13CC52}"/>
              </a:ext>
            </a:extLst>
          </p:cNvPr>
          <p:cNvSpPr>
            <a:spLocks noGrp="1"/>
          </p:cNvSpPr>
          <p:nvPr/>
        </p:nvSpPr>
        <p:spPr>
          <a:xfrm>
            <a:off x="1388390" y="2065177"/>
            <a:ext cx="9144000" cy="93463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noProof="1">
                <a:solidFill>
                  <a:srgbClr val="FFFFFF"/>
                </a:solidFill>
              </a:rPr>
              <a:t>Chris Phillips - 2429902</a:t>
            </a:r>
          </a:p>
        </p:txBody>
      </p:sp>
      <p:sp>
        <p:nvSpPr>
          <p:cNvPr id="14" name="Subtitle 2">
            <a:extLst>
              <a:ext uri="{FF2B5EF4-FFF2-40B4-BE49-F238E27FC236}">
                <a16:creationId xmlns:a16="http://schemas.microsoft.com/office/drawing/2014/main" id="{D5977C18-E5C0-990D-9C99-D293D266E7D1}"/>
              </a:ext>
            </a:extLst>
          </p:cNvPr>
          <p:cNvSpPr>
            <a:spLocks noGrp="1"/>
          </p:cNvSpPr>
          <p:nvPr/>
        </p:nvSpPr>
        <p:spPr>
          <a:xfrm>
            <a:off x="1388390" y="3705360"/>
            <a:ext cx="9144000" cy="1655762"/>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noProof="1">
                <a:solidFill>
                  <a:srgbClr val="FFFFFF"/>
                </a:solidFill>
              </a:rPr>
              <a:t>ACFA7004 Research Methods &amp; Professional Development</a:t>
            </a:r>
          </a:p>
          <a:p>
            <a:r>
              <a:rPr lang="en-GB" noProof="1">
                <a:solidFill>
                  <a:srgbClr val="FFFFFF"/>
                </a:solidFill>
              </a:rPr>
              <a:t>Masters Project Research Proposal</a:t>
            </a:r>
          </a:p>
          <a:p>
            <a:r>
              <a:rPr lang="en-GB" noProof="1">
                <a:solidFill>
                  <a:srgbClr val="FFFFFF"/>
                </a:solidFill>
              </a:rPr>
              <a:t>Friday March 6</a:t>
            </a:r>
            <a:r>
              <a:rPr lang="en-GB" baseline="30000" noProof="1">
                <a:solidFill>
                  <a:srgbClr val="FFFFFF"/>
                </a:solidFill>
              </a:rPr>
              <a:t>th</a:t>
            </a:r>
            <a:r>
              <a:rPr lang="en-GB" noProof="1">
                <a:solidFill>
                  <a:srgbClr val="FFFFFF"/>
                </a:solidFill>
              </a:rPr>
              <a:t> 2026</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1DBBC-51EF-529D-7559-F13480FDAEAC}"/>
              </a:ext>
            </a:extLst>
          </p:cNvPr>
          <p:cNvSpPr>
            <a:spLocks noGrp="1"/>
          </p:cNvSpPr>
          <p:nvPr>
            <p:ph type="title"/>
          </p:nvPr>
        </p:nvSpPr>
        <p:spPr>
          <a:xfrm>
            <a:off x="2216150" y="-105480"/>
            <a:ext cx="11594969" cy="1325563"/>
          </a:xfrm>
        </p:spPr>
        <p:txBody>
          <a:bodyPr>
            <a:normAutofit/>
          </a:bodyPr>
          <a:lstStyle/>
          <a:p>
            <a:r>
              <a:rPr lang="en-GB" noProof="1">
                <a:solidFill>
                  <a:schemeClr val="bg1"/>
                </a:solidFill>
              </a:rPr>
              <a:t>Summary</a:t>
            </a:r>
          </a:p>
        </p:txBody>
      </p:sp>
      <p:sp>
        <p:nvSpPr>
          <p:cNvPr id="5" name="TextBox 4">
            <a:extLst>
              <a:ext uri="{FF2B5EF4-FFF2-40B4-BE49-F238E27FC236}">
                <a16:creationId xmlns:a16="http://schemas.microsoft.com/office/drawing/2014/main" id="{0EE5698E-9B15-239C-8083-D19C86924235}"/>
              </a:ext>
            </a:extLst>
          </p:cNvPr>
          <p:cNvSpPr txBox="1"/>
          <p:nvPr/>
        </p:nvSpPr>
        <p:spPr>
          <a:xfrm>
            <a:off x="499413" y="848139"/>
            <a:ext cx="7942222" cy="6168143"/>
          </a:xfrm>
          <a:prstGeom prst="roundRect">
            <a:avLst/>
          </a:prstGeom>
          <a:noFill/>
          <a:ln>
            <a:noFill/>
          </a:ln>
        </p:spPr>
        <p:style>
          <a:lnRef idx="3">
            <a:schemeClr val="lt1"/>
          </a:lnRef>
          <a:fillRef idx="1">
            <a:schemeClr val="accent1"/>
          </a:fillRef>
          <a:effectRef idx="1">
            <a:schemeClr val="accent1"/>
          </a:effectRef>
          <a:fontRef idx="minor">
            <a:schemeClr val="lt1"/>
          </a:fontRef>
        </p:style>
        <p:txBody>
          <a:bodyPr wrap="square">
            <a:spAutoFit/>
            <a:scene3d>
              <a:camera prst="orthographicFront"/>
              <a:lightRig rig="threePt" dir="t"/>
            </a:scene3d>
            <a:sp3d extrusionH="57150">
              <a:bevelT w="38100" h="38100" prst="convex"/>
            </a:sp3d>
          </a:bodyPr>
          <a:lstStyle/>
          <a:p>
            <a:pPr marL="0" marR="0">
              <a:lnSpc>
                <a:spcPct val="150000"/>
              </a:lnSpc>
              <a:buNone/>
            </a:pPr>
            <a:r>
              <a:rPr lang="en-GB" sz="2400" noProof="1">
                <a:solidFill>
                  <a:sysClr val="windowText" lastClr="000000"/>
                </a:solidFill>
                <a:latin typeface="+mj-lt"/>
              </a:rPr>
              <a:t>Research Proposal Title</a:t>
            </a:r>
          </a:p>
          <a:p>
            <a:pPr marL="0" marR="0">
              <a:lnSpc>
                <a:spcPct val="150000"/>
              </a:lnSpc>
              <a:buNone/>
            </a:pPr>
            <a:r>
              <a:rPr lang="en-GB" sz="2400" noProof="1">
                <a:solidFill>
                  <a:sysClr val="windowText" lastClr="000000"/>
                </a:solidFill>
                <a:latin typeface="+mj-lt"/>
              </a:rPr>
              <a:t>Research Background and Context</a:t>
            </a:r>
          </a:p>
          <a:p>
            <a:pPr marL="0" marR="0">
              <a:lnSpc>
                <a:spcPct val="150000"/>
              </a:lnSpc>
              <a:buNone/>
            </a:pPr>
            <a:r>
              <a:rPr lang="en-GB" sz="2400" noProof="1">
                <a:solidFill>
                  <a:sysClr val="windowText" lastClr="000000"/>
                </a:solidFill>
                <a:latin typeface="+mj-lt"/>
              </a:rPr>
              <a:t>Research Problem Statement</a:t>
            </a:r>
          </a:p>
          <a:p>
            <a:pPr marL="0" marR="0">
              <a:lnSpc>
                <a:spcPct val="150000"/>
              </a:lnSpc>
              <a:buNone/>
            </a:pPr>
            <a:r>
              <a:rPr lang="en-GB" sz="2400" noProof="1">
                <a:solidFill>
                  <a:sysClr val="windowText" lastClr="000000"/>
                </a:solidFill>
                <a:latin typeface="+mj-lt"/>
              </a:rPr>
              <a:t>Research Aim &amp; Objectives</a:t>
            </a:r>
          </a:p>
          <a:p>
            <a:pPr>
              <a:lnSpc>
                <a:spcPct val="150000"/>
              </a:lnSpc>
            </a:pPr>
            <a:r>
              <a:rPr lang="en-GB" sz="2400" noProof="1">
                <a:solidFill>
                  <a:sysClr val="windowText" lastClr="000000"/>
                </a:solidFill>
                <a:latin typeface="+mj-lt"/>
              </a:rPr>
              <a:t>Literature Review</a:t>
            </a:r>
          </a:p>
          <a:p>
            <a:pPr marL="0" marR="0">
              <a:lnSpc>
                <a:spcPct val="150000"/>
              </a:lnSpc>
              <a:buNone/>
            </a:pPr>
            <a:r>
              <a:rPr lang="en-GB" sz="2400" noProof="1">
                <a:solidFill>
                  <a:sysClr val="windowText" lastClr="000000"/>
                </a:solidFill>
                <a:latin typeface="+mj-lt"/>
              </a:rPr>
              <a:t>Research Methodology</a:t>
            </a:r>
          </a:p>
          <a:p>
            <a:pPr marL="0" marR="0">
              <a:lnSpc>
                <a:spcPct val="150000"/>
              </a:lnSpc>
              <a:buNone/>
            </a:pPr>
            <a:r>
              <a:rPr lang="en-GB" sz="2400" noProof="1">
                <a:solidFill>
                  <a:sysClr val="windowText" lastClr="000000"/>
                </a:solidFill>
                <a:latin typeface="+mj-lt"/>
              </a:rPr>
              <a:t>Data Collection and Evaluation</a:t>
            </a:r>
          </a:p>
          <a:p>
            <a:pPr marL="0" marR="0">
              <a:lnSpc>
                <a:spcPct val="150000"/>
              </a:lnSpc>
              <a:buNone/>
            </a:pPr>
            <a:r>
              <a:rPr lang="en-GB" sz="2400" noProof="1">
                <a:solidFill>
                  <a:sysClr val="windowText" lastClr="000000"/>
                </a:solidFill>
                <a:latin typeface="+mj-lt"/>
              </a:rPr>
              <a:t>Project Planning and Resources</a:t>
            </a:r>
          </a:p>
          <a:p>
            <a:pPr marL="0" marR="0">
              <a:lnSpc>
                <a:spcPct val="150000"/>
              </a:lnSpc>
              <a:buNone/>
            </a:pPr>
            <a:r>
              <a:rPr lang="en-GB" sz="2400" noProof="1">
                <a:solidFill>
                  <a:sysClr val="windowText" lastClr="000000"/>
                </a:solidFill>
                <a:latin typeface="+mj-lt"/>
              </a:rPr>
              <a:t>Project Impact &amp; Limitations</a:t>
            </a:r>
          </a:p>
          <a:p>
            <a:pPr marL="0" marR="0">
              <a:lnSpc>
                <a:spcPct val="150000"/>
              </a:lnSpc>
              <a:buNone/>
            </a:pPr>
            <a:r>
              <a:rPr lang="en-GB" sz="2400" noProof="1">
                <a:solidFill>
                  <a:sysClr val="windowText" lastClr="000000"/>
                </a:solidFill>
                <a:latin typeface="+mj-lt"/>
              </a:rPr>
              <a:t>References</a:t>
            </a:r>
          </a:p>
        </p:txBody>
      </p:sp>
    </p:spTree>
    <p:extLst>
      <p:ext uri="{BB962C8B-B14F-4D97-AF65-F5344CB8AC3E}">
        <p14:creationId xmlns:p14="http://schemas.microsoft.com/office/powerpoint/2010/main" val="4098306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810F0-65AC-4D3F-8A9B-2F81F345B9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3C69D1-274A-3A6B-7C5C-E8D176ABD1D6}"/>
              </a:ext>
            </a:extLst>
          </p:cNvPr>
          <p:cNvSpPr>
            <a:spLocks noGrp="1"/>
          </p:cNvSpPr>
          <p:nvPr>
            <p:ph type="title"/>
          </p:nvPr>
        </p:nvSpPr>
        <p:spPr>
          <a:xfrm>
            <a:off x="2216150" y="-105480"/>
            <a:ext cx="11594969" cy="1325563"/>
          </a:xfrm>
        </p:spPr>
        <p:txBody>
          <a:bodyPr>
            <a:normAutofit/>
          </a:bodyPr>
          <a:lstStyle/>
          <a:p>
            <a:r>
              <a:rPr lang="en-GB" noProof="1">
                <a:solidFill>
                  <a:schemeClr val="bg1"/>
                </a:solidFill>
              </a:rPr>
              <a:t>Research Proposal</a:t>
            </a:r>
          </a:p>
        </p:txBody>
      </p:sp>
      <p:sp>
        <p:nvSpPr>
          <p:cNvPr id="5" name="TextBox 4">
            <a:extLst>
              <a:ext uri="{FF2B5EF4-FFF2-40B4-BE49-F238E27FC236}">
                <a16:creationId xmlns:a16="http://schemas.microsoft.com/office/drawing/2014/main" id="{9F9F6618-125A-60FF-D8D8-C7FC711302D8}"/>
              </a:ext>
            </a:extLst>
          </p:cNvPr>
          <p:cNvSpPr txBox="1"/>
          <p:nvPr/>
        </p:nvSpPr>
        <p:spPr>
          <a:xfrm>
            <a:off x="1391525" y="1546086"/>
            <a:ext cx="9408950" cy="4082820"/>
          </a:xfrm>
          <a:prstGeom prst="roundRect">
            <a:avLst/>
          </a:prstGeom>
          <a:noFill/>
        </p:spPr>
        <p:style>
          <a:lnRef idx="3">
            <a:schemeClr val="lt1"/>
          </a:lnRef>
          <a:fillRef idx="1">
            <a:schemeClr val="accent1"/>
          </a:fillRef>
          <a:effectRef idx="1">
            <a:schemeClr val="accent1"/>
          </a:effectRef>
          <a:fontRef idx="minor">
            <a:schemeClr val="lt1"/>
          </a:fontRef>
        </p:style>
        <p:txBody>
          <a:bodyPr wrap="square">
            <a:spAutoFit/>
            <a:scene3d>
              <a:camera prst="orthographicFront"/>
              <a:lightRig rig="threePt" dir="t"/>
            </a:scene3d>
            <a:sp3d extrusionH="57150">
              <a:bevelT w="38100" h="38100" prst="convex"/>
            </a:sp3d>
          </a:bodyPr>
          <a:lstStyle/>
          <a:p>
            <a:pPr marL="0" marR="0" algn="ctr">
              <a:lnSpc>
                <a:spcPct val="150000"/>
              </a:lnSpc>
              <a:buNone/>
            </a:pPr>
            <a:r>
              <a:rPr lang="en-GB" sz="4000" b="1" noProof="1">
                <a:solidFill>
                  <a:sysClr val="windowText" lastClr="000000"/>
                </a:solidFill>
                <a:latin typeface="+mj-lt"/>
              </a:rPr>
              <a:t>Taking the guardrails off? Evaluating the strategic inconsistency of Public Sector AI: Unmanaged shadow AI vs. underutilised offensive security.</a:t>
            </a:r>
          </a:p>
        </p:txBody>
      </p:sp>
    </p:spTree>
    <p:extLst>
      <p:ext uri="{BB962C8B-B14F-4D97-AF65-F5344CB8AC3E}">
        <p14:creationId xmlns:p14="http://schemas.microsoft.com/office/powerpoint/2010/main" val="4274120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06F6F9-9C43-9AF2-6483-D9B5483F6D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67BC72-6BB2-3899-88DA-585785AC6268}"/>
              </a:ext>
            </a:extLst>
          </p:cNvPr>
          <p:cNvSpPr>
            <a:spLocks noGrp="1"/>
          </p:cNvSpPr>
          <p:nvPr>
            <p:ph type="title"/>
          </p:nvPr>
        </p:nvSpPr>
        <p:spPr>
          <a:xfrm>
            <a:off x="2216150" y="-105480"/>
            <a:ext cx="11594969" cy="1325563"/>
          </a:xfrm>
        </p:spPr>
        <p:txBody>
          <a:bodyPr>
            <a:normAutofit/>
          </a:bodyPr>
          <a:lstStyle/>
          <a:p>
            <a:r>
              <a:rPr lang="en-GB" sz="2800" noProof="1">
                <a:solidFill>
                  <a:schemeClr val="bg1"/>
                </a:solidFill>
              </a:rPr>
              <a:t>Research Background &amp; Context</a:t>
            </a:r>
            <a:endParaRPr lang="en-GB" noProof="1">
              <a:solidFill>
                <a:schemeClr val="bg1"/>
              </a:solidFill>
            </a:endParaRPr>
          </a:p>
        </p:txBody>
      </p:sp>
      <p:sp>
        <p:nvSpPr>
          <p:cNvPr id="7" name="TextBox 6">
            <a:extLst>
              <a:ext uri="{FF2B5EF4-FFF2-40B4-BE49-F238E27FC236}">
                <a16:creationId xmlns:a16="http://schemas.microsoft.com/office/drawing/2014/main" id="{391719EB-B8BF-6C20-13F3-E2A3BEFEECBA}"/>
              </a:ext>
            </a:extLst>
          </p:cNvPr>
          <p:cNvSpPr txBox="1"/>
          <p:nvPr/>
        </p:nvSpPr>
        <p:spPr>
          <a:xfrm>
            <a:off x="231995" y="1650344"/>
            <a:ext cx="11594970" cy="4524315"/>
          </a:xfrm>
          <a:prstGeom prst="rect">
            <a:avLst/>
          </a:prstGeom>
          <a:noFill/>
        </p:spPr>
        <p:txBody>
          <a:bodyPr wrap="square" rtlCol="0">
            <a:spAutoFit/>
          </a:bodyPr>
          <a:lstStyle/>
          <a:p>
            <a:pPr lvl="0" eaLnBrk="0" fontAlgn="base" hangingPunct="0">
              <a:spcBef>
                <a:spcPct val="0"/>
              </a:spcBef>
              <a:spcAft>
                <a:spcPct val="0"/>
              </a:spcAft>
            </a:pPr>
            <a:r>
              <a:rPr lang="en-GB" b="1" noProof="1">
                <a:latin typeface="Arial" panose="020B0604020202020204" pitchFamily="34" charset="0"/>
              </a:rPr>
              <a:t>Strategic Ambition vs. Operational Reality:</a:t>
            </a:r>
            <a:r>
              <a:rPr lang="en-GB" noProof="1">
                <a:latin typeface="Arial" panose="020B0604020202020204" pitchFamily="34" charset="0"/>
              </a:rPr>
              <a:t> The UK Public Sector is undergoing a "Smart Government" transformation aimed at enhancing service delivery through innovative technologies [3]. However, this is hindered by significant "implementation challenges," including legacy infrastructure, budget constraints, and a lack of specialised expertise [10].</a:t>
            </a:r>
          </a:p>
          <a:p>
            <a:pPr lvl="0" eaLnBrk="0" fontAlgn="base" hangingPunct="0">
              <a:spcBef>
                <a:spcPct val="0"/>
              </a:spcBef>
              <a:spcAft>
                <a:spcPct val="0"/>
              </a:spcAft>
              <a:buFontTx/>
              <a:buChar char="•"/>
            </a:pPr>
            <a:endParaRPr lang="en-GB" noProof="1">
              <a:latin typeface="Arial" panose="020B0604020202020204" pitchFamily="34" charset="0"/>
            </a:endParaRPr>
          </a:p>
          <a:p>
            <a:pPr lvl="0" eaLnBrk="0" fontAlgn="base" hangingPunct="0">
              <a:spcBef>
                <a:spcPct val="0"/>
              </a:spcBef>
              <a:spcAft>
                <a:spcPct val="0"/>
              </a:spcAft>
            </a:pPr>
            <a:r>
              <a:rPr lang="en-GB" b="1" noProof="1">
                <a:latin typeface="Arial" panose="020B0604020202020204" pitchFamily="34" charset="0"/>
              </a:rPr>
              <a:t>The Internal Governance Gap (Shadow AI):</a:t>
            </a:r>
            <a:r>
              <a:rPr lang="en-GB" noProof="1">
                <a:latin typeface="Arial" panose="020B0604020202020204" pitchFamily="34" charset="0"/>
              </a:rPr>
              <a:t> In the absence of accessible, sanctioned AI tools, employees are increasingly turning to unauthorised "Shadow AI" to maintain productivity [9], creating an "unseen frontier" of security and compliance risks [1].</a:t>
            </a:r>
          </a:p>
          <a:p>
            <a:pPr lvl="0" eaLnBrk="0" fontAlgn="base" hangingPunct="0">
              <a:spcBef>
                <a:spcPct val="0"/>
              </a:spcBef>
              <a:spcAft>
                <a:spcPct val="0"/>
              </a:spcAft>
              <a:buFontTx/>
              <a:buChar char="•"/>
            </a:pPr>
            <a:endParaRPr lang="en-GB" noProof="1">
              <a:latin typeface="Arial" panose="020B0604020202020204" pitchFamily="34" charset="0"/>
            </a:endParaRPr>
          </a:p>
          <a:p>
            <a:pPr lvl="0" eaLnBrk="0" fontAlgn="base" hangingPunct="0">
              <a:spcBef>
                <a:spcPct val="0"/>
              </a:spcBef>
              <a:spcAft>
                <a:spcPct val="0"/>
              </a:spcAft>
            </a:pPr>
            <a:r>
              <a:rPr lang="en-GB" b="1" noProof="1">
                <a:latin typeface="Arial" panose="020B0604020202020204" pitchFamily="34" charset="0"/>
              </a:rPr>
              <a:t>The External Defensive Gap (Offensive Security):</a:t>
            </a:r>
            <a:r>
              <a:rPr lang="en-GB" noProof="1">
                <a:latin typeface="Arial" panose="020B0604020202020204" pitchFamily="34" charset="0"/>
              </a:rPr>
              <a:t> While the threat landscape evolves with AI-driven attacks, public sector defense remains largely passive, underutilising proactive "Offensive AI" mechanisms that are proven to bolster national resilience [2], [4] instead focussing resource on updating legacy systems. [10]</a:t>
            </a:r>
          </a:p>
          <a:p>
            <a:pPr lvl="0" eaLnBrk="0" fontAlgn="base" hangingPunct="0">
              <a:spcBef>
                <a:spcPct val="0"/>
              </a:spcBef>
              <a:spcAft>
                <a:spcPct val="0"/>
              </a:spcAft>
              <a:buFontTx/>
              <a:buChar char="•"/>
            </a:pPr>
            <a:endParaRPr lang="en-GB" noProof="1">
              <a:latin typeface="Arial" panose="020B0604020202020204" pitchFamily="34" charset="0"/>
            </a:endParaRPr>
          </a:p>
          <a:p>
            <a:pPr lvl="0" eaLnBrk="0" fontAlgn="base" hangingPunct="0">
              <a:spcBef>
                <a:spcPct val="0"/>
              </a:spcBef>
              <a:spcAft>
                <a:spcPct val="0"/>
              </a:spcAft>
            </a:pPr>
            <a:r>
              <a:rPr lang="en-GB" b="1" noProof="1">
                <a:latin typeface="Arial" panose="020B0604020202020204" pitchFamily="34" charset="0"/>
              </a:rPr>
              <a:t>A Disparate Landscape:</a:t>
            </a:r>
            <a:r>
              <a:rPr lang="en-GB" noProof="1">
                <a:latin typeface="Arial" panose="020B0604020202020204" pitchFamily="34" charset="0"/>
              </a:rPr>
              <a:t> Current approaches are fragmented; individual departments often manage AI risks in isolation without a unified socio-technical strategy, leading to a state of "Strategic Inconsistency" [6].</a:t>
            </a:r>
          </a:p>
          <a:p>
            <a:endParaRPr lang="en-GB" noProof="1"/>
          </a:p>
        </p:txBody>
      </p:sp>
    </p:spTree>
    <p:extLst>
      <p:ext uri="{BB962C8B-B14F-4D97-AF65-F5344CB8AC3E}">
        <p14:creationId xmlns:p14="http://schemas.microsoft.com/office/powerpoint/2010/main" val="2668202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238F7-A61A-85AF-73FD-37EA0E7393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B90933-3BF8-CE90-4337-2F7A5FF61F31}"/>
              </a:ext>
            </a:extLst>
          </p:cNvPr>
          <p:cNvSpPr>
            <a:spLocks noGrp="1"/>
          </p:cNvSpPr>
          <p:nvPr>
            <p:ph type="title"/>
          </p:nvPr>
        </p:nvSpPr>
        <p:spPr>
          <a:xfrm>
            <a:off x="2216150" y="-105480"/>
            <a:ext cx="11594969" cy="1325563"/>
          </a:xfrm>
        </p:spPr>
        <p:txBody>
          <a:bodyPr>
            <a:normAutofit/>
          </a:bodyPr>
          <a:lstStyle/>
          <a:p>
            <a:r>
              <a:rPr lang="en-GB" sz="2800" noProof="1">
                <a:solidFill>
                  <a:schemeClr val="bg1"/>
                </a:solidFill>
              </a:rPr>
              <a:t>The Research Problem</a:t>
            </a:r>
            <a:endParaRPr lang="en-GB" sz="3200" noProof="1">
              <a:solidFill>
                <a:schemeClr val="bg1"/>
              </a:solidFill>
              <a:ea typeface="Calibri Light" panose="020F0302020204030204"/>
              <a:cs typeface="Calibri Light" panose="020F0302020204030204"/>
            </a:endParaRPr>
          </a:p>
        </p:txBody>
      </p:sp>
      <p:sp>
        <p:nvSpPr>
          <p:cNvPr id="4" name="TextBox 3">
            <a:extLst>
              <a:ext uri="{FF2B5EF4-FFF2-40B4-BE49-F238E27FC236}">
                <a16:creationId xmlns:a16="http://schemas.microsoft.com/office/drawing/2014/main" id="{567A5F60-EE2B-195A-A9D4-391514D85E07}"/>
              </a:ext>
            </a:extLst>
          </p:cNvPr>
          <p:cNvSpPr txBox="1"/>
          <p:nvPr/>
        </p:nvSpPr>
        <p:spPr>
          <a:xfrm>
            <a:off x="210084" y="1220083"/>
            <a:ext cx="1198191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1">
                <a:ea typeface="Calibri"/>
                <a:cs typeface="Calibri"/>
              </a:rPr>
              <a:t>Strategic Inconsistencies in AI governance. </a:t>
            </a:r>
          </a:p>
          <a:p>
            <a:r>
              <a:rPr lang="en-GB" noProof="1"/>
              <a:t>The UK Public Sector currently demonstrates a paradoxical approach to Artificial Intelligence. While high-level visions promote innovation, operational reality is defined by a "Strategic Inconsistency" where internal risks are unmanaged, and external defensive capabilities remain underutilised.</a:t>
            </a:r>
            <a:endParaRPr lang="en-GB" b="1" noProof="1">
              <a:solidFill>
                <a:srgbClr val="000000"/>
              </a:solidFill>
              <a:ea typeface="Calibri"/>
              <a:cs typeface="Calibri"/>
            </a:endParaRPr>
          </a:p>
          <a:p>
            <a:endParaRPr lang="en-GB" b="1" noProof="1">
              <a:solidFill>
                <a:srgbClr val="000000"/>
              </a:solidFill>
              <a:highlight>
                <a:srgbClr val="FF0000"/>
              </a:highlight>
              <a:ea typeface="Calibri"/>
              <a:cs typeface="Calibri"/>
            </a:endParaRPr>
          </a:p>
          <a:p>
            <a:r>
              <a:rPr lang="en-GB" b="1" noProof="1"/>
              <a:t>Internal Risk (Shadow AI):</a:t>
            </a:r>
            <a:r>
              <a:rPr lang="en-GB" noProof="1"/>
              <a:t> Rigid or absent official AI policies lead to the proliferation of "Shadow AI," where 71% of staff use unsanctioned tools to meet productivity demands [9]. This creates an "unseen frontier" of risk regarding sensitive data computation and potential breaches [1].</a:t>
            </a:r>
          </a:p>
          <a:p>
            <a:endParaRPr lang="en-GB" noProof="1"/>
          </a:p>
          <a:p>
            <a:r>
              <a:rPr lang="en-GB" b="1" noProof="1"/>
              <a:t>External Gap (Defensive Passivity):</a:t>
            </a:r>
            <a:r>
              <a:rPr lang="en-GB" noProof="1"/>
              <a:t> Simultaneously, there is a failure to adopt proactive "Offensive AI" security mechanisms [2]. Reactive human-led defence is increasingly inadequate against sophisticated, AI-driven threats that require real-time, automated responses [4].</a:t>
            </a:r>
          </a:p>
          <a:p>
            <a:endParaRPr lang="en-GB" noProof="1"/>
          </a:p>
          <a:p>
            <a:r>
              <a:rPr lang="en-GB" b="1" noProof="1"/>
              <a:t>The Root Cause:</a:t>
            </a:r>
            <a:r>
              <a:rPr lang="en-GB" noProof="1"/>
              <a:t> Current implementation is fragmented by legacy architectures inadequate budget and a lack of departmental resources, preventing a unified approach to AI resilience [3].</a:t>
            </a:r>
          </a:p>
          <a:p>
            <a:endParaRPr lang="en-GB" noProof="1"/>
          </a:p>
          <a:p>
            <a:r>
              <a:rPr lang="en-GB" b="1" noProof="1"/>
              <a:t>The Identified Literature Gap</a:t>
            </a:r>
            <a:r>
              <a:rPr lang="en-GB" noProof="1"/>
              <a:t> Existing academic literature focuses on "Shadow IT" [7] and "AI Security" [2] as separate technical silos. There is a significant </a:t>
            </a:r>
            <a:r>
              <a:rPr lang="en-GB" b="1" noProof="1"/>
              <a:t>gap</a:t>
            </a:r>
            <a:r>
              <a:rPr lang="en-GB" noProof="1"/>
              <a:t> in research regarding an integrated </a:t>
            </a:r>
            <a:r>
              <a:rPr lang="en-GB" b="1" noProof="1"/>
              <a:t>Socio-Technical Framework</a:t>
            </a:r>
            <a:r>
              <a:rPr lang="en-GB" noProof="1"/>
              <a:t> that simultaneously addresses the human drivers of Shadow AI and the technical requirements of offensive security within the specific constraints of the UK Public Sector [6].</a:t>
            </a:r>
          </a:p>
          <a:p>
            <a:endParaRPr lang="en-GB" noProof="1">
              <a:solidFill>
                <a:srgbClr val="FF0000"/>
              </a:solidFill>
              <a:ea typeface="Calibri"/>
              <a:cs typeface="Calibri"/>
            </a:endParaRPr>
          </a:p>
        </p:txBody>
      </p:sp>
    </p:spTree>
    <p:extLst>
      <p:ext uri="{BB962C8B-B14F-4D97-AF65-F5344CB8AC3E}">
        <p14:creationId xmlns:p14="http://schemas.microsoft.com/office/powerpoint/2010/main" val="80537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E2C359-BCFA-2206-1584-82C3398EB9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6AEB04-D85C-5AAA-812F-DC856187878A}"/>
              </a:ext>
            </a:extLst>
          </p:cNvPr>
          <p:cNvSpPr>
            <a:spLocks noGrp="1"/>
          </p:cNvSpPr>
          <p:nvPr>
            <p:ph type="title"/>
          </p:nvPr>
        </p:nvSpPr>
        <p:spPr>
          <a:xfrm>
            <a:off x="2216150" y="-105480"/>
            <a:ext cx="11594969" cy="1325563"/>
          </a:xfrm>
        </p:spPr>
        <p:txBody>
          <a:bodyPr>
            <a:normAutofit/>
          </a:bodyPr>
          <a:lstStyle/>
          <a:p>
            <a:r>
              <a:rPr lang="en-GB" sz="2800" noProof="1">
                <a:solidFill>
                  <a:schemeClr val="bg1"/>
                </a:solidFill>
              </a:rPr>
              <a:t>Research Aim &amp; Objectives</a:t>
            </a:r>
            <a:endParaRPr lang="en-GB" sz="3200" noProof="1">
              <a:solidFill>
                <a:schemeClr val="bg1"/>
              </a:solidFill>
              <a:ea typeface="Calibri Light" panose="020F0302020204030204"/>
              <a:cs typeface="Calibri Light" panose="020F0302020204030204"/>
            </a:endParaRPr>
          </a:p>
        </p:txBody>
      </p:sp>
      <p:sp>
        <p:nvSpPr>
          <p:cNvPr id="5" name="Rounded Rectangle 4">
            <a:extLst>
              <a:ext uri="{FF2B5EF4-FFF2-40B4-BE49-F238E27FC236}">
                <a16:creationId xmlns:a16="http://schemas.microsoft.com/office/drawing/2014/main" id="{C429FA4B-D9F2-FDE1-0650-F74FC1F154C5}"/>
              </a:ext>
            </a:extLst>
          </p:cNvPr>
          <p:cNvSpPr/>
          <p:nvPr/>
        </p:nvSpPr>
        <p:spPr>
          <a:xfrm>
            <a:off x="408432" y="1263380"/>
            <a:ext cx="11375136" cy="1176427"/>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a:ln>
            <a:solidFill>
              <a:schemeClr val="accent1">
                <a:lumMod val="50000"/>
              </a:schemeClr>
            </a:solidFill>
          </a:ln>
        </p:spPr>
        <p:style>
          <a:lnRef idx="1">
            <a:schemeClr val="accent1"/>
          </a:lnRef>
          <a:fillRef idx="3">
            <a:schemeClr val="accent1"/>
          </a:fillRef>
          <a:effectRef idx="2">
            <a:schemeClr val="accent1"/>
          </a:effectRef>
          <a:fontRef idx="minor">
            <a:schemeClr val="lt1"/>
          </a:fontRef>
        </p:style>
        <p:txBody>
          <a:bodyPr rtlCol="0" anchor="t"/>
          <a:lstStyle/>
          <a:p>
            <a:pPr algn="ctr"/>
            <a:r>
              <a:rPr lang="en-GB" sz="2000" b="1" noProof="1">
                <a:ea typeface="Calibri"/>
                <a:cs typeface="Calibri"/>
              </a:rPr>
              <a:t>Aim - </a:t>
            </a:r>
            <a:r>
              <a:rPr lang="en-GB" sz="2000" b="1" noProof="1"/>
              <a:t>To evaluate the strategic inconsistency of AI adoption within the UK Government public sector by appraising the governance gap of unmanaged Shadow AI and the missed opportunities of proactive offensive security mechanisms to bolster resilience.</a:t>
            </a:r>
          </a:p>
          <a:p>
            <a:pPr algn="ctr"/>
            <a:endParaRPr lang="en-GB" noProof="1"/>
          </a:p>
        </p:txBody>
      </p:sp>
      <p:sp>
        <p:nvSpPr>
          <p:cNvPr id="6" name="Rounded Rectangle 5">
            <a:extLst>
              <a:ext uri="{FF2B5EF4-FFF2-40B4-BE49-F238E27FC236}">
                <a16:creationId xmlns:a16="http://schemas.microsoft.com/office/drawing/2014/main" id="{58084CD4-86D0-AAC4-B115-03A19C4DDB50}"/>
              </a:ext>
            </a:extLst>
          </p:cNvPr>
          <p:cNvSpPr/>
          <p:nvPr/>
        </p:nvSpPr>
        <p:spPr>
          <a:xfrm>
            <a:off x="1600333" y="2564348"/>
            <a:ext cx="2609088" cy="3877056"/>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1600" b="1" noProof="1">
                <a:ea typeface="Calibri"/>
                <a:cs typeface="Calibri"/>
              </a:rPr>
              <a:t>Objective</a:t>
            </a:r>
            <a:r>
              <a:rPr lang="en-GB" sz="1600" noProof="1">
                <a:ea typeface="Calibri"/>
                <a:cs typeface="Calibri"/>
              </a:rPr>
              <a:t> – </a:t>
            </a:r>
            <a:r>
              <a:rPr lang="en-GB" sz="1600" b="1" noProof="1">
                <a:ea typeface="Calibri"/>
                <a:cs typeface="Calibri"/>
              </a:rPr>
              <a:t>Governance Gap Analysis</a:t>
            </a:r>
            <a:r>
              <a:rPr lang="en-GB" sz="1600" noProof="1">
                <a:ea typeface="Calibri"/>
                <a:cs typeface="Calibri"/>
              </a:rPr>
              <a:t>: </a:t>
            </a:r>
            <a:r>
              <a:rPr lang="en-GB" sz="1600" noProof="1"/>
              <a:t>Analyse the efficacy of current UK Government public sector data governance frameworks in identifying and mitigating the risks associated with unsanctioned Shadow AI usage [1], [8]</a:t>
            </a:r>
            <a:endParaRPr lang="en-GB" sz="1600" noProof="1">
              <a:ea typeface="Calibri"/>
              <a:cs typeface="Calibri"/>
            </a:endParaRPr>
          </a:p>
          <a:p>
            <a:pPr algn="ctr"/>
            <a:endParaRPr lang="en-GB" noProof="1"/>
          </a:p>
        </p:txBody>
      </p:sp>
      <p:sp>
        <p:nvSpPr>
          <p:cNvPr id="7" name="Rounded Rectangle 6">
            <a:extLst>
              <a:ext uri="{FF2B5EF4-FFF2-40B4-BE49-F238E27FC236}">
                <a16:creationId xmlns:a16="http://schemas.microsoft.com/office/drawing/2014/main" id="{D75EFA1B-C662-ED6C-567D-4C40F92C22E1}"/>
              </a:ext>
            </a:extLst>
          </p:cNvPr>
          <p:cNvSpPr/>
          <p:nvPr/>
        </p:nvSpPr>
        <p:spPr>
          <a:xfrm>
            <a:off x="7404131" y="2564348"/>
            <a:ext cx="2609088" cy="3877056"/>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1600" b="1" noProof="1">
                <a:ea typeface="Calibri"/>
                <a:cs typeface="Calibri"/>
              </a:rPr>
              <a:t>Objective – Framework Development</a:t>
            </a:r>
            <a:r>
              <a:rPr lang="en-GB" sz="1600" noProof="1">
                <a:ea typeface="Calibri"/>
                <a:cs typeface="Calibri"/>
              </a:rPr>
              <a:t>:</a:t>
            </a:r>
            <a:r>
              <a:rPr lang="en-GB" sz="1600" b="1" noProof="1">
                <a:ea typeface="Calibri"/>
                <a:cs typeface="Calibri"/>
              </a:rPr>
              <a:t> </a:t>
            </a:r>
            <a:r>
              <a:rPr lang="en-GB" sz="1600" noProof="1"/>
              <a:t>Propose</a:t>
            </a:r>
            <a:r>
              <a:rPr lang="en-GB" sz="1600" b="1" noProof="1"/>
              <a:t> </a:t>
            </a:r>
            <a:r>
              <a:rPr lang="en-GB" sz="1600" noProof="1"/>
              <a:t>a socio-technical "Active Guardrail" framework that addresses the institutional barriers of technical debt and legacy infrastructure to align innovation and organisational productivity with National Security mandates. [6], [4], [3]</a:t>
            </a:r>
            <a:endParaRPr lang="en-GB" sz="1600" noProof="1">
              <a:ea typeface="Calibri"/>
              <a:cs typeface="Calibri"/>
            </a:endParaRPr>
          </a:p>
          <a:p>
            <a:pPr algn="ctr"/>
            <a:endParaRPr lang="en-GB" noProof="1"/>
          </a:p>
        </p:txBody>
      </p:sp>
      <p:sp>
        <p:nvSpPr>
          <p:cNvPr id="9" name="Rounded Rectangle 8">
            <a:extLst>
              <a:ext uri="{FF2B5EF4-FFF2-40B4-BE49-F238E27FC236}">
                <a16:creationId xmlns:a16="http://schemas.microsoft.com/office/drawing/2014/main" id="{F24040E1-6D57-85E8-68B7-8C36E38A926C}"/>
              </a:ext>
            </a:extLst>
          </p:cNvPr>
          <p:cNvSpPr/>
          <p:nvPr/>
        </p:nvSpPr>
        <p:spPr>
          <a:xfrm>
            <a:off x="4502232" y="2564348"/>
            <a:ext cx="2609088" cy="3877056"/>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1600" b="1" noProof="1">
                <a:ea typeface="Calibri"/>
                <a:cs typeface="Calibri"/>
              </a:rPr>
              <a:t>Objective – Defensive Capability Assessment</a:t>
            </a:r>
            <a:r>
              <a:rPr lang="en-GB" sz="1600" noProof="1">
                <a:ea typeface="Calibri"/>
                <a:cs typeface="Calibri"/>
              </a:rPr>
              <a:t>: </a:t>
            </a:r>
            <a:r>
              <a:rPr lang="en-GB" sz="1600" noProof="1"/>
              <a:t>Assess the technical feasibility and security benefits of utilising Offensive AI techniques (such as automated Bot detection) as a proactive defensive tool for public sector infrastructure. [2], [7], [5]</a:t>
            </a:r>
          </a:p>
          <a:p>
            <a:pPr algn="ctr"/>
            <a:endParaRPr lang="en-GB" noProof="1"/>
          </a:p>
        </p:txBody>
      </p:sp>
    </p:spTree>
    <p:extLst>
      <p:ext uri="{BB962C8B-B14F-4D97-AF65-F5344CB8AC3E}">
        <p14:creationId xmlns:p14="http://schemas.microsoft.com/office/powerpoint/2010/main" val="3612534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38156-03AB-F33E-FE17-DFFFA19999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4864DD-06E9-BDA6-EAE0-1A2770486669}"/>
              </a:ext>
            </a:extLst>
          </p:cNvPr>
          <p:cNvSpPr>
            <a:spLocks noGrp="1"/>
          </p:cNvSpPr>
          <p:nvPr>
            <p:ph type="title"/>
          </p:nvPr>
        </p:nvSpPr>
        <p:spPr>
          <a:xfrm>
            <a:off x="2216150" y="-105480"/>
            <a:ext cx="11594969" cy="1325563"/>
          </a:xfrm>
        </p:spPr>
        <p:txBody>
          <a:bodyPr>
            <a:normAutofit/>
          </a:bodyPr>
          <a:lstStyle/>
          <a:p>
            <a:r>
              <a:rPr lang="en-GB" sz="2800" noProof="1">
                <a:solidFill>
                  <a:schemeClr val="bg1"/>
                </a:solidFill>
              </a:rPr>
              <a:t>Literature Review</a:t>
            </a:r>
            <a:endParaRPr lang="en-GB" noProof="1"/>
          </a:p>
        </p:txBody>
      </p:sp>
      <p:graphicFrame>
        <p:nvGraphicFramePr>
          <p:cNvPr id="4" name="Table 3">
            <a:extLst>
              <a:ext uri="{FF2B5EF4-FFF2-40B4-BE49-F238E27FC236}">
                <a16:creationId xmlns:a16="http://schemas.microsoft.com/office/drawing/2014/main" id="{C2B0587D-9828-9934-314C-59E408BF72F6}"/>
              </a:ext>
            </a:extLst>
          </p:cNvPr>
          <p:cNvGraphicFramePr>
            <a:graphicFrameLocks noGrp="1"/>
          </p:cNvGraphicFramePr>
          <p:nvPr>
            <p:extLst>
              <p:ext uri="{D42A27DB-BD31-4B8C-83A1-F6EECF244321}">
                <p14:modId xmlns:p14="http://schemas.microsoft.com/office/powerpoint/2010/main" val="398172639"/>
              </p:ext>
            </p:extLst>
          </p:nvPr>
        </p:nvGraphicFramePr>
        <p:xfrm>
          <a:off x="0" y="1114065"/>
          <a:ext cx="12192000" cy="5680686"/>
        </p:xfrm>
        <a:graphic>
          <a:graphicData uri="http://schemas.openxmlformats.org/drawingml/2006/table">
            <a:tbl>
              <a:tblPr firstRow="1" bandRow="1">
                <a:tableStyleId>{5C22544A-7EE6-4342-B048-85BDC9FD1C3A}</a:tableStyleId>
              </a:tblPr>
              <a:tblGrid>
                <a:gridCol w="2902226">
                  <a:extLst>
                    <a:ext uri="{9D8B030D-6E8A-4147-A177-3AD203B41FA5}">
                      <a16:colId xmlns:a16="http://schemas.microsoft.com/office/drawing/2014/main" val="1928648505"/>
                    </a:ext>
                  </a:extLst>
                </a:gridCol>
                <a:gridCol w="967409">
                  <a:extLst>
                    <a:ext uri="{9D8B030D-6E8A-4147-A177-3AD203B41FA5}">
                      <a16:colId xmlns:a16="http://schemas.microsoft.com/office/drawing/2014/main" val="1147748852"/>
                    </a:ext>
                  </a:extLst>
                </a:gridCol>
                <a:gridCol w="1378226">
                  <a:extLst>
                    <a:ext uri="{9D8B030D-6E8A-4147-A177-3AD203B41FA5}">
                      <a16:colId xmlns:a16="http://schemas.microsoft.com/office/drawing/2014/main" val="3124563577"/>
                    </a:ext>
                  </a:extLst>
                </a:gridCol>
                <a:gridCol w="2716696">
                  <a:extLst>
                    <a:ext uri="{9D8B030D-6E8A-4147-A177-3AD203B41FA5}">
                      <a16:colId xmlns:a16="http://schemas.microsoft.com/office/drawing/2014/main" val="2338202596"/>
                    </a:ext>
                  </a:extLst>
                </a:gridCol>
                <a:gridCol w="2146852">
                  <a:extLst>
                    <a:ext uri="{9D8B030D-6E8A-4147-A177-3AD203B41FA5}">
                      <a16:colId xmlns:a16="http://schemas.microsoft.com/office/drawing/2014/main" val="1989007323"/>
                    </a:ext>
                  </a:extLst>
                </a:gridCol>
                <a:gridCol w="2080591">
                  <a:extLst>
                    <a:ext uri="{9D8B030D-6E8A-4147-A177-3AD203B41FA5}">
                      <a16:colId xmlns:a16="http://schemas.microsoft.com/office/drawing/2014/main" val="3977379339"/>
                    </a:ext>
                  </a:extLst>
                </a:gridCol>
              </a:tblGrid>
              <a:tr h="383431">
                <a:tc>
                  <a:txBody>
                    <a:bodyPr/>
                    <a:lstStyle/>
                    <a:p>
                      <a:r>
                        <a:rPr lang="en-GB" sz="1100" noProof="1"/>
                        <a:t>Title &amp; Year</a:t>
                      </a:r>
                    </a:p>
                  </a:txBody>
                  <a:tcPr/>
                </a:tc>
                <a:tc>
                  <a:txBody>
                    <a:bodyPr/>
                    <a:lstStyle/>
                    <a:p>
                      <a:r>
                        <a:rPr lang="en-GB" sz="1100" noProof="1"/>
                        <a:t>Author(s)</a:t>
                      </a:r>
                    </a:p>
                  </a:txBody>
                  <a:tcPr/>
                </a:tc>
                <a:tc>
                  <a:txBody>
                    <a:bodyPr/>
                    <a:lstStyle/>
                    <a:p>
                      <a:r>
                        <a:rPr lang="en-GB" sz="1100" noProof="1"/>
                        <a:t>Topic/Area of Study</a:t>
                      </a:r>
                    </a:p>
                  </a:txBody>
                  <a:tcPr/>
                </a:tc>
                <a:tc>
                  <a:txBody>
                    <a:bodyPr/>
                    <a:lstStyle/>
                    <a:p>
                      <a:r>
                        <a:rPr lang="en-GB" sz="1100" noProof="1"/>
                        <a:t>Research Focus/Aim</a:t>
                      </a:r>
                    </a:p>
                  </a:txBody>
                  <a:tcPr/>
                </a:tc>
                <a:tc>
                  <a:txBody>
                    <a:bodyPr/>
                    <a:lstStyle/>
                    <a:p>
                      <a:r>
                        <a:rPr lang="en-GB" sz="1100" noProof="1"/>
                        <a:t>Key Finding</a:t>
                      </a:r>
                    </a:p>
                  </a:txBody>
                  <a:tcPr/>
                </a:tc>
                <a:tc>
                  <a:txBody>
                    <a:bodyPr/>
                    <a:lstStyle/>
                    <a:p>
                      <a:r>
                        <a:rPr lang="en-GB" sz="1100" noProof="1"/>
                        <a:t>Relevance to research</a:t>
                      </a:r>
                    </a:p>
                  </a:txBody>
                  <a:tcPr/>
                </a:tc>
                <a:extLst>
                  <a:ext uri="{0D108BD9-81ED-4DB2-BD59-A6C34878D82A}">
                    <a16:rowId xmlns:a16="http://schemas.microsoft.com/office/drawing/2014/main" val="2425218978"/>
                  </a:ext>
                </a:extLst>
              </a:tr>
              <a:tr h="609966">
                <a:tc>
                  <a:txBody>
                    <a:bodyPr/>
                    <a:lstStyle/>
                    <a:p>
                      <a:r>
                        <a:rPr lang="en-GB" sz="1100" noProof="1"/>
                        <a:t>Shadow AI: Cyber Security Implications, Opportunities and Challenges in the Unseen Frontier (2025)</a:t>
                      </a:r>
                    </a:p>
                  </a:txBody>
                  <a:tcPr/>
                </a:tc>
                <a:tc>
                  <a:txBody>
                    <a:bodyPr/>
                    <a:lstStyle/>
                    <a:p>
                      <a:r>
                        <a:rPr lang="en-GB" sz="1100" noProof="1"/>
                        <a:t>Puthal et al.</a:t>
                      </a:r>
                    </a:p>
                  </a:txBody>
                  <a:tcPr/>
                </a:tc>
                <a:tc>
                  <a:txBody>
                    <a:bodyPr/>
                    <a:lstStyle/>
                    <a:p>
                      <a:r>
                        <a:rPr lang="en-GB" sz="1100" noProof="1"/>
                        <a:t>Shadow AI Risks</a:t>
                      </a:r>
                    </a:p>
                  </a:txBody>
                  <a:tcPr/>
                </a:tc>
                <a:tc>
                  <a:txBody>
                    <a:bodyPr/>
                    <a:lstStyle/>
                    <a:p>
                      <a:r>
                        <a:rPr lang="en-GB" sz="1100" noProof="1"/>
                        <a:t>To survey the "unseen frontier" of unauthorised AI computation and data leakage.</a:t>
                      </a:r>
                    </a:p>
                  </a:txBody>
                  <a:tcPr/>
                </a:tc>
                <a:tc>
                  <a:txBody>
                    <a:bodyPr/>
                    <a:lstStyle/>
                    <a:p>
                      <a:r>
                        <a:rPr lang="en-GB" sz="1100" noProof="1"/>
                        <a:t>Shadow AI represents an "unseen frontier" causing model poisoning and data leakage.</a:t>
                      </a:r>
                    </a:p>
                  </a:txBody>
                  <a:tcPr/>
                </a:tc>
                <a:tc>
                  <a:txBody>
                    <a:bodyPr/>
                    <a:lstStyle/>
                    <a:p>
                      <a:r>
                        <a:rPr lang="en-GB" sz="1100" noProof="1"/>
                        <a:t>Justifies the internal security risk that current public sector monitoring misses.</a:t>
                      </a:r>
                    </a:p>
                  </a:txBody>
                  <a:tcPr/>
                </a:tc>
                <a:extLst>
                  <a:ext uri="{0D108BD9-81ED-4DB2-BD59-A6C34878D82A}">
                    <a16:rowId xmlns:a16="http://schemas.microsoft.com/office/drawing/2014/main" val="287744388"/>
                  </a:ext>
                </a:extLst>
              </a:tr>
              <a:tr h="609966">
                <a:tc>
                  <a:txBody>
                    <a:bodyPr/>
                    <a:lstStyle/>
                    <a:p>
                      <a:r>
                        <a:rPr lang="en-GB" sz="1100" noProof="1"/>
                        <a:t>Enhancing Cybersecurity through Artificial Intelligence (AI) - Powered Security Mechanisms (2024)</a:t>
                      </a:r>
                    </a:p>
                  </a:txBody>
                  <a:tcPr/>
                </a:tc>
                <a:tc>
                  <a:txBody>
                    <a:bodyPr/>
                    <a:lstStyle/>
                    <a:p>
                      <a:r>
                        <a:rPr lang="en-GB" sz="1100" noProof="1"/>
                        <a:t>Bin Akhtar &amp; Rawol</a:t>
                      </a:r>
                    </a:p>
                  </a:txBody>
                  <a:tcPr/>
                </a:tc>
                <a:tc>
                  <a:txBody>
                    <a:bodyPr/>
                    <a:lstStyle/>
                    <a:p>
                      <a:r>
                        <a:rPr lang="en-GB" sz="1100" noProof="1"/>
                        <a:t>AI-Powered Defence</a:t>
                      </a:r>
                    </a:p>
                  </a:txBody>
                  <a:tcPr/>
                </a:tc>
                <a:tc>
                  <a:txBody>
                    <a:bodyPr/>
                    <a:lstStyle/>
                    <a:p>
                      <a:r>
                        <a:rPr lang="en-GB" sz="1100" noProof="1"/>
                        <a:t>To explore how AI provides proactive and adaptable security mechanisms.</a:t>
                      </a:r>
                    </a:p>
                  </a:txBody>
                  <a:tcPr/>
                </a:tc>
                <a:tc>
                  <a:txBody>
                    <a:bodyPr/>
                    <a:lstStyle/>
                    <a:p>
                      <a:r>
                        <a:rPr lang="en-GB" sz="1100" noProof="1"/>
                        <a:t>AI transforms cybersecurity into a proactive, intelligent, and adaptable defence paradigm.</a:t>
                      </a:r>
                    </a:p>
                  </a:txBody>
                  <a:tcPr/>
                </a:tc>
                <a:tc>
                  <a:txBody>
                    <a:bodyPr/>
                    <a:lstStyle/>
                    <a:p>
                      <a:r>
                        <a:rPr lang="en-GB" sz="1100" noProof="1"/>
                        <a:t>Provides the technical evidence for the "Offensive AI" solution in the framework.</a:t>
                      </a:r>
                    </a:p>
                  </a:txBody>
                  <a:tcPr/>
                </a:tc>
                <a:extLst>
                  <a:ext uri="{0D108BD9-81ED-4DB2-BD59-A6C34878D82A}">
                    <a16:rowId xmlns:a16="http://schemas.microsoft.com/office/drawing/2014/main" val="3552987516"/>
                  </a:ext>
                </a:extLst>
              </a:tr>
              <a:tr h="723425">
                <a:tc>
                  <a:txBody>
                    <a:bodyPr/>
                    <a:lstStyle/>
                    <a:p>
                      <a:r>
                        <a:rPr lang="en-GB" sz="1100" noProof="1"/>
                        <a:t>Transforming Public Services: A Systematic Review of Smart Government Frameworks, Architectures, and Implementation Challenges (2024)</a:t>
                      </a:r>
                    </a:p>
                  </a:txBody>
                  <a:tcPr/>
                </a:tc>
                <a:tc>
                  <a:txBody>
                    <a:bodyPr/>
                    <a:lstStyle/>
                    <a:p>
                      <a:r>
                        <a:rPr lang="en-GB" sz="1100" noProof="1"/>
                        <a:t>Prihatmanto et al.</a:t>
                      </a:r>
                    </a:p>
                  </a:txBody>
                  <a:tcPr/>
                </a:tc>
                <a:tc>
                  <a:txBody>
                    <a:bodyPr/>
                    <a:lstStyle/>
                    <a:p>
                      <a:r>
                        <a:rPr lang="en-GB" sz="1100" noProof="1"/>
                        <a:t>Smart Government</a:t>
                      </a:r>
                    </a:p>
                  </a:txBody>
                  <a:tcPr/>
                </a:tc>
                <a:tc>
                  <a:txBody>
                    <a:bodyPr/>
                    <a:lstStyle/>
                    <a:p>
                      <a:r>
                        <a:rPr lang="en-GB" sz="1100" noProof="1"/>
                        <a:t>To identify implementation challenges and legacy barriers in public service transformation.</a:t>
                      </a:r>
                    </a:p>
                  </a:txBody>
                  <a:tcPr/>
                </a:tc>
                <a:tc>
                  <a:txBody>
                    <a:bodyPr/>
                    <a:lstStyle/>
                    <a:p>
                      <a:r>
                        <a:rPr lang="en-GB" sz="1100" noProof="1"/>
                        <a:t>Smart Government success depends on interoperability and overcoming legacy "technical debt."</a:t>
                      </a:r>
                    </a:p>
                  </a:txBody>
                  <a:tcPr/>
                </a:tc>
                <a:tc>
                  <a:txBody>
                    <a:bodyPr/>
                    <a:lstStyle/>
                    <a:p>
                      <a:r>
                        <a:rPr lang="en-GB" sz="1100" noProof="1"/>
                        <a:t>Highlights the institutional "stuckness" that prevents unified AI adoption.</a:t>
                      </a:r>
                    </a:p>
                  </a:txBody>
                  <a:tcPr/>
                </a:tc>
                <a:extLst>
                  <a:ext uri="{0D108BD9-81ED-4DB2-BD59-A6C34878D82A}">
                    <a16:rowId xmlns:a16="http://schemas.microsoft.com/office/drawing/2014/main" val="246768895"/>
                  </a:ext>
                </a:extLst>
              </a:tr>
              <a:tr h="609966">
                <a:tc>
                  <a:txBody>
                    <a:bodyPr/>
                    <a:lstStyle/>
                    <a:p>
                      <a:r>
                        <a:rPr lang="en-GB" sz="1100" noProof="1"/>
                        <a:t>AI and Cybersecurity for SMEs: Balancing Ethical Considerations and Operational Efficiency (2024)</a:t>
                      </a:r>
                    </a:p>
                  </a:txBody>
                  <a:tcPr/>
                </a:tc>
                <a:tc>
                  <a:txBody>
                    <a:bodyPr/>
                    <a:lstStyle/>
                    <a:p>
                      <a:r>
                        <a:rPr lang="en-GB" sz="1100" noProof="1"/>
                        <a:t>Leo &amp; Archie</a:t>
                      </a:r>
                    </a:p>
                  </a:txBody>
                  <a:tcPr/>
                </a:tc>
                <a:tc>
                  <a:txBody>
                    <a:bodyPr/>
                    <a:lstStyle/>
                    <a:p>
                      <a:r>
                        <a:rPr lang="en-GB" sz="1100" noProof="1"/>
                        <a:t>Ethics &amp; Efficiency</a:t>
                      </a:r>
                    </a:p>
                  </a:txBody>
                  <a:tcPr/>
                </a:tc>
                <a:tc>
                  <a:txBody>
                    <a:bodyPr/>
                    <a:lstStyle/>
                    <a:p>
                      <a:r>
                        <a:rPr lang="en-GB" sz="1100" noProof="1"/>
                        <a:t>To balance ethical AI deployment with operational efficiency in security contexts.</a:t>
                      </a:r>
                    </a:p>
                  </a:txBody>
                  <a:tcPr/>
                </a:tc>
                <a:tc>
                  <a:txBody>
                    <a:bodyPr/>
                    <a:lstStyle/>
                    <a:p>
                      <a:r>
                        <a:rPr lang="en-GB" sz="1100" noProof="1"/>
                        <a:t>Balancing ethical standards with operational efficiency is critical for AI-driven security.</a:t>
                      </a:r>
                    </a:p>
                  </a:txBody>
                  <a:tcPr/>
                </a:tc>
                <a:tc>
                  <a:txBody>
                    <a:bodyPr/>
                    <a:lstStyle/>
                    <a:p>
                      <a:r>
                        <a:rPr lang="en-GB" sz="1100" noProof="1"/>
                        <a:t>Addresses the ethical "guardrail" requirements for the proposed defensive tool.</a:t>
                      </a:r>
                    </a:p>
                  </a:txBody>
                  <a:tcPr/>
                </a:tc>
                <a:extLst>
                  <a:ext uri="{0D108BD9-81ED-4DB2-BD59-A6C34878D82A}">
                    <a16:rowId xmlns:a16="http://schemas.microsoft.com/office/drawing/2014/main" val="2054739812"/>
                  </a:ext>
                </a:extLst>
              </a:tr>
              <a:tr h="609966">
                <a:tc>
                  <a:txBody>
                    <a:bodyPr/>
                    <a:lstStyle/>
                    <a:p>
                      <a:r>
                        <a:rPr lang="en-GB" sz="1100" noProof="1"/>
                        <a:t>On the Controllability of Artificial Intelligence: An Analysis of Limitations (2022)</a:t>
                      </a:r>
                    </a:p>
                  </a:txBody>
                  <a:tcPr/>
                </a:tc>
                <a:tc>
                  <a:txBody>
                    <a:bodyPr/>
                    <a:lstStyle/>
                    <a:p>
                      <a:r>
                        <a:rPr lang="en-GB" sz="1100" noProof="1"/>
                        <a:t>Yampolskiy</a:t>
                      </a:r>
                    </a:p>
                  </a:txBody>
                  <a:tcPr/>
                </a:tc>
                <a:tc>
                  <a:txBody>
                    <a:bodyPr/>
                    <a:lstStyle/>
                    <a:p>
                      <a:r>
                        <a:rPr lang="en-GB" sz="1100" noProof="1"/>
                        <a:t>AI Controllability</a:t>
                      </a:r>
                    </a:p>
                  </a:txBody>
                  <a:tcPr/>
                </a:tc>
                <a:tc>
                  <a:txBody>
                    <a:bodyPr/>
                    <a:lstStyle/>
                    <a:p>
                      <a:r>
                        <a:rPr lang="en-GB" sz="1100" noProof="1"/>
                        <a:t>To analyse the formal limitations of controlling and verifying advanced AI systems.</a:t>
                      </a:r>
                    </a:p>
                  </a:txBody>
                  <a:tcPr/>
                </a:tc>
                <a:tc>
                  <a:txBody>
                    <a:bodyPr/>
                    <a:lstStyle/>
                    <a:p>
                      <a:r>
                        <a:rPr lang="en-GB" sz="1100" noProof="1"/>
                        <a:t>Advanced AI systems face a "controllability" limit, making safety and verification difficult.</a:t>
                      </a:r>
                    </a:p>
                  </a:txBody>
                  <a:tcPr/>
                </a:tc>
                <a:tc>
                  <a:txBody>
                    <a:bodyPr/>
                    <a:lstStyle/>
                    <a:p>
                      <a:r>
                        <a:rPr lang="en-GB" sz="1100" noProof="1"/>
                        <a:t>Establishes the necessity for technical "guardrails" within any proposed strategy.</a:t>
                      </a:r>
                    </a:p>
                  </a:txBody>
                  <a:tcPr/>
                </a:tc>
                <a:extLst>
                  <a:ext uri="{0D108BD9-81ED-4DB2-BD59-A6C34878D82A}">
                    <a16:rowId xmlns:a16="http://schemas.microsoft.com/office/drawing/2014/main" val="111957330"/>
                  </a:ext>
                </a:extLst>
              </a:tr>
              <a:tr h="723425">
                <a:tc>
                  <a:txBody>
                    <a:bodyPr/>
                    <a:lstStyle/>
                    <a:p>
                      <a:r>
                        <a:rPr lang="en-GB" sz="1100" noProof="1"/>
                        <a:t>Artificial Intelligence in Cybersecurity: A Socio-Technical Framing (2025)</a:t>
                      </a:r>
                    </a:p>
                  </a:txBody>
                  <a:tcPr/>
                </a:tc>
                <a:tc>
                  <a:txBody>
                    <a:bodyPr/>
                    <a:lstStyle/>
                    <a:p>
                      <a:r>
                        <a:rPr lang="en-GB" sz="1100" noProof="1"/>
                        <a:t>Michael et al.</a:t>
                      </a:r>
                    </a:p>
                  </a:txBody>
                  <a:tcPr/>
                </a:tc>
                <a:tc>
                  <a:txBody>
                    <a:bodyPr/>
                    <a:lstStyle/>
                    <a:p>
                      <a:r>
                        <a:rPr lang="en-GB" sz="1100" noProof="1"/>
                        <a:t>Socio-Technical Framing</a:t>
                      </a:r>
                    </a:p>
                  </a:txBody>
                  <a:tcPr/>
                </a:tc>
                <a:tc>
                  <a:txBody>
                    <a:bodyPr/>
                    <a:lstStyle/>
                    <a:p>
                      <a:r>
                        <a:rPr lang="en-GB" sz="1100" noProof="1"/>
                        <a:t>To formulate a new conceptualisation of AI threats through social and technical dimensions.</a:t>
                      </a:r>
                    </a:p>
                  </a:txBody>
                  <a:tcPr/>
                </a:tc>
                <a:tc>
                  <a:txBody>
                    <a:bodyPr/>
                    <a:lstStyle/>
                    <a:p>
                      <a:r>
                        <a:rPr lang="en-GB" sz="1100" noProof="1"/>
                        <a:t>Cybersecurity must be conceptualised through social, technical, and environmental dimensions.</a:t>
                      </a:r>
                    </a:p>
                  </a:txBody>
                  <a:tcPr/>
                </a:tc>
                <a:tc>
                  <a:txBody>
                    <a:bodyPr/>
                    <a:lstStyle/>
                    <a:p>
                      <a:r>
                        <a:rPr lang="en-GB" sz="1100" noProof="1"/>
                        <a:t>Directly supports the need for the socio-technical approach used in this proposal.</a:t>
                      </a:r>
                    </a:p>
                  </a:txBody>
                  <a:tcPr/>
                </a:tc>
                <a:extLst>
                  <a:ext uri="{0D108BD9-81ED-4DB2-BD59-A6C34878D82A}">
                    <a16:rowId xmlns:a16="http://schemas.microsoft.com/office/drawing/2014/main" val="1556187131"/>
                  </a:ext>
                </a:extLst>
              </a:tr>
              <a:tr h="723425">
                <a:tc>
                  <a:txBody>
                    <a:bodyPr/>
                    <a:lstStyle/>
                    <a:p>
                      <a:r>
                        <a:rPr lang="en-GB" sz="1100" noProof="1"/>
                        <a:t>The Role of Artificial Intelligence in Cyber Security (2024)</a:t>
                      </a:r>
                    </a:p>
                  </a:txBody>
                  <a:tcPr/>
                </a:tc>
                <a:tc>
                  <a:txBody>
                    <a:bodyPr/>
                    <a:lstStyle/>
                    <a:p>
                      <a:r>
                        <a:rPr lang="en-GB" sz="1100" noProof="1"/>
                        <a:t>Jagli et al.</a:t>
                      </a:r>
                    </a:p>
                  </a:txBody>
                  <a:tcPr/>
                </a:tc>
                <a:tc>
                  <a:txBody>
                    <a:bodyPr/>
                    <a:lstStyle/>
                    <a:p>
                      <a:r>
                        <a:rPr lang="en-GB" sz="1100" noProof="1"/>
                        <a:t>AI-Powered Defence</a:t>
                      </a:r>
                    </a:p>
                  </a:txBody>
                  <a:tcPr/>
                </a:tc>
                <a:tc>
                  <a:txBody>
                    <a:bodyPr/>
                    <a:lstStyle/>
                    <a:p>
                      <a:r>
                        <a:rPr lang="en-GB" sz="1100" noProof="1"/>
                        <a:t>To evaluate real-time threat detection using machine learning and behavioural analysis.</a:t>
                      </a:r>
                    </a:p>
                  </a:txBody>
                  <a:tcPr/>
                </a:tc>
                <a:tc>
                  <a:txBody>
                    <a:bodyPr/>
                    <a:lstStyle/>
                    <a:p>
                      <a:r>
                        <a:rPr lang="en-GB" sz="1100" noProof="1"/>
                        <a:t>Machine learning and behavioural analysis allow defenders to stay "one step ahead" of attacks.</a:t>
                      </a:r>
                    </a:p>
                  </a:txBody>
                  <a:tcPr/>
                </a:tc>
                <a:tc>
                  <a:txBody>
                    <a:bodyPr/>
                    <a:lstStyle/>
                    <a:p>
                      <a:r>
                        <a:rPr lang="en-GB" sz="1100" noProof="1"/>
                        <a:t>Supports the need for automated, real-time response over reactive human methods.</a:t>
                      </a:r>
                    </a:p>
                  </a:txBody>
                  <a:tcPr/>
                </a:tc>
                <a:extLst>
                  <a:ext uri="{0D108BD9-81ED-4DB2-BD59-A6C34878D82A}">
                    <a16:rowId xmlns:a16="http://schemas.microsoft.com/office/drawing/2014/main" val="3161862673"/>
                  </a:ext>
                </a:extLst>
              </a:tr>
              <a:tr h="609966">
                <a:tc>
                  <a:txBody>
                    <a:bodyPr/>
                    <a:lstStyle/>
                    <a:p>
                      <a:r>
                        <a:rPr lang="en-GB" sz="1100" noProof="1"/>
                        <a:t>Dealing Effectively with Shadow IT by Managing Both Cybersecurity and User Needs (2024)</a:t>
                      </a:r>
                    </a:p>
                  </a:txBody>
                  <a:tcPr/>
                </a:tc>
                <a:tc>
                  <a:txBody>
                    <a:bodyPr/>
                    <a:lstStyle/>
                    <a:p>
                      <a:r>
                        <a:rPr lang="en-GB" sz="1100" noProof="1"/>
                        <a:t>Haag &amp; Eckhardt</a:t>
                      </a:r>
                    </a:p>
                  </a:txBody>
                  <a:tcPr/>
                </a:tc>
                <a:tc>
                  <a:txBody>
                    <a:bodyPr/>
                    <a:lstStyle/>
                    <a:p>
                      <a:r>
                        <a:rPr lang="en-GB" sz="1100" noProof="1"/>
                        <a:t>Shadow IT Risks</a:t>
                      </a:r>
                    </a:p>
                  </a:txBody>
                  <a:tcPr/>
                </a:tc>
                <a:tc>
                  <a:txBody>
                    <a:bodyPr/>
                    <a:lstStyle/>
                    <a:p>
                      <a:r>
                        <a:rPr lang="en-GB" sz="1100" noProof="1"/>
                        <a:t>To examine how managing user needs is more effective than restrictive cybersecurity "blocking."</a:t>
                      </a:r>
                    </a:p>
                  </a:txBody>
                  <a:tcPr/>
                </a:tc>
                <a:tc>
                  <a:txBody>
                    <a:bodyPr/>
                    <a:lstStyle/>
                    <a:p>
                      <a:r>
                        <a:rPr lang="en-GB" sz="1100" noProof="1"/>
                        <a:t>Shadow IT is driven by unmet user needs; "blocking" is less effective than "managing."</a:t>
                      </a:r>
                    </a:p>
                  </a:txBody>
                  <a:tcPr/>
                </a:tc>
                <a:tc>
                  <a:txBody>
                    <a:bodyPr/>
                    <a:lstStyle/>
                    <a:p>
                      <a:r>
                        <a:rPr lang="en-GB" sz="1100" noProof="1"/>
                        <a:t>Explains the human driver behind Shadow AI and why policy must change.</a:t>
                      </a:r>
                    </a:p>
                  </a:txBody>
                  <a:tcPr/>
                </a:tc>
                <a:extLst>
                  <a:ext uri="{0D108BD9-81ED-4DB2-BD59-A6C34878D82A}">
                    <a16:rowId xmlns:a16="http://schemas.microsoft.com/office/drawing/2014/main" val="1815950376"/>
                  </a:ext>
                </a:extLst>
              </a:tr>
            </a:tbl>
          </a:graphicData>
        </a:graphic>
      </p:graphicFrame>
    </p:spTree>
    <p:extLst>
      <p:ext uri="{BB962C8B-B14F-4D97-AF65-F5344CB8AC3E}">
        <p14:creationId xmlns:p14="http://schemas.microsoft.com/office/powerpoint/2010/main" val="1189234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E3687-A84A-A1B5-DF1E-CB7C14DAAE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4F3943-B694-DA3F-C6C3-996953A009DB}"/>
              </a:ext>
            </a:extLst>
          </p:cNvPr>
          <p:cNvSpPr>
            <a:spLocks noGrp="1"/>
          </p:cNvSpPr>
          <p:nvPr>
            <p:ph type="title"/>
          </p:nvPr>
        </p:nvSpPr>
        <p:spPr>
          <a:xfrm>
            <a:off x="2216150" y="-105480"/>
            <a:ext cx="11594969" cy="1325563"/>
          </a:xfrm>
        </p:spPr>
        <p:txBody>
          <a:bodyPr>
            <a:normAutofit/>
          </a:bodyPr>
          <a:lstStyle/>
          <a:p>
            <a:r>
              <a:rPr lang="en-GB" sz="2800" noProof="1">
                <a:solidFill>
                  <a:schemeClr val="bg1"/>
                </a:solidFill>
              </a:rPr>
              <a:t>Research Methodology</a:t>
            </a:r>
            <a:endParaRPr lang="en-GB" noProof="1"/>
          </a:p>
        </p:txBody>
      </p:sp>
      <p:sp>
        <p:nvSpPr>
          <p:cNvPr id="3" name="TextBox 2">
            <a:extLst>
              <a:ext uri="{FF2B5EF4-FFF2-40B4-BE49-F238E27FC236}">
                <a16:creationId xmlns:a16="http://schemas.microsoft.com/office/drawing/2014/main" id="{5AFA6D43-AA64-A7EC-8FF4-7154B348EE40}"/>
              </a:ext>
            </a:extLst>
          </p:cNvPr>
          <p:cNvSpPr txBox="1"/>
          <p:nvPr/>
        </p:nvSpPr>
        <p:spPr>
          <a:xfrm>
            <a:off x="4213583" y="1220083"/>
            <a:ext cx="37332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noProof="1">
                <a:ea typeface="Calibri"/>
                <a:cs typeface="Calibri"/>
              </a:rPr>
              <a:t>A mixed method approach</a:t>
            </a:r>
            <a:endParaRPr lang="en-GB" sz="2400" u="sng" noProof="1"/>
          </a:p>
        </p:txBody>
      </p:sp>
      <p:sp>
        <p:nvSpPr>
          <p:cNvPr id="6" name="Rounded Rectangle 5">
            <a:extLst>
              <a:ext uri="{FF2B5EF4-FFF2-40B4-BE49-F238E27FC236}">
                <a16:creationId xmlns:a16="http://schemas.microsoft.com/office/drawing/2014/main" id="{A743487E-5B1F-2B4E-3CD7-3D63F858A111}"/>
              </a:ext>
            </a:extLst>
          </p:cNvPr>
          <p:cNvSpPr/>
          <p:nvPr/>
        </p:nvSpPr>
        <p:spPr>
          <a:xfrm>
            <a:off x="4027451" y="2004418"/>
            <a:ext cx="2572207" cy="3972311"/>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noProof="1"/>
              <a:t>Quantitative Data Analysis</a:t>
            </a:r>
          </a:p>
          <a:p>
            <a:pPr algn="ctr"/>
            <a:endParaRPr lang="en-GB" sz="1200" noProof="1"/>
          </a:p>
          <a:p>
            <a:pPr algn="ctr"/>
            <a:r>
              <a:rPr lang="en-GB" sz="1200" i="1" noProof="1"/>
              <a:t>(Positivism philosophy – treat Shadow AI an an objective, measurable fact).</a:t>
            </a:r>
          </a:p>
          <a:p>
            <a:pPr algn="ctr"/>
            <a:endParaRPr lang="en-GB" sz="1200" noProof="1"/>
          </a:p>
          <a:p>
            <a:pPr algn="ctr"/>
            <a:r>
              <a:rPr lang="en-GB" sz="1200" u="sng" noProof="1"/>
              <a:t>Strategy – Survey</a:t>
            </a:r>
          </a:p>
          <a:p>
            <a:pPr algn="ctr"/>
            <a:r>
              <a:rPr lang="en-GB" sz="1200" noProof="1"/>
              <a:t>Use a high-fidelity secondary dataset to establish a behavioural baseline of Shadow AI risk in a selection of UK based employees.[9] </a:t>
            </a:r>
          </a:p>
          <a:p>
            <a:pPr algn="ctr"/>
            <a:endParaRPr lang="en-GB" sz="1200" noProof="1"/>
          </a:p>
          <a:p>
            <a:pPr algn="ctr"/>
            <a:endParaRPr lang="en-GB" sz="1200" noProof="1"/>
          </a:p>
          <a:p>
            <a:pPr algn="ctr"/>
            <a:r>
              <a:rPr lang="en-GB" sz="1200" noProof="1"/>
              <a:t>Goal: Quantifying the volume of unmonitored data flow and identify the Governance gap  between user needs and policy.</a:t>
            </a:r>
          </a:p>
        </p:txBody>
      </p:sp>
      <p:sp>
        <p:nvSpPr>
          <p:cNvPr id="7" name="Rounded Rectangle 6">
            <a:extLst>
              <a:ext uri="{FF2B5EF4-FFF2-40B4-BE49-F238E27FC236}">
                <a16:creationId xmlns:a16="http://schemas.microsoft.com/office/drawing/2014/main" id="{4A27503C-3C36-74D5-A217-2CF5E19033FF}"/>
              </a:ext>
            </a:extLst>
          </p:cNvPr>
          <p:cNvSpPr/>
          <p:nvPr/>
        </p:nvSpPr>
        <p:spPr>
          <a:xfrm>
            <a:off x="9357925" y="2004418"/>
            <a:ext cx="2572207" cy="3972311"/>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noProof="1"/>
              <a:t>Framework Development</a:t>
            </a:r>
          </a:p>
          <a:p>
            <a:pPr algn="ctr"/>
            <a:endParaRPr lang="en-GB" sz="1200" noProof="1"/>
          </a:p>
          <a:p>
            <a:pPr algn="ctr"/>
            <a:r>
              <a:rPr lang="en-GB" sz="1200" i="1" noProof="1"/>
              <a:t>(Pragmatic philosophy – taking a practical approach to solving the strategic inconsistency using what works best). [6]</a:t>
            </a:r>
          </a:p>
          <a:p>
            <a:pPr algn="ctr"/>
            <a:endParaRPr lang="en-GB" sz="1200" noProof="1"/>
          </a:p>
          <a:p>
            <a:pPr algn="ctr"/>
            <a:r>
              <a:rPr lang="en-GB" sz="1200" u="sng" noProof="1"/>
              <a:t>Strategy – Case Study</a:t>
            </a:r>
          </a:p>
          <a:p>
            <a:pPr algn="ctr"/>
            <a:r>
              <a:rPr lang="en-GB" sz="1200" noProof="1"/>
              <a:t>An intensive examination of UK Government AI strategy against perceived technical and governance shortcomings[10].</a:t>
            </a:r>
          </a:p>
          <a:p>
            <a:pPr algn="ctr"/>
            <a:endParaRPr lang="en-GB" sz="1200" noProof="1"/>
          </a:p>
          <a:p>
            <a:pPr algn="ctr"/>
            <a:r>
              <a:rPr lang="en-GB" sz="1200" noProof="1"/>
              <a:t>Goal: Produce an integrated ‘guardrail’ framework aligning with Government mandates, ensuring innovation doesn’t compromise the safety of the citizen.</a:t>
            </a:r>
          </a:p>
        </p:txBody>
      </p:sp>
      <p:sp>
        <p:nvSpPr>
          <p:cNvPr id="8" name="Rounded Rectangle 7">
            <a:extLst>
              <a:ext uri="{FF2B5EF4-FFF2-40B4-BE49-F238E27FC236}">
                <a16:creationId xmlns:a16="http://schemas.microsoft.com/office/drawing/2014/main" id="{50E91200-069A-BE35-1F8D-3A8B590DE415}"/>
              </a:ext>
            </a:extLst>
          </p:cNvPr>
          <p:cNvSpPr/>
          <p:nvPr/>
        </p:nvSpPr>
        <p:spPr>
          <a:xfrm>
            <a:off x="6692688" y="2004418"/>
            <a:ext cx="2572207" cy="3972311"/>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noProof="1"/>
              <a:t>Technical Capability Assessment</a:t>
            </a:r>
          </a:p>
          <a:p>
            <a:pPr algn="ctr"/>
            <a:endParaRPr lang="en-GB" sz="1200" u="sng" noProof="1"/>
          </a:p>
          <a:p>
            <a:pPr algn="ctr"/>
            <a:r>
              <a:rPr lang="en-GB" sz="1200" i="1" noProof="1"/>
              <a:t>(Realism philosophy – combining observable performance data with the hidden potential of AI metrics).</a:t>
            </a:r>
          </a:p>
          <a:p>
            <a:pPr algn="ctr"/>
            <a:endParaRPr lang="en-GB" sz="1200" noProof="1"/>
          </a:p>
          <a:p>
            <a:pPr algn="ctr"/>
            <a:r>
              <a:rPr lang="en-GB" sz="1200" u="sng" noProof="1"/>
              <a:t>Strategy – Experiment</a:t>
            </a:r>
          </a:p>
          <a:p>
            <a:pPr algn="ctr"/>
            <a:r>
              <a:rPr lang="en-GB" sz="1200" noProof="1"/>
              <a:t>Measure the effectiveness of offensive AI as a defence tool. Using established frameworks [2],[7] to conduct a technical assessment of AI powered security mechanisms.</a:t>
            </a:r>
          </a:p>
          <a:p>
            <a:pPr algn="ctr"/>
            <a:endParaRPr lang="en-GB" sz="1200" noProof="1"/>
          </a:p>
          <a:p>
            <a:pPr algn="ctr"/>
            <a:r>
              <a:rPr lang="en-GB" sz="1200" noProof="1"/>
              <a:t>Goal: To benchmark the resilience gain of ‘offensive AI’ against traditional security legacy</a:t>
            </a:r>
          </a:p>
        </p:txBody>
      </p:sp>
      <p:pic>
        <p:nvPicPr>
          <p:cNvPr id="2050" name="Picture 2" descr="research onion">
            <a:extLst>
              <a:ext uri="{FF2B5EF4-FFF2-40B4-BE49-F238E27FC236}">
                <a16:creationId xmlns:a16="http://schemas.microsoft.com/office/drawing/2014/main" id="{F753E102-A308-ED0F-CAAD-CD454150D9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374" y="2060614"/>
            <a:ext cx="3827047" cy="273677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06B2805-F630-7729-5AF3-D080999B0350}"/>
              </a:ext>
            </a:extLst>
          </p:cNvPr>
          <p:cNvSpPr txBox="1"/>
          <p:nvPr/>
        </p:nvSpPr>
        <p:spPr>
          <a:xfrm>
            <a:off x="107374" y="4889718"/>
            <a:ext cx="2247346" cy="276999"/>
          </a:xfrm>
          <a:prstGeom prst="rect">
            <a:avLst/>
          </a:prstGeom>
          <a:noFill/>
        </p:spPr>
        <p:txBody>
          <a:bodyPr wrap="none" rtlCol="0">
            <a:spAutoFit/>
          </a:bodyPr>
          <a:lstStyle/>
          <a:p>
            <a:r>
              <a:rPr lang="en-GB" sz="1200" noProof="1"/>
              <a:t>Saunders et al. ”Research Onion”</a:t>
            </a:r>
          </a:p>
        </p:txBody>
      </p:sp>
    </p:spTree>
    <p:extLst>
      <p:ext uri="{BB962C8B-B14F-4D97-AF65-F5344CB8AC3E}">
        <p14:creationId xmlns:p14="http://schemas.microsoft.com/office/powerpoint/2010/main" val="975778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D27B8-0A9A-C82D-3AFD-5509D842C1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73F0C5-DF6B-A073-E106-4924403C166D}"/>
              </a:ext>
            </a:extLst>
          </p:cNvPr>
          <p:cNvSpPr>
            <a:spLocks noGrp="1"/>
          </p:cNvSpPr>
          <p:nvPr>
            <p:ph type="title"/>
          </p:nvPr>
        </p:nvSpPr>
        <p:spPr>
          <a:xfrm>
            <a:off x="2216150" y="-105480"/>
            <a:ext cx="11594969" cy="1325563"/>
          </a:xfrm>
        </p:spPr>
        <p:txBody>
          <a:bodyPr>
            <a:normAutofit/>
          </a:bodyPr>
          <a:lstStyle/>
          <a:p>
            <a:r>
              <a:rPr lang="en-GB" sz="2800" noProof="1">
                <a:solidFill>
                  <a:schemeClr val="bg1"/>
                </a:solidFill>
              </a:rPr>
              <a:t>Data Collection &amp; Evaluation</a:t>
            </a:r>
            <a:endParaRPr lang="en-GB" noProof="1"/>
          </a:p>
        </p:txBody>
      </p:sp>
      <p:sp>
        <p:nvSpPr>
          <p:cNvPr id="4" name="Rounded Rectangle 3">
            <a:extLst>
              <a:ext uri="{FF2B5EF4-FFF2-40B4-BE49-F238E27FC236}">
                <a16:creationId xmlns:a16="http://schemas.microsoft.com/office/drawing/2014/main" id="{20713F03-3319-D408-8E09-379634A38B47}"/>
              </a:ext>
            </a:extLst>
          </p:cNvPr>
          <p:cNvSpPr/>
          <p:nvPr/>
        </p:nvSpPr>
        <p:spPr>
          <a:xfrm>
            <a:off x="950309" y="1533146"/>
            <a:ext cx="3210874" cy="5053184"/>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u="sng" noProof="1"/>
              <a:t>Secondary Quantitative Data Analysis</a:t>
            </a:r>
          </a:p>
          <a:p>
            <a:pPr algn="ctr"/>
            <a:endParaRPr lang="en-GB" sz="1600" noProof="1"/>
          </a:p>
          <a:p>
            <a:pPr algn="ctr"/>
            <a:r>
              <a:rPr lang="en-GB" sz="1600" noProof="1"/>
              <a:t>Collection of secondary survey data (Microsoft 2025 Frontier Firm Report) [9] [1]</a:t>
            </a:r>
          </a:p>
          <a:p>
            <a:pPr algn="ctr"/>
            <a:endParaRPr lang="en-GB" sz="1600" noProof="1"/>
          </a:p>
          <a:p>
            <a:pPr algn="ctr"/>
            <a:r>
              <a:rPr lang="en-GB" sz="1600" noProof="1"/>
              <a:t>Focus – Employee Shadow AI usage rates</a:t>
            </a:r>
          </a:p>
          <a:p>
            <a:pPr algn="ctr"/>
            <a:endParaRPr lang="en-GB" sz="1600" noProof="1"/>
          </a:p>
          <a:p>
            <a:pPr algn="ctr"/>
            <a:endParaRPr lang="en-GB" sz="1600" noProof="1"/>
          </a:p>
          <a:p>
            <a:pPr algn="ctr"/>
            <a:endParaRPr lang="en-GB" sz="1600" noProof="1"/>
          </a:p>
          <a:p>
            <a:pPr algn="ctr"/>
            <a:r>
              <a:rPr lang="en-GB" sz="1600" i="1" noProof="1"/>
              <a:t>Evaluation Method</a:t>
            </a:r>
          </a:p>
          <a:p>
            <a:pPr algn="ctr"/>
            <a:r>
              <a:rPr lang="en-GB" sz="1600" noProof="1"/>
              <a:t>Descriptive Statistics</a:t>
            </a:r>
          </a:p>
          <a:p>
            <a:pPr algn="ctr"/>
            <a:endParaRPr lang="en-GB" sz="1600" noProof="1"/>
          </a:p>
          <a:p>
            <a:pPr algn="ctr"/>
            <a:r>
              <a:rPr lang="en-GB" sz="1600" noProof="1"/>
              <a:t>Used to quantify the scale of the Governance gap</a:t>
            </a:r>
          </a:p>
        </p:txBody>
      </p:sp>
      <p:sp>
        <p:nvSpPr>
          <p:cNvPr id="3" name="Rounded Rectangle 2">
            <a:extLst>
              <a:ext uri="{FF2B5EF4-FFF2-40B4-BE49-F238E27FC236}">
                <a16:creationId xmlns:a16="http://schemas.microsoft.com/office/drawing/2014/main" id="{47A8FA1B-7A42-F8C1-5805-0CD6AB9CBD49}"/>
              </a:ext>
            </a:extLst>
          </p:cNvPr>
          <p:cNvSpPr/>
          <p:nvPr/>
        </p:nvSpPr>
        <p:spPr>
          <a:xfrm>
            <a:off x="4415753" y="1533146"/>
            <a:ext cx="3210874" cy="5053184"/>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u="sng" noProof="1"/>
              <a:t>Technical Assessment</a:t>
            </a:r>
          </a:p>
          <a:p>
            <a:pPr algn="ctr"/>
            <a:endParaRPr lang="en-GB" sz="1600" noProof="1"/>
          </a:p>
          <a:p>
            <a:pPr algn="ctr"/>
            <a:r>
              <a:rPr lang="en-GB" sz="1600" noProof="1"/>
              <a:t>Collection of technical benchmarks (performance metrics e.g. [2], [7]) and publicly available datasets.</a:t>
            </a:r>
          </a:p>
          <a:p>
            <a:pPr algn="ctr"/>
            <a:endParaRPr lang="en-GB" sz="1600" noProof="1"/>
          </a:p>
          <a:p>
            <a:pPr algn="ctr"/>
            <a:r>
              <a:rPr lang="en-GB" sz="1600" noProof="1"/>
              <a:t>Focus – AI-driven Bot detection lead-times</a:t>
            </a:r>
          </a:p>
          <a:p>
            <a:pPr algn="ctr"/>
            <a:endParaRPr lang="en-GB" sz="1600" noProof="1"/>
          </a:p>
          <a:p>
            <a:pPr algn="ctr"/>
            <a:endParaRPr lang="en-GB" sz="1600" noProof="1"/>
          </a:p>
          <a:p>
            <a:pPr algn="ctr"/>
            <a:endParaRPr lang="en-GB" sz="1600" noProof="1"/>
          </a:p>
          <a:p>
            <a:pPr algn="ctr"/>
            <a:r>
              <a:rPr lang="en-GB" sz="1600" i="1" noProof="1"/>
              <a:t>Evaluation Method</a:t>
            </a:r>
          </a:p>
          <a:p>
            <a:pPr algn="ctr"/>
            <a:r>
              <a:rPr lang="en-GB" sz="1600" noProof="1"/>
              <a:t>Comparative Analysis</a:t>
            </a:r>
          </a:p>
          <a:p>
            <a:pPr algn="ctr"/>
            <a:endParaRPr lang="en-GB" sz="1600" noProof="1"/>
          </a:p>
          <a:p>
            <a:pPr algn="ctr"/>
            <a:r>
              <a:rPr lang="en-GB" sz="1600" noProof="1"/>
              <a:t>Used to measure resilience gain against manual baselines</a:t>
            </a:r>
          </a:p>
        </p:txBody>
      </p:sp>
      <p:sp>
        <p:nvSpPr>
          <p:cNvPr id="7" name="Rounded Rectangle 6">
            <a:extLst>
              <a:ext uri="{FF2B5EF4-FFF2-40B4-BE49-F238E27FC236}">
                <a16:creationId xmlns:a16="http://schemas.microsoft.com/office/drawing/2014/main" id="{995AE388-C92B-2937-EA38-1A9B5A32D414}"/>
              </a:ext>
            </a:extLst>
          </p:cNvPr>
          <p:cNvSpPr/>
          <p:nvPr/>
        </p:nvSpPr>
        <p:spPr>
          <a:xfrm>
            <a:off x="7881197" y="1533146"/>
            <a:ext cx="3210874" cy="5053184"/>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u="sng" noProof="1"/>
          </a:p>
          <a:p>
            <a:pPr algn="ctr"/>
            <a:r>
              <a:rPr lang="en-GB" sz="1600" u="sng" noProof="1"/>
              <a:t>Framework Development</a:t>
            </a:r>
          </a:p>
          <a:p>
            <a:pPr algn="ctr"/>
            <a:endParaRPr lang="en-GB" sz="1600" noProof="1"/>
          </a:p>
          <a:p>
            <a:pPr algn="ctr"/>
            <a:r>
              <a:rPr lang="en-GB" sz="1600" noProof="1"/>
              <a:t>Collection of Strategic Policy documents [10]</a:t>
            </a:r>
          </a:p>
          <a:p>
            <a:pPr algn="ctr"/>
            <a:endParaRPr lang="en-GB" sz="1600" noProof="1"/>
          </a:p>
          <a:p>
            <a:pPr algn="ctr"/>
            <a:endParaRPr lang="en-GB" sz="1600" noProof="1"/>
          </a:p>
          <a:p>
            <a:pPr algn="ctr"/>
            <a:r>
              <a:rPr lang="en-GB" sz="1600" noProof="1"/>
              <a:t>Focus – Institutional barriers and budget constraints</a:t>
            </a:r>
          </a:p>
          <a:p>
            <a:pPr algn="ctr"/>
            <a:endParaRPr lang="en-GB" sz="1600" noProof="1"/>
          </a:p>
          <a:p>
            <a:pPr algn="ctr"/>
            <a:endParaRPr lang="en-GB" sz="1600" i="1" noProof="1"/>
          </a:p>
          <a:p>
            <a:pPr algn="ctr"/>
            <a:endParaRPr lang="en-GB" sz="1600" i="1" noProof="1"/>
          </a:p>
          <a:p>
            <a:pPr algn="ctr"/>
            <a:endParaRPr lang="en-GB" sz="1600" i="1" noProof="1"/>
          </a:p>
          <a:p>
            <a:pPr algn="ctr"/>
            <a:r>
              <a:rPr lang="en-GB" sz="1600" i="1" noProof="1"/>
              <a:t>Evaluation Method</a:t>
            </a:r>
          </a:p>
          <a:p>
            <a:pPr algn="ctr"/>
            <a:r>
              <a:rPr lang="en-GB" sz="1600" noProof="1"/>
              <a:t>Thematic Analysis</a:t>
            </a:r>
          </a:p>
          <a:p>
            <a:pPr algn="ctr"/>
            <a:endParaRPr lang="en-GB" sz="1600" noProof="1"/>
          </a:p>
          <a:p>
            <a:pPr algn="ctr"/>
            <a:r>
              <a:rPr lang="en-GB" sz="1600" noProof="1"/>
              <a:t>Used to identify strategic inconsistencies across Government departments</a:t>
            </a:r>
          </a:p>
        </p:txBody>
      </p:sp>
      <p:cxnSp>
        <p:nvCxnSpPr>
          <p:cNvPr id="12" name="Straight Connector 11">
            <a:extLst>
              <a:ext uri="{FF2B5EF4-FFF2-40B4-BE49-F238E27FC236}">
                <a16:creationId xmlns:a16="http://schemas.microsoft.com/office/drawing/2014/main" id="{DCCFE3D7-BCD8-073B-50B4-2504F5437B5A}"/>
              </a:ext>
            </a:extLst>
          </p:cNvPr>
          <p:cNvCxnSpPr/>
          <p:nvPr/>
        </p:nvCxnSpPr>
        <p:spPr>
          <a:xfrm>
            <a:off x="1431235" y="4518991"/>
            <a:ext cx="223961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16E2088-8179-A932-F2D2-773A60BA4B39}"/>
              </a:ext>
            </a:extLst>
          </p:cNvPr>
          <p:cNvCxnSpPr/>
          <p:nvPr/>
        </p:nvCxnSpPr>
        <p:spPr>
          <a:xfrm>
            <a:off x="4976191" y="4518991"/>
            <a:ext cx="223961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8186A76-6938-033E-9E79-59E6411376ED}"/>
              </a:ext>
            </a:extLst>
          </p:cNvPr>
          <p:cNvCxnSpPr/>
          <p:nvPr/>
        </p:nvCxnSpPr>
        <p:spPr>
          <a:xfrm>
            <a:off x="8448261" y="4518991"/>
            <a:ext cx="223961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9351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8C56E-A4F8-CB30-3EF8-57C3332E31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B95DBE-0B47-309C-CEFE-AF87C12EA20B}"/>
              </a:ext>
            </a:extLst>
          </p:cNvPr>
          <p:cNvSpPr>
            <a:spLocks noGrp="1"/>
          </p:cNvSpPr>
          <p:nvPr>
            <p:ph type="title"/>
          </p:nvPr>
        </p:nvSpPr>
        <p:spPr>
          <a:xfrm>
            <a:off x="2216150" y="-105480"/>
            <a:ext cx="11594969" cy="1325563"/>
          </a:xfrm>
        </p:spPr>
        <p:txBody>
          <a:bodyPr>
            <a:normAutofit/>
          </a:bodyPr>
          <a:lstStyle/>
          <a:p>
            <a:r>
              <a:rPr lang="en-GB" sz="2800" noProof="1">
                <a:solidFill>
                  <a:schemeClr val="bg1"/>
                </a:solidFill>
              </a:rPr>
              <a:t>Project Planning &amp; Resources</a:t>
            </a:r>
            <a:endParaRPr lang="en-GB" noProof="1"/>
          </a:p>
        </p:txBody>
      </p:sp>
      <p:graphicFrame>
        <p:nvGraphicFramePr>
          <p:cNvPr id="3" name="Table 2">
            <a:extLst>
              <a:ext uri="{FF2B5EF4-FFF2-40B4-BE49-F238E27FC236}">
                <a16:creationId xmlns:a16="http://schemas.microsoft.com/office/drawing/2014/main" id="{1D74BDEB-2619-FF77-26E2-62C0317AC964}"/>
              </a:ext>
            </a:extLst>
          </p:cNvPr>
          <p:cNvGraphicFramePr>
            <a:graphicFrameLocks noGrp="1"/>
          </p:cNvGraphicFramePr>
          <p:nvPr>
            <p:extLst>
              <p:ext uri="{D42A27DB-BD31-4B8C-83A1-F6EECF244321}">
                <p14:modId xmlns:p14="http://schemas.microsoft.com/office/powerpoint/2010/main" val="2470827028"/>
              </p:ext>
            </p:extLst>
          </p:nvPr>
        </p:nvGraphicFramePr>
        <p:xfrm>
          <a:off x="947700" y="3620411"/>
          <a:ext cx="9965296" cy="3026550"/>
        </p:xfrm>
        <a:graphic>
          <a:graphicData uri="http://schemas.openxmlformats.org/drawingml/2006/table">
            <a:tbl>
              <a:tblPr>
                <a:tableStyleId>{5C22544A-7EE6-4342-B048-85BDC9FD1C3A}</a:tableStyleId>
              </a:tblPr>
              <a:tblGrid>
                <a:gridCol w="2484000">
                  <a:extLst>
                    <a:ext uri="{9D8B030D-6E8A-4147-A177-3AD203B41FA5}">
                      <a16:colId xmlns:a16="http://schemas.microsoft.com/office/drawing/2014/main" val="1246095450"/>
                    </a:ext>
                  </a:extLst>
                </a:gridCol>
                <a:gridCol w="1870324">
                  <a:extLst>
                    <a:ext uri="{9D8B030D-6E8A-4147-A177-3AD203B41FA5}">
                      <a16:colId xmlns:a16="http://schemas.microsoft.com/office/drawing/2014/main" val="3973552011"/>
                    </a:ext>
                  </a:extLst>
                </a:gridCol>
                <a:gridCol w="1870324">
                  <a:extLst>
                    <a:ext uri="{9D8B030D-6E8A-4147-A177-3AD203B41FA5}">
                      <a16:colId xmlns:a16="http://schemas.microsoft.com/office/drawing/2014/main" val="2950622051"/>
                    </a:ext>
                  </a:extLst>
                </a:gridCol>
                <a:gridCol w="1870324">
                  <a:extLst>
                    <a:ext uri="{9D8B030D-6E8A-4147-A177-3AD203B41FA5}">
                      <a16:colId xmlns:a16="http://schemas.microsoft.com/office/drawing/2014/main" val="1406132999"/>
                    </a:ext>
                  </a:extLst>
                </a:gridCol>
                <a:gridCol w="1870324">
                  <a:extLst>
                    <a:ext uri="{9D8B030D-6E8A-4147-A177-3AD203B41FA5}">
                      <a16:colId xmlns:a16="http://schemas.microsoft.com/office/drawing/2014/main" val="1521059634"/>
                    </a:ext>
                  </a:extLst>
                </a:gridCol>
              </a:tblGrid>
              <a:tr h="363863">
                <a:tc rowSpan="2">
                  <a:txBody>
                    <a:bodyPr/>
                    <a:lstStyle/>
                    <a:p>
                      <a:endParaRPr lang="en-GB" noProof="1"/>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noFill/>
                  </a:tcPr>
                </a:tc>
                <a:tc gridSpan="2">
                  <a:txBody>
                    <a:bodyPr/>
                    <a:lstStyle/>
                    <a:p>
                      <a:pPr algn="ctr"/>
                      <a:r>
                        <a:rPr lang="en-GB" noProof="1"/>
                        <a:t>2026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a:r>
                        <a:rPr lang="en-GB" noProof="1"/>
                        <a:t>2027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90000"/>
                      </a:schemeClr>
                    </a:solid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50682755"/>
                  </a:ext>
                </a:extLst>
              </a:tr>
              <a:tr h="316586">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GB" noProof="1">
                          <a:solidFill>
                            <a:schemeClr val="bg1"/>
                          </a:solidFill>
                        </a:rPr>
                        <a:t>Q1 – Q2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GB" noProof="1">
                          <a:solidFill>
                            <a:schemeClr val="bg1"/>
                          </a:solidFill>
                        </a:rPr>
                        <a:t>Q3 – Q4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GB" noProof="1">
                          <a:solidFill>
                            <a:schemeClr val="bg1"/>
                          </a:solidFill>
                        </a:rPr>
                        <a:t>Q1 – Q2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GB" noProof="1">
                          <a:solidFill>
                            <a:schemeClr val="bg1"/>
                          </a:solidFill>
                        </a:rPr>
                        <a:t>Q3 – Q4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577318889"/>
                  </a:ext>
                </a:extLst>
              </a:tr>
              <a:tr h="316586">
                <a:tc>
                  <a:txBody>
                    <a:bodyPr/>
                    <a:lstStyle/>
                    <a:p>
                      <a:pPr algn="ctr" rtl="0" fontAlgn="b">
                        <a:buNone/>
                      </a:pPr>
                      <a:r>
                        <a:rPr lang="en-GB" sz="1600" noProof="1">
                          <a:effectLst/>
                        </a:rPr>
                        <a:t>1. Foundation &amp; Proposal</a:t>
                      </a:r>
                    </a:p>
                  </a:txBody>
                  <a:tcPr marL="25117" marR="25117" marT="16745" marB="167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solidFill>
                      <a:schemeClr val="bg1">
                        <a:lumMod val="85000"/>
                      </a:schemeClr>
                    </a:solidFill>
                  </a:tcPr>
                </a:tc>
                <a:tc>
                  <a:txBody>
                    <a:bodyPr/>
                    <a:lstStyle/>
                    <a:p>
                      <a:endParaRPr lang="en-GB" noProof="1"/>
                    </a:p>
                  </a:txBody>
                  <a:tcPr>
                    <a:lnL w="12700" cap="flat" cmpd="sng" algn="ctr">
                      <a:solidFill>
                        <a:schemeClr val="tx1"/>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extLst>
                  <a:ext uri="{0D108BD9-81ED-4DB2-BD59-A6C34878D82A}">
                    <a16:rowId xmlns:a16="http://schemas.microsoft.com/office/drawing/2014/main" val="1300128960"/>
                  </a:ext>
                </a:extLst>
              </a:tr>
              <a:tr h="451103">
                <a:tc>
                  <a:txBody>
                    <a:bodyPr/>
                    <a:lstStyle/>
                    <a:p>
                      <a:pPr algn="ctr" rtl="0" fontAlgn="b">
                        <a:buNone/>
                      </a:pPr>
                      <a:r>
                        <a:rPr lang="en-GB" sz="1600" noProof="1">
                          <a:solidFill>
                            <a:schemeClr val="bg1"/>
                          </a:solidFill>
                          <a:effectLst/>
                        </a:rPr>
                        <a:t>2. Additional Academic Modules</a:t>
                      </a:r>
                    </a:p>
                  </a:txBody>
                  <a:tcPr marL="0" marR="0" marT="16745" marB="167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solidFill>
                      <a:schemeClr val="bg1">
                        <a:lumMod val="50000"/>
                      </a:schemeClr>
                    </a:solidFill>
                  </a:tcPr>
                </a:tc>
                <a:tc>
                  <a:txBody>
                    <a:bodyPr/>
                    <a:lstStyle/>
                    <a:p>
                      <a:endParaRPr lang="en-GB" noProof="1"/>
                    </a:p>
                  </a:txBody>
                  <a:tcPr>
                    <a:lnL w="12700" cap="flat" cmpd="sng" algn="ctr">
                      <a:solidFill>
                        <a:schemeClr val="tx1"/>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extLst>
                  <a:ext uri="{0D108BD9-81ED-4DB2-BD59-A6C34878D82A}">
                    <a16:rowId xmlns:a16="http://schemas.microsoft.com/office/drawing/2014/main" val="305029756"/>
                  </a:ext>
                </a:extLst>
              </a:tr>
              <a:tr h="451103">
                <a:tc>
                  <a:txBody>
                    <a:bodyPr/>
                    <a:lstStyle/>
                    <a:p>
                      <a:pPr algn="ctr" rtl="0" fontAlgn="b">
                        <a:buNone/>
                      </a:pPr>
                      <a:r>
                        <a:rPr lang="en-GB" sz="1600" noProof="1">
                          <a:effectLst/>
                        </a:rPr>
                        <a:t>3. Continuous Literature Review</a:t>
                      </a:r>
                    </a:p>
                  </a:txBody>
                  <a:tcPr marL="25117" marR="25117" marT="16745" marB="167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solidFill>
                      <a:schemeClr val="bg1">
                        <a:lumMod val="85000"/>
                      </a:schemeClr>
                    </a:solidFill>
                  </a:tcPr>
                </a:tc>
                <a:tc>
                  <a:txBody>
                    <a:bodyPr/>
                    <a:lstStyle/>
                    <a:p>
                      <a:endParaRPr lang="en-GB" noProof="1"/>
                    </a:p>
                  </a:txBody>
                  <a:tcPr>
                    <a:lnL w="12700" cap="flat" cmpd="sng" algn="ctr">
                      <a:solidFill>
                        <a:schemeClr val="tx1"/>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extLst>
                  <a:ext uri="{0D108BD9-81ED-4DB2-BD59-A6C34878D82A}">
                    <a16:rowId xmlns:a16="http://schemas.microsoft.com/office/drawing/2014/main" val="2415454978"/>
                  </a:ext>
                </a:extLst>
              </a:tr>
              <a:tr h="451103">
                <a:tc>
                  <a:txBody>
                    <a:bodyPr/>
                    <a:lstStyle/>
                    <a:p>
                      <a:pPr algn="ctr" rtl="0" fontAlgn="b">
                        <a:buNone/>
                      </a:pPr>
                      <a:r>
                        <a:rPr lang="en-GB" sz="1600" noProof="1">
                          <a:solidFill>
                            <a:schemeClr val="bg1"/>
                          </a:solidFill>
                          <a:effectLst/>
                        </a:rPr>
                        <a:t>4. Data Extraction &amp; Experiment</a:t>
                      </a:r>
                    </a:p>
                  </a:txBody>
                  <a:tcPr marL="0" marR="0" marT="16745" marB="167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bg2">
                          <a:lumMod val="90000"/>
                        </a:schemeClr>
                      </a:solidFill>
                      <a:prstDash val="solid"/>
                      <a:round/>
                      <a:headEnd type="none" w="med" len="med"/>
                      <a:tailEnd type="none" w="med" len="med"/>
                    </a:lnB>
                    <a:solidFill>
                      <a:schemeClr val="bg1">
                        <a:lumMod val="50000"/>
                      </a:schemeClr>
                    </a:solidFill>
                  </a:tcPr>
                </a:tc>
                <a:tc>
                  <a:txBody>
                    <a:bodyPr/>
                    <a:lstStyle/>
                    <a:p>
                      <a:endParaRPr lang="en-GB" noProof="1"/>
                    </a:p>
                  </a:txBody>
                  <a:tcPr>
                    <a:lnL w="12700" cap="flat" cmpd="sng" algn="ctr">
                      <a:solidFill>
                        <a:schemeClr val="tx1"/>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3175" cap="flat" cmpd="sng" algn="ctr">
                      <a:solidFill>
                        <a:schemeClr val="bg2">
                          <a:lumMod val="90000"/>
                        </a:schemeClr>
                      </a:solidFill>
                      <a:prstDash val="solid"/>
                      <a:round/>
                      <a:headEnd type="none" w="med" len="med"/>
                      <a:tailEnd type="none" w="med" len="med"/>
                    </a:lnB>
                    <a:noFill/>
                  </a:tcPr>
                </a:tc>
                <a:extLst>
                  <a:ext uri="{0D108BD9-81ED-4DB2-BD59-A6C34878D82A}">
                    <a16:rowId xmlns:a16="http://schemas.microsoft.com/office/drawing/2014/main" val="2764157369"/>
                  </a:ext>
                </a:extLst>
              </a:tr>
              <a:tr h="316586">
                <a:tc>
                  <a:txBody>
                    <a:bodyPr/>
                    <a:lstStyle/>
                    <a:p>
                      <a:pPr algn="ctr" rtl="0" fontAlgn="b">
                        <a:buNone/>
                      </a:pPr>
                      <a:r>
                        <a:rPr lang="en-GB" sz="1600" noProof="1">
                          <a:effectLst/>
                        </a:rPr>
                        <a:t>5. Framework &amp; Final Thesis</a:t>
                      </a:r>
                    </a:p>
                  </a:txBody>
                  <a:tcPr marL="0" marR="0" marT="16745" marB="1674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bg2">
                          <a:lumMod val="9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endParaRPr lang="en-GB" noProof="1"/>
                    </a:p>
                  </a:txBody>
                  <a:tcPr>
                    <a:lnL w="12700" cap="flat" cmpd="sng" algn="ctr">
                      <a:solidFill>
                        <a:schemeClr val="tx1"/>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3175" cap="flat" cmpd="sng" algn="ctr">
                      <a:solidFill>
                        <a:schemeClr val="bg2">
                          <a:lumMod val="90000"/>
                        </a:schemeClr>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noProof="1"/>
                    </a:p>
                  </a:txBody>
                  <a:tcPr>
                    <a:lnL w="3175" cap="flat" cmpd="sng" algn="ctr">
                      <a:solidFill>
                        <a:schemeClr val="bg2">
                          <a:lumMod val="90000"/>
                        </a:schemeClr>
                      </a:solidFill>
                      <a:prstDash val="solid"/>
                      <a:round/>
                      <a:headEnd type="none" w="med" len="med"/>
                      <a:tailEnd type="none" w="med" len="med"/>
                    </a:lnL>
                    <a:lnR w="12700" cap="flat" cmpd="sng" algn="ctr">
                      <a:solidFill>
                        <a:schemeClr val="tx1"/>
                      </a:solidFill>
                      <a:prstDash val="solid"/>
                      <a:round/>
                      <a:headEnd type="none" w="med" len="med"/>
                      <a:tailEnd type="none" w="med" len="med"/>
                    </a:lnR>
                    <a:lnT w="3175" cap="flat" cmpd="sng" algn="ctr">
                      <a:solidFill>
                        <a:schemeClr val="bg2">
                          <a:lumMod val="90000"/>
                        </a:schemeClr>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28275397"/>
                  </a:ext>
                </a:extLst>
              </a:tr>
            </a:tbl>
          </a:graphicData>
        </a:graphic>
      </p:graphicFrame>
      <p:sp>
        <p:nvSpPr>
          <p:cNvPr id="4" name="Pentagon 3">
            <a:extLst>
              <a:ext uri="{FF2B5EF4-FFF2-40B4-BE49-F238E27FC236}">
                <a16:creationId xmlns:a16="http://schemas.microsoft.com/office/drawing/2014/main" id="{48D513A5-6E2A-0B64-A693-F203700B8D92}"/>
              </a:ext>
            </a:extLst>
          </p:cNvPr>
          <p:cNvSpPr/>
          <p:nvPr/>
        </p:nvSpPr>
        <p:spPr>
          <a:xfrm flipV="1">
            <a:off x="3436236" y="4383457"/>
            <a:ext cx="2810406" cy="288870"/>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noProof="1"/>
          </a:p>
        </p:txBody>
      </p:sp>
      <p:sp>
        <p:nvSpPr>
          <p:cNvPr id="5" name="Pentagon 4">
            <a:extLst>
              <a:ext uri="{FF2B5EF4-FFF2-40B4-BE49-F238E27FC236}">
                <a16:creationId xmlns:a16="http://schemas.microsoft.com/office/drawing/2014/main" id="{09F8B3DF-9524-8E87-3610-5B82C6C1FBE1}"/>
              </a:ext>
            </a:extLst>
          </p:cNvPr>
          <p:cNvSpPr/>
          <p:nvPr/>
        </p:nvSpPr>
        <p:spPr>
          <a:xfrm>
            <a:off x="6246642" y="4807377"/>
            <a:ext cx="1638401" cy="360821"/>
          </a:xfrm>
          <a:prstGeom prst="homePlate">
            <a:avLst/>
          </a:prstGeom>
          <a:solidFill>
            <a:srgbClr val="FF0000"/>
          </a:solidFill>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noProof="1"/>
          </a:p>
        </p:txBody>
      </p:sp>
      <p:sp>
        <p:nvSpPr>
          <p:cNvPr id="6" name="Pentagon 5">
            <a:extLst>
              <a:ext uri="{FF2B5EF4-FFF2-40B4-BE49-F238E27FC236}">
                <a16:creationId xmlns:a16="http://schemas.microsoft.com/office/drawing/2014/main" id="{3D55E2F0-F058-3AE9-C71F-68161380E023}"/>
              </a:ext>
            </a:extLst>
          </p:cNvPr>
          <p:cNvSpPr/>
          <p:nvPr/>
        </p:nvSpPr>
        <p:spPr>
          <a:xfrm flipV="1">
            <a:off x="3445564" y="5303248"/>
            <a:ext cx="6612835" cy="360821"/>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noProof="1"/>
          </a:p>
        </p:txBody>
      </p:sp>
      <p:sp>
        <p:nvSpPr>
          <p:cNvPr id="8" name="Pentagon 7">
            <a:extLst>
              <a:ext uri="{FF2B5EF4-FFF2-40B4-BE49-F238E27FC236}">
                <a16:creationId xmlns:a16="http://schemas.microsoft.com/office/drawing/2014/main" id="{A66EC9C8-6B75-1005-F3EC-73A06E341DA0}"/>
              </a:ext>
            </a:extLst>
          </p:cNvPr>
          <p:cNvSpPr/>
          <p:nvPr/>
        </p:nvSpPr>
        <p:spPr>
          <a:xfrm flipV="1">
            <a:off x="7885043" y="5862217"/>
            <a:ext cx="2173356" cy="360821"/>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noProof="1"/>
          </a:p>
        </p:txBody>
      </p:sp>
      <p:graphicFrame>
        <p:nvGraphicFramePr>
          <p:cNvPr id="10" name="Table 9">
            <a:extLst>
              <a:ext uri="{FF2B5EF4-FFF2-40B4-BE49-F238E27FC236}">
                <a16:creationId xmlns:a16="http://schemas.microsoft.com/office/drawing/2014/main" id="{29BA04FD-08EF-C490-F499-CAB835B830C2}"/>
              </a:ext>
            </a:extLst>
          </p:cNvPr>
          <p:cNvGraphicFramePr>
            <a:graphicFrameLocks noGrp="1"/>
          </p:cNvGraphicFramePr>
          <p:nvPr>
            <p:extLst>
              <p:ext uri="{D42A27DB-BD31-4B8C-83A1-F6EECF244321}">
                <p14:modId xmlns:p14="http://schemas.microsoft.com/office/powerpoint/2010/main" val="661706905"/>
              </p:ext>
            </p:extLst>
          </p:nvPr>
        </p:nvGraphicFramePr>
        <p:xfrm>
          <a:off x="1391563" y="1246587"/>
          <a:ext cx="9408873" cy="2148840"/>
        </p:xfrm>
        <a:graphic>
          <a:graphicData uri="http://schemas.openxmlformats.org/drawingml/2006/table">
            <a:tbl>
              <a:tblPr firstRow="1" bandRow="1">
                <a:tableStyleId>{5C22544A-7EE6-4342-B048-85BDC9FD1C3A}</a:tableStyleId>
              </a:tblPr>
              <a:tblGrid>
                <a:gridCol w="2160020">
                  <a:extLst>
                    <a:ext uri="{9D8B030D-6E8A-4147-A177-3AD203B41FA5}">
                      <a16:colId xmlns:a16="http://schemas.microsoft.com/office/drawing/2014/main" val="4125263155"/>
                    </a:ext>
                  </a:extLst>
                </a:gridCol>
                <a:gridCol w="3167269">
                  <a:extLst>
                    <a:ext uri="{9D8B030D-6E8A-4147-A177-3AD203B41FA5}">
                      <a16:colId xmlns:a16="http://schemas.microsoft.com/office/drawing/2014/main" val="2155319500"/>
                    </a:ext>
                  </a:extLst>
                </a:gridCol>
                <a:gridCol w="4081584">
                  <a:extLst>
                    <a:ext uri="{9D8B030D-6E8A-4147-A177-3AD203B41FA5}">
                      <a16:colId xmlns:a16="http://schemas.microsoft.com/office/drawing/2014/main" val="3150976832"/>
                    </a:ext>
                  </a:extLst>
                </a:gridCol>
              </a:tblGrid>
              <a:tr h="370840">
                <a:tc>
                  <a:txBody>
                    <a:bodyPr/>
                    <a:lstStyle/>
                    <a:p>
                      <a:r>
                        <a:rPr lang="en-GB" sz="1400" noProof="1"/>
                        <a:t>Resource</a:t>
                      </a:r>
                    </a:p>
                  </a:txBody>
                  <a:tcPr/>
                </a:tc>
                <a:tc>
                  <a:txBody>
                    <a:bodyPr/>
                    <a:lstStyle/>
                    <a:p>
                      <a:r>
                        <a:rPr lang="en-GB" sz="1400" noProof="1"/>
                        <a:t>Specification</a:t>
                      </a:r>
                    </a:p>
                  </a:txBody>
                  <a:tcPr/>
                </a:tc>
                <a:tc>
                  <a:txBody>
                    <a:bodyPr/>
                    <a:lstStyle/>
                    <a:p>
                      <a:r>
                        <a:rPr lang="en-GB" sz="1400" noProof="1"/>
                        <a:t>Purpose</a:t>
                      </a:r>
                    </a:p>
                  </a:txBody>
                  <a:tcPr/>
                </a:tc>
                <a:extLst>
                  <a:ext uri="{0D108BD9-81ED-4DB2-BD59-A6C34878D82A}">
                    <a16:rowId xmlns:a16="http://schemas.microsoft.com/office/drawing/2014/main" val="204147027"/>
                  </a:ext>
                </a:extLst>
              </a:tr>
              <a:tr h="370840">
                <a:tc>
                  <a:txBody>
                    <a:bodyPr/>
                    <a:lstStyle/>
                    <a:p>
                      <a:r>
                        <a:rPr lang="en-GB" sz="1400" noProof="1"/>
                        <a:t>Evidence (Secondary/Quantitative)</a:t>
                      </a:r>
                    </a:p>
                  </a:txBody>
                  <a:tcPr/>
                </a:tc>
                <a:tc>
                  <a:txBody>
                    <a:bodyPr/>
                    <a:lstStyle/>
                    <a:p>
                      <a:r>
                        <a:rPr lang="en-GB" sz="1400" noProof="1"/>
                        <a:t>Microsoft Dataset</a:t>
                      </a:r>
                    </a:p>
                    <a:p>
                      <a:r>
                        <a:rPr lang="en-GB" sz="1400" noProof="1"/>
                        <a:t>Attack scenario datasets</a:t>
                      </a:r>
                    </a:p>
                  </a:txBody>
                  <a:tcPr/>
                </a:tc>
                <a:tc>
                  <a:txBody>
                    <a:bodyPr/>
                    <a:lstStyle/>
                    <a:p>
                      <a:r>
                        <a:rPr lang="en-GB" sz="1400" noProof="1"/>
                        <a:t>Providing evidence-based justifications for research</a:t>
                      </a:r>
                    </a:p>
                  </a:txBody>
                  <a:tcPr/>
                </a:tc>
                <a:extLst>
                  <a:ext uri="{0D108BD9-81ED-4DB2-BD59-A6C34878D82A}">
                    <a16:rowId xmlns:a16="http://schemas.microsoft.com/office/drawing/2014/main" val="2599935603"/>
                  </a:ext>
                </a:extLst>
              </a:tr>
              <a:tr h="370840">
                <a:tc>
                  <a:txBody>
                    <a:bodyPr/>
                    <a:lstStyle/>
                    <a:p>
                      <a:r>
                        <a:rPr lang="en-GB" sz="1400" noProof="1"/>
                        <a:t>Analysis Tools</a:t>
                      </a:r>
                    </a:p>
                  </a:txBody>
                  <a:tcPr/>
                </a:tc>
                <a:tc>
                  <a:txBody>
                    <a:bodyPr/>
                    <a:lstStyle/>
                    <a:p>
                      <a:r>
                        <a:rPr lang="en-GB" sz="1400" noProof="1"/>
                        <a:t>Excel/Python</a:t>
                      </a:r>
                    </a:p>
                  </a:txBody>
                  <a:tcPr/>
                </a:tc>
                <a:tc>
                  <a:txBody>
                    <a:bodyPr/>
                    <a:lstStyle/>
                    <a:p>
                      <a:r>
                        <a:rPr lang="en-GB" sz="1400" noProof="1"/>
                        <a:t>Performing comparative analysis</a:t>
                      </a:r>
                    </a:p>
                  </a:txBody>
                  <a:tcPr/>
                </a:tc>
                <a:extLst>
                  <a:ext uri="{0D108BD9-81ED-4DB2-BD59-A6C34878D82A}">
                    <a16:rowId xmlns:a16="http://schemas.microsoft.com/office/drawing/2014/main" val="1113729633"/>
                  </a:ext>
                </a:extLst>
              </a:tr>
              <a:tr h="370840">
                <a:tc>
                  <a:txBody>
                    <a:bodyPr/>
                    <a:lstStyle/>
                    <a:p>
                      <a:r>
                        <a:rPr lang="en-GB" sz="1400" noProof="1"/>
                        <a:t>Intellectual Resource</a:t>
                      </a:r>
                    </a:p>
                  </a:txBody>
                  <a:tcPr/>
                </a:tc>
                <a:tc>
                  <a:txBody>
                    <a:bodyPr/>
                    <a:lstStyle/>
                    <a:p>
                      <a:r>
                        <a:rPr lang="en-GB" sz="1400" noProof="1"/>
                        <a:t>IEEE Xplore, UWTSD library RefWorks</a:t>
                      </a:r>
                    </a:p>
                  </a:txBody>
                  <a:tcPr/>
                </a:tc>
                <a:tc>
                  <a:txBody>
                    <a:bodyPr/>
                    <a:lstStyle/>
                    <a:p>
                      <a:r>
                        <a:rPr lang="en-GB" sz="1400" noProof="1"/>
                        <a:t>Institutional Access to academic repositories</a:t>
                      </a:r>
                    </a:p>
                  </a:txBody>
                  <a:tcPr/>
                </a:tc>
                <a:extLst>
                  <a:ext uri="{0D108BD9-81ED-4DB2-BD59-A6C34878D82A}">
                    <a16:rowId xmlns:a16="http://schemas.microsoft.com/office/drawing/2014/main" val="2907767730"/>
                  </a:ext>
                </a:extLst>
              </a:tr>
              <a:tr h="370840">
                <a:tc>
                  <a:txBody>
                    <a:bodyPr/>
                    <a:lstStyle/>
                    <a:p>
                      <a:r>
                        <a:rPr lang="en-GB" sz="1400" noProof="1"/>
                        <a:t>Information Technology &amp; Networking</a:t>
                      </a:r>
                    </a:p>
                  </a:txBody>
                  <a:tcPr/>
                </a:tc>
                <a:tc>
                  <a:txBody>
                    <a:bodyPr/>
                    <a:lstStyle/>
                    <a:p>
                      <a:r>
                        <a:rPr lang="en-GB" sz="1400" noProof="1"/>
                        <a:t>Computer (hardware/software), Internet access</a:t>
                      </a:r>
                    </a:p>
                  </a:txBody>
                  <a:tcPr/>
                </a:tc>
                <a:tc>
                  <a:txBody>
                    <a:bodyPr/>
                    <a:lstStyle/>
                    <a:p>
                      <a:r>
                        <a:rPr lang="en-GB" sz="1400" noProof="1"/>
                        <a:t>To capture, record and output research. </a:t>
                      </a:r>
                    </a:p>
                    <a:p>
                      <a:r>
                        <a:rPr lang="en-GB" sz="1400" noProof="1"/>
                        <a:t>Access to world-wide data</a:t>
                      </a:r>
                    </a:p>
                  </a:txBody>
                  <a:tcPr/>
                </a:tc>
                <a:extLst>
                  <a:ext uri="{0D108BD9-81ED-4DB2-BD59-A6C34878D82A}">
                    <a16:rowId xmlns:a16="http://schemas.microsoft.com/office/drawing/2014/main" val="347981258"/>
                  </a:ext>
                </a:extLst>
              </a:tr>
            </a:tbl>
          </a:graphicData>
        </a:graphic>
      </p:graphicFrame>
      <p:sp>
        <p:nvSpPr>
          <p:cNvPr id="12" name="Pentagon 11">
            <a:extLst>
              <a:ext uri="{FF2B5EF4-FFF2-40B4-BE49-F238E27FC236}">
                <a16:creationId xmlns:a16="http://schemas.microsoft.com/office/drawing/2014/main" id="{29F3DDAA-7754-321A-636E-3B4C046B7A6A}"/>
              </a:ext>
            </a:extLst>
          </p:cNvPr>
          <p:cNvSpPr/>
          <p:nvPr/>
        </p:nvSpPr>
        <p:spPr>
          <a:xfrm flipV="1">
            <a:off x="10058399" y="6285627"/>
            <a:ext cx="854596" cy="329272"/>
          </a:xfrm>
          <a:prstGeom prst="homePlat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noProof="1"/>
          </a:p>
        </p:txBody>
      </p:sp>
    </p:spTree>
    <p:extLst>
      <p:ext uri="{BB962C8B-B14F-4D97-AF65-F5344CB8AC3E}">
        <p14:creationId xmlns:p14="http://schemas.microsoft.com/office/powerpoint/2010/main" val="2761373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FD5319-DA7C-884E-BFF2-8175150E71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B04B0B-0098-BA07-D890-11B7F27E8E56}"/>
              </a:ext>
            </a:extLst>
          </p:cNvPr>
          <p:cNvSpPr>
            <a:spLocks noGrp="1"/>
          </p:cNvSpPr>
          <p:nvPr>
            <p:ph type="title"/>
          </p:nvPr>
        </p:nvSpPr>
        <p:spPr>
          <a:xfrm>
            <a:off x="2216150" y="-105480"/>
            <a:ext cx="11594969" cy="1325563"/>
          </a:xfrm>
        </p:spPr>
        <p:txBody>
          <a:bodyPr>
            <a:normAutofit/>
          </a:bodyPr>
          <a:lstStyle/>
          <a:p>
            <a:r>
              <a:rPr lang="en-GB" sz="2800" noProof="1">
                <a:solidFill>
                  <a:schemeClr val="bg1"/>
                </a:solidFill>
              </a:rPr>
              <a:t>Project Impact &amp; Limitations</a:t>
            </a:r>
            <a:endParaRPr lang="en-GB" noProof="1"/>
          </a:p>
        </p:txBody>
      </p:sp>
      <p:sp>
        <p:nvSpPr>
          <p:cNvPr id="4" name="Rounded Rectangle 3">
            <a:extLst>
              <a:ext uri="{FF2B5EF4-FFF2-40B4-BE49-F238E27FC236}">
                <a16:creationId xmlns:a16="http://schemas.microsoft.com/office/drawing/2014/main" id="{8A260F84-03EB-5953-2AB2-96C358BD4F78}"/>
              </a:ext>
            </a:extLst>
          </p:cNvPr>
          <p:cNvSpPr/>
          <p:nvPr/>
        </p:nvSpPr>
        <p:spPr>
          <a:xfrm>
            <a:off x="912015" y="1316387"/>
            <a:ext cx="4746663" cy="5442221"/>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a:ln>
            <a:solidFill>
              <a:schemeClr val="accent1">
                <a:lumMod val="50000"/>
              </a:schemeClr>
            </a:solidFill>
          </a:ln>
        </p:spPr>
        <p:style>
          <a:lnRef idx="1">
            <a:schemeClr val="accent1"/>
          </a:lnRef>
          <a:fillRef idx="3">
            <a:schemeClr val="accent1"/>
          </a:fillRef>
          <a:effectRef idx="2">
            <a:schemeClr val="accent1"/>
          </a:effectRef>
          <a:fontRef idx="minor">
            <a:schemeClr val="lt1"/>
          </a:fontRef>
        </p:style>
        <p:txBody>
          <a:bodyPr rtlCol="0" anchor="t"/>
          <a:lstStyle/>
          <a:p>
            <a:pPr algn="ctr"/>
            <a:r>
              <a:rPr lang="en-GB" u="sng" dirty="0">
                <a:solidFill>
                  <a:schemeClr val="bg1"/>
                </a:solidFill>
              </a:rPr>
              <a:t>Impact</a:t>
            </a:r>
          </a:p>
          <a:p>
            <a:pPr algn="ctr"/>
            <a:endParaRPr lang="en-GB" noProof="1">
              <a:solidFill>
                <a:schemeClr val="bg1"/>
              </a:solidFill>
            </a:endParaRPr>
          </a:p>
          <a:p>
            <a:pPr algn="ctr"/>
            <a:r>
              <a:rPr lang="en-GB" dirty="0">
                <a:solidFill>
                  <a:schemeClr val="bg1"/>
                </a:solidFill>
              </a:rPr>
              <a:t>Strategic Alignment: Provides data driven justification for a UK Government-centric approach to the persistent AI-threat.</a:t>
            </a:r>
          </a:p>
          <a:p>
            <a:pPr algn="ctr"/>
            <a:endParaRPr lang="en-GB" noProof="1">
              <a:solidFill>
                <a:schemeClr val="bg1"/>
              </a:solidFill>
            </a:endParaRPr>
          </a:p>
          <a:p>
            <a:pPr algn="ctr"/>
            <a:r>
              <a:rPr lang="en-GB" dirty="0"/>
              <a:t>Institutional Resilience: Demonstrates the resilience gain required to scale public sector Artificial Intelligence security appropriately.</a:t>
            </a:r>
          </a:p>
          <a:p>
            <a:pPr algn="ctr"/>
            <a:endParaRPr lang="en-GB" dirty="0"/>
          </a:p>
          <a:p>
            <a:pPr algn="ctr"/>
            <a:r>
              <a:rPr lang="en-GB" dirty="0"/>
              <a:t>Socio-Technical Framework: Offers a practical solution, balancing technical capability and organisational resource constraint with user needs and demands.</a:t>
            </a:r>
          </a:p>
          <a:p>
            <a:pPr algn="ctr"/>
            <a:endParaRPr lang="en-GB" noProof="1">
              <a:solidFill>
                <a:schemeClr val="bg1"/>
              </a:solidFill>
            </a:endParaRPr>
          </a:p>
        </p:txBody>
      </p:sp>
      <p:sp>
        <p:nvSpPr>
          <p:cNvPr id="7" name="Rounded Rectangle 6">
            <a:extLst>
              <a:ext uri="{FF2B5EF4-FFF2-40B4-BE49-F238E27FC236}">
                <a16:creationId xmlns:a16="http://schemas.microsoft.com/office/drawing/2014/main" id="{37057250-EB7F-5F3D-34B4-DD8520AB8AB7}"/>
              </a:ext>
            </a:extLst>
          </p:cNvPr>
          <p:cNvSpPr/>
          <p:nvPr/>
        </p:nvSpPr>
        <p:spPr>
          <a:xfrm>
            <a:off x="6096000" y="1334061"/>
            <a:ext cx="4746663" cy="5442221"/>
          </a:xfrm>
          <a:prstGeom prst="roundRect">
            <a:avLst/>
          </a:prstGeom>
          <a:gradFill flip="none" rotWithShape="1">
            <a:gsLst>
              <a:gs pos="0">
                <a:schemeClr val="accent5">
                  <a:lumMod val="50000"/>
                  <a:shade val="30000"/>
                  <a:satMod val="115000"/>
                </a:schemeClr>
              </a:gs>
              <a:gs pos="50000">
                <a:schemeClr val="accent5">
                  <a:lumMod val="50000"/>
                  <a:shade val="67500"/>
                  <a:satMod val="115000"/>
                </a:schemeClr>
              </a:gs>
              <a:gs pos="100000">
                <a:schemeClr val="accent5">
                  <a:lumMod val="50000"/>
                  <a:shade val="100000"/>
                  <a:satMod val="115000"/>
                </a:schemeClr>
              </a:gs>
            </a:gsLst>
            <a:lin ang="0" scaled="1"/>
            <a:tileRect/>
          </a:gradFill>
          <a:ln>
            <a:solidFill>
              <a:schemeClr val="accent1">
                <a:lumMod val="50000"/>
              </a:schemeClr>
            </a:solidFill>
          </a:ln>
        </p:spPr>
        <p:style>
          <a:lnRef idx="1">
            <a:schemeClr val="accent1"/>
          </a:lnRef>
          <a:fillRef idx="3">
            <a:schemeClr val="accent1"/>
          </a:fillRef>
          <a:effectRef idx="2">
            <a:schemeClr val="accent1"/>
          </a:effectRef>
          <a:fontRef idx="minor">
            <a:schemeClr val="lt1"/>
          </a:fontRef>
        </p:style>
        <p:txBody>
          <a:bodyPr rtlCol="0" anchor="t"/>
          <a:lstStyle/>
          <a:p>
            <a:pPr algn="ctr"/>
            <a:r>
              <a:rPr lang="en-GB" u="sng" dirty="0">
                <a:solidFill>
                  <a:schemeClr val="bg1"/>
                </a:solidFill>
              </a:rPr>
              <a:t>Limitations</a:t>
            </a:r>
          </a:p>
          <a:p>
            <a:pPr algn="ctr"/>
            <a:endParaRPr lang="en-GB" noProof="1">
              <a:solidFill>
                <a:schemeClr val="bg1"/>
              </a:solidFill>
            </a:endParaRPr>
          </a:p>
          <a:p>
            <a:pPr algn="ctr"/>
            <a:r>
              <a:rPr lang="en-GB" noProof="1">
                <a:solidFill>
                  <a:schemeClr val="bg1"/>
                </a:solidFill>
              </a:rPr>
              <a:t>Data source: Due to security and privacy constraints, the study utilises Industry standard secondary datasets as a proxy for live, Civil Service behavioural data. </a:t>
            </a:r>
          </a:p>
          <a:p>
            <a:pPr algn="ctr"/>
            <a:endParaRPr lang="en-GB" noProof="1">
              <a:solidFill>
                <a:schemeClr val="bg1"/>
              </a:solidFill>
            </a:endParaRPr>
          </a:p>
          <a:p>
            <a:pPr algn="ctr"/>
            <a:r>
              <a:rPr lang="en-GB" noProof="1">
                <a:solidFill>
                  <a:schemeClr val="bg1"/>
                </a:solidFill>
              </a:rPr>
              <a:t>Simulation Scope: The experiment measures performance benchmarks in a controlled envioronment. Results may vary when implemnented in more complex, Governmental architecture.</a:t>
            </a:r>
          </a:p>
          <a:p>
            <a:pPr algn="ctr"/>
            <a:endParaRPr lang="en-GB" noProof="1">
              <a:solidFill>
                <a:schemeClr val="bg1"/>
              </a:solidFill>
            </a:endParaRPr>
          </a:p>
          <a:p>
            <a:pPr algn="ctr"/>
            <a:r>
              <a:rPr lang="en-GB" noProof="1">
                <a:solidFill>
                  <a:schemeClr val="bg1"/>
                </a:solidFill>
              </a:rPr>
              <a:t>Temporal Constraints: As the project will conclude in late 2027, the Framework needs periodical review to remain valid against rapidly evolving AI.</a:t>
            </a:r>
          </a:p>
        </p:txBody>
      </p:sp>
    </p:spTree>
    <p:extLst>
      <p:ext uri="{BB962C8B-B14F-4D97-AF65-F5344CB8AC3E}">
        <p14:creationId xmlns:p14="http://schemas.microsoft.com/office/powerpoint/2010/main" val="2751355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C061-20AC-F337-B4AA-1EB9E415FF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15D9A4-6D8D-4190-018A-DD3EA6AA193A}"/>
              </a:ext>
            </a:extLst>
          </p:cNvPr>
          <p:cNvSpPr>
            <a:spLocks noGrp="1"/>
          </p:cNvSpPr>
          <p:nvPr>
            <p:ph type="title"/>
          </p:nvPr>
        </p:nvSpPr>
        <p:spPr>
          <a:xfrm>
            <a:off x="2216150" y="-105480"/>
            <a:ext cx="11594969" cy="1325563"/>
          </a:xfrm>
        </p:spPr>
        <p:txBody>
          <a:bodyPr>
            <a:normAutofit/>
          </a:bodyPr>
          <a:lstStyle/>
          <a:p>
            <a:r>
              <a:rPr lang="en-GB" sz="2800" noProof="1">
                <a:solidFill>
                  <a:schemeClr val="bg1"/>
                </a:solidFill>
              </a:rPr>
              <a:t>References</a:t>
            </a:r>
            <a:endParaRPr lang="en-GB" noProof="1"/>
          </a:p>
        </p:txBody>
      </p:sp>
      <p:sp>
        <p:nvSpPr>
          <p:cNvPr id="7" name="TextBox 6">
            <a:extLst>
              <a:ext uri="{FF2B5EF4-FFF2-40B4-BE49-F238E27FC236}">
                <a16:creationId xmlns:a16="http://schemas.microsoft.com/office/drawing/2014/main" id="{F0731D5C-4A8B-F08A-A00B-76185A960FAF}"/>
              </a:ext>
            </a:extLst>
          </p:cNvPr>
          <p:cNvSpPr txBox="1"/>
          <p:nvPr/>
        </p:nvSpPr>
        <p:spPr>
          <a:xfrm>
            <a:off x="110837" y="1220083"/>
            <a:ext cx="11901054" cy="5924699"/>
          </a:xfrm>
          <a:prstGeom prst="rect">
            <a:avLst/>
          </a:prstGeom>
          <a:noFill/>
        </p:spPr>
        <p:txBody>
          <a:bodyPr wrap="square">
            <a:spAutoFit/>
          </a:bodyPr>
          <a:lstStyle/>
          <a:p>
            <a:r>
              <a:rPr lang="en-GB" sz="1300" noProof="1"/>
              <a:t>[1] Puthal,Deepak;Mishra,Amit Kumar;Mohanty,Saraju P.;Longo,Antonella;Yeun,Chan Yeob, “Shadow AI: Cyber Security Implications, Opportunities and Challenges in the Unseen Frontier”, SN Computer Science, Vol 6, No 5, pp1-10, April 2025, doi 10.1007/s42979-025-03962-x</a:t>
            </a:r>
          </a:p>
          <a:p>
            <a:endParaRPr lang="en-GB" sz="1300" noProof="1"/>
          </a:p>
          <a:p>
            <a:r>
              <a:rPr lang="en-GB" sz="1300" noProof="1"/>
              <a:t>[2] Bin Akhtar,Zarif;Rawol,Ahmed Tajbiul, “Enhancing Cybersecurity through Artificial Intelligence (AI) - Powered Security Mechanisms” IT Journal Research and Development, Vol 9, No 1, pp50-67, August 2024, doi 10.25299/itjrd.2022.16852</a:t>
            </a:r>
          </a:p>
          <a:p>
            <a:endParaRPr lang="en-GB" sz="1300" noProof="1"/>
          </a:p>
          <a:p>
            <a:r>
              <a:rPr lang="en-GB" sz="1300" noProof="1"/>
              <a:t>[3] Setijadi Prihatmanto,Ary;Andrian,Rian;Danar Sunindyo,Wikan;Sutriadi,Ridwan, “Transforming Public Services: A Systematic Review of Smart Government Frameworks, Architectures, and Implementation Challenges”, IEEE Access, Vol 12, pp135799-135810, 2024, doi 10.1109/access.2024.3450907</a:t>
            </a:r>
          </a:p>
          <a:p>
            <a:endParaRPr lang="en-GB" sz="1300" noProof="1"/>
          </a:p>
          <a:p>
            <a:r>
              <a:rPr lang="en-GB" sz="1300" noProof="1"/>
              <a:t>[4] Leo,Noah;Archie,Oliver, “AI and Cybersecurity for SMEs: Balancing Ethical Considerations and Operational Efficiency”, September 2024, DOI 10.13140/RG.2.2.33120.49923</a:t>
            </a:r>
          </a:p>
          <a:p>
            <a:endParaRPr lang="en-GB" sz="1300" noProof="1"/>
          </a:p>
          <a:p>
            <a:r>
              <a:rPr lang="en-GB" sz="1300" noProof="1"/>
              <a:t>[5] Yampolskiy,Roman V., “On the Controllability of Artificial Intelligence: An Analysis of Limitations”, Journal of Cyber Security and Mobility, Vol 11, No 3, pp 321-403, May 2022, DOI 10.13052/jcsm2245-1439.1132</a:t>
            </a:r>
          </a:p>
          <a:p>
            <a:endParaRPr lang="en-GB" sz="1300" noProof="1"/>
          </a:p>
          <a:p>
            <a:r>
              <a:rPr lang="en-GB" sz="1300" noProof="1"/>
              <a:t>[6] Michael,Katina;Vogel,Kathleen M.;Pitt,Jeremy;Zafeirakopoulos,Mariana, “Artificial Intelligence in Cybersecurity: A Socio-Technical Framing”, IEEE Transactions on Technology and Society, Vol 6, No 1, pp 15-30, March 2025, DOI 10.1109/tts.2024.3460740</a:t>
            </a:r>
          </a:p>
          <a:p>
            <a:endParaRPr lang="en-GB" sz="1300" noProof="1"/>
          </a:p>
          <a:p>
            <a:r>
              <a:rPr lang="en-GB" sz="1300" noProof="1"/>
              <a:t>[7] Jagli,Dhanamma;Temkar,Rohini;Nakirekanti,Laxmi;Bhatt,Aayush, “The Role of Artificial Intelligence in Cyber Security”, Journal of Electrical Systems, Vol 20, No 3, pp 5283-5291, 2024, DOI 10.52783/jes.6327</a:t>
            </a:r>
          </a:p>
          <a:p>
            <a:endParaRPr lang="en-GB" sz="1300" noProof="1"/>
          </a:p>
          <a:p>
            <a:r>
              <a:rPr lang="en-GB" sz="1300" noProof="1"/>
              <a:t>[8] Haag,Steffi;Eckhardt,Andreas, “Dealing Effectively with Shadow IT by Managing Both Cybersecurity and User Needs”, MIS Quarterly Executive, Vol 23, No 4, pp 398 – 412, December 2024, DOI 10.17705/2msqe.00104</a:t>
            </a:r>
          </a:p>
          <a:p>
            <a:br>
              <a:rPr lang="en-GB" sz="1300" noProof="1"/>
            </a:br>
            <a:r>
              <a:rPr lang="en-GB" sz="1300" noProof="1"/>
              <a:t>[9] Microsoft UK, "2025: The year the frontier firm is born”, Microsoft.com, 2025. [Online] Available </a:t>
            </a:r>
            <a:r>
              <a:rPr lang="en-GB" sz="1400" dirty="0">
                <a:hlinkClick r:id="rId3"/>
              </a:rPr>
              <a:t>https://www.microsoft.com/en-us/worklab/work-trend-index/2025-the-year-the-frontier-firm-is-born</a:t>
            </a:r>
            <a:r>
              <a:rPr lang="en-GB" sz="1400" dirty="0"/>
              <a:t> [Accessed Feb. 21, 2026].</a:t>
            </a:r>
          </a:p>
          <a:p>
            <a:endParaRPr lang="en-GB" sz="1300" noProof="1"/>
          </a:p>
          <a:p>
            <a:r>
              <a:rPr lang="en-GB" sz="1300" noProof="1"/>
              <a:t>[10] UK Government, "State of Digital Government Review”, GOV.UK, 2025. [Online]. Available </a:t>
            </a:r>
            <a:r>
              <a:rPr lang="en-GB" sz="1300" noProof="1">
                <a:hlinkClick r:id="rId4"/>
              </a:rPr>
              <a:t>https://www.gov.uk/government/publications/state-of-digital-government-review/state-of-digital-government-review</a:t>
            </a:r>
            <a:r>
              <a:rPr lang="en-GB" sz="1300" noProof="1"/>
              <a:t> [Accessed Feb. 21, 2026].</a:t>
            </a:r>
          </a:p>
          <a:p>
            <a:endParaRPr lang="en-GB" sz="1300" noProof="1"/>
          </a:p>
        </p:txBody>
      </p:sp>
    </p:spTree>
    <p:extLst>
      <p:ext uri="{BB962C8B-B14F-4D97-AF65-F5344CB8AC3E}">
        <p14:creationId xmlns:p14="http://schemas.microsoft.com/office/powerpoint/2010/main" val="1017747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A562D-8BDC-A857-52EB-FC16B60A488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975379A-B4F3-2CC6-0F80-EF866849DE40}"/>
              </a:ext>
            </a:extLst>
          </p:cNvPr>
          <p:cNvSpPr txBox="1"/>
          <p:nvPr/>
        </p:nvSpPr>
        <p:spPr>
          <a:xfrm>
            <a:off x="2599765" y="2106705"/>
            <a:ext cx="699247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noProof="1">
                <a:ea typeface="Calibri"/>
                <a:cs typeface="Calibri"/>
              </a:rPr>
              <a:t>Thank you</a:t>
            </a:r>
          </a:p>
          <a:p>
            <a:endParaRPr lang="en-GB" noProof="1">
              <a:ea typeface="Calibri"/>
              <a:cs typeface="Calibri"/>
            </a:endParaRPr>
          </a:p>
          <a:p>
            <a:endParaRPr lang="en-GB" noProof="1">
              <a:ea typeface="Calibri"/>
              <a:cs typeface="Calibri"/>
            </a:endParaRPr>
          </a:p>
        </p:txBody>
      </p:sp>
    </p:spTree>
    <p:extLst>
      <p:ext uri="{BB962C8B-B14F-4D97-AF65-F5344CB8AC3E}">
        <p14:creationId xmlns:p14="http://schemas.microsoft.com/office/powerpoint/2010/main" val="352290349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8" ma:contentTypeDescription="Create a new document." ma:contentTypeScope="" ma:versionID="957cf3f75dd9ba7a4cc1bdbde2aba0e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606138ffd0eda966cfb902e14b924d5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SearchProperties" minOccurs="0"/>
                <xsd:element ref="ns2:MediaServiceObjectDetectorVersions" minOccurs="0"/>
                <xsd:element ref="ns2:MediaServiceDateTaken" minOccurs="0"/>
                <xsd:element ref="ns2:Note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Notes" ma:index="23" nillable="true" ma:displayName="Notes" ma:description="Explanation of folder contents" ma:format="Dropdown" ma:internalName="Notes">
      <xsd:simpleType>
        <xsd:restriction base="dms:Text">
          <xsd:maxLength value="255"/>
        </xsd:restriction>
      </xsd:simpleType>
    </xsd:element>
    <xsd:element name="MediaServiceLocation" ma:index="24"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9" nillable="true" ma:displayName="Taxonomy Catch All Column" ma:hidden="true" ma:list="{4334bec0-f4d0-479f-8c60-f3a2e8a5afc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8ee9550b-f5f4-4dde-bce5-39f4ba45c2f1" xsi:nil="true"/>
    <lcf76f155ced4ddcb4097134ff3c332f xmlns="92c24619-d6d5-42cf-b618-23d930ad9f20">
      <Terms xmlns="http://schemas.microsoft.com/office/infopath/2007/PartnerControls"/>
    </lcf76f155ced4ddcb4097134ff3c332f>
    <Notes xmlns="92c24619-d6d5-42cf-b618-23d930ad9f20" xsi:nil="true"/>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6B12BC72-AA70-4397-931E-3ACE8D2C7BA4}">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D040630-A62C-4063-B6E2-E8C2D35B5414}">
  <ds:schemaRefs>
    <ds:schemaRef ds:uri="http://schemas.microsoft.com/office/2006/documentManagement/types"/>
    <ds:schemaRef ds:uri="http://schemas.microsoft.com/office/infopath/2007/PartnerControls"/>
    <ds:schemaRef ds:uri="http://www.w3.org/XML/1998/namespace"/>
    <ds:schemaRef ds:uri="http://schemas.openxmlformats.org/package/2006/metadata/core-properties"/>
    <ds:schemaRef ds:uri="92c24619-d6d5-42cf-b618-23d930ad9f20"/>
    <ds:schemaRef ds:uri="8ee9550b-f5f4-4dde-bce5-39f4ba45c2f1"/>
    <ds:schemaRef ds:uri="http://purl.org/dc/dcmitype/"/>
    <ds:schemaRef ds:uri="http://purl.org/dc/term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7560</TotalTime>
  <Words>4407</Words>
  <Application>Microsoft Macintosh PowerPoint</Application>
  <PresentationFormat>Widescreen</PresentationFormat>
  <Paragraphs>297</Paragraphs>
  <Slides>13</Slides>
  <Notes>11</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13</vt:i4>
      </vt:variant>
    </vt:vector>
  </HeadingPairs>
  <TitlesOfParts>
    <vt:vector size="19" baseType="lpstr">
      <vt:lpstr>Arial</vt:lpstr>
      <vt:lpstr>Calibri</vt:lpstr>
      <vt:lpstr>Calibri Light</vt:lpstr>
      <vt:lpstr>UWTSD Holding Page</vt:lpstr>
      <vt:lpstr>UWTSD Text 2</vt:lpstr>
      <vt:lpstr>UWTSD Logo Variations place image in Background</vt:lpstr>
      <vt:lpstr>PowerPoint Presentation</vt:lpstr>
      <vt:lpstr>Summary</vt:lpstr>
      <vt:lpstr>Research Proposal</vt:lpstr>
      <vt:lpstr>Research Background &amp; Context</vt:lpstr>
      <vt:lpstr>The Research Problem</vt:lpstr>
      <vt:lpstr>Research Aim &amp; Objectives</vt:lpstr>
      <vt:lpstr>Literature Review</vt:lpstr>
      <vt:lpstr>Research Methodology</vt:lpstr>
      <vt:lpstr>Data Collection &amp; Evaluation</vt:lpstr>
      <vt:lpstr>Project Planning &amp; Resources</vt:lpstr>
      <vt:lpstr>Project Impact &amp; Limitations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 Phillips (2429902)</cp:lastModifiedBy>
  <cp:revision>468</cp:revision>
  <dcterms:created xsi:type="dcterms:W3CDTF">2021-03-09T15:35:42Z</dcterms:created>
  <dcterms:modified xsi:type="dcterms:W3CDTF">2026-03-02T19:20:20Z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