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70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825" autoAdjust="0"/>
    <p:restoredTop sz="94660"/>
  </p:normalViewPr>
  <p:slideViewPr>
    <p:cSldViewPr snapToGrid="0">
      <p:cViewPr varScale="1">
        <p:scale>
          <a:sx n="59" d="100"/>
          <a:sy n="59" d="100"/>
        </p:scale>
        <p:origin x="35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E1153C-E105-45B3-BDB3-DE57471BBA4F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9554A4-444C-4A83-AE9B-B81D0824E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883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9554A4-444C-4A83-AE9B-B81D0824EC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951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Erikson (1950) argued that while biology provides the foundation, environmental support determines whether developmental crises are resolved positively. Jenny's environment actively works against her biological developmental needs. References: Blakemore, S. and Choudhury, S. (2006) 'Development of the adolescent brain', Journal of child psychology and psychiatry, 47(3), pp. 296-312; Bowlby, J. (1980) Attachment and loss: Vol. 3. Loss. New York: Basic Books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9554A4-444C-4A83-AE9B-B81D0824EC0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4825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9554A4-444C-4A83-AE9B-B81D0824EC0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5877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9554A4-444C-4A83-AE9B-B81D0824EC0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35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19CB4-9D19-127F-A698-C6587BF9BE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59AD1E-4479-FAAC-EB1A-029E6F3651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AF9628-03C8-4E0D-AFB7-E00AD38F1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7D84D-8114-09B6-E8AF-8B7B5E77E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F8922-291D-83F4-EE00-05302BFEC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728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5D76A-5B56-C13D-BE07-2B3B5EFD1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D1212-42A5-6688-C7AD-2ABAA83A6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57B967-A1BA-9910-07BB-1093E681C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0AA36-4DD3-688F-89DD-F01131E97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F06F0-F052-D58E-EE14-29F1E1E71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3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224A6-69BB-3C53-12AC-5A5994E13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69964A-5784-CC87-9CF2-F84AF2E980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74766-80AD-A594-92D8-8F90322CE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316A4-C91B-6D00-9A23-E6E1C4053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E25E8-E893-07B8-C3BC-8BF934182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0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B1315-BE84-6086-1163-E01DE958F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87988-E588-F314-5C53-349D4403DD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27064-2759-061B-35DE-8C4E4F4808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9E7BC9-852D-9614-5E0A-6D896F3B4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C63934-8AEE-3BF4-E3A7-B954740E6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826058-699F-4DE6-4A44-940DD735D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825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3E4A4-31C2-9F4D-8694-CD353C8FC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95761-C4F1-AE26-CB3A-D8D3FA9BF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F5D9F1-C074-2363-891F-4CA0D00629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598C0A-8B1A-98F4-28EA-C89876E622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69E04-8CF2-0889-ACC9-D290E13B91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A7C67F-6671-D4E6-8043-343C4342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14147D-B7ED-9497-050F-A691E354B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3D8026-B25E-B10C-3D36-10394C11B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606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C92BF-BC15-F2B6-D17A-05A28DAED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A46B93-CC83-C213-BE9B-943440480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2425A0-0EDE-4F3A-4361-335B9FC65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AEF5E8-AA8E-C681-6329-6EB8997BC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061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438B55-D400-6F41-BDEC-1568053E5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50F886-8549-2863-2726-E7A6FB98D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728C19-CA39-6280-458A-920A51477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416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3C4BB-FEFD-3023-A32A-9C89DA5D5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1EEC4-0D53-1316-282B-E4A8AE4A6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7B02C7-1C4D-414C-4CD3-EAB5AE766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780837-5C2C-87F3-5897-31A3964A8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E59958-2C96-FA93-4CC7-ADCADC9B8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A78AE6-50A5-E4EA-8F84-8AB153A4B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019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A2E08-C050-E79A-D418-1601BBBCA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8B57E6-CD03-CF05-C62D-7C40404DEC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EF4040-B96C-5E45-B847-07F20A628D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20CBDB-071F-E517-167B-D7AA419D3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F1001C-5ABF-C7B6-CEA7-3CCE85916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76705-851F-5337-15CA-13749DD90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727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09D4D-78BA-FAE9-F491-547C07586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42548F-083B-6364-9ED4-E4F75BA7C9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AC4EF-0765-65B7-8BDC-960425F22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2BF09-C327-D41F-748C-BCC1CB4E1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C6C88-0541-ADC1-67A6-AF16EE00E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993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4C528D-F7B1-1A04-3D41-8E8B52592C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BDE11-A97E-B45E-9B54-8CC0A7B976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B2FD6-9A91-BDCF-D5A5-25D051FE9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FE0FA3-91FD-3FB0-4E16-58187A1F8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B039B-C5DC-5F95-D593-1A867C05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34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3A41D-FA00-ECF3-6357-C2393F7E6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9836F9-644C-CE3A-D5B5-EB1505D890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7C8D6-30ED-6976-C178-47DAC1EB1C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68C839-E854-4840-ACF5-6F49151C551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45119-A981-1BF6-88DE-8D02D32E48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33C64-1B79-27B3-48C0-154930F2B8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639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46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59" name="Freeform: Shape 4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0" name="Freeform: Shape 5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1" name="Freeform: Shape 5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2" name="Freeform: Shape 5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4" name="Freeform: Shape 5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6" name="Freeform: Shape 5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0" name="Freeform: Shape 5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9A0173CC-A422-0456-847C-39B0CEFA70C9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6534687" y="841664"/>
            <a:ext cx="5657313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Name: Mercy Tshikombwe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Student  Number :2424792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Module code:LCHS4010</a:t>
            </a:r>
          </a:p>
          <a:p>
            <a:pPr marL="0" indent="0">
              <a:buNone/>
            </a:pPr>
            <a:endParaRPr lang="en-US" sz="2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Module Title: Psychology in 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Health and social care </a:t>
            </a:r>
          </a:p>
          <a:p>
            <a:pPr marL="0" indent="0">
              <a:buNone/>
            </a:pPr>
            <a:endParaRPr lang="en-US" sz="2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Lecture Name: Dr Helen Parsons 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Assignment Title: Attachment Theory  to 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Jenny’s Development 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Date:16/ February/2026</a:t>
            </a:r>
          </a:p>
          <a:p>
            <a:pPr marL="0" indent="0">
              <a:buNone/>
            </a:pPr>
            <a:endParaRPr lang="en-US" sz="2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9871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60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DD23E2EC-651D-FCBC-CA0F-6C120E4566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4687" y="841664"/>
            <a:ext cx="4867605" cy="5156800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>
                <a:solidFill>
                  <a:schemeClr val="tx2"/>
                </a:solidFill>
              </a:rPr>
              <a:t>Supporting Jenny:</a:t>
            </a:r>
          </a:p>
          <a:p>
            <a:pPr algn="l"/>
            <a:r>
              <a:rPr lang="en-GB" dirty="0">
                <a:solidFill>
                  <a:schemeClr val="tx2"/>
                </a:solidFill>
              </a:rPr>
              <a:t> Applying Erikson's Psychosocial Development Theory</a:t>
            </a:r>
          </a:p>
          <a:p>
            <a:pPr algn="l"/>
            <a:endParaRPr lang="en-GB" dirty="0">
              <a:solidFill>
                <a:schemeClr val="tx2"/>
              </a:solidFill>
            </a:endParaRPr>
          </a:p>
          <a:p>
            <a:pPr algn="l"/>
            <a:r>
              <a:rPr lang="en-GB" dirty="0">
                <a:solidFill>
                  <a:schemeClr val="tx2"/>
                </a:solidFill>
              </a:rPr>
              <a:t> Understanding Identity, Development, and Caregiving in Adolescence </a:t>
            </a:r>
          </a:p>
        </p:txBody>
      </p:sp>
    </p:spTree>
    <p:extLst>
      <p:ext uri="{BB962C8B-B14F-4D97-AF65-F5344CB8AC3E}">
        <p14:creationId xmlns:p14="http://schemas.microsoft.com/office/powerpoint/2010/main" val="140876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6" name="Rectangle 14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9" name="Rectangle 14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0" name="Rectangle 14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Rectangle 15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3" name="Rectangle 15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10EAF-FE01-70FE-D8DF-6A46CB89E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/>
              <a:t>Introduction: Jenny's Situation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FAEEA103-656A-0E3A-A09D-41FC09ACF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6" y="3017522"/>
            <a:ext cx="10254822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Jenny is 16 years old:</a:t>
            </a:r>
          </a:p>
          <a:p>
            <a:pPr marL="0" indent="0">
              <a:buNone/>
            </a:pPr>
            <a:r>
              <a:rPr lang="en-GB" sz="1700" dirty="0"/>
              <a:t> For the past 5 years, she has been the primary caregiver for her mother following her father's death. </a:t>
            </a:r>
          </a:p>
          <a:p>
            <a:pPr marL="0" indent="0">
              <a:buNone/>
            </a:pPr>
            <a:r>
              <a:rPr lang="en-GB" sz="1700" b="1" dirty="0"/>
              <a:t>Her responsibilities include</a:t>
            </a:r>
            <a:r>
              <a:rPr lang="en-GB" sz="1700" dirty="0"/>
              <a:t>:</a:t>
            </a:r>
          </a:p>
          <a:p>
            <a:pPr marL="0" indent="0">
              <a:buNone/>
            </a:pPr>
            <a:r>
              <a:rPr lang="en-GB" sz="1700" dirty="0"/>
              <a:t>• Cooking, cleaning, shopping, and administrative tasks </a:t>
            </a:r>
          </a:p>
          <a:p>
            <a:pPr marL="0" indent="0">
              <a:buNone/>
            </a:pPr>
            <a:r>
              <a:rPr lang="en-GB" sz="1700" dirty="0"/>
              <a:t>• Supporting her mother's mobility challenges</a:t>
            </a:r>
          </a:p>
          <a:p>
            <a:pPr marL="0" indent="0">
              <a:buNone/>
            </a:pPr>
            <a:r>
              <a:rPr lang="en-GB" sz="1700" dirty="0"/>
              <a:t> • Helping with memory problems and low mood </a:t>
            </a:r>
          </a:p>
          <a:p>
            <a:pPr marL="0" indent="0">
              <a:buNone/>
            </a:pPr>
            <a:r>
              <a:rPr lang="en-GB" sz="1700" dirty="0"/>
              <a:t>This presentation explores how Erikson's theory helps us understand Jenny's development and proposes evidence-based support strategies </a:t>
            </a:r>
          </a:p>
        </p:txBody>
      </p: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3722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0DEDCC5D-8B8A-40DB-BE90-A3AA27C64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Rectangle 105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" name="Rectangle 102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E468B-EBDE-73BD-D703-5B4AD588D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/>
          </a:bodyPr>
          <a:lstStyle/>
          <a:p>
            <a:r>
              <a:rPr lang="en-GB" sz="1800" b="1"/>
              <a:t>Erikson's Psychosocial Development Theory</a:t>
            </a:r>
            <a:br>
              <a:rPr lang="en-GB" sz="1800"/>
            </a:br>
            <a:r>
              <a:rPr lang="en-GB" sz="1800"/>
              <a:t>Erik Erikson (1950, 1963) proposed that personality develops through eight stages across the lifespan, each characterized by a psychosocial crisis that must be resolved for healthy development (Erikson, 1950).</a:t>
            </a:r>
            <a:br>
              <a:rPr lang="en-GB" sz="1800"/>
            </a:br>
            <a:endParaRPr lang="en-GB" sz="180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4A17CB4-A6D8-61A7-1BC5-66AD7AB48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5314047"/>
              </p:ext>
            </p:extLst>
          </p:nvPr>
        </p:nvGraphicFramePr>
        <p:xfrm>
          <a:off x="1566221" y="2902912"/>
          <a:ext cx="9284899" cy="31009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2195">
                  <a:extLst>
                    <a:ext uri="{9D8B030D-6E8A-4147-A177-3AD203B41FA5}">
                      <a16:colId xmlns:a16="http://schemas.microsoft.com/office/drawing/2014/main" val="444039784"/>
                    </a:ext>
                  </a:extLst>
                </a:gridCol>
                <a:gridCol w="3368082">
                  <a:extLst>
                    <a:ext uri="{9D8B030D-6E8A-4147-A177-3AD203B41FA5}">
                      <a16:colId xmlns:a16="http://schemas.microsoft.com/office/drawing/2014/main" val="1946540151"/>
                    </a:ext>
                  </a:extLst>
                </a:gridCol>
                <a:gridCol w="3584622">
                  <a:extLst>
                    <a:ext uri="{9D8B030D-6E8A-4147-A177-3AD203B41FA5}">
                      <a16:colId xmlns:a16="http://schemas.microsoft.com/office/drawing/2014/main" val="1491476345"/>
                    </a:ext>
                  </a:extLst>
                </a:gridCol>
              </a:tblGrid>
              <a:tr h="3100953">
                <a:tc>
                  <a:txBody>
                    <a:bodyPr/>
                    <a:lstStyle/>
                    <a:p>
                      <a:r>
                        <a:rPr lang="en-GB" sz="2100"/>
                        <a:t>Stage Theory</a:t>
                      </a:r>
                    </a:p>
                    <a:p>
                      <a:endParaRPr lang="en-GB" sz="2100"/>
                    </a:p>
                    <a:p>
                      <a:endParaRPr lang="en-GB" sz="2100"/>
                    </a:p>
                    <a:p>
                      <a:r>
                        <a:rPr lang="en-GB" sz="2100"/>
                        <a:t>Development occurs in predetermined sequential stages throughout life</a:t>
                      </a:r>
                    </a:p>
                  </a:txBody>
                  <a:tcPr marL="110132" marR="110132" marT="55068" marB="55068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Psychosocial Crises</a:t>
                      </a:r>
                    </a:p>
                    <a:p>
                      <a:endParaRPr lang="en-GB" sz="2100"/>
                    </a:p>
                    <a:p>
                      <a:r>
                        <a:rPr lang="en-GB" sz="2100"/>
                        <a:t>Each stage presents a conflict between two opposing forces that shapes personality</a:t>
                      </a:r>
                    </a:p>
                  </a:txBody>
                  <a:tcPr marL="110132" marR="110132" marT="55068" marB="55068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Lifelong Impact</a:t>
                      </a:r>
                    </a:p>
                    <a:p>
                      <a:endParaRPr lang="en-GB" sz="2100" dirty="0"/>
                    </a:p>
                    <a:p>
                      <a:r>
                        <a:rPr lang="en-GB" sz="2100" dirty="0"/>
                        <a:t>How crises are resolved affects subsequent development and relationships (Erikson, 1963)</a:t>
                      </a:r>
                    </a:p>
                  </a:txBody>
                  <a:tcPr marL="110132" marR="110132" marT="55068" marB="55068"/>
                </a:tc>
                <a:extLst>
                  <a:ext uri="{0D108BD9-81ED-4DB2-BD59-A6C34878D82A}">
                    <a16:rowId xmlns:a16="http://schemas.microsoft.com/office/drawing/2014/main" val="24529432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0572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0CFA8E7-5EF7-3B39-CF78-49B4EF726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Stage 5: Identity vs Role Confusion (12-18 years</a:t>
            </a:r>
            <a:r>
              <a:rPr lang="en-GB" sz="2800" dirty="0"/>
              <a:t>)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441EC53-E57B-5B4A-1BDB-1AE77DE481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✓ Identity Achievement 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C666CAD-D297-262F-037A-93A9B1197B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2637321"/>
            <a:ext cx="4723614" cy="32437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• Exploring personal values and goals </a:t>
            </a:r>
          </a:p>
          <a:p>
            <a:pPr marL="0" indent="0">
              <a:buNone/>
            </a:pPr>
            <a:r>
              <a:rPr lang="en-GB" sz="2100" dirty="0"/>
              <a:t>• Developing sense of self </a:t>
            </a:r>
          </a:p>
          <a:p>
            <a:pPr marL="0" indent="0">
              <a:buNone/>
            </a:pPr>
            <a:r>
              <a:rPr lang="en-GB" sz="2100" dirty="0"/>
              <a:t>• Forming individual identity </a:t>
            </a:r>
          </a:p>
          <a:p>
            <a:pPr marL="0" indent="0">
              <a:buNone/>
            </a:pPr>
            <a:r>
              <a:rPr lang="en-GB" sz="2100" dirty="0"/>
              <a:t>• Preparing for adult roles </a:t>
            </a:r>
          </a:p>
          <a:p>
            <a:pPr marL="0" indent="0">
              <a:buNone/>
            </a:pPr>
            <a:r>
              <a:rPr lang="en-GB" sz="2100" dirty="0"/>
              <a:t>• Building peer relationships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2C57FAB-A31D-FDC0-3CE3-29E2504C75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dirty="0"/>
              <a:t>✗ Role Confusion</a:t>
            </a:r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FBAC11A-D336-7A36-D9BA-6405D9146F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438274" y="2505075"/>
            <a:ext cx="5917114" cy="337596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 • Uncertainty about self and future </a:t>
            </a:r>
          </a:p>
          <a:p>
            <a:pPr marL="0" indent="0">
              <a:buNone/>
            </a:pPr>
            <a:r>
              <a:rPr lang="en-GB" sz="2100" dirty="0"/>
              <a:t>• Difficulty making decisions </a:t>
            </a:r>
          </a:p>
          <a:p>
            <a:pPr marL="0" indent="0">
              <a:buNone/>
            </a:pPr>
            <a:r>
              <a:rPr lang="en-GB" sz="2100" dirty="0"/>
              <a:t>• Confusion about values </a:t>
            </a:r>
          </a:p>
          <a:p>
            <a:pPr marL="0" indent="0">
              <a:buNone/>
            </a:pPr>
            <a:r>
              <a:rPr lang="en-GB" sz="2100" dirty="0"/>
              <a:t>• Lack of direction </a:t>
            </a:r>
          </a:p>
          <a:p>
            <a:pPr marL="0" indent="0">
              <a:buNone/>
            </a:pPr>
            <a:r>
              <a:rPr lang="en-GB" sz="2100" dirty="0"/>
              <a:t>• Social withdrawal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2100" dirty="0"/>
              <a:t>References: Erikson, E.H. (1963) Childhood and society. 2nd edn. </a:t>
            </a:r>
          </a:p>
          <a:p>
            <a:pPr marL="0" indent="0">
              <a:buNone/>
            </a:pPr>
            <a:r>
              <a:rPr lang="en-GB" sz="2100" dirty="0"/>
              <a:t>New York: Norton; Marcia, J.E. (1980) Identity in adolescence. In: Adelson, J. (ed.) Handbook of adolescent psychology. New York: Wiley, pp. 159-187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776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5ACD3-C193-EDA1-CD61-394A00A7C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/>
              <a:t>Applying Erikson's Theory to Jenny's Experience</a:t>
            </a:r>
            <a:br>
              <a:rPr lang="en-GB" sz="1800" b="1"/>
            </a:br>
            <a:r>
              <a:rPr lang="en-GB" sz="1800"/>
              <a:t>Jenny has been navigating caregiving responsibilities during the critical identity formation stage (Erikson, 1968). This timing creates unique developmental challenges</a:t>
            </a:r>
            <a:endParaRPr lang="en-GB" sz="1800" b="1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F6F5003-9FEE-22A4-0621-EDCBE69931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8461547"/>
              </p:ext>
            </p:extLst>
          </p:nvPr>
        </p:nvGraphicFramePr>
        <p:xfrm>
          <a:off x="0" y="2008505"/>
          <a:ext cx="10381647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8703">
                  <a:extLst>
                    <a:ext uri="{9D8B030D-6E8A-4147-A177-3AD203B41FA5}">
                      <a16:colId xmlns:a16="http://schemas.microsoft.com/office/drawing/2014/main" val="4172545600"/>
                    </a:ext>
                  </a:extLst>
                </a:gridCol>
                <a:gridCol w="3366807">
                  <a:extLst>
                    <a:ext uri="{9D8B030D-6E8A-4147-A177-3AD203B41FA5}">
                      <a16:colId xmlns:a16="http://schemas.microsoft.com/office/drawing/2014/main" val="3662387966"/>
                    </a:ext>
                  </a:extLst>
                </a:gridCol>
                <a:gridCol w="4156137">
                  <a:extLst>
                    <a:ext uri="{9D8B030D-6E8A-4147-A177-3AD203B41FA5}">
                      <a16:colId xmlns:a16="http://schemas.microsoft.com/office/drawing/2014/main" val="3596554813"/>
                    </a:ext>
                  </a:extLst>
                </a:gridCol>
              </a:tblGrid>
              <a:tr h="3574148">
                <a:tc>
                  <a:txBody>
                    <a:bodyPr/>
                    <a:lstStyle/>
                    <a:p>
                      <a:r>
                        <a:rPr lang="en-GB" dirty="0"/>
                        <a:t>Identity Formation Interrupted</a:t>
                      </a:r>
                    </a:p>
                    <a:p>
                      <a:r>
                        <a:rPr lang="en-GB" dirty="0"/>
                        <a:t> • Limited time for identity exploration (Marcia, 1980)</a:t>
                      </a:r>
                    </a:p>
                    <a:p>
                      <a:r>
                        <a:rPr lang="en-GB" dirty="0"/>
                        <a:t> • Role defined by caregiving rather than self-choice </a:t>
                      </a:r>
                    </a:p>
                    <a:p>
                      <a:r>
                        <a:rPr lang="en-GB" dirty="0"/>
                        <a:t>• Restricted opportunities to test different identities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Development Compromised </a:t>
                      </a:r>
                    </a:p>
                    <a:p>
                      <a:r>
                        <a:rPr lang="en-GB" dirty="0"/>
                        <a:t>• Reduced peer interaction critical for identity (Erikson, 1968) </a:t>
                      </a:r>
                    </a:p>
                    <a:p>
                      <a:r>
                        <a:rPr lang="en-GB" dirty="0"/>
                        <a:t>• Missing normal adolescent experiences </a:t>
                      </a:r>
                    </a:p>
                    <a:p>
                      <a:r>
                        <a:rPr lang="en-GB" dirty="0"/>
                        <a:t>• Social isolation from age-appropriate activities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Premature Adult Responsibility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 • Parentification disrupts normal development (Hooper et al., 2008) • Adult burdens without developmental readiness </a:t>
                      </a:r>
                    </a:p>
                    <a:p>
                      <a:r>
                        <a:rPr lang="en-GB" dirty="0"/>
                        <a:t>• Conflict between adolescent needs and adult duties</a:t>
                      </a:r>
                    </a:p>
                    <a:p>
                      <a:endParaRPr lang="en-GB" b="0" dirty="0"/>
                    </a:p>
                    <a:p>
                      <a:endParaRPr lang="en-GB" b="0" dirty="0"/>
                    </a:p>
                    <a:p>
                      <a:endParaRPr lang="en-GB" b="0" dirty="0"/>
                    </a:p>
                    <a:p>
                      <a:endParaRPr lang="en-GB" b="0" dirty="0"/>
                    </a:p>
                    <a:p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1614713"/>
                  </a:ext>
                </a:extLst>
              </a:tr>
            </a:tbl>
          </a:graphicData>
        </a:graphic>
      </p:graphicFrame>
      <p:sp>
        <p:nvSpPr>
          <p:cNvPr id="3" name="Subtitle 2">
            <a:extLst>
              <a:ext uri="{FF2B5EF4-FFF2-40B4-BE49-F238E27FC236}">
                <a16:creationId xmlns:a16="http://schemas.microsoft.com/office/drawing/2014/main" id="{4B47DAA7-E253-D101-8126-21B91ED04F35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0" y="5768974"/>
            <a:ext cx="9833113" cy="1439347"/>
          </a:xfrm>
        </p:spPr>
        <p:txBody>
          <a:bodyPr>
            <a:normAutofit/>
          </a:bodyPr>
          <a:lstStyle/>
          <a:p>
            <a:r>
              <a:rPr lang="en-GB" sz="2400" dirty="0"/>
              <a:t>References: Erikson, E.H. (1968) Identity: Youth and crisis. New York: Norton; Hooper, L.M. et al. (2008) 'Predictors of parental parentification', Journal of family psychology, 22(5), pp. 755-763. </a:t>
            </a:r>
          </a:p>
        </p:txBody>
      </p:sp>
    </p:spTree>
    <p:extLst>
      <p:ext uri="{BB962C8B-B14F-4D97-AF65-F5344CB8AC3E}">
        <p14:creationId xmlns:p14="http://schemas.microsoft.com/office/powerpoint/2010/main" val="3659511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546C-19F5-BC0C-C024-8690DC317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558" y="0"/>
            <a:ext cx="11045042" cy="1381497"/>
          </a:xfrm>
        </p:spPr>
        <p:txBody>
          <a:bodyPr>
            <a:normAutofit/>
          </a:bodyPr>
          <a:lstStyle/>
          <a:p>
            <a:r>
              <a:rPr lang="en-GB" sz="2000" b="1" dirty="0"/>
              <a:t>Parentification: Role Reversal and Its Impact</a:t>
            </a:r>
            <a:br>
              <a:rPr lang="en-GB" sz="2000" dirty="0"/>
            </a:br>
            <a:r>
              <a:rPr lang="en-GB" sz="2000" b="1" dirty="0"/>
              <a:t>What is Parentification? </a:t>
            </a:r>
            <a:br>
              <a:rPr lang="en-GB" sz="2000" b="1" dirty="0"/>
            </a:br>
            <a:r>
              <a:rPr lang="en-GB" sz="2000" dirty="0"/>
              <a:t>When children take on adult caregiving responsibilities for parents, reversing the typical parent-child relationship (Boszormenyi-Nagy &amp; Spark, 1973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14439-A0AB-CCCA-1166-F257EC541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7501"/>
            <a:ext cx="10515600" cy="45633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Erikson's Perspective on Jenny's Situation</a:t>
            </a:r>
          </a:p>
          <a:p>
            <a:pPr marL="0" indent="0">
              <a:buNone/>
            </a:pPr>
            <a:r>
              <a:rPr lang="en-GB" sz="2000" dirty="0"/>
              <a:t>: • Erikson (1963) emphasized that adolescents need freedom to explore identities without being confined to rigid roles</a:t>
            </a:r>
          </a:p>
          <a:p>
            <a:pPr marL="0" indent="0">
              <a:buNone/>
            </a:pPr>
            <a:r>
              <a:rPr lang="en-GB" sz="2000" dirty="0"/>
              <a:t> • Jenny's caregiver role became fixed at age 11, limiting identity experimentation during critical years</a:t>
            </a:r>
          </a:p>
          <a:p>
            <a:pPr marL="0" indent="0">
              <a:buNone/>
            </a:pPr>
            <a:r>
              <a:rPr lang="en-GB" sz="2000" dirty="0"/>
              <a:t> • Research shows parentified youth experience role confusion and delayed identity achievement (Hooper, 2007) </a:t>
            </a:r>
          </a:p>
          <a:p>
            <a:pPr marL="0" indent="0">
              <a:buNone/>
            </a:pPr>
            <a:r>
              <a:rPr lang="en-GB" sz="2000" dirty="0"/>
              <a:t>• The loss of her father compounded this crisis, removing a key attachment figure during vulnerable developmental period</a:t>
            </a:r>
          </a:p>
          <a:p>
            <a:pPr marL="0" indent="0">
              <a:buNone/>
            </a:pPr>
            <a:r>
              <a:rPr lang="en-GB" sz="2000" dirty="0"/>
              <a:t> • Conflicting demands between adolescent identity needs and adult caregiving responsibilities create internal tension (Jurkovic, 1997).</a:t>
            </a:r>
          </a:p>
          <a:p>
            <a:pPr marL="0" indent="0">
              <a:buNone/>
            </a:pPr>
            <a:r>
              <a:rPr lang="en-GB" sz="2000" dirty="0"/>
              <a:t> References: Boszormenyi-Nagy, I. and Spark, G.M. (1973) Invisible loyalties. New York: Harper &amp; Row; Hooper, L.M. (2007) 'The application of attachment theory', The family journal, 15(3), pp. 217-223; Jurkovic, G.J. (1997) Lost childhoods. New York: Brunner/Mazel</a:t>
            </a:r>
          </a:p>
        </p:txBody>
      </p:sp>
    </p:spTree>
    <p:extLst>
      <p:ext uri="{BB962C8B-B14F-4D97-AF65-F5344CB8AC3E}">
        <p14:creationId xmlns:p14="http://schemas.microsoft.com/office/powerpoint/2010/main" val="2480226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9A5FA-7D03-B38B-FD8F-79CA44CB7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Nurture: Biological and Environmental Influence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DA598-8125-2EDE-2B8F-E698E9EFE3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33400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Biological (Nature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b="1" dirty="0"/>
              <a:t>Adolescence is biologically programmed for: </a:t>
            </a:r>
          </a:p>
          <a:p>
            <a:pPr marL="0" indent="0">
              <a:buNone/>
            </a:pPr>
            <a:r>
              <a:rPr lang="en-GB" sz="2000" dirty="0"/>
              <a:t>• Brain development in prefrontal cortex (Blakemore &amp; Choudhury, 2006)</a:t>
            </a:r>
          </a:p>
          <a:p>
            <a:pPr marL="0" indent="0">
              <a:buNone/>
            </a:pPr>
            <a:r>
              <a:rPr lang="en-GB" sz="2000" dirty="0"/>
              <a:t> • Identity formation capacity emerges </a:t>
            </a:r>
          </a:p>
          <a:p>
            <a:pPr marL="0" indent="0">
              <a:buNone/>
            </a:pPr>
            <a:r>
              <a:rPr lang="en-GB" sz="2000" dirty="0"/>
              <a:t>• Hormonal changes drive autonomy seeking </a:t>
            </a:r>
          </a:p>
          <a:p>
            <a:pPr marL="0" indent="0">
              <a:buNone/>
            </a:pPr>
            <a:r>
              <a:rPr lang="en-GB" sz="2000" dirty="0"/>
              <a:t>• Natural developmental task: separating from family (Erikson, 1968)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C88E46-B025-EA7F-A134-4F2AE9EF03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Environmental (Nurture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Jenny's environment creates barriers: • Father's death = loss of secure base (Bowlby, 1980)</a:t>
            </a:r>
          </a:p>
          <a:p>
            <a:pPr marL="0" indent="0">
              <a:buNone/>
            </a:pPr>
            <a:r>
              <a:rPr lang="en-GB" sz="2000" dirty="0"/>
              <a:t> • Caregiving responsibilities prevent normal exploration </a:t>
            </a:r>
          </a:p>
          <a:p>
            <a:pPr marL="0" indent="0">
              <a:buNone/>
            </a:pPr>
            <a:r>
              <a:rPr lang="en-GB" sz="2000" dirty="0"/>
              <a:t>• Social isolation from peers</a:t>
            </a:r>
          </a:p>
          <a:p>
            <a:pPr marL="0" indent="0">
              <a:buNone/>
            </a:pPr>
            <a:r>
              <a:rPr lang="en-GB" sz="2000" dirty="0"/>
              <a:t> Environmental demands override biological drives for autonomy</a:t>
            </a:r>
          </a:p>
        </p:txBody>
      </p:sp>
    </p:spTree>
    <p:extLst>
      <p:ext uri="{BB962C8B-B14F-4D97-AF65-F5344CB8AC3E}">
        <p14:creationId xmlns:p14="http://schemas.microsoft.com/office/powerpoint/2010/main" val="3848417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4D4343-C9F2-704A-24C3-B30EF6FB4F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066306"/>
            <a:ext cx="9559059" cy="2945081"/>
          </a:xfrm>
        </p:spPr>
        <p:txBody>
          <a:bodyPr/>
          <a:lstStyle/>
          <a:p>
            <a:r>
              <a:rPr lang="en-GB" dirty="0"/>
              <a:t>Erikson (1950) argued that while biology provides the foundation, environmental support determines whether developmental crises are resolved positively. Jenny's environment actively works against her biological developmental needs. References: Blakemore, S. and Choudhury, S. (2006) 'Development of the adolescent brain', Journal of child psychology and psychiatry, 47(3), pp. 296-312; Bowlby, J. (1980) Attachment and loss: Vol. 3. Loss. New York: Basic Books</a:t>
            </a:r>
          </a:p>
        </p:txBody>
      </p:sp>
    </p:spTree>
    <p:extLst>
      <p:ext uri="{BB962C8B-B14F-4D97-AF65-F5344CB8AC3E}">
        <p14:creationId xmlns:p14="http://schemas.microsoft.com/office/powerpoint/2010/main" val="1352702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3A671-CB71-5D63-A387-A6BA68DD0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Evidence-Based Support Strategies</a:t>
            </a:r>
            <a:br>
              <a:rPr lang="en-GB" dirty="0"/>
            </a:br>
            <a:r>
              <a:rPr lang="en-GB" sz="2000" b="1" dirty="0"/>
              <a:t>Based on Erikson's theory and contemporary research on young carers: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37474-4125-7ECF-50D5-3C916C346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10645239" cy="4753305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Create Identity Exploration Opportunities</a:t>
            </a:r>
          </a:p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2000" dirty="0"/>
              <a:t>Facilitate age-appropriate activities, peer interactions, and self-discovery experiences (Marcia, 1980). Connect Jenny with young carers groups to share experiences and reduce isolation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r>
              <a:rPr lang="en-GB" sz="2200" b="1" dirty="0"/>
              <a:t>2</a:t>
            </a:r>
            <a:r>
              <a:rPr lang="en-GB" b="1" dirty="0"/>
              <a:t>.Reduce Caregiving Burden</a:t>
            </a:r>
          </a:p>
          <a:p>
            <a:pPr marL="0" indent="0">
              <a:buNone/>
            </a:pPr>
            <a:r>
              <a:rPr lang="en-GB" sz="2000" dirty="0"/>
              <a:t> Arrange professional care support to lighten Jenny's responsibilities (Charles et al., 2009). This allows time for identity development and normal adolescent experiences.</a:t>
            </a:r>
          </a:p>
          <a:p>
            <a:pPr marL="0" indent="0">
              <a:buNone/>
            </a:pPr>
            <a:r>
              <a:rPr lang="en-GB" sz="2200" b="1" dirty="0"/>
              <a:t>3</a:t>
            </a:r>
            <a:r>
              <a:rPr lang="en-GB" b="1" dirty="0"/>
              <a:t>. Provide Psychosocial Support</a:t>
            </a:r>
          </a:p>
          <a:p>
            <a:pPr marL="0" indent="0">
              <a:buNone/>
            </a:pPr>
            <a:r>
              <a:rPr lang="en-GB" sz="2200" dirty="0"/>
              <a:t>Offer counselling to process father's death and caregiving stress (Erikson, 1968). Address grief, role confusion, and identity questions with trained professionals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r>
              <a:rPr lang="en-GB" dirty="0"/>
              <a:t>4. </a:t>
            </a:r>
            <a:r>
              <a:rPr lang="en-GB" b="1" dirty="0"/>
              <a:t>Strengthen Support Networks</a:t>
            </a:r>
          </a:p>
          <a:p>
            <a:pPr marL="0" indent="0">
              <a:buNone/>
            </a:pPr>
            <a:r>
              <a:rPr lang="en-GB" sz="2200" dirty="0"/>
              <a:t>Ensure stable attachment figures (counsellor, mentor, trusted family member) provide consistent emotional support (Bowlby, 1988; Erikson, 1963</a:t>
            </a:r>
            <a:r>
              <a:rPr lang="en-GB" sz="1800" dirty="0"/>
              <a:t>).</a:t>
            </a:r>
          </a:p>
          <a:p>
            <a:pPr marL="0" indent="0">
              <a:buNone/>
            </a:pPr>
            <a:r>
              <a:rPr lang="en-GB" sz="1800" dirty="0"/>
              <a:t>References: Charles, G. et al. (2009) 'Supporting young carers', Journal of family social work, 12(1), pp. 40-53; Marcia, J.E. (1980) op.cit.; Bowlby, J. (1988) A secure base. New York: Basic Books.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425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8A40D-E6A4-8378-BF40-9E7E17CCD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Evaluation of Erikson's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C3309-0C7E-3FBC-E643-2FE085AF54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300" b="1" dirty="0"/>
              <a:t>Strengths</a:t>
            </a:r>
          </a:p>
          <a:p>
            <a:pPr marL="0" indent="0">
              <a:buNone/>
            </a:pPr>
            <a:r>
              <a:rPr lang="en-GB" sz="2400" dirty="0"/>
              <a:t>• Directly addresses identity formation crucial to adolescence</a:t>
            </a:r>
          </a:p>
          <a:p>
            <a:pPr marL="0" indent="0">
              <a:buNone/>
            </a:pPr>
            <a:r>
              <a:rPr lang="en-GB" sz="2400" dirty="0"/>
              <a:t> • Explains long-term impact of disrupted development (Kroger et al., 2010)</a:t>
            </a:r>
          </a:p>
          <a:p>
            <a:pPr marL="0" indent="0">
              <a:buNone/>
            </a:pPr>
            <a:r>
              <a:rPr lang="en-GB" sz="2400" dirty="0"/>
              <a:t> • Provides framework for understanding parentification effects </a:t>
            </a:r>
          </a:p>
          <a:p>
            <a:pPr marL="0" indent="0">
              <a:buNone/>
            </a:pPr>
            <a:r>
              <a:rPr lang="en-GB" sz="2400" dirty="0"/>
              <a:t>• Evidence-based: supported by extensive research (Marcia, 1980)</a:t>
            </a:r>
          </a:p>
          <a:p>
            <a:pPr marL="0" indent="0">
              <a:buNone/>
            </a:pPr>
            <a:r>
              <a:rPr lang="en-GB" sz="2400" dirty="0"/>
              <a:t> • Informed practical interventions for Jenny.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7804C-073D-5550-B1AC-B1D698463B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825625"/>
            <a:ext cx="5181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Limitations</a:t>
            </a:r>
          </a:p>
          <a:p>
            <a:pPr marL="0" indent="0">
              <a:buNone/>
            </a:pPr>
            <a:r>
              <a:rPr lang="en-GB" sz="2600" dirty="0"/>
              <a:t>• Based primarily on Western, middle-class samples (Arnett, 2008)</a:t>
            </a:r>
          </a:p>
          <a:p>
            <a:pPr marL="0" indent="0">
              <a:buNone/>
            </a:pPr>
            <a:r>
              <a:rPr lang="en-GB" sz="2600" dirty="0"/>
              <a:t> • May not account for cultural variations in caregiving norms </a:t>
            </a:r>
          </a:p>
          <a:p>
            <a:pPr marL="0" indent="0">
              <a:buNone/>
            </a:pPr>
            <a:r>
              <a:rPr lang="en-GB" sz="2600" dirty="0"/>
              <a:t>• Stage model may be too rigid - development varies individually </a:t>
            </a:r>
          </a:p>
          <a:p>
            <a:pPr marL="0" indent="0">
              <a:buNone/>
            </a:pPr>
            <a:r>
              <a:rPr lang="en-GB" sz="2600" dirty="0"/>
              <a:t>• Doesn't fully capture resilience some young carers demonstrate</a:t>
            </a:r>
          </a:p>
          <a:p>
            <a:pPr marL="0" indent="0">
              <a:buNone/>
            </a:pPr>
            <a:r>
              <a:rPr lang="en-GB" sz="2600" dirty="0"/>
              <a:t> • Limited consideration of socioeconomic factors.</a:t>
            </a:r>
          </a:p>
        </p:txBody>
      </p:sp>
    </p:spTree>
    <p:extLst>
      <p:ext uri="{BB962C8B-B14F-4D97-AF65-F5344CB8AC3E}">
        <p14:creationId xmlns:p14="http://schemas.microsoft.com/office/powerpoint/2010/main" val="3755476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032EC-B213-ED7A-A32B-81AE2E9D9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AF778-2F03-77F1-3621-08AD06096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263" y="1318161"/>
            <a:ext cx="11234056" cy="553983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Erikson's psychosocial development theory provides a robust framework for understanding Jenny's situation:</a:t>
            </a:r>
          </a:p>
          <a:p>
            <a:pPr marL="0" indent="0">
              <a:buNone/>
            </a:pPr>
            <a:r>
              <a:rPr lang="en-GB" sz="2000" dirty="0"/>
              <a:t>✓ Jenny's caregiving responsibilities during the identity vs role confusion stage have disrupted normal adolescent development, limited identity exploration and creating role confusion (Erikson, 1968) </a:t>
            </a:r>
          </a:p>
          <a:p>
            <a:pPr marL="0" indent="0">
              <a:buNone/>
            </a:pPr>
            <a:r>
              <a:rPr lang="en-GB" sz="2000" dirty="0"/>
              <a:t>✓ The interplay of biological developmental needs and environmental constraints demonstrates how nurture can override nature's developmental trajectory </a:t>
            </a:r>
          </a:p>
          <a:p>
            <a:pPr marL="0" indent="0">
              <a:buNone/>
            </a:pPr>
            <a:r>
              <a:rPr lang="en-GB" sz="2000" dirty="0"/>
              <a:t>✓ Evidence-based interventions rooted in Erikson's theory include creating identity exploration opportunities, reducing caregiving burden, providing psychosocial support, and strengthening support networks </a:t>
            </a:r>
          </a:p>
          <a:p>
            <a:pPr marL="0" indent="0">
              <a:buNone/>
            </a:pPr>
            <a:r>
              <a:rPr lang="en-GB" sz="2000" dirty="0"/>
              <a:t>✓ While the theory has limitations in cultural applicability, it remains highly relevant for understanding young carers in health and social car.</a:t>
            </a:r>
          </a:p>
          <a:p>
            <a:pPr marL="0" indent="0">
              <a:buNone/>
            </a:pPr>
            <a:r>
              <a:rPr lang="en-GB" sz="2000" dirty="0"/>
              <a:t>Erikson's framework enables practitioners to recognize the developmental risks Jenny faces and implement targeted support to promote healthy identity formation and psychosocial well-being. 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31903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FBC2E-F0BE-0E7A-B200-275E4F922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E25A4-26F2-F162-866A-6017E4DB7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18081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200" dirty="0"/>
              <a:t>Arnett, J.J. (2008) 'The neglected 95%: Why American psychology needs to become less American', American psychologist, 63(7), pp. 602-614.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Blakemore, S. and Choudhury, S. (2006) 'Development of the adolescent brain: Implications for executive function and social cognition', Journal of child psychology and psychiatry, 47(3), pp. 296-312.</a:t>
            </a:r>
          </a:p>
          <a:p>
            <a:pPr marL="0" indent="0">
              <a:buNone/>
            </a:pPr>
            <a:r>
              <a:rPr lang="en-GB" sz="6200" dirty="0"/>
              <a:t>Boszormenyi-Nagy, I. and Spark, G.M. (1973) Invisible loyalties: Reciprocity in intergenerational family therapy. New York: Harper &amp; Row.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Bowlby, J. (1980) Attachment and loss: Vol. 3. Loss, sadness and depression. New York: Basic Books.</a:t>
            </a:r>
          </a:p>
          <a:p>
            <a:pPr marL="0" indent="0">
              <a:buNone/>
            </a:pPr>
            <a:r>
              <a:rPr lang="en-GB" sz="6200" dirty="0"/>
              <a:t>Bowlby, J. (1988) A secure base: Parent-child attachment and healthy human development. New York: Basic Books.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Charles, G., Stainton, T. and Marshall, S. (2009) 'Supporting young carers: Recognizing and responding to the needs of young carers in Canadian child welfare', Journal of family social work, 12(1), pp. 40-53.</a:t>
            </a:r>
          </a:p>
          <a:p>
            <a:pPr marL="0" indent="0">
              <a:buNone/>
            </a:pPr>
            <a:r>
              <a:rPr lang="en-GB" sz="6200" dirty="0"/>
              <a:t>Erikson, E.H. (1950) Childhood and society. New York: W.W. Norton &amp; Company.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Erikson, E.H. (1963) Childhood and society. 2nd edn. New York: W.W. Norton &amp; Company.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Erikson, E.H. (1968) Identity: Youth and crisis. New York: W.W. Norton &amp; Company.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582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A1A65-B171-CC57-C688-19A7C5EE3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B6FC5-4D0E-CFCD-588D-7DFA68A1DC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Hooper, L.M. (2007) 'The application of attachment theory and family systems theory to the phenomena of parentification', The family journal, 15(3), pp. 217-223.</a:t>
            </a:r>
          </a:p>
          <a:p>
            <a:pPr marL="0" indent="0">
              <a:buNone/>
            </a:pPr>
            <a:r>
              <a:rPr lang="en-GB" sz="2000" dirty="0"/>
              <a:t>Hooper, L.M., Marotta, S.A. and Lanthier, R.P. (2008) 'Predictors of growth toward self-differentiation among parentified and nonparentified young adults', Journal of family psychology, 22(5), pp. 755-763.</a:t>
            </a:r>
          </a:p>
          <a:p>
            <a:pPr marL="0" indent="0">
              <a:buNone/>
            </a:pPr>
            <a:r>
              <a:rPr lang="en-GB" sz="2000" dirty="0"/>
              <a:t>Jurkovic, G.J. (1997) Lost childhoods: The plight of the parentified child. New York: Brunner/Mazel.</a:t>
            </a:r>
          </a:p>
          <a:p>
            <a:pPr marL="0" indent="0">
              <a:buNone/>
            </a:pPr>
            <a:r>
              <a:rPr lang="en-GB" sz="2000" dirty="0"/>
              <a:t>Kroger, J., Martinussen, M. and Marcia, J.E. (2010) 'Identity status change during adolescence and young adulthood: A meta-analysis', Journal of adolescence, 33(5), pp. 683-698.</a:t>
            </a:r>
          </a:p>
          <a:p>
            <a:pPr marL="0" indent="0">
              <a:buNone/>
            </a:pPr>
            <a:r>
              <a:rPr lang="en-GB" sz="2000" dirty="0"/>
              <a:t>Marcia, J.E. (1980) Identity in adolescence. In: Adelson, J. (ed.) Handbook of adolescent psychology. New York: Wiley, pp. 159-187</a:t>
            </a:r>
          </a:p>
        </p:txBody>
      </p:sp>
    </p:spTree>
    <p:extLst>
      <p:ext uri="{BB962C8B-B14F-4D97-AF65-F5344CB8AC3E}">
        <p14:creationId xmlns:p14="http://schemas.microsoft.com/office/powerpoint/2010/main" val="19429603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1890</Words>
  <Application>Microsoft Office PowerPoint</Application>
  <PresentationFormat>Widescreen</PresentationFormat>
  <Paragraphs>146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Introduction: Jenny's Situation</vt:lpstr>
      <vt:lpstr>Erikson's Psychosocial Development Theory Erik Erikson (1950, 1963) proposed that personality develops through eight stages across the lifespan, each characterized by a psychosocial crisis that must be resolved for healthy development (Erikson, 1950). </vt:lpstr>
      <vt:lpstr>Stage 5: Identity vs Role Confusion (12-18 years) </vt:lpstr>
      <vt:lpstr>Applying Erikson's Theory to Jenny's Experience Jenny has been navigating caregiving responsibilities during the critical identity formation stage (Erikson, 1968). This timing creates unique developmental challenges</vt:lpstr>
      <vt:lpstr>Parentification: Role Reversal and Its Impact What is Parentification?  When children take on adult caregiving responsibilities for parents, reversing the typical parent-child relationship (Boszormenyi-Nagy &amp; Spark, 1973</vt:lpstr>
      <vt:lpstr>Nature and Nurture: Biological and Environmental Influence</vt:lpstr>
      <vt:lpstr>PowerPoint Presentation</vt:lpstr>
      <vt:lpstr>Evidence-Based Support Strategies Based on Erikson's theory and contemporary research on young carers:</vt:lpstr>
      <vt:lpstr>Critical Evaluation of Erikson's Theory</vt:lpstr>
      <vt:lpstr>Conclusion</vt:lpstr>
      <vt:lpstr>References</vt:lpstr>
      <vt:lpstr>References (continued)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Mercy Tshikombwe (2424792)</dc:creator>
  <cp:lastModifiedBy>Mercy Tshikombwe (2424792)</cp:lastModifiedBy>
  <cp:revision>6</cp:revision>
  <dcterms:created xsi:type="dcterms:W3CDTF">2026-02-14T13:32:14Z</dcterms:created>
  <dcterms:modified xsi:type="dcterms:W3CDTF">2026-02-15T09:55:13Z</dcterms:modified>
</cp:coreProperties>
</file>