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3B8AACF-4A68-409E-8268-698389843627}">
  <a:tblStyle styleId="{13B8AACF-4A68-409E-8268-69838984362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954"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Tolescu" userId="105d4d369252065c" providerId="LiveId" clId="{7BE45C79-B603-47F8-9B8D-70EE0B839B82}"/>
    <pc:docChg chg="modSld">
      <pc:chgData name="Alina Tolescu" userId="105d4d369252065c" providerId="LiveId" clId="{7BE45C79-B603-47F8-9B8D-70EE0B839B82}" dt="2023-05-24T21:46:07.977" v="165" actId="14100"/>
      <pc:docMkLst>
        <pc:docMk/>
      </pc:docMkLst>
      <pc:sldChg chg="modSp mod">
        <pc:chgData name="Alina Tolescu" userId="105d4d369252065c" providerId="LiveId" clId="{7BE45C79-B603-47F8-9B8D-70EE0B839B82}" dt="2023-05-24T21:46:07.977" v="165" actId="14100"/>
        <pc:sldMkLst>
          <pc:docMk/>
          <pc:sldMk cId="0" sldId="256"/>
        </pc:sldMkLst>
        <pc:spChg chg="mod">
          <ac:chgData name="Alina Tolescu" userId="105d4d369252065c" providerId="LiveId" clId="{7BE45C79-B603-47F8-9B8D-70EE0B839B82}" dt="2023-05-24T21:46:07.977" v="165" actId="14100"/>
          <ac:spMkLst>
            <pc:docMk/>
            <pc:sldMk cId="0" sldId="256"/>
            <ac:spMk id="5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g245c30f1d9d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g245c30f1d9d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245c30f1d9d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245c30f1d9d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The goal of hospitality and guest services is to provide visitors with great experiences through friendly greets, quick check-ins, helpful assistance, and individualised attention (</a:t>
            </a:r>
            <a:r>
              <a:rPr lang="en" sz="1200">
                <a:solidFill>
                  <a:srgbClr val="222222"/>
                </a:solidFill>
                <a:highlight>
                  <a:srgbClr val="FFFFFF"/>
                </a:highlight>
              </a:rPr>
              <a:t>Wood, 2015</a:t>
            </a:r>
            <a:r>
              <a:rPr lang="en" sz="1200">
                <a:solidFill>
                  <a:schemeClr val="dk1"/>
                </a:solidFill>
              </a:rPr>
              <a:t>). This industry's experts foster a friendly environment, foresee visitor demands, and guarantee contentment. The following report will introduce the JW Marriott, which is a hotel brand under Marriott International and the study will identify its main customers. Later it will highlight the nature, scope and role of guest services and facilities they provide to their customers. Further it will explain the need to consider the role and function of guest services. Lastly, it will discuss the importance of hospitality and how hotels meet customers expectations.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245c30f1d9d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245c30f1d9d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The renowned luxury hotel chain JW Marriott under Marriott International is renowned for its superb service, attractive lodgings, and outstanding facilities (Marriott International, 2023). JW Marriott provides its visitors with a luxurious and sophisticated experience due to its more than 100 properties globally. In addition to its luxurious dining options, modern fitness centres, and relaxing spa facilities, the name is associated with luxury comfort (Marriott International, 2023). JW Marriott hotels are frequently found in popular locations and serve both business and leisure travellers looking for a luxurious and remarkable stay. With a dedication to quality, JW Marriott continually provides a combination of elegance, convenience, and individualised hospitality that distinguishes it in the hospitality sector.</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45c30f1d9d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45c30f1d9d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JW Marriott primarily serves affluent travellers looking for a luxurious and expensive place to stay. Its primary consumers are wealthy people and their families, including executives from companies, high-net-worth individuals, as well as leisure travellers who enjoy first-rate service, luxurious amenities, and a fancy atmosphere  (Marriott International, 2023). JW Marriott is a popular choice among business travellers due to its convenient locations, sizable meeting and event rooms, and superior business services. Leisure travellers are drawn to the brand's appealing locations, unique experiences, and luxurious services including impressive spas and excellent restaurants.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245c30f1d9d_0_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245c30f1d9d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JW Marriott provides outstanding amenities and customer service to make every visit memorable. A committed team serves each guest with individualised service, as well as concierge services, 24/7 room service, as well as valet parking (Marriott International, 2023). The hotel offers attractively decorated rooms and suites with luxurious extras, soft linen, and cutting-edge technology. Additionally, there are fine eating establishments, bars, and lounges where patrons can experience a variety of cuisines.</a:t>
            </a:r>
            <a:endParaRPr sz="1800">
              <a:solidFill>
                <a:srgbClr val="595959"/>
              </a:solidFill>
            </a:endParaRPr>
          </a:p>
          <a:p>
            <a:pPr marL="0" lvl="0" indent="0" algn="l" rtl="0">
              <a:spcBef>
                <a:spcPts val="10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45c30f1d9d_0_4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45c30f1d9d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rPr>
              <a:t>A wide variety of amenities and services are provided by JW Marriott to meet guests' demands for lodging, dining, entertainment, wellness, and business (Marriott International, 2023). These include opulent lodging options, such as suites and rooms, as well as fine eating establishments, spas, fitness centres, swimming pools, concierge services, and business facilities.</a:t>
            </a:r>
            <a:endParaRPr sz="1200">
              <a:solidFill>
                <a:schemeClr val="dk1"/>
              </a:solidFill>
            </a:endParaRPr>
          </a:p>
          <a:p>
            <a:pPr marL="0" lvl="0" indent="0" algn="l" rtl="0">
              <a:spcBef>
                <a:spcPts val="1000"/>
              </a:spcBef>
              <a:spcAft>
                <a:spcPts val="0"/>
              </a:spcAft>
              <a:buNone/>
            </a:pPr>
            <a:endParaRPr sz="1200">
              <a:solidFill>
                <a:schemeClr val="dk1"/>
              </a:solidFil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45c30f1d9d_0_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45c30f1d9d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rPr>
              <a:t>In order to improve the whole guest experience and go above and beyond their expectations, JW Marriott's guest services and amenities are essential (</a:t>
            </a:r>
            <a:r>
              <a:rPr lang="en" sz="1200">
                <a:solidFill>
                  <a:srgbClr val="222222"/>
                </a:solidFill>
                <a:highlight>
                  <a:srgbClr val="FFFFFF"/>
                </a:highlight>
              </a:rPr>
              <a:t>Bardi, 2021</a:t>
            </a:r>
            <a:r>
              <a:rPr lang="en" sz="1200">
                <a:solidFill>
                  <a:schemeClr val="dk1"/>
                </a:solidFill>
              </a:rPr>
              <a:t>). They aim to develop a luxurious, unique setting where visitors feel pampered and well cared for.</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 sz="1200">
                <a:solidFill>
                  <a:schemeClr val="dk1"/>
                </a:solidFill>
              </a:rPr>
              <a:t>The individual needs and preferences of each visitor are catered for by these services and amenities, which ensures their comfort and convenience throughout their stay (Marriott International, 2023). They help to maintain the brand's reputation for excellence in service and attention to detail.</a:t>
            </a:r>
            <a:endParaRPr sz="1200">
              <a:solidFill>
                <a:schemeClr val="dk1"/>
              </a:solidFill>
            </a:endParaRPr>
          </a:p>
          <a:p>
            <a:pPr marL="457200" lvl="0" indent="-304800" algn="just" rtl="0">
              <a:lnSpc>
                <a:spcPct val="150000"/>
              </a:lnSpc>
              <a:spcBef>
                <a:spcPts val="1000"/>
              </a:spcBef>
              <a:spcAft>
                <a:spcPts val="0"/>
              </a:spcAft>
              <a:buClr>
                <a:schemeClr val="dk1"/>
              </a:buClr>
              <a:buSzPts val="1200"/>
              <a:buChar char="●"/>
            </a:pPr>
            <a:r>
              <a:rPr lang="en" sz="1200">
                <a:solidFill>
                  <a:schemeClr val="dk1"/>
                </a:solidFill>
              </a:rPr>
              <a:t>JW Marriott gives visitors chances to unwind and have fun by providing a variety of eating options, leisure pursuits, and spa facilities (Marriott International, 2023). Travellers on business can conduct meetings, events, and explore the neighbourhood with ease because of the business amenities and concierge services (</a:t>
            </a:r>
            <a:r>
              <a:rPr lang="en" sz="1200">
                <a:solidFill>
                  <a:srgbClr val="222222"/>
                </a:solidFill>
                <a:highlight>
                  <a:srgbClr val="FFFFFF"/>
                </a:highlight>
              </a:rPr>
              <a:t>Tesone, 2014</a:t>
            </a:r>
            <a:r>
              <a:rPr lang="en" sz="1200">
                <a:solidFill>
                  <a:schemeClr val="dk1"/>
                </a:solidFill>
              </a:rPr>
              <a:t>).</a:t>
            </a:r>
            <a:endParaRPr sz="1200">
              <a:solidFill>
                <a:schemeClr val="dk1"/>
              </a:solidFill>
            </a:endParaRPr>
          </a:p>
          <a:p>
            <a:pPr marL="0" lvl="0" indent="0" algn="l" rtl="0">
              <a:spcBef>
                <a:spcPts val="1000"/>
              </a:spcBef>
              <a:spcAft>
                <a:spcPts val="0"/>
              </a:spcAft>
              <a:buNone/>
            </a:pPr>
            <a:endParaRPr sz="1200">
              <a:solidFill>
                <a:schemeClr val="dk1"/>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245c30f1d9d_0_6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245c30f1d9d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It is essential to take into consideration the role and purpose of guest services because they are the primary point of contact for visitors and influence their whole experience (</a:t>
            </a:r>
            <a:r>
              <a:rPr lang="en" sz="1200">
                <a:solidFill>
                  <a:srgbClr val="222222"/>
                </a:solidFill>
                <a:highlight>
                  <a:srgbClr val="FFFFFF"/>
                </a:highlight>
              </a:rPr>
              <a:t>Wood, 2015</a:t>
            </a:r>
            <a:r>
              <a:rPr lang="en" sz="1200">
                <a:solidFill>
                  <a:schemeClr val="dk1"/>
                </a:solidFill>
              </a:rPr>
              <a:t>). Assuring fast assistance, individualised care, and effective problem-solving through effective guest services increases customer happiness and loyalty (</a:t>
            </a:r>
            <a:r>
              <a:rPr lang="en" sz="1200">
                <a:solidFill>
                  <a:srgbClr val="222222"/>
                </a:solidFill>
                <a:highlight>
                  <a:srgbClr val="FFFFFF"/>
                </a:highlight>
              </a:rPr>
              <a:t>People, 2017</a:t>
            </a:r>
            <a:r>
              <a:rPr lang="en" sz="1200">
                <a:solidFill>
                  <a:schemeClr val="dk1"/>
                </a:solidFill>
              </a:rPr>
              <a:t>). Hotels may provide great service, surpass visitor expectations, and establish a solid reputation by comprehending the purpose and role of guest services. Through upselling opportunities and repeat business, guest services also help generate revenue.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45c30f1d9d_0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45c30f1d9d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As the core of the service sector, hospitality is of the utmost importance. In order to ensure visitors' pleasure and contentment, it includes the art of giving them warm, attentive attention. It fosters customer loyalty and favourable word-of-mouth referrals by delivering a satisfying and memorable experience (Walker, 2013). It emphasises interpersonal ties and relationship-building rather than simple transactions. Businesses can set themselves apart and gain a competitive advantage by providing sincere hospitality. Increased customer satisfaction encourages repeat business and builds a solid reputation.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245c30f1d9d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245c30f1d9d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JW Marriott constantly provides great service, close attention to detail, and individualised experiences that surpass guests' expectations. They accomplish this by carefully instructing their team on how to extend warm, friendly hospitality and foresee visitor demands. The JW Marriott places a priority on offering opulent lodging, top-notch dining, and a wide range of services like spas and fitness centres  (</a:t>
            </a:r>
            <a:r>
              <a:rPr lang="en" sz="1200">
                <a:solidFill>
                  <a:srgbClr val="222222"/>
                </a:solidFill>
                <a:highlight>
                  <a:srgbClr val="FFFFFF"/>
                </a:highlight>
              </a:rPr>
              <a:t>Bardi, 2021</a:t>
            </a:r>
            <a:r>
              <a:rPr lang="en" sz="1200">
                <a:solidFill>
                  <a:schemeClr val="dk1"/>
                </a:solidFill>
              </a:rPr>
              <a:t>). They seek customer feedback and make improvements all the time. JW Marriott continually goes above and beyond to make sure that each guest's stay exceeds expectations through their dedication to excellence and customer-centric approach, fostering lifelong memories and building a loyal customer base.</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245c30f1d9d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245c30f1d9d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200">
                <a:solidFill>
                  <a:schemeClr val="dk1"/>
                </a:solidFill>
              </a:rPr>
              <a:t>According to the report, the hotel brand, JW Marriott specialises in luxurious lodgings, individualised service, and first-rate facilities, which are essential for memorable experiences. Offering gourmet cuisine, spas, fitness centres, and meeting rooms for affluent travellers. For satisfaction, revenue, and reputation, it is essential to comprehend the role of guest services. JW Marriott's dedication to excellence serves as evidence that hospitality satisfies expectations and produces enduring memories.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45c30f1d9d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45c30f1d9d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jw-marriott.marriott.com/"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www.marriott.com/marriott/aboutmarriott.mi" TargetMode="External"/><Relationship Id="rId5" Type="http://schemas.openxmlformats.org/officeDocument/2006/relationships/hyperlink" Target="https://jw-marriott.marriott.com/nourish-your-soul/" TargetMode="External"/><Relationship Id="rId4" Type="http://schemas.openxmlformats.org/officeDocument/2006/relationships/hyperlink" Target="https://news.marriott.com/brands/jw-marriot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0" y="242875"/>
            <a:ext cx="9144000" cy="792600"/>
          </a:xfrm>
          <a:prstGeom prst="rect">
            <a:avLst/>
          </a:prstGeom>
          <a:solidFill>
            <a:srgbClr val="741B47"/>
          </a:solidFill>
        </p:spPr>
        <p:txBody>
          <a:bodyPr spcFirstLastPara="1" wrap="square" lIns="91425" tIns="91425" rIns="91425" bIns="91425" anchor="b" anchorCtr="0">
            <a:noAutofit/>
          </a:bodyPr>
          <a:lstStyle/>
          <a:p>
            <a:pPr marL="0" lvl="0" indent="0" algn="ctr" rtl="0">
              <a:spcBef>
                <a:spcPts val="0"/>
              </a:spcBef>
              <a:spcAft>
                <a:spcPts val="0"/>
              </a:spcAft>
              <a:buSzPts val="990"/>
              <a:buNone/>
            </a:pPr>
            <a:r>
              <a:rPr lang="en" sz="4020" b="1">
                <a:solidFill>
                  <a:schemeClr val="lt1"/>
                </a:solidFill>
                <a:latin typeface="Times New Roman"/>
                <a:ea typeface="Times New Roman"/>
                <a:cs typeface="Times New Roman"/>
                <a:sym typeface="Times New Roman"/>
              </a:rPr>
              <a:t>International Hotel Management</a:t>
            </a:r>
            <a:r>
              <a:rPr lang="en" sz="4020">
                <a:latin typeface="Times New Roman"/>
                <a:ea typeface="Times New Roman"/>
                <a:cs typeface="Times New Roman"/>
                <a:sym typeface="Times New Roman"/>
              </a:rPr>
              <a:t> </a:t>
            </a:r>
            <a:endParaRPr sz="4020">
              <a:latin typeface="Times New Roman"/>
              <a:ea typeface="Times New Roman"/>
              <a:cs typeface="Times New Roman"/>
              <a:sym typeface="Times New Roman"/>
            </a:endParaRPr>
          </a:p>
        </p:txBody>
      </p:sp>
      <p:sp>
        <p:nvSpPr>
          <p:cNvPr id="55" name="Google Shape;55;p13"/>
          <p:cNvSpPr txBox="1">
            <a:spLocks noGrp="1"/>
          </p:cNvSpPr>
          <p:nvPr>
            <p:ph type="subTitle" idx="1"/>
          </p:nvPr>
        </p:nvSpPr>
        <p:spPr>
          <a:xfrm>
            <a:off x="0" y="1105875"/>
            <a:ext cx="5748000" cy="565800"/>
          </a:xfrm>
          <a:prstGeom prst="rect">
            <a:avLst/>
          </a:prstGeom>
          <a:gradFill>
            <a:gsLst>
              <a:gs pos="0">
                <a:srgbClr val="F5D0D0"/>
              </a:gs>
              <a:gs pos="100000">
                <a:srgbClr val="D96868"/>
              </a:gs>
            </a:gsLst>
            <a:lin ang="5400012" scaled="0"/>
          </a:gradFill>
        </p:spPr>
        <p:txBody>
          <a:bodyPr spcFirstLastPara="1" wrap="square" lIns="91425" tIns="91425" rIns="91425" bIns="91425" anchor="t" anchorCtr="0">
            <a:noAutofit/>
          </a:bodyPr>
          <a:lstStyle/>
          <a:p>
            <a:pPr marL="0" lvl="0" indent="0" algn="ctr" rtl="0">
              <a:spcBef>
                <a:spcPts val="0"/>
              </a:spcBef>
              <a:spcAft>
                <a:spcPts val="0"/>
              </a:spcAft>
              <a:buNone/>
            </a:pPr>
            <a:r>
              <a:rPr lang="en" sz="2400" b="1">
                <a:solidFill>
                  <a:schemeClr val="lt1"/>
                </a:solidFill>
                <a:latin typeface="Times New Roman"/>
                <a:ea typeface="Times New Roman"/>
                <a:cs typeface="Times New Roman"/>
                <a:sym typeface="Times New Roman"/>
              </a:rPr>
              <a:t>Hospitality and Guest Services BMIH4003 </a:t>
            </a:r>
            <a:endParaRPr sz="2400" b="1">
              <a:solidFill>
                <a:schemeClr val="lt1"/>
              </a:solidFill>
              <a:latin typeface="Times New Roman"/>
              <a:ea typeface="Times New Roman"/>
              <a:cs typeface="Times New Roman"/>
              <a:sym typeface="Times New Roman"/>
            </a:endParaRPr>
          </a:p>
        </p:txBody>
      </p:sp>
      <p:sp>
        <p:nvSpPr>
          <p:cNvPr id="56" name="Google Shape;56;p13"/>
          <p:cNvSpPr txBox="1">
            <a:spLocks noGrp="1"/>
          </p:cNvSpPr>
          <p:nvPr>
            <p:ph type="ctrTitle"/>
          </p:nvPr>
        </p:nvSpPr>
        <p:spPr>
          <a:xfrm>
            <a:off x="125730" y="3977640"/>
            <a:ext cx="5669280" cy="1074420"/>
          </a:xfrm>
          <a:prstGeom prst="rect">
            <a:avLst/>
          </a:prstGeom>
          <a:solidFill>
            <a:srgbClr val="741B47"/>
          </a:solidFill>
        </p:spPr>
        <p:txBody>
          <a:bodyPr spcFirstLastPara="1" wrap="square" lIns="91425" tIns="91425" rIns="91425" bIns="91425" anchor="b" anchorCtr="0">
            <a:noAutofit/>
          </a:bodyPr>
          <a:lstStyle/>
          <a:p>
            <a:pPr marL="0" lvl="0" indent="0" algn="l" rtl="0">
              <a:spcBef>
                <a:spcPts val="0"/>
              </a:spcBef>
              <a:spcAft>
                <a:spcPts val="0"/>
              </a:spcAft>
              <a:buSzPts val="990"/>
              <a:buNone/>
            </a:pPr>
            <a:r>
              <a:rPr lang="en" sz="1800" b="1" dirty="0">
                <a:solidFill>
                  <a:schemeClr val="lt1"/>
                </a:solidFill>
                <a:latin typeface="Times New Roman"/>
                <a:ea typeface="Times New Roman"/>
                <a:cs typeface="Times New Roman"/>
                <a:sym typeface="Times New Roman"/>
              </a:rPr>
              <a:t>STUDENT NAME: Alina Tolescu</a:t>
            </a:r>
            <a:br>
              <a:rPr lang="en" sz="1800" b="1" dirty="0">
                <a:solidFill>
                  <a:schemeClr val="lt1"/>
                </a:solidFill>
                <a:latin typeface="Times New Roman"/>
                <a:ea typeface="Times New Roman"/>
                <a:cs typeface="Times New Roman"/>
                <a:sym typeface="Times New Roman"/>
              </a:rPr>
            </a:br>
            <a:r>
              <a:rPr lang="en" sz="1800" b="1" dirty="0">
                <a:solidFill>
                  <a:schemeClr val="lt1"/>
                </a:solidFill>
                <a:latin typeface="Times New Roman"/>
                <a:ea typeface="Times New Roman"/>
                <a:cs typeface="Times New Roman"/>
                <a:sym typeface="Times New Roman"/>
              </a:rPr>
              <a:t>STUDENT ID:2211940 </a:t>
            </a:r>
            <a:br>
              <a:rPr lang="en" sz="1800" b="1" dirty="0">
                <a:solidFill>
                  <a:schemeClr val="lt1"/>
                </a:solidFill>
                <a:latin typeface="Times New Roman"/>
                <a:ea typeface="Times New Roman"/>
                <a:cs typeface="Times New Roman"/>
                <a:sym typeface="Times New Roman"/>
              </a:rPr>
            </a:br>
            <a:r>
              <a:rPr lang="en" sz="1800" b="1" dirty="0">
                <a:solidFill>
                  <a:schemeClr val="lt1"/>
                </a:solidFill>
                <a:latin typeface="Times New Roman"/>
                <a:ea typeface="Times New Roman"/>
                <a:cs typeface="Times New Roman"/>
                <a:sym typeface="Times New Roman"/>
              </a:rPr>
              <a:t>TUTOR:</a:t>
            </a:r>
            <a:r>
              <a:rPr lang="en-GB" sz="1800" b="1" dirty="0">
                <a:solidFill>
                  <a:schemeClr val="lt1"/>
                </a:solidFill>
                <a:latin typeface="Times New Roman"/>
                <a:ea typeface="Times New Roman"/>
                <a:cs typeface="Times New Roman"/>
                <a:sym typeface="Times New Roman"/>
              </a:rPr>
              <a:t>Charlotte Joyner</a:t>
            </a:r>
            <a:endParaRPr sz="1800" b="1" dirty="0">
              <a:solidFill>
                <a:schemeClr val="lt1"/>
              </a:solidFill>
              <a:latin typeface="Times New Roman"/>
              <a:ea typeface="Times New Roman"/>
              <a:cs typeface="Times New Roman"/>
              <a:sym typeface="Times New Roman"/>
            </a:endParaRPr>
          </a:p>
        </p:txBody>
      </p:sp>
      <p:sp>
        <p:nvSpPr>
          <p:cNvPr id="57" name="Google Shape;57;p13"/>
          <p:cNvSpPr txBox="1"/>
          <p:nvPr/>
        </p:nvSpPr>
        <p:spPr>
          <a:xfrm>
            <a:off x="6030750" y="1150275"/>
            <a:ext cx="2957400" cy="523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Clr>
                <a:schemeClr val="dk1"/>
              </a:buClr>
              <a:buSzPts val="1100"/>
              <a:buFont typeface="Arial"/>
              <a:buNone/>
            </a:pPr>
            <a:r>
              <a:rPr lang="en" sz="2200" b="1">
                <a:solidFill>
                  <a:schemeClr val="dk1"/>
                </a:solidFill>
                <a:latin typeface="Times New Roman"/>
                <a:ea typeface="Times New Roman"/>
                <a:cs typeface="Times New Roman"/>
                <a:sym typeface="Times New Roman"/>
              </a:rPr>
              <a:t>Marriott International</a:t>
            </a:r>
            <a:endParaRPr sz="2400">
              <a:latin typeface="Times New Roman"/>
              <a:ea typeface="Times New Roman"/>
              <a:cs typeface="Times New Roman"/>
              <a:sym typeface="Times New Roman"/>
            </a:endParaRPr>
          </a:p>
        </p:txBody>
      </p:sp>
      <p:pic>
        <p:nvPicPr>
          <p:cNvPr id="58" name="Google Shape;58;p13"/>
          <p:cNvPicPr preferRelativeResize="0"/>
          <p:nvPr/>
        </p:nvPicPr>
        <p:blipFill>
          <a:blip r:embed="rId3">
            <a:alphaModFix/>
          </a:blip>
          <a:stretch>
            <a:fillRect/>
          </a:stretch>
        </p:blipFill>
        <p:spPr>
          <a:xfrm>
            <a:off x="5838825" y="1769925"/>
            <a:ext cx="3163325" cy="3193550"/>
          </a:xfrm>
          <a:prstGeom prst="rect">
            <a:avLst/>
          </a:prstGeom>
          <a:noFill/>
          <a:ln>
            <a:noFill/>
          </a:ln>
        </p:spPr>
      </p:pic>
      <p:pic>
        <p:nvPicPr>
          <p:cNvPr id="59" name="Google Shape;59;p13"/>
          <p:cNvPicPr preferRelativeResize="0"/>
          <p:nvPr/>
        </p:nvPicPr>
        <p:blipFill>
          <a:blip r:embed="rId4">
            <a:alphaModFix/>
          </a:blip>
          <a:stretch>
            <a:fillRect/>
          </a:stretch>
        </p:blipFill>
        <p:spPr>
          <a:xfrm>
            <a:off x="396725" y="2081250"/>
            <a:ext cx="4406659" cy="1546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4"/>
          <p:cNvSpPr txBox="1">
            <a:spLocks noGrp="1"/>
          </p:cNvSpPr>
          <p:nvPr>
            <p:ph type="title"/>
          </p:nvPr>
        </p:nvSpPr>
        <p:spPr>
          <a:xfrm>
            <a:off x="2408951" y="138949"/>
            <a:ext cx="3738900" cy="572700"/>
          </a:xfrm>
          <a:prstGeom prst="rect">
            <a:avLst/>
          </a:prstGeom>
          <a:solidFill>
            <a:schemeClr val="tx2">
              <a:lumMod val="90000"/>
            </a:schemeClr>
          </a:solidFill>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dirty="0">
                <a:latin typeface="Times New Roman"/>
                <a:ea typeface="Times New Roman"/>
                <a:cs typeface="Times New Roman"/>
                <a:sym typeface="Times New Roman"/>
              </a:rPr>
              <a:t>TABLE OF CONTENTS </a:t>
            </a:r>
            <a:endParaRPr b="1">
              <a:latin typeface="Times New Roman"/>
              <a:ea typeface="Times New Roman"/>
              <a:cs typeface="Times New Roman"/>
              <a:sym typeface="Times New Roman"/>
            </a:endParaRPr>
          </a:p>
        </p:txBody>
      </p:sp>
      <p:graphicFrame>
        <p:nvGraphicFramePr>
          <p:cNvPr id="65" name="Google Shape;65;p14"/>
          <p:cNvGraphicFramePr/>
          <p:nvPr/>
        </p:nvGraphicFramePr>
        <p:xfrm>
          <a:off x="395111" y="817735"/>
          <a:ext cx="8376356" cy="3855864"/>
        </p:xfrm>
        <a:graphic>
          <a:graphicData uri="http://schemas.openxmlformats.org/drawingml/2006/table">
            <a:tbl>
              <a:tblPr>
                <a:noFill/>
                <a:tableStyleId>{13B8AACF-4A68-409E-8268-698389843627}</a:tableStyleId>
              </a:tblPr>
              <a:tblGrid>
                <a:gridCol w="1170731">
                  <a:extLst>
                    <a:ext uri="{9D8B030D-6E8A-4147-A177-3AD203B41FA5}">
                      <a16:colId xmlns:a16="http://schemas.microsoft.com/office/drawing/2014/main" val="20000"/>
                    </a:ext>
                  </a:extLst>
                </a:gridCol>
                <a:gridCol w="4413507">
                  <a:extLst>
                    <a:ext uri="{9D8B030D-6E8A-4147-A177-3AD203B41FA5}">
                      <a16:colId xmlns:a16="http://schemas.microsoft.com/office/drawing/2014/main" val="20001"/>
                    </a:ext>
                  </a:extLst>
                </a:gridCol>
                <a:gridCol w="2792118">
                  <a:extLst>
                    <a:ext uri="{9D8B030D-6E8A-4147-A177-3AD203B41FA5}">
                      <a16:colId xmlns:a16="http://schemas.microsoft.com/office/drawing/2014/main" val="20002"/>
                    </a:ext>
                  </a:extLst>
                </a:gridCol>
              </a:tblGrid>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Serial no.</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Contents </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Slide no.</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0"/>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1.</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l" rtl="0">
                        <a:spcBef>
                          <a:spcPts val="0"/>
                        </a:spcBef>
                        <a:spcAft>
                          <a:spcPts val="0"/>
                        </a:spcAft>
                        <a:buNone/>
                      </a:pPr>
                      <a:r>
                        <a:rPr lang="en-IN" sz="1200" dirty="0">
                          <a:latin typeface="Arial" pitchFamily="34" charset="0"/>
                          <a:cs typeface="Arial" pitchFamily="34" charset="0"/>
                        </a:rPr>
                        <a:t>Introduction </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3</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1"/>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2.</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l" rtl="0">
                        <a:spcBef>
                          <a:spcPts val="0"/>
                        </a:spcBef>
                        <a:spcAft>
                          <a:spcPts val="0"/>
                        </a:spcAft>
                        <a:buNone/>
                      </a:pPr>
                      <a:r>
                        <a:rPr lang="en-IN" sz="1200" dirty="0">
                          <a:latin typeface="Arial" pitchFamily="34" charset="0"/>
                          <a:cs typeface="Arial" pitchFamily="34" charset="0"/>
                        </a:rPr>
                        <a:t>JW Marriott</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4</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2"/>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3.</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200" dirty="0">
                          <a:latin typeface="Arial" pitchFamily="34" charset="0"/>
                          <a:cs typeface="Arial" pitchFamily="34" charset="0"/>
                        </a:rPr>
                        <a:t>JW Marriott Main Consumers </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5</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3"/>
                  </a:ext>
                </a:extLst>
              </a:tr>
              <a:tr h="561966">
                <a:tc>
                  <a:txBody>
                    <a:bodyPr/>
                    <a:lstStyle/>
                    <a:p>
                      <a:pPr marL="0" lvl="0" indent="0" algn="ctr" rtl="0">
                        <a:spcBef>
                          <a:spcPts val="0"/>
                        </a:spcBef>
                        <a:spcAft>
                          <a:spcPts val="0"/>
                        </a:spcAft>
                        <a:buNone/>
                      </a:pPr>
                      <a:r>
                        <a:rPr lang="en-IN" sz="1200" b="1" dirty="0">
                          <a:latin typeface="Arial" pitchFamily="34" charset="0"/>
                          <a:cs typeface="Arial" pitchFamily="34" charset="0"/>
                        </a:rPr>
                        <a:t>4.</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marR="0" lvl="0" indent="0" algn="just" defTabSz="914400" rtl="0" eaLnBrk="1" fontAlgn="auto" latinLnBrk="0" hangingPunct="1">
                        <a:lnSpc>
                          <a:spcPct val="100000"/>
                        </a:lnSpc>
                        <a:spcBef>
                          <a:spcPts val="0"/>
                        </a:spcBef>
                        <a:spcAft>
                          <a:spcPts val="0"/>
                        </a:spcAft>
                        <a:buClr>
                          <a:srgbClr val="000000"/>
                        </a:buClr>
                        <a:buSzTx/>
                        <a:buFont typeface="Arial"/>
                        <a:buNone/>
                        <a:tabLst/>
                        <a:defRPr/>
                      </a:pPr>
                      <a:r>
                        <a:rPr lang="en-US" sz="1200" dirty="0">
                          <a:latin typeface="Arial" pitchFamily="34" charset="0"/>
                          <a:cs typeface="Arial" pitchFamily="34" charset="0"/>
                        </a:rPr>
                        <a:t>Nature, Scope and Role of the Guest Services and Facilities that are provided to Guests by the JW Marriott</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6-8</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4"/>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5.</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l" rtl="0">
                        <a:spcBef>
                          <a:spcPts val="0"/>
                        </a:spcBef>
                        <a:spcAft>
                          <a:spcPts val="0"/>
                        </a:spcAft>
                        <a:buNone/>
                      </a:pPr>
                      <a:r>
                        <a:rPr lang="en-GB" sz="1200" b="0" dirty="0">
                          <a:latin typeface="Arial" pitchFamily="34" charset="0"/>
                          <a:ea typeface="Arial"/>
                          <a:cs typeface="Arial" pitchFamily="34" charset="0"/>
                        </a:rPr>
                        <a:t>Need to Consider the Role and Function of Guest Services</a:t>
                      </a:r>
                      <a:endParaRPr sz="1200" b="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9</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5"/>
                  </a:ext>
                </a:extLst>
              </a:tr>
              <a:tr h="561966">
                <a:tc>
                  <a:txBody>
                    <a:bodyPr/>
                    <a:lstStyle/>
                    <a:p>
                      <a:pPr marL="0" lvl="0" indent="0" algn="ctr" rtl="0">
                        <a:spcBef>
                          <a:spcPts val="0"/>
                        </a:spcBef>
                        <a:spcAft>
                          <a:spcPts val="0"/>
                        </a:spcAft>
                        <a:buNone/>
                      </a:pPr>
                      <a:r>
                        <a:rPr lang="en-IN" sz="1200" b="1" dirty="0">
                          <a:latin typeface="Arial" pitchFamily="34" charset="0"/>
                          <a:cs typeface="Arial" pitchFamily="34" charset="0"/>
                        </a:rPr>
                        <a:t>6.</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US" sz="1200" dirty="0">
                          <a:latin typeface="Arial" pitchFamily="34" charset="0"/>
                          <a:cs typeface="Arial" pitchFamily="34" charset="0"/>
                        </a:rPr>
                        <a:t>Importance of Hospitality and How Hotels Meet Guest Expectation </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10-11</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6"/>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7.</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l" rtl="0">
                        <a:spcBef>
                          <a:spcPts val="0"/>
                        </a:spcBef>
                        <a:spcAft>
                          <a:spcPts val="0"/>
                        </a:spcAft>
                        <a:buNone/>
                      </a:pPr>
                      <a:r>
                        <a:rPr lang="en-IN" sz="1200" dirty="0">
                          <a:latin typeface="Arial" pitchFamily="34" charset="0"/>
                          <a:cs typeface="Arial" pitchFamily="34" charset="0"/>
                        </a:rPr>
                        <a:t>Conclusion </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12</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7"/>
                  </a:ext>
                </a:extLst>
              </a:tr>
              <a:tr h="390276">
                <a:tc>
                  <a:txBody>
                    <a:bodyPr/>
                    <a:lstStyle/>
                    <a:p>
                      <a:pPr marL="0" lvl="0" indent="0" algn="ctr" rtl="0">
                        <a:spcBef>
                          <a:spcPts val="0"/>
                        </a:spcBef>
                        <a:spcAft>
                          <a:spcPts val="0"/>
                        </a:spcAft>
                        <a:buNone/>
                      </a:pPr>
                      <a:r>
                        <a:rPr lang="en-IN" sz="1200" b="1" dirty="0">
                          <a:latin typeface="Arial" pitchFamily="34" charset="0"/>
                          <a:cs typeface="Arial" pitchFamily="34" charset="0"/>
                        </a:rPr>
                        <a:t>8. </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l" rtl="0">
                        <a:spcBef>
                          <a:spcPts val="0"/>
                        </a:spcBef>
                        <a:spcAft>
                          <a:spcPts val="0"/>
                        </a:spcAft>
                        <a:buNone/>
                      </a:pPr>
                      <a:r>
                        <a:rPr lang="en-IN" sz="1200" dirty="0">
                          <a:latin typeface="Arial" pitchFamily="34" charset="0"/>
                          <a:cs typeface="Arial" pitchFamily="34" charset="0"/>
                        </a:rPr>
                        <a:t>References</a:t>
                      </a:r>
                      <a:r>
                        <a:rPr lang="en-IN" sz="1200" baseline="0" dirty="0">
                          <a:latin typeface="Arial" pitchFamily="34" charset="0"/>
                          <a:cs typeface="Arial" pitchFamily="34" charset="0"/>
                        </a:rPr>
                        <a:t> </a:t>
                      </a:r>
                      <a:endParaRPr sz="1200">
                        <a:latin typeface="Arial" pitchFamily="34" charset="0"/>
                        <a:cs typeface="Arial" pitchFamily="34" charset="0"/>
                      </a:endParaRPr>
                    </a:p>
                  </a:txBody>
                  <a:tcPr marL="91425" marR="91425" marT="91425" marB="91425">
                    <a:solidFill>
                      <a:schemeClr val="accent1">
                        <a:lumMod val="40000"/>
                        <a:lumOff val="60000"/>
                      </a:schemeClr>
                    </a:solidFill>
                  </a:tcPr>
                </a:tc>
                <a:tc>
                  <a:txBody>
                    <a:bodyPr/>
                    <a:lstStyle/>
                    <a:p>
                      <a:pPr marL="0" lvl="0" indent="0" algn="ctr" rtl="0">
                        <a:spcBef>
                          <a:spcPts val="0"/>
                        </a:spcBef>
                        <a:spcAft>
                          <a:spcPts val="0"/>
                        </a:spcAft>
                        <a:buNone/>
                      </a:pPr>
                      <a:r>
                        <a:rPr lang="en-IN" sz="1200" b="1" dirty="0">
                          <a:latin typeface="Arial" pitchFamily="34" charset="0"/>
                          <a:cs typeface="Arial" pitchFamily="34" charset="0"/>
                        </a:rPr>
                        <a:t>13</a:t>
                      </a:r>
                      <a:endParaRPr sz="1200" b="1">
                        <a:latin typeface="Arial" pitchFamily="34" charset="0"/>
                        <a:cs typeface="Arial" pitchFamily="34" charset="0"/>
                      </a:endParaRPr>
                    </a:p>
                  </a:txBody>
                  <a:tcPr marL="91425" marR="91425" marT="91425" marB="91425">
                    <a:solidFill>
                      <a:schemeClr val="accent1">
                        <a:lumMod val="40000"/>
                        <a:lumOff val="60000"/>
                      </a:schemeClr>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title"/>
          </p:nvPr>
        </p:nvSpPr>
        <p:spPr>
          <a:xfrm>
            <a:off x="159300" y="105724"/>
            <a:ext cx="4262100" cy="1090029"/>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990"/>
              <a:buFont typeface="Arial"/>
              <a:buNone/>
            </a:pPr>
            <a:r>
              <a:rPr lang="en" sz="3600" b="1" dirty="0">
                <a:solidFill>
                  <a:schemeClr val="lt1"/>
                </a:solidFill>
                <a:latin typeface="Times New Roman"/>
                <a:ea typeface="Times New Roman"/>
                <a:cs typeface="Times New Roman"/>
                <a:sym typeface="Times New Roman"/>
              </a:rPr>
              <a:t> </a:t>
            </a:r>
            <a:r>
              <a:rPr lang="en" sz="5270" b="1" dirty="0">
                <a:solidFill>
                  <a:schemeClr val="lt1"/>
                </a:solidFill>
                <a:latin typeface="Times New Roman"/>
                <a:ea typeface="Times New Roman"/>
                <a:cs typeface="Times New Roman"/>
                <a:sym typeface="Times New Roman"/>
              </a:rPr>
              <a:t>Introduction</a:t>
            </a:r>
            <a:endParaRPr sz="6710">
              <a:solidFill>
                <a:schemeClr val="lt1"/>
              </a:solidFill>
              <a:latin typeface="Times New Roman"/>
              <a:ea typeface="Times New Roman"/>
              <a:cs typeface="Times New Roman"/>
              <a:sym typeface="Times New Roman"/>
            </a:endParaRPr>
          </a:p>
        </p:txBody>
      </p:sp>
      <p:sp>
        <p:nvSpPr>
          <p:cNvPr id="71" name="Google Shape;71;p15"/>
          <p:cNvSpPr txBox="1">
            <a:spLocks noGrp="1"/>
          </p:cNvSpPr>
          <p:nvPr>
            <p:ph type="body" idx="1"/>
          </p:nvPr>
        </p:nvSpPr>
        <p:spPr>
          <a:xfrm>
            <a:off x="54550" y="1311600"/>
            <a:ext cx="6529200" cy="36777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goal of hospitality and guest services is to provide visitors with great experiences through friendly greets, quick check-ins, helpful assistance, and individualised attention.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This industry's experts foster a friendly environment, foresee visitor demands, and guarantee contentment.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following report will introduce the JW Marriott, which is a hotel brand under Marriott International and the study will identify its main customers.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Later it will highlight the nature, scope and role of guest services and facilities they provide to their customers.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Further it will explain the need to consider the role and function of guest services.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Lastly, it will discuss the importance of hospitality and how hotels meet customers expectations.</a:t>
            </a:r>
            <a:endParaRPr sz="1200">
              <a:latin typeface="Times New Roman"/>
              <a:ea typeface="Times New Roman"/>
              <a:cs typeface="Times New Roman"/>
              <a:sym typeface="Times New Roman"/>
            </a:endParaRPr>
          </a:p>
        </p:txBody>
      </p:sp>
      <p:pic>
        <p:nvPicPr>
          <p:cNvPr id="72" name="Google Shape;72;p15"/>
          <p:cNvPicPr preferRelativeResize="0"/>
          <p:nvPr/>
        </p:nvPicPr>
        <p:blipFill>
          <a:blip r:embed="rId3">
            <a:alphaModFix/>
          </a:blip>
          <a:stretch>
            <a:fillRect/>
          </a:stretch>
        </p:blipFill>
        <p:spPr>
          <a:xfrm>
            <a:off x="6686550" y="1613825"/>
            <a:ext cx="2395050" cy="2719575"/>
          </a:xfrm>
          <a:prstGeom prst="rect">
            <a:avLst/>
          </a:prstGeom>
          <a:noFill/>
          <a:ln>
            <a:noFill/>
          </a:ln>
        </p:spPr>
      </p:pic>
      <p:pic>
        <p:nvPicPr>
          <p:cNvPr id="73" name="Google Shape;73;p15"/>
          <p:cNvPicPr preferRelativeResize="0"/>
          <p:nvPr/>
        </p:nvPicPr>
        <p:blipFill>
          <a:blip r:embed="rId4">
            <a:alphaModFix/>
          </a:blip>
          <a:stretch>
            <a:fillRect/>
          </a:stretch>
        </p:blipFill>
        <p:spPr>
          <a:xfrm>
            <a:off x="4989175" y="105725"/>
            <a:ext cx="3626175" cy="10001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6"/>
          <p:cNvSpPr txBox="1">
            <a:spLocks noGrp="1"/>
          </p:cNvSpPr>
          <p:nvPr>
            <p:ph type="title"/>
          </p:nvPr>
        </p:nvSpPr>
        <p:spPr>
          <a:xfrm>
            <a:off x="1147550" y="175000"/>
            <a:ext cx="3301500" cy="915246"/>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4100" b="1" dirty="0">
                <a:solidFill>
                  <a:schemeClr val="lt1"/>
                </a:solidFill>
                <a:latin typeface="Times New Roman"/>
                <a:ea typeface="Times New Roman"/>
                <a:cs typeface="Times New Roman"/>
                <a:sym typeface="Times New Roman"/>
              </a:rPr>
              <a:t>JW Marriott</a:t>
            </a:r>
            <a:endParaRPr sz="4100">
              <a:solidFill>
                <a:schemeClr val="lt1"/>
              </a:solidFill>
              <a:latin typeface="Times New Roman"/>
              <a:ea typeface="Times New Roman"/>
              <a:cs typeface="Times New Roman"/>
              <a:sym typeface="Times New Roman"/>
            </a:endParaRPr>
          </a:p>
        </p:txBody>
      </p:sp>
      <p:sp>
        <p:nvSpPr>
          <p:cNvPr id="79" name="Google Shape;79;p16"/>
          <p:cNvSpPr txBox="1">
            <a:spLocks noGrp="1"/>
          </p:cNvSpPr>
          <p:nvPr>
            <p:ph type="body" idx="1"/>
          </p:nvPr>
        </p:nvSpPr>
        <p:spPr>
          <a:xfrm>
            <a:off x="93125" y="1159300"/>
            <a:ext cx="5886300" cy="38613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Autofit/>
          </a:bodyPr>
          <a:lstStyle/>
          <a:p>
            <a:pPr marL="457200" lvl="0" indent="-305435" algn="just" rtl="0">
              <a:lnSpc>
                <a:spcPct val="140000"/>
              </a:lnSpc>
              <a:spcBef>
                <a:spcPts val="0"/>
              </a:spcBef>
              <a:spcAft>
                <a:spcPts val="0"/>
              </a:spcAft>
              <a:buClr>
                <a:schemeClr val="dk1"/>
              </a:buClr>
              <a:buSzPts val="1210"/>
              <a:buFont typeface="Times New Roman"/>
              <a:buChar char="●"/>
            </a:pPr>
            <a:r>
              <a:rPr lang="en" sz="1210">
                <a:solidFill>
                  <a:schemeClr val="dk1"/>
                </a:solidFill>
                <a:latin typeface="Times New Roman"/>
                <a:ea typeface="Times New Roman"/>
                <a:cs typeface="Times New Roman"/>
                <a:sym typeface="Times New Roman"/>
              </a:rPr>
              <a:t>The renowned luxury hotel chain JW Marriott under Marriott International is renowned for its superb service, attractive lodgings, and outstanding facilities (Marriott International, 2023).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Clr>
                <a:schemeClr val="dk1"/>
              </a:buClr>
              <a:buSzPts val="1210"/>
              <a:buFont typeface="Times New Roman"/>
              <a:buChar char="●"/>
            </a:pPr>
            <a:r>
              <a:rPr lang="en" sz="1210">
                <a:solidFill>
                  <a:schemeClr val="dk1"/>
                </a:solidFill>
                <a:latin typeface="Times New Roman"/>
                <a:ea typeface="Times New Roman"/>
                <a:cs typeface="Times New Roman"/>
                <a:sym typeface="Times New Roman"/>
              </a:rPr>
              <a:t>JW Marriott provides its visitors with a luxurious and sophisticated experience due to its more than 100 properties globally.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Clr>
                <a:schemeClr val="dk1"/>
              </a:buClr>
              <a:buSzPts val="1210"/>
              <a:buFont typeface="Times New Roman"/>
              <a:buChar char="●"/>
            </a:pPr>
            <a:r>
              <a:rPr lang="en" sz="1210">
                <a:solidFill>
                  <a:schemeClr val="dk1"/>
                </a:solidFill>
                <a:latin typeface="Times New Roman"/>
                <a:ea typeface="Times New Roman"/>
                <a:cs typeface="Times New Roman"/>
                <a:sym typeface="Times New Roman"/>
              </a:rPr>
              <a:t>In addition to its luxurious dining options, modern fitness centres, and relaxing spa facilities, the name is associated with luxury comfort (Marriott International, 2023).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Clr>
                <a:schemeClr val="dk1"/>
              </a:buClr>
              <a:buSzPts val="1210"/>
              <a:buFont typeface="Times New Roman"/>
              <a:buChar char="●"/>
            </a:pPr>
            <a:r>
              <a:rPr lang="en" sz="1210">
                <a:solidFill>
                  <a:schemeClr val="dk1"/>
                </a:solidFill>
                <a:latin typeface="Times New Roman"/>
                <a:ea typeface="Times New Roman"/>
                <a:cs typeface="Times New Roman"/>
                <a:sym typeface="Times New Roman"/>
              </a:rPr>
              <a:t>JW Marriott hotels are frequently found in popular locations and serve both business and leisure travellers looking for a luxurious and remarkable stay.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1000"/>
              </a:spcAft>
              <a:buClr>
                <a:schemeClr val="dk1"/>
              </a:buClr>
              <a:buSzPts val="1210"/>
              <a:buFont typeface="Times New Roman"/>
              <a:buChar char="●"/>
            </a:pPr>
            <a:r>
              <a:rPr lang="en" sz="1210">
                <a:solidFill>
                  <a:schemeClr val="dk1"/>
                </a:solidFill>
                <a:latin typeface="Times New Roman"/>
                <a:ea typeface="Times New Roman"/>
                <a:cs typeface="Times New Roman"/>
                <a:sym typeface="Times New Roman"/>
              </a:rPr>
              <a:t>With a dedication to quality, JW Marriott continually provides a combination of elegance, convenience, and individualised hospitality that distinguishes it in the hospitality sector.</a:t>
            </a:r>
            <a:endParaRPr sz="1765">
              <a:latin typeface="Times New Roman"/>
              <a:ea typeface="Times New Roman"/>
              <a:cs typeface="Times New Roman"/>
              <a:sym typeface="Times New Roman"/>
            </a:endParaRPr>
          </a:p>
        </p:txBody>
      </p:sp>
      <p:pic>
        <p:nvPicPr>
          <p:cNvPr id="80" name="Google Shape;80;p16"/>
          <p:cNvPicPr preferRelativeResize="0"/>
          <p:nvPr/>
        </p:nvPicPr>
        <p:blipFill rotWithShape="1">
          <a:blip r:embed="rId3">
            <a:alphaModFix/>
          </a:blip>
          <a:srcRect r="3530" b="3530"/>
          <a:stretch/>
        </p:blipFill>
        <p:spPr>
          <a:xfrm>
            <a:off x="6107900" y="110700"/>
            <a:ext cx="2744518" cy="1426500"/>
          </a:xfrm>
          <a:prstGeom prst="rect">
            <a:avLst/>
          </a:prstGeom>
          <a:noFill/>
          <a:ln>
            <a:noFill/>
          </a:ln>
        </p:spPr>
      </p:pic>
      <p:pic>
        <p:nvPicPr>
          <p:cNvPr id="81" name="Google Shape;81;p16"/>
          <p:cNvPicPr preferRelativeResize="0"/>
          <p:nvPr/>
        </p:nvPicPr>
        <p:blipFill>
          <a:blip r:embed="rId4">
            <a:alphaModFix/>
          </a:blip>
          <a:stretch>
            <a:fillRect/>
          </a:stretch>
        </p:blipFill>
        <p:spPr>
          <a:xfrm>
            <a:off x="6067584" y="3446000"/>
            <a:ext cx="2997816" cy="1574450"/>
          </a:xfrm>
          <a:prstGeom prst="rect">
            <a:avLst/>
          </a:prstGeom>
          <a:noFill/>
          <a:ln>
            <a:noFill/>
          </a:ln>
        </p:spPr>
      </p:pic>
      <p:pic>
        <p:nvPicPr>
          <p:cNvPr id="82" name="Google Shape;82;p16"/>
          <p:cNvPicPr preferRelativeResize="0"/>
          <p:nvPr/>
        </p:nvPicPr>
        <p:blipFill>
          <a:blip r:embed="rId5">
            <a:alphaModFix/>
          </a:blip>
          <a:stretch>
            <a:fillRect/>
          </a:stretch>
        </p:blipFill>
        <p:spPr>
          <a:xfrm>
            <a:off x="6107900" y="1667700"/>
            <a:ext cx="2893225" cy="157445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7"/>
          <p:cNvSpPr txBox="1">
            <a:spLocks noGrp="1"/>
          </p:cNvSpPr>
          <p:nvPr>
            <p:ph type="title"/>
          </p:nvPr>
        </p:nvSpPr>
        <p:spPr>
          <a:xfrm>
            <a:off x="3587600" y="347175"/>
            <a:ext cx="5244900" cy="6705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3000" b="1">
                <a:solidFill>
                  <a:schemeClr val="lt1"/>
                </a:solidFill>
                <a:latin typeface="Times New Roman"/>
                <a:ea typeface="Times New Roman"/>
                <a:cs typeface="Times New Roman"/>
                <a:sym typeface="Times New Roman"/>
              </a:rPr>
              <a:t>JW Marriott main consumers</a:t>
            </a:r>
            <a:endParaRPr sz="3000">
              <a:solidFill>
                <a:schemeClr val="lt1"/>
              </a:solidFill>
              <a:latin typeface="Times New Roman"/>
              <a:ea typeface="Times New Roman"/>
              <a:cs typeface="Times New Roman"/>
              <a:sym typeface="Times New Roman"/>
            </a:endParaRPr>
          </a:p>
        </p:txBody>
      </p:sp>
      <p:sp>
        <p:nvSpPr>
          <p:cNvPr id="88" name="Google Shape;88;p17"/>
          <p:cNvSpPr txBox="1">
            <a:spLocks noGrp="1"/>
          </p:cNvSpPr>
          <p:nvPr>
            <p:ph type="body" idx="1"/>
          </p:nvPr>
        </p:nvSpPr>
        <p:spPr>
          <a:xfrm>
            <a:off x="3471900" y="1221575"/>
            <a:ext cx="5360400" cy="35748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rmAutofit fontScale="925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JW Marriott primarily serves affluent travellers looking for a luxurious and expensive place to stay.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Its primary consumers are wealthy people and their families, including executives from companies, high-net-worth individuals, as well as leisure travellers who enjoy first-rate service, luxurious amenities, and a fancy atmosphere  (Marriott International, 2023).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JW Marriott is a popular choice among business travellers due to its convenient locations, sizable meeting and event rooms, and superior business services.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Leisure travellers are drawn to the brand's appealing locations, unique experiences, and luxurious services including impressive spas and excellent restaurants.</a:t>
            </a:r>
            <a:endParaRPr sz="1200">
              <a:latin typeface="Times New Roman"/>
              <a:ea typeface="Times New Roman"/>
              <a:cs typeface="Times New Roman"/>
              <a:sym typeface="Times New Roman"/>
            </a:endParaRPr>
          </a:p>
        </p:txBody>
      </p:sp>
      <p:pic>
        <p:nvPicPr>
          <p:cNvPr id="89" name="Google Shape;89;p17"/>
          <p:cNvPicPr preferRelativeResize="0"/>
          <p:nvPr/>
        </p:nvPicPr>
        <p:blipFill>
          <a:blip r:embed="rId3">
            <a:alphaModFix/>
          </a:blip>
          <a:stretch>
            <a:fillRect/>
          </a:stretch>
        </p:blipFill>
        <p:spPr>
          <a:xfrm>
            <a:off x="88125" y="255275"/>
            <a:ext cx="3167100" cy="1212746"/>
          </a:xfrm>
          <a:prstGeom prst="rect">
            <a:avLst/>
          </a:prstGeom>
          <a:noFill/>
          <a:ln>
            <a:noFill/>
          </a:ln>
        </p:spPr>
      </p:pic>
      <p:pic>
        <p:nvPicPr>
          <p:cNvPr id="90" name="Google Shape;90;p17"/>
          <p:cNvPicPr preferRelativeResize="0"/>
          <p:nvPr/>
        </p:nvPicPr>
        <p:blipFill>
          <a:blip r:embed="rId4">
            <a:alphaModFix/>
          </a:blip>
          <a:stretch>
            <a:fillRect/>
          </a:stretch>
        </p:blipFill>
        <p:spPr>
          <a:xfrm>
            <a:off x="152400" y="3472075"/>
            <a:ext cx="3102825" cy="1600200"/>
          </a:xfrm>
          <a:prstGeom prst="rect">
            <a:avLst/>
          </a:prstGeom>
          <a:noFill/>
          <a:ln>
            <a:noFill/>
          </a:ln>
        </p:spPr>
      </p:pic>
      <p:pic>
        <p:nvPicPr>
          <p:cNvPr id="91" name="Google Shape;91;p17"/>
          <p:cNvPicPr preferRelativeResize="0"/>
          <p:nvPr/>
        </p:nvPicPr>
        <p:blipFill>
          <a:blip r:embed="rId5">
            <a:alphaModFix/>
          </a:blip>
          <a:stretch>
            <a:fillRect/>
          </a:stretch>
        </p:blipFill>
        <p:spPr>
          <a:xfrm>
            <a:off x="152400" y="1620425"/>
            <a:ext cx="3102825" cy="1699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0" y="154300"/>
            <a:ext cx="9144000" cy="8121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1700" b="1">
                <a:solidFill>
                  <a:schemeClr val="lt1"/>
                </a:solidFill>
                <a:latin typeface="Times New Roman"/>
                <a:ea typeface="Times New Roman"/>
                <a:cs typeface="Times New Roman"/>
                <a:sym typeface="Times New Roman"/>
              </a:rPr>
              <a:t>The Nature, Scope and Role of the Guest Services and Facilities that are Provided to Guests by the JW Marriot</a:t>
            </a:r>
            <a:endParaRPr sz="1700">
              <a:solidFill>
                <a:schemeClr val="lt1"/>
              </a:solidFill>
              <a:latin typeface="Times New Roman"/>
              <a:ea typeface="Times New Roman"/>
              <a:cs typeface="Times New Roman"/>
              <a:sym typeface="Times New Roman"/>
            </a:endParaRPr>
          </a:p>
        </p:txBody>
      </p:sp>
      <p:sp>
        <p:nvSpPr>
          <p:cNvPr id="97" name="Google Shape;97;p18"/>
          <p:cNvSpPr txBox="1">
            <a:spLocks noGrp="1"/>
          </p:cNvSpPr>
          <p:nvPr>
            <p:ph type="body" idx="1"/>
          </p:nvPr>
        </p:nvSpPr>
        <p:spPr>
          <a:xfrm>
            <a:off x="58500" y="2121700"/>
            <a:ext cx="5997900" cy="27777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JW Marriott provides outstanding amenities and customer service to make every visit memorable.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 committed team serves each guest with individualised service, as well as concierge services, 24/7 room service, as well as valet parking (Marriott International, 2023).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The hotel offers attractively decorated rooms and suites with luxurious extras, soft linen, and cutting-edge technology.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Additionally, there are fine eating establishments, bars, and lounges where patrons can experience a variety of cuisines.</a:t>
            </a:r>
            <a:endParaRPr>
              <a:latin typeface="Times New Roman"/>
              <a:ea typeface="Times New Roman"/>
              <a:cs typeface="Times New Roman"/>
              <a:sym typeface="Times New Roman"/>
            </a:endParaRPr>
          </a:p>
        </p:txBody>
      </p:sp>
      <p:sp>
        <p:nvSpPr>
          <p:cNvPr id="98" name="Google Shape;98;p18"/>
          <p:cNvSpPr txBox="1"/>
          <p:nvPr/>
        </p:nvSpPr>
        <p:spPr>
          <a:xfrm>
            <a:off x="58500" y="1297750"/>
            <a:ext cx="4853700" cy="492600"/>
          </a:xfrm>
          <a:prstGeom prst="rect">
            <a:avLst/>
          </a:prstGeom>
          <a:gradFill>
            <a:gsLst>
              <a:gs pos="0">
                <a:srgbClr val="F5D0D0"/>
              </a:gs>
              <a:gs pos="100000">
                <a:srgbClr val="D96868"/>
              </a:gs>
            </a:gsLst>
            <a:path path="circle">
              <a:fillToRect l="50000" t="50000" r="50000" b="50000"/>
            </a:path>
            <a:tileRect/>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Clr>
                <a:schemeClr val="dk1"/>
              </a:buClr>
              <a:buSzPts val="1100"/>
              <a:buFont typeface="Arial"/>
              <a:buNone/>
            </a:pPr>
            <a:r>
              <a:rPr lang="en" sz="2000" b="1">
                <a:solidFill>
                  <a:schemeClr val="dk1"/>
                </a:solidFill>
                <a:latin typeface="Times New Roman"/>
                <a:ea typeface="Times New Roman"/>
                <a:cs typeface="Times New Roman"/>
                <a:sym typeface="Times New Roman"/>
              </a:rPr>
              <a:t>Nature of the Guest Services and Facilities </a:t>
            </a:r>
            <a:endParaRPr sz="2200">
              <a:latin typeface="Times New Roman"/>
              <a:ea typeface="Times New Roman"/>
              <a:cs typeface="Times New Roman"/>
              <a:sym typeface="Times New Roman"/>
            </a:endParaRPr>
          </a:p>
        </p:txBody>
      </p:sp>
      <p:pic>
        <p:nvPicPr>
          <p:cNvPr id="99" name="Google Shape;99;p18"/>
          <p:cNvPicPr preferRelativeResize="0"/>
          <p:nvPr/>
        </p:nvPicPr>
        <p:blipFill>
          <a:blip r:embed="rId3">
            <a:alphaModFix/>
          </a:blip>
          <a:stretch>
            <a:fillRect/>
          </a:stretch>
        </p:blipFill>
        <p:spPr>
          <a:xfrm>
            <a:off x="5155438" y="1138000"/>
            <a:ext cx="812100" cy="812100"/>
          </a:xfrm>
          <a:prstGeom prst="rect">
            <a:avLst/>
          </a:prstGeom>
          <a:noFill/>
          <a:ln>
            <a:noFill/>
          </a:ln>
        </p:spPr>
      </p:pic>
      <p:pic>
        <p:nvPicPr>
          <p:cNvPr id="100" name="Google Shape;100;p18"/>
          <p:cNvPicPr preferRelativeResize="0"/>
          <p:nvPr/>
        </p:nvPicPr>
        <p:blipFill>
          <a:blip r:embed="rId4">
            <a:alphaModFix/>
          </a:blip>
          <a:stretch>
            <a:fillRect/>
          </a:stretch>
        </p:blipFill>
        <p:spPr>
          <a:xfrm>
            <a:off x="6210775" y="1054525"/>
            <a:ext cx="2764650" cy="1735825"/>
          </a:xfrm>
          <a:prstGeom prst="rect">
            <a:avLst/>
          </a:prstGeom>
          <a:noFill/>
          <a:ln>
            <a:noFill/>
          </a:ln>
        </p:spPr>
      </p:pic>
      <p:pic>
        <p:nvPicPr>
          <p:cNvPr id="101" name="Google Shape;101;p18"/>
          <p:cNvPicPr preferRelativeResize="0"/>
          <p:nvPr/>
        </p:nvPicPr>
        <p:blipFill>
          <a:blip r:embed="rId5">
            <a:alphaModFix/>
          </a:blip>
          <a:stretch>
            <a:fillRect/>
          </a:stretch>
        </p:blipFill>
        <p:spPr>
          <a:xfrm>
            <a:off x="6221496" y="3021800"/>
            <a:ext cx="2753929" cy="18259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9"/>
          <p:cNvSpPr txBox="1">
            <a:spLocks noGrp="1"/>
          </p:cNvSpPr>
          <p:nvPr>
            <p:ph type="title"/>
          </p:nvPr>
        </p:nvSpPr>
        <p:spPr>
          <a:xfrm>
            <a:off x="0" y="154300"/>
            <a:ext cx="9144000" cy="8121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 sz="1700" b="1">
                <a:solidFill>
                  <a:schemeClr val="lt1"/>
                </a:solidFill>
                <a:latin typeface="Times New Roman"/>
                <a:ea typeface="Times New Roman"/>
                <a:cs typeface="Times New Roman"/>
                <a:sym typeface="Times New Roman"/>
              </a:rPr>
              <a:t>The Nature, Scope and Role of the Guest Services and Facilities that are Provided to Guests by the JW Marriot</a:t>
            </a:r>
            <a:endParaRPr sz="1700">
              <a:solidFill>
                <a:schemeClr val="lt1"/>
              </a:solidFill>
              <a:latin typeface="Times New Roman"/>
              <a:ea typeface="Times New Roman"/>
              <a:cs typeface="Times New Roman"/>
              <a:sym typeface="Times New Roman"/>
            </a:endParaRPr>
          </a:p>
        </p:txBody>
      </p:sp>
      <p:sp>
        <p:nvSpPr>
          <p:cNvPr id="107" name="Google Shape;107;p19"/>
          <p:cNvSpPr txBox="1">
            <a:spLocks noGrp="1"/>
          </p:cNvSpPr>
          <p:nvPr>
            <p:ph type="body" idx="1"/>
          </p:nvPr>
        </p:nvSpPr>
        <p:spPr>
          <a:xfrm>
            <a:off x="68550" y="1827825"/>
            <a:ext cx="9006900" cy="15816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rPr>
              <a:t>A wide variety of amenities and services are provided by JW Marriott to meet guests' demands for lodging, dining, entertainment, wellness, and business (Marriott International, 2023). </a:t>
            </a:r>
            <a:endParaRPr sz="1200">
              <a:solidFill>
                <a:schemeClr val="dk1"/>
              </a:solidFill>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rPr>
              <a:t>These include opulent lodging options, such as suites and rooms, as well as fine eating establishments, spas, fitness centres, swimming pools, concierge services, and business facilities.</a:t>
            </a:r>
            <a:endParaRPr sz="1200">
              <a:solidFill>
                <a:schemeClr val="dk1"/>
              </a:solidFill>
              <a:latin typeface="Times New Roman"/>
              <a:ea typeface="Times New Roman"/>
              <a:cs typeface="Times New Roman"/>
              <a:sym typeface="Times New Roman"/>
            </a:endParaRPr>
          </a:p>
        </p:txBody>
      </p:sp>
      <p:sp>
        <p:nvSpPr>
          <p:cNvPr id="108" name="Google Shape;108;p19"/>
          <p:cNvSpPr txBox="1"/>
          <p:nvPr/>
        </p:nvSpPr>
        <p:spPr>
          <a:xfrm>
            <a:off x="68550" y="1194888"/>
            <a:ext cx="4853700" cy="492600"/>
          </a:xfrm>
          <a:prstGeom prst="rect">
            <a:avLst/>
          </a:prstGeom>
          <a:gradFill>
            <a:gsLst>
              <a:gs pos="0">
                <a:srgbClr val="F5D0D0"/>
              </a:gs>
              <a:gs pos="100000">
                <a:srgbClr val="D96868"/>
              </a:gs>
            </a:gsLst>
            <a:path path="circle">
              <a:fillToRect l="50000" t="50000" r="50000" b="50000"/>
            </a:path>
            <a:tileRect/>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2000" b="1">
                <a:solidFill>
                  <a:schemeClr val="dk1"/>
                </a:solidFill>
                <a:latin typeface="Times New Roman"/>
                <a:ea typeface="Times New Roman"/>
                <a:cs typeface="Times New Roman"/>
                <a:sym typeface="Times New Roman"/>
              </a:rPr>
              <a:t>Scope of the Guest Services and Facilities </a:t>
            </a:r>
            <a:endParaRPr sz="2200">
              <a:latin typeface="Times New Roman"/>
              <a:ea typeface="Times New Roman"/>
              <a:cs typeface="Times New Roman"/>
              <a:sym typeface="Times New Roman"/>
            </a:endParaRPr>
          </a:p>
        </p:txBody>
      </p:sp>
      <p:pic>
        <p:nvPicPr>
          <p:cNvPr id="109" name="Google Shape;109;p19"/>
          <p:cNvPicPr preferRelativeResize="0"/>
          <p:nvPr/>
        </p:nvPicPr>
        <p:blipFill>
          <a:blip r:embed="rId3">
            <a:alphaModFix/>
          </a:blip>
          <a:stretch>
            <a:fillRect/>
          </a:stretch>
        </p:blipFill>
        <p:spPr>
          <a:xfrm>
            <a:off x="6781350" y="3498405"/>
            <a:ext cx="2294100" cy="1526619"/>
          </a:xfrm>
          <a:prstGeom prst="rect">
            <a:avLst/>
          </a:prstGeom>
          <a:noFill/>
          <a:ln>
            <a:noFill/>
          </a:ln>
        </p:spPr>
      </p:pic>
      <p:pic>
        <p:nvPicPr>
          <p:cNvPr id="110" name="Google Shape;110;p19"/>
          <p:cNvPicPr preferRelativeResize="0"/>
          <p:nvPr/>
        </p:nvPicPr>
        <p:blipFill>
          <a:blip r:embed="rId4">
            <a:alphaModFix/>
          </a:blip>
          <a:stretch>
            <a:fillRect/>
          </a:stretch>
        </p:blipFill>
        <p:spPr>
          <a:xfrm>
            <a:off x="135725" y="3498400"/>
            <a:ext cx="2526025" cy="1526625"/>
          </a:xfrm>
          <a:prstGeom prst="rect">
            <a:avLst/>
          </a:prstGeom>
          <a:noFill/>
          <a:ln>
            <a:noFill/>
          </a:ln>
        </p:spPr>
      </p:pic>
      <p:pic>
        <p:nvPicPr>
          <p:cNvPr id="111" name="Google Shape;111;p19"/>
          <p:cNvPicPr preferRelativeResize="0"/>
          <p:nvPr/>
        </p:nvPicPr>
        <p:blipFill>
          <a:blip r:embed="rId5">
            <a:alphaModFix/>
          </a:blip>
          <a:stretch>
            <a:fillRect/>
          </a:stretch>
        </p:blipFill>
        <p:spPr>
          <a:xfrm>
            <a:off x="2853300" y="3485625"/>
            <a:ext cx="3736492" cy="1581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0"/>
          <p:cNvSpPr txBox="1">
            <a:spLocks noGrp="1"/>
          </p:cNvSpPr>
          <p:nvPr>
            <p:ph type="title"/>
          </p:nvPr>
        </p:nvSpPr>
        <p:spPr>
          <a:xfrm>
            <a:off x="0" y="154300"/>
            <a:ext cx="9144000" cy="8121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None/>
            </a:pPr>
            <a:r>
              <a:rPr lang="en" sz="1700" b="1">
                <a:solidFill>
                  <a:schemeClr val="lt1"/>
                </a:solidFill>
                <a:latin typeface="Times New Roman"/>
                <a:ea typeface="Times New Roman"/>
                <a:cs typeface="Times New Roman"/>
                <a:sym typeface="Times New Roman"/>
              </a:rPr>
              <a:t>The Nature, Scope and Role of the Guest Services and Facilities that are Provided to Guests by the JW Marriot</a:t>
            </a:r>
            <a:endParaRPr sz="1700">
              <a:solidFill>
                <a:schemeClr val="lt1"/>
              </a:solidFill>
              <a:latin typeface="Times New Roman"/>
              <a:ea typeface="Times New Roman"/>
              <a:cs typeface="Times New Roman"/>
              <a:sym typeface="Times New Roman"/>
            </a:endParaRPr>
          </a:p>
        </p:txBody>
      </p:sp>
      <p:sp>
        <p:nvSpPr>
          <p:cNvPr id="117" name="Google Shape;117;p20"/>
          <p:cNvSpPr txBox="1">
            <a:spLocks noGrp="1"/>
          </p:cNvSpPr>
          <p:nvPr>
            <p:ph type="body" idx="1"/>
          </p:nvPr>
        </p:nvSpPr>
        <p:spPr>
          <a:xfrm>
            <a:off x="68550" y="1599225"/>
            <a:ext cx="7183800" cy="10398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rmAutofit fontScale="92500" lnSpcReduction="10000"/>
          </a:bodyPr>
          <a:lstStyle/>
          <a:p>
            <a:pPr marL="0" lvl="0" indent="0" algn="just" rtl="0">
              <a:lnSpc>
                <a:spcPct val="150000"/>
              </a:lnSpc>
              <a:spcBef>
                <a:spcPts val="0"/>
              </a:spcBef>
              <a:spcAft>
                <a:spcPts val="1000"/>
              </a:spcAft>
              <a:buNone/>
            </a:pPr>
            <a:r>
              <a:rPr lang="en" sz="1200">
                <a:solidFill>
                  <a:schemeClr val="dk1"/>
                </a:solidFill>
              </a:rPr>
              <a:t>In order to improve the whole guest experience and go above and beyond their expectations, JW Marriott's guest services and amenities are essential (</a:t>
            </a:r>
            <a:r>
              <a:rPr lang="en" sz="1200">
                <a:solidFill>
                  <a:srgbClr val="222222"/>
                </a:solidFill>
              </a:rPr>
              <a:t>Bardi, 2021</a:t>
            </a:r>
            <a:r>
              <a:rPr lang="en" sz="1200">
                <a:solidFill>
                  <a:schemeClr val="dk1"/>
                </a:solidFill>
              </a:rPr>
              <a:t>). They aim to develop a luxurious, unique setting where visitors feel pampered and well cared for.</a:t>
            </a:r>
            <a:endParaRPr sz="1200">
              <a:solidFill>
                <a:schemeClr val="dk1"/>
              </a:solidFill>
            </a:endParaRPr>
          </a:p>
        </p:txBody>
      </p:sp>
      <p:sp>
        <p:nvSpPr>
          <p:cNvPr id="118" name="Google Shape;118;p20"/>
          <p:cNvSpPr txBox="1"/>
          <p:nvPr/>
        </p:nvSpPr>
        <p:spPr>
          <a:xfrm>
            <a:off x="68550" y="1042488"/>
            <a:ext cx="4853700" cy="492600"/>
          </a:xfrm>
          <a:prstGeom prst="rect">
            <a:avLst/>
          </a:prstGeom>
          <a:gradFill>
            <a:gsLst>
              <a:gs pos="0">
                <a:srgbClr val="F5D0D0"/>
              </a:gs>
              <a:gs pos="100000">
                <a:srgbClr val="D96868"/>
              </a:gs>
            </a:gsLst>
            <a:path path="circle">
              <a:fillToRect l="50000" t="50000" r="50000" b="50000"/>
            </a:path>
            <a:tileRect/>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2000" b="1">
                <a:solidFill>
                  <a:schemeClr val="dk1"/>
                </a:solidFill>
                <a:latin typeface="Times New Roman"/>
                <a:ea typeface="Times New Roman"/>
                <a:cs typeface="Times New Roman"/>
                <a:sym typeface="Times New Roman"/>
              </a:rPr>
              <a:t>Role of the Guest Services and Facilities </a:t>
            </a:r>
            <a:endParaRPr sz="2200">
              <a:latin typeface="Times New Roman"/>
              <a:ea typeface="Times New Roman"/>
              <a:cs typeface="Times New Roman"/>
              <a:sym typeface="Times New Roman"/>
            </a:endParaRPr>
          </a:p>
        </p:txBody>
      </p:sp>
      <p:sp>
        <p:nvSpPr>
          <p:cNvPr id="119" name="Google Shape;119;p20"/>
          <p:cNvSpPr txBox="1"/>
          <p:nvPr/>
        </p:nvSpPr>
        <p:spPr>
          <a:xfrm>
            <a:off x="1608900" y="2785675"/>
            <a:ext cx="7417800" cy="9234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1200">
                <a:solidFill>
                  <a:schemeClr val="dk1"/>
                </a:solidFill>
              </a:rPr>
              <a:t>The individual needs and preferences of each visitor are catered for by these services and amenities, which ensures their comfort and convenience throughout their stay (Marriott International, 2023). They help to maintain the brand's reputation for excellence in service and attention to detail.</a:t>
            </a:r>
            <a:endParaRPr/>
          </a:p>
        </p:txBody>
      </p:sp>
      <p:sp>
        <p:nvSpPr>
          <p:cNvPr id="120" name="Google Shape;120;p20"/>
          <p:cNvSpPr txBox="1"/>
          <p:nvPr/>
        </p:nvSpPr>
        <p:spPr>
          <a:xfrm>
            <a:off x="139550" y="3855725"/>
            <a:ext cx="7535100" cy="1200600"/>
          </a:xfrm>
          <a:prstGeom prst="rect">
            <a:avLst/>
          </a:prstGeom>
          <a:gradFill>
            <a:gsLst>
              <a:gs pos="0">
                <a:srgbClr val="BFBFBF"/>
              </a:gs>
              <a:gs pos="100000">
                <a:srgbClr val="737373"/>
              </a:gs>
            </a:gsLst>
            <a:lin ang="5400012" scaled="0"/>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1200">
                <a:solidFill>
                  <a:schemeClr val="dk1"/>
                </a:solidFill>
              </a:rPr>
              <a:t>JW Marriott gives visitors chances to unwind and have fun by providing a variety of eating options, leisure pursuits, and spa facilities (Marriott International, 2023). Travellers on business can conduct meetings, events, and explore the neighbourhood with ease because of the business amenities and concierge services (</a:t>
            </a:r>
            <a:r>
              <a:rPr lang="en" sz="1200">
                <a:solidFill>
                  <a:srgbClr val="222222"/>
                </a:solidFill>
              </a:rPr>
              <a:t>Tesone, 2014</a:t>
            </a:r>
            <a:r>
              <a:rPr lang="en" sz="1200">
                <a:solidFill>
                  <a:schemeClr val="dk1"/>
                </a:solidFill>
              </a:rPr>
              <a:t>).</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311700" y="44502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Clr>
                <a:schemeClr val="dk1"/>
              </a:buClr>
              <a:buSzPts val="1100"/>
              <a:buFont typeface="Arial"/>
              <a:buNone/>
            </a:pPr>
            <a:r>
              <a:rPr lang="en" sz="2500" b="1">
                <a:solidFill>
                  <a:schemeClr val="lt1"/>
                </a:solidFill>
                <a:latin typeface="Times New Roman"/>
                <a:ea typeface="Times New Roman"/>
                <a:cs typeface="Times New Roman"/>
                <a:sym typeface="Times New Roman"/>
              </a:rPr>
              <a:t>Need to Consider the Role and Function of Guest Services</a:t>
            </a:r>
            <a:endParaRPr sz="4100">
              <a:solidFill>
                <a:schemeClr val="lt1"/>
              </a:solidFill>
              <a:latin typeface="Times New Roman"/>
              <a:ea typeface="Times New Roman"/>
              <a:cs typeface="Times New Roman"/>
              <a:sym typeface="Times New Roman"/>
            </a:endParaRPr>
          </a:p>
        </p:txBody>
      </p:sp>
      <p:sp>
        <p:nvSpPr>
          <p:cNvPr id="126" name="Google Shape;126;p21"/>
          <p:cNvSpPr txBox="1">
            <a:spLocks noGrp="1"/>
          </p:cNvSpPr>
          <p:nvPr>
            <p:ph type="body" idx="1"/>
          </p:nvPr>
        </p:nvSpPr>
        <p:spPr>
          <a:xfrm>
            <a:off x="311700" y="1311600"/>
            <a:ext cx="5101800" cy="3639000"/>
          </a:xfrm>
          <a:prstGeom prst="rect">
            <a:avLst/>
          </a:prstGeom>
          <a:gradFill>
            <a:gsLst>
              <a:gs pos="0">
                <a:srgbClr val="DDDDDD"/>
              </a:gs>
              <a:gs pos="100000">
                <a:srgbClr val="919191"/>
              </a:gs>
            </a:gsLst>
            <a:lin ang="5400012" scaled="0"/>
          </a:gradFill>
        </p:spPr>
        <p:txBody>
          <a:bodyPr spcFirstLastPara="1" wrap="square" lIns="91425" tIns="91425" rIns="91425" bIns="91425" anchor="t" anchorCtr="0">
            <a:normAutofit lnSpcReduction="10000"/>
          </a:bodyPr>
          <a:lstStyle/>
          <a:p>
            <a:pPr marL="457200" lvl="0" indent="-304800" algn="just" rtl="0">
              <a:lnSpc>
                <a:spcPct val="150000"/>
              </a:lnSpc>
              <a:spcBef>
                <a:spcPts val="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It is essential to take into consideration the role and purpose of guest services because they are the primary point of contact for visitors and influence their whole experience (</a:t>
            </a:r>
            <a:r>
              <a:rPr lang="en" sz="1200">
                <a:solidFill>
                  <a:srgbClr val="222222"/>
                </a:solidFill>
                <a:latin typeface="Times New Roman"/>
                <a:ea typeface="Times New Roman"/>
                <a:cs typeface="Times New Roman"/>
                <a:sym typeface="Times New Roman"/>
              </a:rPr>
              <a:t>Wood, 2015</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Assuring fast assistance, individualised care, and effective problem-solving through effective guest services increases customer happiness and loyalty (</a:t>
            </a:r>
            <a:r>
              <a:rPr lang="en" sz="1200">
                <a:solidFill>
                  <a:srgbClr val="222222"/>
                </a:solidFill>
                <a:latin typeface="Times New Roman"/>
                <a:ea typeface="Times New Roman"/>
                <a:cs typeface="Times New Roman"/>
                <a:sym typeface="Times New Roman"/>
              </a:rPr>
              <a:t>People, 2017</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SzPts val="1200"/>
              <a:buFont typeface="Times New Roman"/>
              <a:buChar char="●"/>
            </a:pPr>
            <a:r>
              <a:rPr lang="en" sz="1200">
                <a:solidFill>
                  <a:schemeClr val="dk1"/>
                </a:solidFill>
                <a:latin typeface="Times New Roman"/>
                <a:ea typeface="Times New Roman"/>
                <a:cs typeface="Times New Roman"/>
                <a:sym typeface="Times New Roman"/>
              </a:rPr>
              <a:t>Hotels may provide great service, surpass visitor expectations, and establish a solid reputation by comprehending the purpose and role of guest services.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SzPts val="1200"/>
              <a:buFont typeface="Times New Roman"/>
              <a:buChar char="●"/>
            </a:pPr>
            <a:r>
              <a:rPr lang="en" sz="1200">
                <a:solidFill>
                  <a:schemeClr val="dk1"/>
                </a:solidFill>
                <a:latin typeface="Times New Roman"/>
                <a:ea typeface="Times New Roman"/>
                <a:cs typeface="Times New Roman"/>
                <a:sym typeface="Times New Roman"/>
              </a:rPr>
              <a:t>Through upselling opportunities and repeat business, guest services also help generate revenue.</a:t>
            </a:r>
            <a:endParaRPr>
              <a:latin typeface="Times New Roman"/>
              <a:ea typeface="Times New Roman"/>
              <a:cs typeface="Times New Roman"/>
              <a:sym typeface="Times New Roman"/>
            </a:endParaRPr>
          </a:p>
        </p:txBody>
      </p:sp>
      <p:pic>
        <p:nvPicPr>
          <p:cNvPr id="127" name="Google Shape;127;p21"/>
          <p:cNvPicPr preferRelativeResize="0"/>
          <p:nvPr/>
        </p:nvPicPr>
        <p:blipFill>
          <a:blip r:embed="rId3">
            <a:alphaModFix/>
          </a:blip>
          <a:stretch>
            <a:fillRect/>
          </a:stretch>
        </p:blipFill>
        <p:spPr>
          <a:xfrm>
            <a:off x="5768500" y="1170125"/>
            <a:ext cx="3066500" cy="1600200"/>
          </a:xfrm>
          <a:prstGeom prst="rect">
            <a:avLst/>
          </a:prstGeom>
          <a:noFill/>
          <a:ln>
            <a:noFill/>
          </a:ln>
        </p:spPr>
      </p:pic>
      <p:pic>
        <p:nvPicPr>
          <p:cNvPr id="128" name="Google Shape;128;p21"/>
          <p:cNvPicPr preferRelativeResize="0"/>
          <p:nvPr/>
        </p:nvPicPr>
        <p:blipFill>
          <a:blip r:embed="rId4">
            <a:alphaModFix/>
          </a:blip>
          <a:stretch>
            <a:fillRect/>
          </a:stretch>
        </p:blipFill>
        <p:spPr>
          <a:xfrm>
            <a:off x="5768500" y="2922725"/>
            <a:ext cx="3275500" cy="20279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192875" y="102875"/>
            <a:ext cx="8679600" cy="7329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2200" b="1">
                <a:solidFill>
                  <a:schemeClr val="lt1"/>
                </a:solidFill>
                <a:latin typeface="Times New Roman"/>
                <a:ea typeface="Times New Roman"/>
                <a:cs typeface="Times New Roman"/>
                <a:sym typeface="Times New Roman"/>
              </a:rPr>
              <a:t>Importance of Hospitality and How Hotels Meet Guest Expectation</a:t>
            </a:r>
            <a:endParaRPr sz="2200">
              <a:solidFill>
                <a:schemeClr val="lt1"/>
              </a:solidFill>
              <a:latin typeface="Times New Roman"/>
              <a:ea typeface="Times New Roman"/>
              <a:cs typeface="Times New Roman"/>
              <a:sym typeface="Times New Roman"/>
            </a:endParaRPr>
          </a:p>
        </p:txBody>
      </p:sp>
      <p:sp>
        <p:nvSpPr>
          <p:cNvPr id="134" name="Google Shape;134;p22"/>
          <p:cNvSpPr txBox="1">
            <a:spLocks noGrp="1"/>
          </p:cNvSpPr>
          <p:nvPr>
            <p:ph type="body" idx="1"/>
          </p:nvPr>
        </p:nvSpPr>
        <p:spPr>
          <a:xfrm>
            <a:off x="174300" y="2430575"/>
            <a:ext cx="8795400" cy="2597100"/>
          </a:xfrm>
          <a:prstGeom prst="rect">
            <a:avLst/>
          </a:prstGeom>
          <a:gradFill>
            <a:gsLst>
              <a:gs pos="0">
                <a:srgbClr val="DDDDDD"/>
              </a:gs>
              <a:gs pos="100000">
                <a:srgbClr val="919191"/>
              </a:gs>
            </a:gsLst>
            <a:path path="circle">
              <a:fillToRect l="50000" t="50000" r="50000" b="50000"/>
            </a:path>
            <a:tileRect/>
          </a:gradFill>
        </p:spPr>
        <p:txBody>
          <a:bodyPr spcFirstLastPara="1" wrap="square" lIns="91425" tIns="91425" rIns="91425" bIns="91425" anchor="t" anchorCtr="0">
            <a:noAutofit/>
          </a:bodyPr>
          <a:lstStyle/>
          <a:p>
            <a:pPr marL="457200" lvl="0" indent="-306070" algn="just" rtl="0">
              <a:lnSpc>
                <a:spcPct val="150000"/>
              </a:lnSpc>
              <a:spcBef>
                <a:spcPts val="0"/>
              </a:spcBef>
              <a:spcAft>
                <a:spcPts val="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As the core of the service sector, hospitality is of the utmost importance. </a:t>
            </a:r>
            <a:endParaRPr sz="1220">
              <a:solidFill>
                <a:schemeClr val="dk1"/>
              </a:solidFill>
              <a:latin typeface="Times New Roman"/>
              <a:ea typeface="Times New Roman"/>
              <a:cs typeface="Times New Roman"/>
              <a:sym typeface="Times New Roman"/>
            </a:endParaRPr>
          </a:p>
          <a:p>
            <a:pPr marL="457200" lvl="0" indent="-306070" algn="just" rtl="0">
              <a:lnSpc>
                <a:spcPct val="150000"/>
              </a:lnSpc>
              <a:spcBef>
                <a:spcPts val="1000"/>
              </a:spcBef>
              <a:spcAft>
                <a:spcPts val="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In order to ensure visitors' pleasure and contentment, it includes the art of giving them warm, attentive attention. </a:t>
            </a:r>
            <a:endParaRPr sz="1220">
              <a:solidFill>
                <a:schemeClr val="dk1"/>
              </a:solidFill>
              <a:latin typeface="Times New Roman"/>
              <a:ea typeface="Times New Roman"/>
              <a:cs typeface="Times New Roman"/>
              <a:sym typeface="Times New Roman"/>
            </a:endParaRPr>
          </a:p>
          <a:p>
            <a:pPr marL="457200" lvl="0" indent="-306070" algn="just" rtl="0">
              <a:lnSpc>
                <a:spcPct val="150000"/>
              </a:lnSpc>
              <a:spcBef>
                <a:spcPts val="1000"/>
              </a:spcBef>
              <a:spcAft>
                <a:spcPts val="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It fosters customer loyalty and favourable word-of-mouth referrals by delivering a satisfying and memorable experience (Walker, 2013). </a:t>
            </a:r>
            <a:endParaRPr sz="1220">
              <a:solidFill>
                <a:schemeClr val="dk1"/>
              </a:solidFill>
              <a:latin typeface="Times New Roman"/>
              <a:ea typeface="Times New Roman"/>
              <a:cs typeface="Times New Roman"/>
              <a:sym typeface="Times New Roman"/>
            </a:endParaRPr>
          </a:p>
          <a:p>
            <a:pPr marL="457200" lvl="0" indent="-306070" algn="just" rtl="0">
              <a:lnSpc>
                <a:spcPct val="150000"/>
              </a:lnSpc>
              <a:spcBef>
                <a:spcPts val="1000"/>
              </a:spcBef>
              <a:spcAft>
                <a:spcPts val="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It emphasises interpersonal ties and relationship-building rather than simple transactions. </a:t>
            </a:r>
            <a:endParaRPr sz="1220">
              <a:solidFill>
                <a:schemeClr val="dk1"/>
              </a:solidFill>
              <a:latin typeface="Times New Roman"/>
              <a:ea typeface="Times New Roman"/>
              <a:cs typeface="Times New Roman"/>
              <a:sym typeface="Times New Roman"/>
            </a:endParaRPr>
          </a:p>
          <a:p>
            <a:pPr marL="457200" lvl="0" indent="-306070" algn="just" rtl="0">
              <a:lnSpc>
                <a:spcPct val="150000"/>
              </a:lnSpc>
              <a:spcBef>
                <a:spcPts val="1000"/>
              </a:spcBef>
              <a:spcAft>
                <a:spcPts val="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Businesses can set themselves apart and gain a competitive advantage by providing sincere hospitality. </a:t>
            </a:r>
            <a:endParaRPr sz="1220">
              <a:solidFill>
                <a:schemeClr val="dk1"/>
              </a:solidFill>
              <a:latin typeface="Times New Roman"/>
              <a:ea typeface="Times New Roman"/>
              <a:cs typeface="Times New Roman"/>
              <a:sym typeface="Times New Roman"/>
            </a:endParaRPr>
          </a:p>
          <a:p>
            <a:pPr marL="457200" lvl="0" indent="-306070" algn="just" rtl="0">
              <a:lnSpc>
                <a:spcPct val="150000"/>
              </a:lnSpc>
              <a:spcBef>
                <a:spcPts val="1000"/>
              </a:spcBef>
              <a:spcAft>
                <a:spcPts val="1000"/>
              </a:spcAft>
              <a:buClr>
                <a:schemeClr val="dk1"/>
              </a:buClr>
              <a:buSzPts val="1220"/>
              <a:buFont typeface="Times New Roman"/>
              <a:buChar char="●"/>
            </a:pPr>
            <a:r>
              <a:rPr lang="en" sz="1220">
                <a:solidFill>
                  <a:schemeClr val="dk1"/>
                </a:solidFill>
                <a:latin typeface="Times New Roman"/>
                <a:ea typeface="Times New Roman"/>
                <a:cs typeface="Times New Roman"/>
                <a:sym typeface="Times New Roman"/>
              </a:rPr>
              <a:t>Increased customer satisfaction encourages repeat business and builds a solid reputation.</a:t>
            </a:r>
            <a:endParaRPr sz="1220">
              <a:latin typeface="Times New Roman"/>
              <a:ea typeface="Times New Roman"/>
              <a:cs typeface="Times New Roman"/>
              <a:sym typeface="Times New Roman"/>
            </a:endParaRPr>
          </a:p>
        </p:txBody>
      </p:sp>
      <p:sp>
        <p:nvSpPr>
          <p:cNvPr id="135" name="Google Shape;135;p22"/>
          <p:cNvSpPr txBox="1"/>
          <p:nvPr/>
        </p:nvSpPr>
        <p:spPr>
          <a:xfrm>
            <a:off x="192875" y="1372863"/>
            <a:ext cx="5066400" cy="661800"/>
          </a:xfrm>
          <a:prstGeom prst="rect">
            <a:avLst/>
          </a:prstGeom>
          <a:gradFill>
            <a:gsLst>
              <a:gs pos="0">
                <a:srgbClr val="F5D0D0"/>
              </a:gs>
              <a:gs pos="100000">
                <a:srgbClr val="D96868"/>
              </a:gs>
            </a:gsLst>
            <a:path path="circle">
              <a:fillToRect l="50000" t="50000" r="50000" b="50000"/>
            </a:path>
            <a:tileRect/>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3100" b="1">
                <a:solidFill>
                  <a:schemeClr val="dk1"/>
                </a:solidFill>
                <a:latin typeface="Times New Roman"/>
                <a:ea typeface="Times New Roman"/>
                <a:cs typeface="Times New Roman"/>
                <a:sym typeface="Times New Roman"/>
              </a:rPr>
              <a:t>Importance of Hospitality</a:t>
            </a:r>
            <a:endParaRPr sz="3100" b="1">
              <a:solidFill>
                <a:schemeClr val="dk1"/>
              </a:solidFill>
              <a:latin typeface="Times New Roman"/>
              <a:ea typeface="Times New Roman"/>
              <a:cs typeface="Times New Roman"/>
              <a:sym typeface="Times New Roman"/>
            </a:endParaRPr>
          </a:p>
        </p:txBody>
      </p:sp>
      <p:pic>
        <p:nvPicPr>
          <p:cNvPr id="136" name="Google Shape;136;p22"/>
          <p:cNvPicPr preferRelativeResize="0"/>
          <p:nvPr/>
        </p:nvPicPr>
        <p:blipFill>
          <a:blip r:embed="rId3">
            <a:alphaModFix/>
          </a:blip>
          <a:stretch>
            <a:fillRect/>
          </a:stretch>
        </p:blipFill>
        <p:spPr>
          <a:xfrm>
            <a:off x="5534025" y="951300"/>
            <a:ext cx="3338450" cy="13506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3"/>
          <p:cNvSpPr txBox="1">
            <a:spLocks noGrp="1"/>
          </p:cNvSpPr>
          <p:nvPr>
            <p:ph type="title"/>
          </p:nvPr>
        </p:nvSpPr>
        <p:spPr>
          <a:xfrm>
            <a:off x="234550" y="213575"/>
            <a:ext cx="8520600" cy="572700"/>
          </a:xfrm>
          <a:prstGeom prst="rect">
            <a:avLst/>
          </a:prstGeom>
          <a:solidFill>
            <a:srgbClr val="741B47"/>
          </a:solidFill>
        </p:spPr>
        <p:txBody>
          <a:bodyPr spcFirstLastPara="1" wrap="square" lIns="91425" tIns="91425" rIns="91425" bIns="91425" anchor="t" anchorCtr="0">
            <a:normAutofit fontScale="90000"/>
          </a:bodyPr>
          <a:lstStyle/>
          <a:p>
            <a:pPr marL="0" lvl="0" indent="0" algn="just" rtl="0">
              <a:lnSpc>
                <a:spcPct val="150000"/>
              </a:lnSpc>
              <a:spcBef>
                <a:spcPts val="0"/>
              </a:spcBef>
              <a:spcAft>
                <a:spcPts val="1000"/>
              </a:spcAft>
              <a:buNone/>
            </a:pPr>
            <a:r>
              <a:rPr lang="en" sz="2200" b="1">
                <a:solidFill>
                  <a:schemeClr val="lt1"/>
                </a:solidFill>
                <a:latin typeface="Times New Roman"/>
                <a:ea typeface="Times New Roman"/>
                <a:cs typeface="Times New Roman"/>
                <a:sym typeface="Times New Roman"/>
              </a:rPr>
              <a:t>Importance of Hospitality and How Hotels Meet Guest Expectation</a:t>
            </a:r>
            <a:endParaRPr sz="2200">
              <a:solidFill>
                <a:schemeClr val="lt1"/>
              </a:solidFill>
              <a:latin typeface="Times New Roman"/>
              <a:ea typeface="Times New Roman"/>
              <a:cs typeface="Times New Roman"/>
              <a:sym typeface="Times New Roman"/>
            </a:endParaRPr>
          </a:p>
        </p:txBody>
      </p:sp>
      <p:sp>
        <p:nvSpPr>
          <p:cNvPr id="142" name="Google Shape;142;p23"/>
          <p:cNvSpPr txBox="1">
            <a:spLocks noGrp="1"/>
          </p:cNvSpPr>
          <p:nvPr>
            <p:ph type="body" idx="1"/>
          </p:nvPr>
        </p:nvSpPr>
        <p:spPr>
          <a:xfrm>
            <a:off x="311700" y="1633050"/>
            <a:ext cx="6323400" cy="3407700"/>
          </a:xfrm>
          <a:prstGeom prst="rect">
            <a:avLst/>
          </a:prstGeom>
          <a:gradFill>
            <a:gsLst>
              <a:gs pos="0">
                <a:srgbClr val="DDDDDD"/>
              </a:gs>
              <a:gs pos="100000">
                <a:srgbClr val="919191"/>
              </a:gs>
            </a:gsLst>
            <a:path path="circle">
              <a:fillToRect l="50000" t="50000" r="50000" b="50000"/>
            </a:path>
            <a:tileRect/>
          </a:gradFill>
        </p:spPr>
        <p:txBody>
          <a:bodyPr spcFirstLastPara="1" wrap="square" lIns="91425" tIns="91425" rIns="91425" bIns="91425" anchor="t" anchorCtr="0">
            <a:noAutofit/>
          </a:bodyPr>
          <a:lstStyle/>
          <a:p>
            <a:pPr marL="457200" lvl="0" indent="-305435" algn="just" rtl="0">
              <a:lnSpc>
                <a:spcPct val="140000"/>
              </a:lnSpc>
              <a:spcBef>
                <a:spcPts val="0"/>
              </a:spcBef>
              <a:spcAft>
                <a:spcPts val="0"/>
              </a:spcAft>
              <a:buSzPts val="1210"/>
              <a:buFont typeface="Times New Roman"/>
              <a:buChar char="●"/>
            </a:pPr>
            <a:r>
              <a:rPr lang="en" sz="1210">
                <a:solidFill>
                  <a:schemeClr val="dk1"/>
                </a:solidFill>
                <a:latin typeface="Times New Roman"/>
                <a:ea typeface="Times New Roman"/>
                <a:cs typeface="Times New Roman"/>
                <a:sym typeface="Times New Roman"/>
              </a:rPr>
              <a:t>JW Marriott constantly provides great service, close attention to detail, and individualised experiences that surpass guests' expectations.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SzPts val="1210"/>
              <a:buFont typeface="Times New Roman"/>
              <a:buChar char="●"/>
            </a:pPr>
            <a:r>
              <a:rPr lang="en" sz="1210">
                <a:solidFill>
                  <a:schemeClr val="dk1"/>
                </a:solidFill>
                <a:latin typeface="Times New Roman"/>
                <a:ea typeface="Times New Roman"/>
                <a:cs typeface="Times New Roman"/>
                <a:sym typeface="Times New Roman"/>
              </a:rPr>
              <a:t>They accomplish this by carefully instructing their team on how to extend warm, friendly hospitality and foresee visitor demands.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SzPts val="1210"/>
              <a:buFont typeface="Times New Roman"/>
              <a:buChar char="●"/>
            </a:pPr>
            <a:r>
              <a:rPr lang="en" sz="1210">
                <a:solidFill>
                  <a:schemeClr val="dk1"/>
                </a:solidFill>
                <a:latin typeface="Times New Roman"/>
                <a:ea typeface="Times New Roman"/>
                <a:cs typeface="Times New Roman"/>
                <a:sym typeface="Times New Roman"/>
              </a:rPr>
              <a:t>The JW Marriott places a priority on offering opulent lodging, top-notch dining, and a wide range of services like spas and fitness centres  (</a:t>
            </a:r>
            <a:r>
              <a:rPr lang="en" sz="1210">
                <a:solidFill>
                  <a:srgbClr val="222222"/>
                </a:solidFill>
                <a:latin typeface="Times New Roman"/>
                <a:ea typeface="Times New Roman"/>
                <a:cs typeface="Times New Roman"/>
                <a:sym typeface="Times New Roman"/>
              </a:rPr>
              <a:t>Bardi, 2021</a:t>
            </a:r>
            <a:r>
              <a:rPr lang="en" sz="1210">
                <a:solidFill>
                  <a:schemeClr val="dk1"/>
                </a:solidFill>
                <a:latin typeface="Times New Roman"/>
                <a:ea typeface="Times New Roman"/>
                <a:cs typeface="Times New Roman"/>
                <a:sym typeface="Times New Roman"/>
              </a:rPr>
              <a:t>).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0"/>
              </a:spcAft>
              <a:buSzPts val="1210"/>
              <a:buFont typeface="Times New Roman"/>
              <a:buChar char="●"/>
            </a:pPr>
            <a:r>
              <a:rPr lang="en" sz="1210">
                <a:solidFill>
                  <a:schemeClr val="dk1"/>
                </a:solidFill>
                <a:latin typeface="Times New Roman"/>
                <a:ea typeface="Times New Roman"/>
                <a:cs typeface="Times New Roman"/>
                <a:sym typeface="Times New Roman"/>
              </a:rPr>
              <a:t>They seek customer feedback and make improvements all the time. </a:t>
            </a:r>
            <a:endParaRPr sz="1210">
              <a:solidFill>
                <a:schemeClr val="dk1"/>
              </a:solidFill>
              <a:latin typeface="Times New Roman"/>
              <a:ea typeface="Times New Roman"/>
              <a:cs typeface="Times New Roman"/>
              <a:sym typeface="Times New Roman"/>
            </a:endParaRPr>
          </a:p>
          <a:p>
            <a:pPr marL="457200" lvl="0" indent="-305435" algn="just" rtl="0">
              <a:lnSpc>
                <a:spcPct val="140000"/>
              </a:lnSpc>
              <a:spcBef>
                <a:spcPts val="1000"/>
              </a:spcBef>
              <a:spcAft>
                <a:spcPts val="1000"/>
              </a:spcAft>
              <a:buSzPts val="1210"/>
              <a:buFont typeface="Times New Roman"/>
              <a:buChar char="●"/>
            </a:pPr>
            <a:r>
              <a:rPr lang="en" sz="1210">
                <a:solidFill>
                  <a:schemeClr val="dk1"/>
                </a:solidFill>
                <a:latin typeface="Times New Roman"/>
                <a:ea typeface="Times New Roman"/>
                <a:cs typeface="Times New Roman"/>
                <a:sym typeface="Times New Roman"/>
              </a:rPr>
              <a:t>JW Marriott continually goes above and beyond to make sure that each guest's stay exceeds expectations through their dedication to excellence and customer-centric approach, fostering lifelong memories and building a loyal customer base.</a:t>
            </a:r>
            <a:endParaRPr sz="1210">
              <a:latin typeface="Times New Roman"/>
              <a:ea typeface="Times New Roman"/>
              <a:cs typeface="Times New Roman"/>
              <a:sym typeface="Times New Roman"/>
            </a:endParaRPr>
          </a:p>
        </p:txBody>
      </p:sp>
      <p:sp>
        <p:nvSpPr>
          <p:cNvPr id="143" name="Google Shape;143;p23"/>
          <p:cNvSpPr txBox="1"/>
          <p:nvPr/>
        </p:nvSpPr>
        <p:spPr>
          <a:xfrm>
            <a:off x="385775" y="1017725"/>
            <a:ext cx="4976400" cy="492600"/>
          </a:xfrm>
          <a:prstGeom prst="rect">
            <a:avLst/>
          </a:prstGeom>
          <a:gradFill>
            <a:gsLst>
              <a:gs pos="0">
                <a:srgbClr val="F5D0D0"/>
              </a:gs>
              <a:gs pos="100000">
                <a:srgbClr val="D96868"/>
              </a:gs>
            </a:gsLst>
            <a:path path="circle">
              <a:fillToRect l="50000" t="50000" r="50000" b="50000"/>
            </a:path>
            <a:tileRect/>
          </a:grad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 sz="2000" b="1">
                <a:solidFill>
                  <a:schemeClr val="dk1"/>
                </a:solidFill>
                <a:latin typeface="Times New Roman"/>
                <a:ea typeface="Times New Roman"/>
                <a:cs typeface="Times New Roman"/>
                <a:sym typeface="Times New Roman"/>
              </a:rPr>
              <a:t>How JW Marriott Meet Guest Expectation</a:t>
            </a:r>
            <a:endParaRPr sz="2000" b="1">
              <a:solidFill>
                <a:schemeClr val="dk1"/>
              </a:solidFill>
              <a:latin typeface="Times New Roman"/>
              <a:ea typeface="Times New Roman"/>
              <a:cs typeface="Times New Roman"/>
              <a:sym typeface="Times New Roman"/>
            </a:endParaRPr>
          </a:p>
        </p:txBody>
      </p:sp>
      <p:pic>
        <p:nvPicPr>
          <p:cNvPr id="144" name="Google Shape;144;p23"/>
          <p:cNvPicPr preferRelativeResize="0"/>
          <p:nvPr/>
        </p:nvPicPr>
        <p:blipFill>
          <a:blip r:embed="rId3">
            <a:alphaModFix/>
          </a:blip>
          <a:stretch>
            <a:fillRect/>
          </a:stretch>
        </p:blipFill>
        <p:spPr>
          <a:xfrm>
            <a:off x="6734175" y="1864525"/>
            <a:ext cx="2250650" cy="23017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24"/>
          <p:cNvSpPr txBox="1">
            <a:spLocks noGrp="1"/>
          </p:cNvSpPr>
          <p:nvPr>
            <p:ph type="title"/>
          </p:nvPr>
        </p:nvSpPr>
        <p:spPr>
          <a:xfrm>
            <a:off x="311700" y="290725"/>
            <a:ext cx="2838600" cy="7251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 sz="3100" b="1">
                <a:solidFill>
                  <a:schemeClr val="lt1"/>
                </a:solidFill>
                <a:latin typeface="Times New Roman"/>
                <a:ea typeface="Times New Roman"/>
                <a:cs typeface="Times New Roman"/>
                <a:sym typeface="Times New Roman"/>
              </a:rPr>
              <a:t>Conclusion </a:t>
            </a:r>
            <a:endParaRPr sz="3100">
              <a:solidFill>
                <a:schemeClr val="lt1"/>
              </a:solidFill>
              <a:latin typeface="Times New Roman"/>
              <a:ea typeface="Times New Roman"/>
              <a:cs typeface="Times New Roman"/>
              <a:sym typeface="Times New Roman"/>
            </a:endParaRPr>
          </a:p>
        </p:txBody>
      </p:sp>
      <p:sp>
        <p:nvSpPr>
          <p:cNvPr id="150" name="Google Shape;150;p24"/>
          <p:cNvSpPr txBox="1">
            <a:spLocks noGrp="1"/>
          </p:cNvSpPr>
          <p:nvPr>
            <p:ph type="body" idx="1"/>
          </p:nvPr>
        </p:nvSpPr>
        <p:spPr>
          <a:xfrm>
            <a:off x="311700" y="1157300"/>
            <a:ext cx="5487600" cy="3411600"/>
          </a:xfrm>
          <a:prstGeom prst="rect">
            <a:avLst/>
          </a:prstGeom>
          <a:gradFill>
            <a:gsLst>
              <a:gs pos="0">
                <a:srgbClr val="BFBFBF"/>
              </a:gs>
              <a:gs pos="100000">
                <a:srgbClr val="737373"/>
              </a:gs>
            </a:gsLst>
            <a:path path="circle">
              <a:fillToRect l="50000" t="50000" r="50000" b="50000"/>
            </a:path>
            <a:tileRect/>
          </a:gradFill>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JW Marriott specialises in luxurious lodgings, individualised service, and first-rate facilities, which are essential for memorable experiences.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Offering gourmet cuisine, spas, fitness centres, and meeting rooms for affluent travellers.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For satisfaction, revenue, and reputation, it is essential to comprehend the role of guest services.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00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JW Marriott's dedication to excellence serves as evidence that hospitality satisfies expectations and produces enduring memories.</a:t>
            </a:r>
            <a:endParaRPr sz="1200">
              <a:latin typeface="Times New Roman"/>
              <a:ea typeface="Times New Roman"/>
              <a:cs typeface="Times New Roman"/>
              <a:sym typeface="Times New Roman"/>
            </a:endParaRPr>
          </a:p>
        </p:txBody>
      </p:sp>
      <p:pic>
        <p:nvPicPr>
          <p:cNvPr id="151" name="Google Shape;151;p24"/>
          <p:cNvPicPr preferRelativeResize="0"/>
          <p:nvPr/>
        </p:nvPicPr>
        <p:blipFill>
          <a:blip r:embed="rId3">
            <a:alphaModFix/>
          </a:blip>
          <a:stretch>
            <a:fillRect/>
          </a:stretch>
        </p:blipFill>
        <p:spPr>
          <a:xfrm>
            <a:off x="6067425" y="1271125"/>
            <a:ext cx="2857500" cy="24965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5"/>
          <p:cNvSpPr txBox="1">
            <a:spLocks noGrp="1"/>
          </p:cNvSpPr>
          <p:nvPr>
            <p:ph type="title"/>
          </p:nvPr>
        </p:nvSpPr>
        <p:spPr>
          <a:xfrm>
            <a:off x="311700" y="34500"/>
            <a:ext cx="1334100" cy="402600"/>
          </a:xfrm>
          <a:prstGeom prst="rect">
            <a:avLst/>
          </a:prstGeom>
          <a:solidFill>
            <a:srgbClr val="741B47"/>
          </a:solidFill>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990"/>
              <a:buFont typeface="Arial"/>
              <a:buNone/>
            </a:pPr>
            <a:r>
              <a:rPr lang="en" sz="1800" b="1">
                <a:solidFill>
                  <a:schemeClr val="lt1"/>
                </a:solidFill>
                <a:latin typeface="Times New Roman"/>
                <a:ea typeface="Times New Roman"/>
                <a:cs typeface="Times New Roman"/>
                <a:sym typeface="Times New Roman"/>
              </a:rPr>
              <a:t>References</a:t>
            </a:r>
            <a:endParaRPr sz="1800">
              <a:solidFill>
                <a:schemeClr val="lt1"/>
              </a:solidFill>
              <a:latin typeface="Times New Roman"/>
              <a:ea typeface="Times New Roman"/>
              <a:cs typeface="Times New Roman"/>
              <a:sym typeface="Times New Roman"/>
            </a:endParaRPr>
          </a:p>
        </p:txBody>
      </p:sp>
      <p:sp>
        <p:nvSpPr>
          <p:cNvPr id="157" name="Google Shape;157;p25"/>
          <p:cNvSpPr txBox="1">
            <a:spLocks noGrp="1"/>
          </p:cNvSpPr>
          <p:nvPr>
            <p:ph type="body" idx="1"/>
          </p:nvPr>
        </p:nvSpPr>
        <p:spPr>
          <a:xfrm>
            <a:off x="0" y="502500"/>
            <a:ext cx="9144000" cy="4641000"/>
          </a:xfrm>
          <a:prstGeom prst="rect">
            <a:avLst/>
          </a:prstGeom>
          <a:gradFill>
            <a:gsLst>
              <a:gs pos="0">
                <a:srgbClr val="DDDDDD"/>
              </a:gs>
              <a:gs pos="100000">
                <a:srgbClr val="919191"/>
              </a:gs>
            </a:gsLst>
            <a:path path="circle">
              <a:fillToRect l="50000" t="50000" r="50000" b="50000"/>
            </a:path>
            <a:tileRect/>
          </a:gradFill>
        </p:spPr>
        <p:txBody>
          <a:bodyPr spcFirstLastPara="1" wrap="square" lIns="91425" tIns="91425" rIns="91425" bIns="91425" anchor="t" anchorCtr="0">
            <a:normAutofit fontScale="25000" lnSpcReduction="20000"/>
          </a:bodyPr>
          <a:lstStyle/>
          <a:p>
            <a:pPr marL="0" lvl="0" indent="0" algn="just" rtl="0">
              <a:lnSpc>
                <a:spcPct val="150000"/>
              </a:lnSpc>
              <a:spcBef>
                <a:spcPts val="0"/>
              </a:spcBef>
              <a:spcAft>
                <a:spcPts val="0"/>
              </a:spcAft>
              <a:buNone/>
            </a:pPr>
            <a:r>
              <a:rPr lang="en" sz="4850">
                <a:solidFill>
                  <a:srgbClr val="222222"/>
                </a:solidFill>
                <a:latin typeface="Times New Roman"/>
                <a:ea typeface="Times New Roman"/>
                <a:cs typeface="Times New Roman"/>
                <a:sym typeface="Times New Roman"/>
              </a:rPr>
              <a:t>Bardi, J.A., (2021). Hotel-Front-Office-Management.</a:t>
            </a:r>
            <a:endParaRPr sz="4850">
              <a:solidFill>
                <a:srgbClr val="222222"/>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Marriott International, (2023). </a:t>
            </a:r>
            <a:r>
              <a:rPr lang="en" sz="4850" i="1">
                <a:solidFill>
                  <a:schemeClr val="dk1"/>
                </a:solidFill>
                <a:latin typeface="Times New Roman"/>
                <a:ea typeface="Times New Roman"/>
                <a:cs typeface="Times New Roman"/>
                <a:sym typeface="Times New Roman"/>
              </a:rPr>
              <a:t>Be Present in Mind, Nourished in Body and Revitalized in Spirit. </a:t>
            </a:r>
            <a:r>
              <a:rPr lang="en" sz="4850">
                <a:solidFill>
                  <a:schemeClr val="dk1"/>
                </a:solidFill>
                <a:latin typeface="Times New Roman"/>
                <a:ea typeface="Times New Roman"/>
                <a:cs typeface="Times New Roman"/>
                <a:sym typeface="Times New Roman"/>
              </a:rPr>
              <a:t>[online] Available at:</a:t>
            </a:r>
            <a:r>
              <a:rPr lang="en" sz="4850">
                <a:solidFill>
                  <a:schemeClr val="dk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 sz="485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https://jw-marriott.marriott.com/</a:t>
            </a:r>
            <a:r>
              <a:rPr lang="en" sz="4850">
                <a:solidFill>
                  <a:schemeClr val="dk1"/>
                </a:solidFill>
                <a:latin typeface="Times New Roman"/>
                <a:ea typeface="Times New Roman"/>
                <a:cs typeface="Times New Roman"/>
                <a:sym typeface="Times New Roman"/>
              </a:rPr>
              <a:t> [Accessed on: 17 May 2023].</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Marriott International, (2023). </a:t>
            </a:r>
            <a:r>
              <a:rPr lang="en" sz="4850" i="1">
                <a:solidFill>
                  <a:schemeClr val="dk1"/>
                </a:solidFill>
                <a:latin typeface="Times New Roman"/>
                <a:ea typeface="Times New Roman"/>
                <a:cs typeface="Times New Roman"/>
                <a:sym typeface="Times New Roman"/>
              </a:rPr>
              <a:t>News Center </a:t>
            </a:r>
            <a:r>
              <a:rPr lang="en" sz="4850">
                <a:solidFill>
                  <a:schemeClr val="dk1"/>
                </a:solidFill>
                <a:latin typeface="Times New Roman"/>
                <a:ea typeface="Times New Roman"/>
                <a:cs typeface="Times New Roman"/>
                <a:sym typeface="Times New Roman"/>
              </a:rPr>
              <a:t>[online] Available at:</a:t>
            </a:r>
            <a:r>
              <a:rPr lang="en" sz="4850">
                <a:solidFill>
                  <a:schemeClr val="dk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 sz="4850" u="sng">
                <a:solidFill>
                  <a:srgbClr val="1155CC"/>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https://news.marriott.com/brands/jw-marriott/</a:t>
            </a:r>
            <a:r>
              <a:rPr lang="en" sz="4850">
                <a:solidFill>
                  <a:schemeClr val="dk1"/>
                </a:solidFill>
                <a:latin typeface="Times New Roman"/>
                <a:ea typeface="Times New Roman"/>
                <a:cs typeface="Times New Roman"/>
                <a:sym typeface="Times New Roman"/>
              </a:rPr>
              <a:t>  [Accessed on: 17 May 2023].</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Marriott International, (2023). </a:t>
            </a:r>
            <a:r>
              <a:rPr lang="en" sz="4850" i="1">
                <a:solidFill>
                  <a:srgbClr val="1C1C1C"/>
                </a:solidFill>
                <a:latin typeface="Times New Roman"/>
                <a:ea typeface="Times New Roman"/>
                <a:cs typeface="Times New Roman"/>
                <a:sym typeface="Times New Roman"/>
              </a:rPr>
              <a:t>NOURISH YOUR SOUL</a:t>
            </a:r>
            <a:r>
              <a:rPr lang="en" sz="4850" i="1">
                <a:solidFill>
                  <a:schemeClr val="dk1"/>
                </a:solidFill>
                <a:latin typeface="Times New Roman"/>
                <a:ea typeface="Times New Roman"/>
                <a:cs typeface="Times New Roman"/>
                <a:sym typeface="Times New Roman"/>
              </a:rPr>
              <a:t> </a:t>
            </a:r>
            <a:r>
              <a:rPr lang="en" sz="4850">
                <a:solidFill>
                  <a:schemeClr val="dk1"/>
                </a:solidFill>
                <a:latin typeface="Times New Roman"/>
                <a:ea typeface="Times New Roman"/>
                <a:cs typeface="Times New Roman"/>
                <a:sym typeface="Times New Roman"/>
              </a:rPr>
              <a:t>[online] Available at:</a:t>
            </a:r>
            <a:r>
              <a:rPr lang="en" sz="4850">
                <a:solidFill>
                  <a:schemeClr val="dk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 sz="485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https://jw-marriott.marriott.com/nourish-your-soul/</a:t>
            </a:r>
            <a:r>
              <a:rPr lang="en" sz="4850">
                <a:solidFill>
                  <a:schemeClr val="dk1"/>
                </a:solidFill>
                <a:latin typeface="Times New Roman"/>
                <a:ea typeface="Times New Roman"/>
                <a:cs typeface="Times New Roman"/>
                <a:sym typeface="Times New Roman"/>
              </a:rPr>
              <a:t> [Accessed on: 17 May 2023].</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Marriott International, (2023). </a:t>
            </a:r>
            <a:r>
              <a:rPr lang="en" sz="4850" i="1">
                <a:solidFill>
                  <a:srgbClr val="1C1C1C"/>
                </a:solidFill>
                <a:latin typeface="Times New Roman"/>
                <a:ea typeface="Times New Roman"/>
                <a:cs typeface="Times New Roman"/>
                <a:sym typeface="Times New Roman"/>
              </a:rPr>
              <a:t>SPACE FOR ANY EXPERIENCE</a:t>
            </a:r>
            <a:r>
              <a:rPr lang="en" sz="4850">
                <a:solidFill>
                  <a:srgbClr val="1C1C1C"/>
                </a:solidFill>
                <a:latin typeface="Times New Roman"/>
                <a:ea typeface="Times New Roman"/>
                <a:cs typeface="Times New Roman"/>
                <a:sym typeface="Times New Roman"/>
              </a:rPr>
              <a:t> </a:t>
            </a:r>
            <a:r>
              <a:rPr lang="en" sz="4850">
                <a:solidFill>
                  <a:schemeClr val="dk1"/>
                </a:solidFill>
                <a:latin typeface="Times New Roman"/>
                <a:ea typeface="Times New Roman"/>
                <a:cs typeface="Times New Roman"/>
                <a:sym typeface="Times New Roman"/>
              </a:rPr>
              <a:t>[online] Available at:</a:t>
            </a:r>
            <a:r>
              <a:rPr lang="en" sz="485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485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https://www.marriott.com/marriott/aboutmarriott.mi</a:t>
            </a:r>
            <a:r>
              <a:rPr lang="en" sz="4850">
                <a:solidFill>
                  <a:schemeClr val="dk1"/>
                </a:solidFill>
                <a:latin typeface="Times New Roman"/>
                <a:ea typeface="Times New Roman"/>
                <a:cs typeface="Times New Roman"/>
                <a:sym typeface="Times New Roman"/>
              </a:rPr>
              <a:t> [Accessed on: 17 May 2023].</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Marriott International, (2023). </a:t>
            </a:r>
            <a:r>
              <a:rPr lang="en" sz="4850" i="1">
                <a:solidFill>
                  <a:srgbClr val="1C1C1C"/>
                </a:solidFill>
                <a:latin typeface="Times New Roman"/>
                <a:ea typeface="Times New Roman"/>
                <a:cs typeface="Times New Roman"/>
                <a:sym typeface="Times New Roman"/>
              </a:rPr>
              <a:t>We Are Marriott International</a:t>
            </a:r>
            <a:r>
              <a:rPr lang="en" sz="4850" i="1">
                <a:solidFill>
                  <a:schemeClr val="dk1"/>
                </a:solidFill>
                <a:latin typeface="Times New Roman"/>
                <a:ea typeface="Times New Roman"/>
                <a:cs typeface="Times New Roman"/>
                <a:sym typeface="Times New Roman"/>
              </a:rPr>
              <a:t> </a:t>
            </a:r>
            <a:r>
              <a:rPr lang="en" sz="4850">
                <a:solidFill>
                  <a:schemeClr val="dk1"/>
                </a:solidFill>
                <a:latin typeface="Times New Roman"/>
                <a:ea typeface="Times New Roman"/>
                <a:cs typeface="Times New Roman"/>
                <a:sym typeface="Times New Roman"/>
              </a:rPr>
              <a:t>[online] Available at:</a:t>
            </a:r>
            <a:r>
              <a:rPr lang="en" sz="4850">
                <a:solidFill>
                  <a:schemeClr val="dk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 sz="4850" u="sng">
                <a:solidFill>
                  <a:srgbClr val="1155CC"/>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https://www.marriott.com/marriott/aboutmarriott.mi</a:t>
            </a:r>
            <a:r>
              <a:rPr lang="en" sz="4850">
                <a:solidFill>
                  <a:schemeClr val="dk1"/>
                </a:solidFill>
                <a:latin typeface="Times New Roman"/>
                <a:ea typeface="Times New Roman"/>
                <a:cs typeface="Times New Roman"/>
                <a:sym typeface="Times New Roman"/>
              </a:rPr>
              <a:t> [Accessed on: 17 May 2023].</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rgbClr val="222222"/>
                </a:solidFill>
                <a:latin typeface="Times New Roman"/>
                <a:ea typeface="Times New Roman"/>
                <a:cs typeface="Times New Roman"/>
                <a:sym typeface="Times New Roman"/>
              </a:rPr>
              <a:t>People 1st (2017) The performance &amp; talent management revolution, PF, Uxbridge. </a:t>
            </a:r>
            <a:endParaRPr sz="4850">
              <a:solidFill>
                <a:srgbClr val="222222"/>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rgbClr val="222222"/>
                </a:solidFill>
                <a:latin typeface="Times New Roman"/>
                <a:ea typeface="Times New Roman"/>
                <a:cs typeface="Times New Roman"/>
                <a:sym typeface="Times New Roman"/>
              </a:rPr>
              <a:t>Tesone, V. (2014) Principles of Management for the Hospitality Industry, Butterworth Heineman, Oxford</a:t>
            </a:r>
            <a:endParaRPr sz="4850">
              <a:solidFill>
                <a:srgbClr val="222222"/>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chemeClr val="dk1"/>
                </a:solidFill>
                <a:latin typeface="Times New Roman"/>
                <a:ea typeface="Times New Roman"/>
                <a:cs typeface="Times New Roman"/>
                <a:sym typeface="Times New Roman"/>
              </a:rPr>
              <a:t>Walker, J. (2013) Introduction to Hospitality Management, Pearson, London</a:t>
            </a:r>
            <a:endParaRPr sz="485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4850">
                <a:solidFill>
                  <a:srgbClr val="222222"/>
                </a:solidFill>
                <a:latin typeface="Times New Roman"/>
                <a:ea typeface="Times New Roman"/>
                <a:cs typeface="Times New Roman"/>
                <a:sym typeface="Times New Roman"/>
              </a:rPr>
              <a:t>Wood, R.C., (2015). Hospitality Management: a brief introduction, Sage, London.</a:t>
            </a:r>
            <a:endParaRPr sz="4850">
              <a:solidFill>
                <a:srgbClr val="222222"/>
              </a:solidFill>
              <a:latin typeface="Times New Roman"/>
              <a:ea typeface="Times New Roman"/>
              <a:cs typeface="Times New Roman"/>
              <a:sym typeface="Times New Roman"/>
            </a:endParaRPr>
          </a:p>
          <a:p>
            <a:pPr marL="0" lvl="0" indent="0" algn="l" rtl="0">
              <a:spcBef>
                <a:spcPts val="1000"/>
              </a:spcBef>
              <a:spcAft>
                <a:spcPts val="1200"/>
              </a:spcAft>
              <a:buNone/>
            </a:pPr>
            <a:endParaRPr>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89989" y="1861729"/>
            <a:ext cx="4134990" cy="923330"/>
          </a:xfrm>
          <a:prstGeom prst="rect">
            <a:avLst/>
          </a:prstGeom>
          <a:noFill/>
        </p:spPr>
        <p:txBody>
          <a:bodyPr wrap="square" lIns="91440" tIns="45720" rIns="91440" bIns="45720">
            <a:spAutoFit/>
          </a:bodyPr>
          <a:lstStyle/>
          <a:p>
            <a:pPr algn="ctr"/>
            <a:r>
              <a:rPr lang="en-IN"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rPr>
              <a:t>Thank you</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2614</Words>
  <Application>Microsoft Office PowerPoint</Application>
  <PresentationFormat>On-screen Show (16:9)</PresentationFormat>
  <Paragraphs>114</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Times New Roman</vt:lpstr>
      <vt:lpstr>Simple Light</vt:lpstr>
      <vt:lpstr>International Hotel Management </vt:lpstr>
      <vt:lpstr>TABLE OF CONTENTS </vt:lpstr>
      <vt:lpstr> Introduction</vt:lpstr>
      <vt:lpstr>JW Marriott</vt:lpstr>
      <vt:lpstr>JW Marriott main consumers</vt:lpstr>
      <vt:lpstr>The Nature, Scope and Role of the Guest Services and Facilities that are Provided to Guests by the JW Marriot</vt:lpstr>
      <vt:lpstr>The Nature, Scope and Role of the Guest Services and Facilities that are Provided to Guests by the JW Marriot</vt:lpstr>
      <vt:lpstr>The Nature, Scope and Role of the Guest Services and Facilities that are Provided to Guests by the JW Marriot</vt:lpstr>
      <vt:lpstr>Need to Consider the Role and Function of Guest Services</vt:lpstr>
      <vt:lpstr>Importance of Hospitality and How Hotels Meet Guest Expectation</vt:lpstr>
      <vt:lpstr>Importance of Hospitality and How Hotels Meet Guest Expectation</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
  <cp:lastModifiedBy>Alina Tolescu</cp:lastModifiedBy>
  <cp:revision>4</cp:revision>
  <dcterms:modified xsi:type="dcterms:W3CDTF">2023-05-24T21:46:08Z</dcterms:modified>
</cp:coreProperties>
</file>