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4"/>
  </p:sldMasterIdLst>
  <p:notesMasterIdLst>
    <p:notesMasterId r:id="rId17"/>
  </p:notes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A94AB6-7078-47B7-8FD6-CED64696E35D}" v="7" dt="2026-10-10T09:59:51.244"/>
    <p1510:client id="{D2D7A2EC-562A-4003-B6DC-663DC3CE756D}" v="27" dt="2026-10-09T20:15:32.3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823" autoAdjust="0"/>
  </p:normalViewPr>
  <p:slideViewPr>
    <p:cSldViewPr snapToGrid="0">
      <p:cViewPr varScale="1">
        <p:scale>
          <a:sx n="75" d="100"/>
          <a:sy n="75" d="100"/>
        </p:scale>
        <p:origin x="97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AWAJA WASEEM" userId="87b3c7c8687c3091" providerId="LiveId" clId="{E9BFEBBF-4E69-4917-BAAD-D9F9143A7CB5}"/>
    <pc:docChg chg="custSel modSld">
      <pc:chgData name="KHAWAJA WASEEM" userId="87b3c7c8687c3091" providerId="LiveId" clId="{E9BFEBBF-4E69-4917-BAAD-D9F9143A7CB5}" dt="2026-10-10T10:41:54.635" v="1206" actId="255"/>
      <pc:docMkLst>
        <pc:docMk/>
      </pc:docMkLst>
      <pc:sldChg chg="modSp mod">
        <pc:chgData name="KHAWAJA WASEEM" userId="87b3c7c8687c3091" providerId="LiveId" clId="{E9BFEBBF-4E69-4917-BAAD-D9F9143A7CB5}" dt="2026-10-10T10:41:54.635" v="1206" actId="255"/>
        <pc:sldMkLst>
          <pc:docMk/>
          <pc:sldMk cId="764605052" sldId="261"/>
        </pc:sldMkLst>
        <pc:spChg chg="mod">
          <ac:chgData name="KHAWAJA WASEEM" userId="87b3c7c8687c3091" providerId="LiveId" clId="{E9BFEBBF-4E69-4917-BAAD-D9F9143A7CB5}" dt="2026-10-10T10:41:54.635" v="1206" actId="255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KHAWAJA WASEEM" userId="87b3c7c8687c3091" providerId="LiveId" clId="{E9BFEBBF-4E69-4917-BAAD-D9F9143A7CB5}" dt="2026-10-10T10:38:57.609" v="117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KHAWAJA WASEEM" userId="87b3c7c8687c3091" providerId="LiveId" clId="{E9BFEBBF-4E69-4917-BAAD-D9F9143A7CB5}" dt="2026-10-10T10:41:24.280" v="1205" actId="14100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">
        <pc:chgData name="KHAWAJA WASEEM" userId="87b3c7c8687c3091" providerId="LiveId" clId="{E9BFEBBF-4E69-4917-BAAD-D9F9143A7CB5}" dt="2026-10-10T10:08:25.385" v="1015" actId="207"/>
        <pc:sldMkLst>
          <pc:docMk/>
          <pc:sldMk cId="2319079123" sldId="337"/>
        </pc:sldMkLst>
        <pc:spChg chg="add del mod">
          <ac:chgData name="KHAWAJA WASEEM" userId="87b3c7c8687c3091" providerId="LiveId" clId="{E9BFEBBF-4E69-4917-BAAD-D9F9143A7CB5}" dt="2026-10-10T09:52:05.259" v="314"/>
          <ac:spMkLst>
            <pc:docMk/>
            <pc:sldMk cId="2319079123" sldId="337"/>
            <ac:spMk id="4" creationId="{A0CCC0CE-9761-0460-16B6-51F1C4D21B9C}"/>
          </ac:spMkLst>
        </pc:spChg>
        <pc:spChg chg="add del mod">
          <ac:chgData name="KHAWAJA WASEEM" userId="87b3c7c8687c3091" providerId="LiveId" clId="{E9BFEBBF-4E69-4917-BAAD-D9F9143A7CB5}" dt="2026-10-10T09:52:05.265" v="316"/>
          <ac:spMkLst>
            <pc:docMk/>
            <pc:sldMk cId="2319079123" sldId="337"/>
            <ac:spMk id="5" creationId="{C495C36D-FD72-E926-AB9E-84C6DE027273}"/>
          </ac:spMkLst>
        </pc:spChg>
        <pc:spChg chg="add del mod">
          <ac:chgData name="KHAWAJA WASEEM" userId="87b3c7c8687c3091" providerId="LiveId" clId="{E9BFEBBF-4E69-4917-BAAD-D9F9143A7CB5}" dt="2026-10-10T09:55:57.980" v="365"/>
          <ac:spMkLst>
            <pc:docMk/>
            <pc:sldMk cId="2319079123" sldId="337"/>
            <ac:spMk id="6" creationId="{E1A6E034-71C6-A461-D1BD-C9947EC445E7}"/>
          </ac:spMkLst>
        </pc:spChg>
        <pc:spChg chg="add mod">
          <ac:chgData name="KHAWAJA WASEEM" userId="87b3c7c8687c3091" providerId="LiveId" clId="{E9BFEBBF-4E69-4917-BAAD-D9F9143A7CB5}" dt="2026-10-10T10:08:25.385" v="1015" actId="207"/>
          <ac:spMkLst>
            <pc:docMk/>
            <pc:sldMk cId="2319079123" sldId="337"/>
            <ac:spMk id="7" creationId="{56B4C30E-63B3-3D25-73BA-50A7B48F80BE}"/>
          </ac:spMkLst>
        </pc:spChg>
        <pc:spChg chg="add del mod">
          <ac:chgData name="KHAWAJA WASEEM" userId="87b3c7c8687c3091" providerId="LiveId" clId="{E9BFEBBF-4E69-4917-BAAD-D9F9143A7CB5}" dt="2026-10-10T10:07:35.655" v="1013"/>
          <ac:spMkLst>
            <pc:docMk/>
            <pc:sldMk cId="2319079123" sldId="337"/>
            <ac:spMk id="8" creationId="{7A8B4581-C3D1-5307-9CF1-285871AA5A70}"/>
          </ac:spMkLst>
        </pc:spChg>
        <pc:spChg chg="add mod">
          <ac:chgData name="KHAWAJA WASEEM" userId="87b3c7c8687c3091" providerId="LiveId" clId="{E9BFEBBF-4E69-4917-BAAD-D9F9143A7CB5}" dt="2026-10-10T10:07:47.043" v="1014" actId="1076"/>
          <ac:spMkLst>
            <pc:docMk/>
            <pc:sldMk cId="2319079123" sldId="337"/>
            <ac:spMk id="9" creationId="{F03B1B0B-A28E-CF78-BB95-1C8E046FA81F}"/>
          </ac:spMkLst>
        </pc:spChg>
        <pc:spChg chg="mod">
          <ac:chgData name="KHAWAJA WASEEM" userId="87b3c7c8687c3091" providerId="LiveId" clId="{E9BFEBBF-4E69-4917-BAAD-D9F9143A7CB5}" dt="2026-10-10T10:07:33.033" v="1011" actId="14100"/>
          <ac:spMkLst>
            <pc:docMk/>
            <pc:sldMk cId="2319079123" sldId="337"/>
            <ac:spMk id="11" creationId="{BF64B474-12AE-56B2-3DDA-D30A123D512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BF7B7F-F6E8-44E5-87D5-BB2F94C290F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22382E7-11CD-4B28-A380-3855747C371F}">
      <dgm:prSet/>
      <dgm:spPr/>
      <dgm:t>
        <a:bodyPr/>
        <a:lstStyle/>
        <a:p>
          <a:r>
            <a:rPr lang="en-GB" b="1"/>
            <a:t>Student Name:	Khawaja M Waseem</a:t>
          </a:r>
          <a:endParaRPr lang="en-US"/>
        </a:p>
      </dgm:t>
    </dgm:pt>
    <dgm:pt modelId="{5B277897-0A93-4C0B-B426-967F2BA2013A}" type="parTrans" cxnId="{C18FC990-257E-41EA-BD8D-A2B315AA5F10}">
      <dgm:prSet/>
      <dgm:spPr/>
      <dgm:t>
        <a:bodyPr/>
        <a:lstStyle/>
        <a:p>
          <a:endParaRPr lang="en-US"/>
        </a:p>
      </dgm:t>
    </dgm:pt>
    <dgm:pt modelId="{402F724D-7D36-416A-8D60-423906048C3D}" type="sibTrans" cxnId="{C18FC990-257E-41EA-BD8D-A2B315AA5F10}">
      <dgm:prSet/>
      <dgm:spPr/>
      <dgm:t>
        <a:bodyPr/>
        <a:lstStyle/>
        <a:p>
          <a:endParaRPr lang="en-US"/>
        </a:p>
      </dgm:t>
    </dgm:pt>
    <dgm:pt modelId="{7615D712-C2EA-4B2A-98EC-A7A4F079A049}">
      <dgm:prSet/>
      <dgm:spPr/>
      <dgm:t>
        <a:bodyPr/>
        <a:lstStyle/>
        <a:p>
          <a:r>
            <a:rPr lang="en-GB" b="1"/>
            <a:t>Student ID:		2522357</a:t>
          </a:r>
          <a:endParaRPr lang="en-US"/>
        </a:p>
      </dgm:t>
    </dgm:pt>
    <dgm:pt modelId="{7BAD6DD3-C642-4348-B7CC-AAD7237CF01F}" type="parTrans" cxnId="{43AEEDD3-1A13-419E-B448-45F9455EA1E0}">
      <dgm:prSet/>
      <dgm:spPr/>
      <dgm:t>
        <a:bodyPr/>
        <a:lstStyle/>
        <a:p>
          <a:endParaRPr lang="en-US"/>
        </a:p>
      </dgm:t>
    </dgm:pt>
    <dgm:pt modelId="{C4A788C8-091A-4A84-A11F-B2FF039697A5}" type="sibTrans" cxnId="{43AEEDD3-1A13-419E-B448-45F9455EA1E0}">
      <dgm:prSet/>
      <dgm:spPr/>
      <dgm:t>
        <a:bodyPr/>
        <a:lstStyle/>
        <a:p>
          <a:endParaRPr lang="en-US"/>
        </a:p>
      </dgm:t>
    </dgm:pt>
    <dgm:pt modelId="{087FC9E7-2A17-4CBD-A9E3-D4F2176198BC}">
      <dgm:prSet/>
      <dgm:spPr/>
      <dgm:t>
        <a:bodyPr/>
        <a:lstStyle/>
        <a:p>
          <a:r>
            <a:rPr lang="en-GB" b="1"/>
            <a:t>Lecturer’s Name:	Dr.Ms Yetunde Everard-Igweh</a:t>
          </a:r>
          <a:endParaRPr lang="en-US"/>
        </a:p>
      </dgm:t>
    </dgm:pt>
    <dgm:pt modelId="{303917FF-1633-46EB-BB0D-E3FCC2F50683}" type="parTrans" cxnId="{04AD4884-7335-4499-942D-8D974945FFD8}">
      <dgm:prSet/>
      <dgm:spPr/>
      <dgm:t>
        <a:bodyPr/>
        <a:lstStyle/>
        <a:p>
          <a:endParaRPr lang="en-US"/>
        </a:p>
      </dgm:t>
    </dgm:pt>
    <dgm:pt modelId="{9C5256B0-8158-47E0-9A18-6BD6A8E99062}" type="sibTrans" cxnId="{04AD4884-7335-4499-942D-8D974945FFD8}">
      <dgm:prSet/>
      <dgm:spPr/>
      <dgm:t>
        <a:bodyPr/>
        <a:lstStyle/>
        <a:p>
          <a:endParaRPr lang="en-US"/>
        </a:p>
      </dgm:t>
    </dgm:pt>
    <dgm:pt modelId="{F6EB9F2F-12F0-4E38-BD90-0F6CD7C3BA77}">
      <dgm:prSet/>
      <dgm:spPr/>
      <dgm:t>
        <a:bodyPr/>
        <a:lstStyle/>
        <a:p>
          <a:r>
            <a:rPr lang="en-GB" b="1"/>
            <a:t>Module Code: 	</a:t>
          </a:r>
          <a:r>
            <a:rPr lang="en-GB"/>
            <a:t>LCLM 4004</a:t>
          </a:r>
          <a:endParaRPr lang="en-US"/>
        </a:p>
      </dgm:t>
    </dgm:pt>
    <dgm:pt modelId="{DF5B6C2C-C28E-415E-8A41-A51408399BC1}" type="parTrans" cxnId="{0601290D-192D-43D7-ACF3-2DFAD30FA0F2}">
      <dgm:prSet/>
      <dgm:spPr/>
      <dgm:t>
        <a:bodyPr/>
        <a:lstStyle/>
        <a:p>
          <a:endParaRPr lang="en-US"/>
        </a:p>
      </dgm:t>
    </dgm:pt>
    <dgm:pt modelId="{874010C2-81FC-4DA3-BD48-F98193784B26}" type="sibTrans" cxnId="{0601290D-192D-43D7-ACF3-2DFAD30FA0F2}">
      <dgm:prSet/>
      <dgm:spPr/>
      <dgm:t>
        <a:bodyPr/>
        <a:lstStyle/>
        <a:p>
          <a:endParaRPr lang="en-US"/>
        </a:p>
      </dgm:t>
    </dgm:pt>
    <dgm:pt modelId="{DC6D2508-5758-475A-BDB9-067F816EBEED}">
      <dgm:prSet/>
      <dgm:spPr/>
      <dgm:t>
        <a:bodyPr/>
        <a:lstStyle/>
        <a:p>
          <a:r>
            <a:rPr lang="en-GB" b="1"/>
            <a:t>Module Name: 	</a:t>
          </a:r>
          <a:r>
            <a:rPr lang="en-GB"/>
            <a:t>Problem Solving and Decision-Making</a:t>
          </a:r>
          <a:endParaRPr lang="en-US"/>
        </a:p>
      </dgm:t>
    </dgm:pt>
    <dgm:pt modelId="{82A8688E-5B8A-4376-87B5-DF775C711756}" type="parTrans" cxnId="{D62F86B9-2853-4080-9C43-A3AFEA441AC2}">
      <dgm:prSet/>
      <dgm:spPr/>
      <dgm:t>
        <a:bodyPr/>
        <a:lstStyle/>
        <a:p>
          <a:endParaRPr lang="en-US"/>
        </a:p>
      </dgm:t>
    </dgm:pt>
    <dgm:pt modelId="{E3E8EC30-2FAA-4898-9738-3608607664F9}" type="sibTrans" cxnId="{D62F86B9-2853-4080-9C43-A3AFEA441AC2}">
      <dgm:prSet/>
      <dgm:spPr/>
      <dgm:t>
        <a:bodyPr/>
        <a:lstStyle/>
        <a:p>
          <a:endParaRPr lang="en-US"/>
        </a:p>
      </dgm:t>
    </dgm:pt>
    <dgm:pt modelId="{A2401010-280D-4C99-A457-720DBA9504CC}">
      <dgm:prSet/>
      <dgm:spPr/>
      <dgm:t>
        <a:bodyPr/>
        <a:lstStyle/>
        <a:p>
          <a:r>
            <a:rPr lang="en-GB" b="1"/>
            <a:t>Component 1: 	</a:t>
          </a:r>
          <a:r>
            <a:rPr lang="en-GB"/>
            <a:t>Basil’s Bakery</a:t>
          </a:r>
          <a:endParaRPr lang="en-US"/>
        </a:p>
      </dgm:t>
    </dgm:pt>
    <dgm:pt modelId="{5062549A-8FD6-4551-BE58-A00E83FC3AB2}" type="parTrans" cxnId="{5C0A3BC0-E077-48E0-8367-787A35C46157}">
      <dgm:prSet/>
      <dgm:spPr/>
      <dgm:t>
        <a:bodyPr/>
        <a:lstStyle/>
        <a:p>
          <a:endParaRPr lang="en-US"/>
        </a:p>
      </dgm:t>
    </dgm:pt>
    <dgm:pt modelId="{EB3E0852-1255-4BC6-9788-8E5303B4FBA4}" type="sibTrans" cxnId="{5C0A3BC0-E077-48E0-8367-787A35C46157}">
      <dgm:prSet/>
      <dgm:spPr/>
      <dgm:t>
        <a:bodyPr/>
        <a:lstStyle/>
        <a:p>
          <a:endParaRPr lang="en-US"/>
        </a:p>
      </dgm:t>
    </dgm:pt>
    <dgm:pt modelId="{BEDE6193-C897-4418-8558-E5BCEBAC7068}" type="pres">
      <dgm:prSet presAssocID="{C5BF7B7F-F6E8-44E5-87D5-BB2F94C290FD}" presName="linear" presStyleCnt="0">
        <dgm:presLayoutVars>
          <dgm:animLvl val="lvl"/>
          <dgm:resizeHandles val="exact"/>
        </dgm:presLayoutVars>
      </dgm:prSet>
      <dgm:spPr/>
    </dgm:pt>
    <dgm:pt modelId="{AE0CF743-799C-480C-A53F-E302FD91D6C6}" type="pres">
      <dgm:prSet presAssocID="{A22382E7-11CD-4B28-A380-3855747C371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3579A60-831B-4DC9-B18A-FCDB660FFE67}" type="pres">
      <dgm:prSet presAssocID="{402F724D-7D36-416A-8D60-423906048C3D}" presName="spacer" presStyleCnt="0"/>
      <dgm:spPr/>
    </dgm:pt>
    <dgm:pt modelId="{E2A34644-B2FF-44DF-B138-317E3FB3FE83}" type="pres">
      <dgm:prSet presAssocID="{7615D712-C2EA-4B2A-98EC-A7A4F079A04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B03DB47-2B2B-44F6-8EA4-82D2031AB4DE}" type="pres">
      <dgm:prSet presAssocID="{C4A788C8-091A-4A84-A11F-B2FF039697A5}" presName="spacer" presStyleCnt="0"/>
      <dgm:spPr/>
    </dgm:pt>
    <dgm:pt modelId="{759B7F5E-3814-41D3-92EF-3513FFA8B1F3}" type="pres">
      <dgm:prSet presAssocID="{087FC9E7-2A17-4CBD-A9E3-D4F2176198B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A5551ED-FA51-47CC-A9F3-8A7820A642F4}" type="pres">
      <dgm:prSet presAssocID="{9C5256B0-8158-47E0-9A18-6BD6A8E99062}" presName="spacer" presStyleCnt="0"/>
      <dgm:spPr/>
    </dgm:pt>
    <dgm:pt modelId="{95F1A320-59F3-444C-9024-ACFF44C7C33E}" type="pres">
      <dgm:prSet presAssocID="{F6EB9F2F-12F0-4E38-BD90-0F6CD7C3BA7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90A430E-7B4F-4844-A861-7A209F10AD22}" type="pres">
      <dgm:prSet presAssocID="{874010C2-81FC-4DA3-BD48-F98193784B26}" presName="spacer" presStyleCnt="0"/>
      <dgm:spPr/>
    </dgm:pt>
    <dgm:pt modelId="{8A6F15A9-F077-4724-A3EE-E42582F405FA}" type="pres">
      <dgm:prSet presAssocID="{DC6D2508-5758-475A-BDB9-067F816EBEE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D61886-6B79-4EBC-9D66-72C5C71451A3}" type="pres">
      <dgm:prSet presAssocID="{E3E8EC30-2FAA-4898-9738-3608607664F9}" presName="spacer" presStyleCnt="0"/>
      <dgm:spPr/>
    </dgm:pt>
    <dgm:pt modelId="{FCF9144B-5230-4605-B001-B46403724FC6}" type="pres">
      <dgm:prSet presAssocID="{A2401010-280D-4C99-A457-720DBA9504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601290D-192D-43D7-ACF3-2DFAD30FA0F2}" srcId="{C5BF7B7F-F6E8-44E5-87D5-BB2F94C290FD}" destId="{F6EB9F2F-12F0-4E38-BD90-0F6CD7C3BA77}" srcOrd="3" destOrd="0" parTransId="{DF5B6C2C-C28E-415E-8A41-A51408399BC1}" sibTransId="{874010C2-81FC-4DA3-BD48-F98193784B26}"/>
    <dgm:cxn modelId="{04AD4884-7335-4499-942D-8D974945FFD8}" srcId="{C5BF7B7F-F6E8-44E5-87D5-BB2F94C290FD}" destId="{087FC9E7-2A17-4CBD-A9E3-D4F2176198BC}" srcOrd="2" destOrd="0" parTransId="{303917FF-1633-46EB-BB0D-E3FCC2F50683}" sibTransId="{9C5256B0-8158-47E0-9A18-6BD6A8E99062}"/>
    <dgm:cxn modelId="{4D6CD084-CE45-45FE-BC6E-723649D27337}" type="presOf" srcId="{F6EB9F2F-12F0-4E38-BD90-0F6CD7C3BA77}" destId="{95F1A320-59F3-444C-9024-ACFF44C7C33E}" srcOrd="0" destOrd="0" presId="urn:microsoft.com/office/officeart/2005/8/layout/vList2"/>
    <dgm:cxn modelId="{C18FC990-257E-41EA-BD8D-A2B315AA5F10}" srcId="{C5BF7B7F-F6E8-44E5-87D5-BB2F94C290FD}" destId="{A22382E7-11CD-4B28-A380-3855747C371F}" srcOrd="0" destOrd="0" parTransId="{5B277897-0A93-4C0B-B426-967F2BA2013A}" sibTransId="{402F724D-7D36-416A-8D60-423906048C3D}"/>
    <dgm:cxn modelId="{1D508C9D-EF38-42B6-A3B7-CF9CE785293F}" type="presOf" srcId="{DC6D2508-5758-475A-BDB9-067F816EBEED}" destId="{8A6F15A9-F077-4724-A3EE-E42582F405FA}" srcOrd="0" destOrd="0" presId="urn:microsoft.com/office/officeart/2005/8/layout/vList2"/>
    <dgm:cxn modelId="{D62F86B9-2853-4080-9C43-A3AFEA441AC2}" srcId="{C5BF7B7F-F6E8-44E5-87D5-BB2F94C290FD}" destId="{DC6D2508-5758-475A-BDB9-067F816EBEED}" srcOrd="4" destOrd="0" parTransId="{82A8688E-5B8A-4376-87B5-DF775C711756}" sibTransId="{E3E8EC30-2FAA-4898-9738-3608607664F9}"/>
    <dgm:cxn modelId="{5C0A3BC0-E077-48E0-8367-787A35C46157}" srcId="{C5BF7B7F-F6E8-44E5-87D5-BB2F94C290FD}" destId="{A2401010-280D-4C99-A457-720DBA9504CC}" srcOrd="5" destOrd="0" parTransId="{5062549A-8FD6-4551-BE58-A00E83FC3AB2}" sibTransId="{EB3E0852-1255-4BC6-9788-8E5303B4FBA4}"/>
    <dgm:cxn modelId="{68847ACA-C7D6-4988-9EF6-63ACE6C13E38}" type="presOf" srcId="{7615D712-C2EA-4B2A-98EC-A7A4F079A049}" destId="{E2A34644-B2FF-44DF-B138-317E3FB3FE83}" srcOrd="0" destOrd="0" presId="urn:microsoft.com/office/officeart/2005/8/layout/vList2"/>
    <dgm:cxn modelId="{2E2668D1-17FE-4DDA-A425-4627E0D96B77}" type="presOf" srcId="{A22382E7-11CD-4B28-A380-3855747C371F}" destId="{AE0CF743-799C-480C-A53F-E302FD91D6C6}" srcOrd="0" destOrd="0" presId="urn:microsoft.com/office/officeart/2005/8/layout/vList2"/>
    <dgm:cxn modelId="{43AEEDD3-1A13-419E-B448-45F9455EA1E0}" srcId="{C5BF7B7F-F6E8-44E5-87D5-BB2F94C290FD}" destId="{7615D712-C2EA-4B2A-98EC-A7A4F079A049}" srcOrd="1" destOrd="0" parTransId="{7BAD6DD3-C642-4348-B7CC-AAD7237CF01F}" sibTransId="{C4A788C8-091A-4A84-A11F-B2FF039697A5}"/>
    <dgm:cxn modelId="{D94304D6-3935-4911-A847-1DFD4467D638}" type="presOf" srcId="{C5BF7B7F-F6E8-44E5-87D5-BB2F94C290FD}" destId="{BEDE6193-C897-4418-8558-E5BCEBAC7068}" srcOrd="0" destOrd="0" presId="urn:microsoft.com/office/officeart/2005/8/layout/vList2"/>
    <dgm:cxn modelId="{E347F2D8-3287-48A4-9842-674CAA546650}" type="presOf" srcId="{087FC9E7-2A17-4CBD-A9E3-D4F2176198BC}" destId="{759B7F5E-3814-41D3-92EF-3513FFA8B1F3}" srcOrd="0" destOrd="0" presId="urn:microsoft.com/office/officeart/2005/8/layout/vList2"/>
    <dgm:cxn modelId="{44CF3DEA-695B-493A-9442-88D5C7926D18}" type="presOf" srcId="{A2401010-280D-4C99-A457-720DBA9504CC}" destId="{FCF9144B-5230-4605-B001-B46403724FC6}" srcOrd="0" destOrd="0" presId="urn:microsoft.com/office/officeart/2005/8/layout/vList2"/>
    <dgm:cxn modelId="{F89C8797-C90F-4BEB-B134-D82CF6C023B9}" type="presParOf" srcId="{BEDE6193-C897-4418-8558-E5BCEBAC7068}" destId="{AE0CF743-799C-480C-A53F-E302FD91D6C6}" srcOrd="0" destOrd="0" presId="urn:microsoft.com/office/officeart/2005/8/layout/vList2"/>
    <dgm:cxn modelId="{F4657F60-C350-43B5-A81D-C03C01763483}" type="presParOf" srcId="{BEDE6193-C897-4418-8558-E5BCEBAC7068}" destId="{13579A60-831B-4DC9-B18A-FCDB660FFE67}" srcOrd="1" destOrd="0" presId="urn:microsoft.com/office/officeart/2005/8/layout/vList2"/>
    <dgm:cxn modelId="{21EC31BA-A76E-40E0-B442-D64E6E810177}" type="presParOf" srcId="{BEDE6193-C897-4418-8558-E5BCEBAC7068}" destId="{E2A34644-B2FF-44DF-B138-317E3FB3FE83}" srcOrd="2" destOrd="0" presId="urn:microsoft.com/office/officeart/2005/8/layout/vList2"/>
    <dgm:cxn modelId="{60874487-428D-4B8D-944D-BF25AE7DD77A}" type="presParOf" srcId="{BEDE6193-C897-4418-8558-E5BCEBAC7068}" destId="{1B03DB47-2B2B-44F6-8EA4-82D2031AB4DE}" srcOrd="3" destOrd="0" presId="urn:microsoft.com/office/officeart/2005/8/layout/vList2"/>
    <dgm:cxn modelId="{2A0B3D0C-98C6-4EBB-AE0E-6BAA41401B0B}" type="presParOf" srcId="{BEDE6193-C897-4418-8558-E5BCEBAC7068}" destId="{759B7F5E-3814-41D3-92EF-3513FFA8B1F3}" srcOrd="4" destOrd="0" presId="urn:microsoft.com/office/officeart/2005/8/layout/vList2"/>
    <dgm:cxn modelId="{5611CD54-1850-425C-92E2-A3D3057B0101}" type="presParOf" srcId="{BEDE6193-C897-4418-8558-E5BCEBAC7068}" destId="{2A5551ED-FA51-47CC-A9F3-8A7820A642F4}" srcOrd="5" destOrd="0" presId="urn:microsoft.com/office/officeart/2005/8/layout/vList2"/>
    <dgm:cxn modelId="{5892A902-9402-41D4-AD3F-E92F39A0175F}" type="presParOf" srcId="{BEDE6193-C897-4418-8558-E5BCEBAC7068}" destId="{95F1A320-59F3-444C-9024-ACFF44C7C33E}" srcOrd="6" destOrd="0" presId="urn:microsoft.com/office/officeart/2005/8/layout/vList2"/>
    <dgm:cxn modelId="{656106E9-D669-4918-BA3B-34FE4C750E78}" type="presParOf" srcId="{BEDE6193-C897-4418-8558-E5BCEBAC7068}" destId="{790A430E-7B4F-4844-A861-7A209F10AD22}" srcOrd="7" destOrd="0" presId="urn:microsoft.com/office/officeart/2005/8/layout/vList2"/>
    <dgm:cxn modelId="{A3048FAF-3767-4472-BADF-ADC45B2C104F}" type="presParOf" srcId="{BEDE6193-C897-4418-8558-E5BCEBAC7068}" destId="{8A6F15A9-F077-4724-A3EE-E42582F405FA}" srcOrd="8" destOrd="0" presId="urn:microsoft.com/office/officeart/2005/8/layout/vList2"/>
    <dgm:cxn modelId="{91AE6E3E-EEB8-45FE-8AD3-14B3C030A987}" type="presParOf" srcId="{BEDE6193-C897-4418-8558-E5BCEBAC7068}" destId="{4DD61886-6B79-4EBC-9D66-72C5C71451A3}" srcOrd="9" destOrd="0" presId="urn:microsoft.com/office/officeart/2005/8/layout/vList2"/>
    <dgm:cxn modelId="{705D4CF1-23F8-4102-8F5B-97D962301A37}" type="presParOf" srcId="{BEDE6193-C897-4418-8558-E5BCEBAC7068}" destId="{FCF9144B-5230-4605-B001-B46403724F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0D2E61-618F-4C12-B382-D06BB1735B7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8AF5A50-3332-4599-8D16-A580067F1B83}">
      <dgm:prSet/>
      <dgm:spPr/>
      <dgm:t>
        <a:bodyPr/>
        <a:lstStyle/>
        <a:p>
          <a:r>
            <a:rPr lang="en-GB"/>
            <a:t>Good morning. My name is Khawaja M Waseem</a:t>
          </a:r>
          <a:endParaRPr lang="en-US"/>
        </a:p>
      </dgm:t>
    </dgm:pt>
    <dgm:pt modelId="{9208CBD9-010F-4095-A02D-F95959150BE0}" type="parTrans" cxnId="{68D04599-3F31-4954-A61A-D68C798B2C1C}">
      <dgm:prSet/>
      <dgm:spPr/>
      <dgm:t>
        <a:bodyPr/>
        <a:lstStyle/>
        <a:p>
          <a:endParaRPr lang="en-US"/>
        </a:p>
      </dgm:t>
    </dgm:pt>
    <dgm:pt modelId="{740FC2CC-9D83-4C0E-A346-699C39AC3CB0}" type="sibTrans" cxnId="{68D04599-3F31-4954-A61A-D68C798B2C1C}">
      <dgm:prSet/>
      <dgm:spPr/>
      <dgm:t>
        <a:bodyPr/>
        <a:lstStyle/>
        <a:p>
          <a:endParaRPr lang="en-US"/>
        </a:p>
      </dgm:t>
    </dgm:pt>
    <dgm:pt modelId="{C34D9222-B6A4-42EA-9328-2E372D2D0219}">
      <dgm:prSet/>
      <dgm:spPr/>
      <dgm:t>
        <a:bodyPr/>
        <a:lstStyle/>
        <a:p>
          <a:r>
            <a:rPr lang="en-GB"/>
            <a:t>In my presentation I will</a:t>
          </a:r>
          <a:endParaRPr lang="en-US"/>
        </a:p>
      </dgm:t>
    </dgm:pt>
    <dgm:pt modelId="{9576D093-5059-4700-B057-09500798D13C}" type="parTrans" cxnId="{12A7C6B5-748F-4D3E-9378-B2D539457769}">
      <dgm:prSet/>
      <dgm:spPr/>
      <dgm:t>
        <a:bodyPr/>
        <a:lstStyle/>
        <a:p>
          <a:endParaRPr lang="en-US"/>
        </a:p>
      </dgm:t>
    </dgm:pt>
    <dgm:pt modelId="{BB2A10B9-C710-4974-9026-C716E65E692E}" type="sibTrans" cxnId="{12A7C6B5-748F-4D3E-9378-B2D539457769}">
      <dgm:prSet/>
      <dgm:spPr/>
      <dgm:t>
        <a:bodyPr/>
        <a:lstStyle/>
        <a:p>
          <a:endParaRPr lang="en-US"/>
        </a:p>
      </dgm:t>
    </dgm:pt>
    <dgm:pt modelId="{E1C4689C-A608-4D5E-B405-E0D56B98D9D5}">
      <dgm:prSet/>
      <dgm:spPr/>
      <dgm:t>
        <a:bodyPr/>
        <a:lstStyle/>
        <a:p>
          <a:r>
            <a:rPr lang="en-GB" dirty="0"/>
            <a:t>Provide an overview of Basil’s Bakery and the nature and scope of the problems they are encountering.</a:t>
          </a:r>
          <a:endParaRPr lang="en-US" dirty="0"/>
        </a:p>
      </dgm:t>
    </dgm:pt>
    <dgm:pt modelId="{D90F95BD-F2F7-4684-B998-4AB088F7529F}" type="parTrans" cxnId="{1CE4BF0D-597A-401A-A913-7B667A9B5D33}">
      <dgm:prSet/>
      <dgm:spPr/>
      <dgm:t>
        <a:bodyPr/>
        <a:lstStyle/>
        <a:p>
          <a:endParaRPr lang="en-US"/>
        </a:p>
      </dgm:t>
    </dgm:pt>
    <dgm:pt modelId="{DAFDAB58-901F-4B74-AD2C-CD62515113AC}" type="sibTrans" cxnId="{1CE4BF0D-597A-401A-A913-7B667A9B5D33}">
      <dgm:prSet/>
      <dgm:spPr/>
      <dgm:t>
        <a:bodyPr/>
        <a:lstStyle/>
        <a:p>
          <a:endParaRPr lang="en-US"/>
        </a:p>
      </dgm:t>
    </dgm:pt>
    <dgm:pt modelId="{48846BAF-994E-4376-80DD-8D4D9F16274F}">
      <dgm:prSet/>
      <dgm:spPr/>
      <dgm:t>
        <a:bodyPr/>
        <a:lstStyle/>
        <a:p>
          <a:r>
            <a:rPr lang="en-GB" dirty="0"/>
            <a:t>Provide a critique and application of the PESTEL framework.</a:t>
          </a:r>
          <a:endParaRPr lang="en-US" dirty="0"/>
        </a:p>
      </dgm:t>
    </dgm:pt>
    <dgm:pt modelId="{AAC4ECBF-70D9-44B3-B9F1-6A12F35D62F0}" type="parTrans" cxnId="{5EE3A7EB-6563-4E93-AE9F-AC24C3F9C4E8}">
      <dgm:prSet/>
      <dgm:spPr/>
      <dgm:t>
        <a:bodyPr/>
        <a:lstStyle/>
        <a:p>
          <a:endParaRPr lang="en-US"/>
        </a:p>
      </dgm:t>
    </dgm:pt>
    <dgm:pt modelId="{E27533EC-7090-4D04-A605-BE14DDF4DAFD}" type="sibTrans" cxnId="{5EE3A7EB-6563-4E93-AE9F-AC24C3F9C4E8}">
      <dgm:prSet/>
      <dgm:spPr/>
      <dgm:t>
        <a:bodyPr/>
        <a:lstStyle/>
        <a:p>
          <a:endParaRPr lang="en-US"/>
        </a:p>
      </dgm:t>
    </dgm:pt>
    <dgm:pt modelId="{05247B36-3940-4179-A559-86EDC70DF45C}">
      <dgm:prSet/>
      <dgm:spPr/>
      <dgm:t>
        <a:bodyPr/>
        <a:lstStyle/>
        <a:p>
          <a:r>
            <a:rPr lang="en-GB" dirty="0"/>
            <a:t>Provide a critique and application of the Cause-and-Effect model.</a:t>
          </a:r>
          <a:endParaRPr lang="en-US" dirty="0"/>
        </a:p>
      </dgm:t>
    </dgm:pt>
    <dgm:pt modelId="{FD8036CB-3CEA-4B37-BDDD-5EF2FE0F613C}" type="parTrans" cxnId="{5DC0F32B-8B2E-4470-BD89-C38E7BC4D709}">
      <dgm:prSet/>
      <dgm:spPr/>
      <dgm:t>
        <a:bodyPr/>
        <a:lstStyle/>
        <a:p>
          <a:endParaRPr lang="en-US"/>
        </a:p>
      </dgm:t>
    </dgm:pt>
    <dgm:pt modelId="{48C4D1B4-27D2-43FD-984D-D34FA549F3BC}" type="sibTrans" cxnId="{5DC0F32B-8B2E-4470-BD89-C38E7BC4D709}">
      <dgm:prSet/>
      <dgm:spPr/>
      <dgm:t>
        <a:bodyPr/>
        <a:lstStyle/>
        <a:p>
          <a:endParaRPr lang="en-US"/>
        </a:p>
      </dgm:t>
    </dgm:pt>
    <dgm:pt modelId="{806D855D-6EDC-4B24-B315-D3BAC7F8CBA4}">
      <dgm:prSet/>
      <dgm:spPr/>
      <dgm:t>
        <a:bodyPr/>
        <a:lstStyle/>
        <a:p>
          <a:r>
            <a:rPr lang="en-GB"/>
            <a:t>And, finally, provide a summary of the key findings.</a:t>
          </a:r>
          <a:endParaRPr lang="en-US"/>
        </a:p>
      </dgm:t>
    </dgm:pt>
    <dgm:pt modelId="{BB8B0C98-9F6A-4AE2-B7B0-8788E3BD5B97}" type="parTrans" cxnId="{E8846435-0C08-4610-9097-91C42D0923E8}">
      <dgm:prSet/>
      <dgm:spPr/>
      <dgm:t>
        <a:bodyPr/>
        <a:lstStyle/>
        <a:p>
          <a:endParaRPr lang="en-US"/>
        </a:p>
      </dgm:t>
    </dgm:pt>
    <dgm:pt modelId="{DACF41BA-1DAD-4AB2-A408-36218F31D001}" type="sibTrans" cxnId="{E8846435-0C08-4610-9097-91C42D0923E8}">
      <dgm:prSet/>
      <dgm:spPr/>
      <dgm:t>
        <a:bodyPr/>
        <a:lstStyle/>
        <a:p>
          <a:endParaRPr lang="en-US"/>
        </a:p>
      </dgm:t>
    </dgm:pt>
    <dgm:pt modelId="{9ED45B22-EBED-4B73-B3B6-0BDA4944DE10}" type="pres">
      <dgm:prSet presAssocID="{690D2E61-618F-4C12-B382-D06BB1735B7E}" presName="linear" presStyleCnt="0">
        <dgm:presLayoutVars>
          <dgm:animLvl val="lvl"/>
          <dgm:resizeHandles val="exact"/>
        </dgm:presLayoutVars>
      </dgm:prSet>
      <dgm:spPr/>
    </dgm:pt>
    <dgm:pt modelId="{9D08168E-98A7-4A90-BE28-966417F78897}" type="pres">
      <dgm:prSet presAssocID="{88AF5A50-3332-4599-8D16-A580067F1B8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3234335-9BFA-4CC6-8F65-15C98983CF8E}" type="pres">
      <dgm:prSet presAssocID="{740FC2CC-9D83-4C0E-A346-699C39AC3CB0}" presName="spacer" presStyleCnt="0"/>
      <dgm:spPr/>
    </dgm:pt>
    <dgm:pt modelId="{EA8BD93F-A59A-46AB-88A9-D82EC50C11A2}" type="pres">
      <dgm:prSet presAssocID="{C34D9222-B6A4-42EA-9328-2E372D2D0219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A0B9F22-23A3-4852-9E5B-21C7E98CEDD2}" type="pres">
      <dgm:prSet presAssocID="{C34D9222-B6A4-42EA-9328-2E372D2D0219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CE4BF0D-597A-401A-A913-7B667A9B5D33}" srcId="{C34D9222-B6A4-42EA-9328-2E372D2D0219}" destId="{E1C4689C-A608-4D5E-B405-E0D56B98D9D5}" srcOrd="0" destOrd="0" parTransId="{D90F95BD-F2F7-4684-B998-4AB088F7529F}" sibTransId="{DAFDAB58-901F-4B74-AD2C-CD62515113AC}"/>
    <dgm:cxn modelId="{5DC0F32B-8B2E-4470-BD89-C38E7BC4D709}" srcId="{C34D9222-B6A4-42EA-9328-2E372D2D0219}" destId="{05247B36-3940-4179-A559-86EDC70DF45C}" srcOrd="2" destOrd="0" parTransId="{FD8036CB-3CEA-4B37-BDDD-5EF2FE0F613C}" sibTransId="{48C4D1B4-27D2-43FD-984D-D34FA549F3BC}"/>
    <dgm:cxn modelId="{E8846435-0C08-4610-9097-91C42D0923E8}" srcId="{C34D9222-B6A4-42EA-9328-2E372D2D0219}" destId="{806D855D-6EDC-4B24-B315-D3BAC7F8CBA4}" srcOrd="3" destOrd="0" parTransId="{BB8B0C98-9F6A-4AE2-B7B0-8788E3BD5B97}" sibTransId="{DACF41BA-1DAD-4AB2-A408-36218F31D001}"/>
    <dgm:cxn modelId="{7C955D5C-D578-4BE9-9AFD-6CCF06F0B767}" type="presOf" srcId="{690D2E61-618F-4C12-B382-D06BB1735B7E}" destId="{9ED45B22-EBED-4B73-B3B6-0BDA4944DE10}" srcOrd="0" destOrd="0" presId="urn:microsoft.com/office/officeart/2005/8/layout/vList2"/>
    <dgm:cxn modelId="{7CC23545-CBC6-40AB-AA60-C9E26020C3CD}" type="presOf" srcId="{48846BAF-994E-4376-80DD-8D4D9F16274F}" destId="{8A0B9F22-23A3-4852-9E5B-21C7E98CEDD2}" srcOrd="0" destOrd="1" presId="urn:microsoft.com/office/officeart/2005/8/layout/vList2"/>
    <dgm:cxn modelId="{B394C66A-8CDE-49A9-87F5-BFBA9401EB26}" type="presOf" srcId="{C34D9222-B6A4-42EA-9328-2E372D2D0219}" destId="{EA8BD93F-A59A-46AB-88A9-D82EC50C11A2}" srcOrd="0" destOrd="0" presId="urn:microsoft.com/office/officeart/2005/8/layout/vList2"/>
    <dgm:cxn modelId="{68D04599-3F31-4954-A61A-D68C798B2C1C}" srcId="{690D2E61-618F-4C12-B382-D06BB1735B7E}" destId="{88AF5A50-3332-4599-8D16-A580067F1B83}" srcOrd="0" destOrd="0" parTransId="{9208CBD9-010F-4095-A02D-F95959150BE0}" sibTransId="{740FC2CC-9D83-4C0E-A346-699C39AC3CB0}"/>
    <dgm:cxn modelId="{5799649D-51E1-4463-B232-0F9D637BE017}" type="presOf" srcId="{05247B36-3940-4179-A559-86EDC70DF45C}" destId="{8A0B9F22-23A3-4852-9E5B-21C7E98CEDD2}" srcOrd="0" destOrd="2" presId="urn:microsoft.com/office/officeart/2005/8/layout/vList2"/>
    <dgm:cxn modelId="{AC358EAC-7775-47B9-B2E8-F3F87D40765E}" type="presOf" srcId="{88AF5A50-3332-4599-8D16-A580067F1B83}" destId="{9D08168E-98A7-4A90-BE28-966417F78897}" srcOrd="0" destOrd="0" presId="urn:microsoft.com/office/officeart/2005/8/layout/vList2"/>
    <dgm:cxn modelId="{12A7C6B5-748F-4D3E-9378-B2D539457769}" srcId="{690D2E61-618F-4C12-B382-D06BB1735B7E}" destId="{C34D9222-B6A4-42EA-9328-2E372D2D0219}" srcOrd="1" destOrd="0" parTransId="{9576D093-5059-4700-B057-09500798D13C}" sibTransId="{BB2A10B9-C710-4974-9026-C716E65E692E}"/>
    <dgm:cxn modelId="{7CBD5EE8-02A4-4240-81E2-C519BEE5755E}" type="presOf" srcId="{806D855D-6EDC-4B24-B315-D3BAC7F8CBA4}" destId="{8A0B9F22-23A3-4852-9E5B-21C7E98CEDD2}" srcOrd="0" destOrd="3" presId="urn:microsoft.com/office/officeart/2005/8/layout/vList2"/>
    <dgm:cxn modelId="{5EE3A7EB-6563-4E93-AE9F-AC24C3F9C4E8}" srcId="{C34D9222-B6A4-42EA-9328-2E372D2D0219}" destId="{48846BAF-994E-4376-80DD-8D4D9F16274F}" srcOrd="1" destOrd="0" parTransId="{AAC4ECBF-70D9-44B3-B9F1-6A12F35D62F0}" sibTransId="{E27533EC-7090-4D04-A605-BE14DDF4DAFD}"/>
    <dgm:cxn modelId="{98C9EFF8-D3D1-49AA-957E-991A9AEB6B13}" type="presOf" srcId="{E1C4689C-A608-4D5E-B405-E0D56B98D9D5}" destId="{8A0B9F22-23A3-4852-9E5B-21C7E98CEDD2}" srcOrd="0" destOrd="0" presId="urn:microsoft.com/office/officeart/2005/8/layout/vList2"/>
    <dgm:cxn modelId="{20B0544C-D997-4FBD-99E7-1E8CE6B0BDC9}" type="presParOf" srcId="{9ED45B22-EBED-4B73-B3B6-0BDA4944DE10}" destId="{9D08168E-98A7-4A90-BE28-966417F78897}" srcOrd="0" destOrd="0" presId="urn:microsoft.com/office/officeart/2005/8/layout/vList2"/>
    <dgm:cxn modelId="{3BF14AC9-C69B-4FBC-B496-2697EDDE4B6E}" type="presParOf" srcId="{9ED45B22-EBED-4B73-B3B6-0BDA4944DE10}" destId="{93234335-9BFA-4CC6-8F65-15C98983CF8E}" srcOrd="1" destOrd="0" presId="urn:microsoft.com/office/officeart/2005/8/layout/vList2"/>
    <dgm:cxn modelId="{5046610D-CDB9-457B-9E4B-672AFC0B354D}" type="presParOf" srcId="{9ED45B22-EBED-4B73-B3B6-0BDA4944DE10}" destId="{EA8BD93F-A59A-46AB-88A9-D82EC50C11A2}" srcOrd="2" destOrd="0" presId="urn:microsoft.com/office/officeart/2005/8/layout/vList2"/>
    <dgm:cxn modelId="{2F46BE27-2C5B-449A-B76C-950FFB0AB39F}" type="presParOf" srcId="{9ED45B22-EBED-4B73-B3B6-0BDA4944DE10}" destId="{8A0B9F22-23A3-4852-9E5B-21C7E98CEDD2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92A5F8-1FD2-4753-A964-DCF1B74979B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F83583D-D564-41A0-BD9B-17A342422C15}">
      <dgm:prSet/>
      <dgm:spPr/>
      <dgm:t>
        <a:bodyPr/>
        <a:lstStyle/>
        <a:p>
          <a:r>
            <a:rPr lang="en-GB" b="1" dirty="0">
              <a:solidFill>
                <a:schemeClr val="tx2"/>
              </a:solidFill>
            </a:rPr>
            <a:t>Benefits</a:t>
          </a:r>
          <a:endParaRPr lang="en-GB" dirty="0">
            <a:solidFill>
              <a:schemeClr val="tx2"/>
            </a:solidFill>
          </a:endParaRPr>
        </a:p>
      </dgm:t>
    </dgm:pt>
    <dgm:pt modelId="{BC13D316-B260-4737-BC8E-08F8F15DAC7F}" type="parTrans" cxnId="{CA376598-C47F-4D85-A8EC-5342FFA73C92}">
      <dgm:prSet/>
      <dgm:spPr/>
      <dgm:t>
        <a:bodyPr/>
        <a:lstStyle/>
        <a:p>
          <a:endParaRPr lang="en-GB"/>
        </a:p>
      </dgm:t>
    </dgm:pt>
    <dgm:pt modelId="{ECDCFA95-78E3-4065-B1A6-481C94958C0C}" type="sibTrans" cxnId="{CA376598-C47F-4D85-A8EC-5342FFA73C92}">
      <dgm:prSet/>
      <dgm:spPr/>
      <dgm:t>
        <a:bodyPr/>
        <a:lstStyle/>
        <a:p>
          <a:endParaRPr lang="en-GB"/>
        </a:p>
      </dgm:t>
    </dgm:pt>
    <dgm:pt modelId="{187BECC3-A3D5-4352-BB67-2916300E8797}" type="pres">
      <dgm:prSet presAssocID="{D492A5F8-1FD2-4753-A964-DCF1B74979BC}" presName="linear" presStyleCnt="0">
        <dgm:presLayoutVars>
          <dgm:animLvl val="lvl"/>
          <dgm:resizeHandles val="exact"/>
        </dgm:presLayoutVars>
      </dgm:prSet>
      <dgm:spPr/>
    </dgm:pt>
    <dgm:pt modelId="{DC5386B8-DDC2-4EB1-9D42-01BFC6FAB097}" type="pres">
      <dgm:prSet presAssocID="{5F83583D-D564-41A0-BD9B-17A342422C15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4F7F8E29-911E-4B65-8EFC-B64733027707}" type="presOf" srcId="{D492A5F8-1FD2-4753-A964-DCF1B74979BC}" destId="{187BECC3-A3D5-4352-BB67-2916300E8797}" srcOrd="0" destOrd="0" presId="urn:microsoft.com/office/officeart/2005/8/layout/vList2"/>
    <dgm:cxn modelId="{54E5E149-B8B6-4B65-9679-67AC886985C5}" type="presOf" srcId="{5F83583D-D564-41A0-BD9B-17A342422C15}" destId="{DC5386B8-DDC2-4EB1-9D42-01BFC6FAB097}" srcOrd="0" destOrd="0" presId="urn:microsoft.com/office/officeart/2005/8/layout/vList2"/>
    <dgm:cxn modelId="{CA376598-C47F-4D85-A8EC-5342FFA73C92}" srcId="{D492A5F8-1FD2-4753-A964-DCF1B74979BC}" destId="{5F83583D-D564-41A0-BD9B-17A342422C15}" srcOrd="0" destOrd="0" parTransId="{BC13D316-B260-4737-BC8E-08F8F15DAC7F}" sibTransId="{ECDCFA95-78E3-4065-B1A6-481C94958C0C}"/>
    <dgm:cxn modelId="{8F84C1A7-DA0D-4CB2-BBD8-AC39A27BBAEF}" type="presParOf" srcId="{187BECC3-A3D5-4352-BB67-2916300E8797}" destId="{DC5386B8-DDC2-4EB1-9D42-01BFC6FAB09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CF743-799C-480C-A53F-E302FD91D6C6}">
      <dsp:nvSpPr>
        <dsp:cNvPr id="0" name=""/>
        <dsp:cNvSpPr/>
      </dsp:nvSpPr>
      <dsp:spPr>
        <a:xfrm>
          <a:off x="0" y="847834"/>
          <a:ext cx="10291033" cy="687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Student Name:	Khawaja M Waseem</a:t>
          </a:r>
          <a:endParaRPr lang="en-US" sz="2800" kern="1200"/>
        </a:p>
      </dsp:txBody>
      <dsp:txXfrm>
        <a:off x="33583" y="881417"/>
        <a:ext cx="10223867" cy="620794"/>
      </dsp:txXfrm>
    </dsp:sp>
    <dsp:sp modelId="{E2A34644-B2FF-44DF-B138-317E3FB3FE83}">
      <dsp:nvSpPr>
        <dsp:cNvPr id="0" name=""/>
        <dsp:cNvSpPr/>
      </dsp:nvSpPr>
      <dsp:spPr>
        <a:xfrm>
          <a:off x="0" y="1616434"/>
          <a:ext cx="10291033" cy="687960"/>
        </a:xfrm>
        <a:prstGeom prst="roundRect">
          <a:avLst/>
        </a:prstGeom>
        <a:solidFill>
          <a:schemeClr val="accent2">
            <a:hueOff val="26833"/>
            <a:satOff val="945"/>
            <a:lumOff val="-3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Student ID:		2522357</a:t>
          </a:r>
          <a:endParaRPr lang="en-US" sz="2800" kern="1200"/>
        </a:p>
      </dsp:txBody>
      <dsp:txXfrm>
        <a:off x="33583" y="1650017"/>
        <a:ext cx="10223867" cy="620794"/>
      </dsp:txXfrm>
    </dsp:sp>
    <dsp:sp modelId="{759B7F5E-3814-41D3-92EF-3513FFA8B1F3}">
      <dsp:nvSpPr>
        <dsp:cNvPr id="0" name=""/>
        <dsp:cNvSpPr/>
      </dsp:nvSpPr>
      <dsp:spPr>
        <a:xfrm>
          <a:off x="0" y="2385034"/>
          <a:ext cx="10291033" cy="687960"/>
        </a:xfrm>
        <a:prstGeom prst="roundRect">
          <a:avLst/>
        </a:prstGeom>
        <a:solidFill>
          <a:schemeClr val="accent2">
            <a:hueOff val="53666"/>
            <a:satOff val="1890"/>
            <a:lumOff val="-7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Lecturer’s Name:	Dr.Ms Yetunde Everard-Igweh</a:t>
          </a:r>
          <a:endParaRPr lang="en-US" sz="2800" kern="1200"/>
        </a:p>
      </dsp:txBody>
      <dsp:txXfrm>
        <a:off x="33583" y="2418617"/>
        <a:ext cx="10223867" cy="620794"/>
      </dsp:txXfrm>
    </dsp:sp>
    <dsp:sp modelId="{95F1A320-59F3-444C-9024-ACFF44C7C33E}">
      <dsp:nvSpPr>
        <dsp:cNvPr id="0" name=""/>
        <dsp:cNvSpPr/>
      </dsp:nvSpPr>
      <dsp:spPr>
        <a:xfrm>
          <a:off x="0" y="3153634"/>
          <a:ext cx="10291033" cy="687960"/>
        </a:xfrm>
        <a:prstGeom prst="roundRect">
          <a:avLst/>
        </a:prstGeom>
        <a:solidFill>
          <a:schemeClr val="accent2">
            <a:hueOff val="80499"/>
            <a:satOff val="2835"/>
            <a:lumOff val="-11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Module Code: 	</a:t>
          </a:r>
          <a:r>
            <a:rPr lang="en-GB" sz="2800" kern="1200"/>
            <a:t>LCLM 4004</a:t>
          </a:r>
          <a:endParaRPr lang="en-US" sz="2800" kern="1200"/>
        </a:p>
      </dsp:txBody>
      <dsp:txXfrm>
        <a:off x="33583" y="3187217"/>
        <a:ext cx="10223867" cy="620794"/>
      </dsp:txXfrm>
    </dsp:sp>
    <dsp:sp modelId="{8A6F15A9-F077-4724-A3EE-E42582F405FA}">
      <dsp:nvSpPr>
        <dsp:cNvPr id="0" name=""/>
        <dsp:cNvSpPr/>
      </dsp:nvSpPr>
      <dsp:spPr>
        <a:xfrm>
          <a:off x="0" y="3922234"/>
          <a:ext cx="10291033" cy="687960"/>
        </a:xfrm>
        <a:prstGeom prst="roundRect">
          <a:avLst/>
        </a:prstGeom>
        <a:solidFill>
          <a:schemeClr val="accent2">
            <a:hueOff val="107332"/>
            <a:satOff val="3780"/>
            <a:lumOff val="-1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Module Name: 	</a:t>
          </a:r>
          <a:r>
            <a:rPr lang="en-GB" sz="2800" kern="1200"/>
            <a:t>Problem Solving and Decision-Making</a:t>
          </a:r>
          <a:endParaRPr lang="en-US" sz="2800" kern="1200"/>
        </a:p>
      </dsp:txBody>
      <dsp:txXfrm>
        <a:off x="33583" y="3955817"/>
        <a:ext cx="10223867" cy="620794"/>
      </dsp:txXfrm>
    </dsp:sp>
    <dsp:sp modelId="{FCF9144B-5230-4605-B001-B46403724FC6}">
      <dsp:nvSpPr>
        <dsp:cNvPr id="0" name=""/>
        <dsp:cNvSpPr/>
      </dsp:nvSpPr>
      <dsp:spPr>
        <a:xfrm>
          <a:off x="0" y="4690834"/>
          <a:ext cx="10291033" cy="687960"/>
        </a:xfrm>
        <a:prstGeom prst="roundRect">
          <a:avLst/>
        </a:prstGeom>
        <a:solidFill>
          <a:schemeClr val="accent2">
            <a:hueOff val="134165"/>
            <a:satOff val="4725"/>
            <a:lumOff val="-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Component 1: 	</a:t>
          </a:r>
          <a:r>
            <a:rPr lang="en-GB" sz="2800" kern="1200"/>
            <a:t>Basil’s Bakery</a:t>
          </a:r>
          <a:endParaRPr lang="en-US" sz="2800" kern="1200"/>
        </a:p>
      </dsp:txBody>
      <dsp:txXfrm>
        <a:off x="33583" y="4724417"/>
        <a:ext cx="10223867" cy="6207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8168E-98A7-4A90-BE28-966417F78897}">
      <dsp:nvSpPr>
        <dsp:cNvPr id="0" name=""/>
        <dsp:cNvSpPr/>
      </dsp:nvSpPr>
      <dsp:spPr>
        <a:xfrm>
          <a:off x="0" y="14094"/>
          <a:ext cx="9812061" cy="13922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Good morning. My name is Khawaja M Waseem</a:t>
          </a:r>
          <a:endParaRPr lang="en-US" sz="3500" kern="1200"/>
        </a:p>
      </dsp:txBody>
      <dsp:txXfrm>
        <a:off x="67966" y="82060"/>
        <a:ext cx="9676129" cy="1256367"/>
      </dsp:txXfrm>
    </dsp:sp>
    <dsp:sp modelId="{EA8BD93F-A59A-46AB-88A9-D82EC50C11A2}">
      <dsp:nvSpPr>
        <dsp:cNvPr id="0" name=""/>
        <dsp:cNvSpPr/>
      </dsp:nvSpPr>
      <dsp:spPr>
        <a:xfrm>
          <a:off x="0" y="1507194"/>
          <a:ext cx="9812061" cy="1392299"/>
        </a:xfrm>
        <a:prstGeom prst="roundRect">
          <a:avLst/>
        </a:prstGeom>
        <a:solidFill>
          <a:schemeClr val="accent5">
            <a:hueOff val="-980835"/>
            <a:satOff val="23761"/>
            <a:lumOff val="-3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In my presentation I will</a:t>
          </a:r>
          <a:endParaRPr lang="en-US" sz="3500" kern="1200"/>
        </a:p>
      </dsp:txBody>
      <dsp:txXfrm>
        <a:off x="67966" y="1575160"/>
        <a:ext cx="9676129" cy="1256367"/>
      </dsp:txXfrm>
    </dsp:sp>
    <dsp:sp modelId="{8A0B9F22-23A3-4852-9E5B-21C7E98CEDD2}">
      <dsp:nvSpPr>
        <dsp:cNvPr id="0" name=""/>
        <dsp:cNvSpPr/>
      </dsp:nvSpPr>
      <dsp:spPr>
        <a:xfrm>
          <a:off x="0" y="2899494"/>
          <a:ext cx="9812061" cy="30428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1533" tIns="44450" rIns="248920" bIns="44450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Provide an overview of Basil’s Bakery and the nature and scope of the problems they are encountering.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Provide a critique and application of the PESTEL framework.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 dirty="0"/>
            <a:t>Provide a critique and application of the Cause-and-Effect model.</a:t>
          </a:r>
          <a:endParaRPr lang="en-US" sz="2700" kern="1200" dirty="0"/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700" kern="1200"/>
            <a:t>And, finally, provide a summary of the key findings.</a:t>
          </a:r>
          <a:endParaRPr lang="en-US" sz="2700" kern="1200"/>
        </a:p>
      </dsp:txBody>
      <dsp:txXfrm>
        <a:off x="0" y="2899494"/>
        <a:ext cx="9812061" cy="30428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386B8-DDC2-4EB1-9D42-01BFC6FAB097}">
      <dsp:nvSpPr>
        <dsp:cNvPr id="0" name=""/>
        <dsp:cNvSpPr/>
      </dsp:nvSpPr>
      <dsp:spPr>
        <a:xfrm>
          <a:off x="0" y="3494"/>
          <a:ext cx="5992678" cy="393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2"/>
              </a:solidFill>
            </a:rPr>
            <a:t>Benefits</a:t>
          </a:r>
          <a:endParaRPr lang="en-GB" sz="1600" kern="1200" dirty="0">
            <a:solidFill>
              <a:schemeClr val="tx2"/>
            </a:solidFill>
          </a:endParaRPr>
        </a:p>
      </dsp:txBody>
      <dsp:txXfrm>
        <a:off x="19191" y="22685"/>
        <a:ext cx="5954296" cy="3547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496528-E5C8-455B-878A-5749865CD0BE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C91CE9-6D5C-407A-B637-09267800DB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215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2449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7999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604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C91CE9-6D5C-407A-B637-09267800DB1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0823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9949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4840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8801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GB"/>
              <a:t>Click to edit Master subtitle style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6672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6365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244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8669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440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68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 lang="en-US" dirty="0"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9581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2901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8835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505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2128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733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688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8013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endParaRPr lang="en-GB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7915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72724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0305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991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63599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4269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42138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9749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2463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88522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8D633F-5335-54A8-FF16-18B788CCF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5FD07-C305-5712-89A9-BE483671B0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95E92-C7EA-73D3-40D0-9CF641A2E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111C7-4722-0AEE-D83E-AFBB683A4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63A8D-7C55-7AA5-7B11-672EAC1AE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55764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146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0935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  <p:sldLayoutId id="2147483706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14" r:id="rId11"/>
    <p:sldLayoutId id="2147483715" r:id="rId12"/>
    <p:sldLayoutId id="2147483716" r:id="rId13"/>
    <p:sldLayoutId id="2147483717" r:id="rId14"/>
    <p:sldLayoutId id="2147483718" r:id="rId15"/>
    <p:sldLayoutId id="2147483719" r:id="rId16"/>
    <p:sldLayoutId id="2147483720" r:id="rId17"/>
    <p:sldLayoutId id="2147483721" r:id="rId18"/>
    <p:sldLayoutId id="2147483722" r:id="rId19"/>
    <p:sldLayoutId id="2147483723" r:id="rId20"/>
    <p:sldLayoutId id="2147483724" r:id="rId21"/>
    <p:sldLayoutId id="2147483725" r:id="rId22"/>
    <p:sldLayoutId id="2147483726" r:id="rId23"/>
    <p:sldLayoutId id="2147483727" r:id="rId24"/>
    <p:sldLayoutId id="2147483728" r:id="rId25"/>
    <p:sldLayoutId id="2147483729" r:id="rId26"/>
    <p:sldLayoutId id="2147483730" r:id="rId27"/>
    <p:sldLayoutId id="2147483731" r:id="rId28"/>
    <p:sldLayoutId id="2147483732" r:id="rId29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8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8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" name="TextBox 3">
            <a:extLst>
              <a:ext uri="{FF2B5EF4-FFF2-40B4-BE49-F238E27FC236}">
                <a16:creationId xmlns:a16="http://schemas.microsoft.com/office/drawing/2014/main" id="{1A1FF825-CE8B-3D3D-7456-9E9B728CD7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10627952"/>
              </p:ext>
            </p:extLst>
          </p:nvPr>
        </p:nvGraphicFramePr>
        <p:xfrm>
          <a:off x="1117196" y="-1"/>
          <a:ext cx="10291033" cy="62266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sz="34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 of my presentation. </a:t>
            </a:r>
            <a:b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31EBA300-BE8B-F374-29B4-9CEE10BB0B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821140"/>
              </p:ext>
            </p:extLst>
          </p:nvPr>
        </p:nvGraphicFramePr>
        <p:xfrm>
          <a:off x="1128081" y="450756"/>
          <a:ext cx="9812062" cy="5956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2" y="1364382"/>
            <a:ext cx="11032897" cy="49413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Background: Basil’s Bakery is a small independent business in a Coventry retail park, selling cakes, pastries, and bread since 2015.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Core Business Challenges: Sales are currently 25% lower than 2019 levels, driven mainly by reduced retail park footfall as near by staff work from home and shop units close down                               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100%       SALES-25% VS 2019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                                                                                                                  </a:t>
            </a:r>
          </a:p>
        </p:txBody>
      </p:sp>
      <p:pic>
        <p:nvPicPr>
          <p:cNvPr id="13" name="Picture 12" descr="The text appears to be a random collection of words and numbers, and it does not provide any context or information about an image.&#10;&#10;AI-generated content may be incorrect.">
            <a:extLst>
              <a:ext uri="{FF2B5EF4-FFF2-40B4-BE49-F238E27FC236}">
                <a16:creationId xmlns:a16="http://schemas.microsoft.com/office/drawing/2014/main" id="{288FF26E-5705-C59D-87BF-7CC64E5719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823822" y="3314934"/>
            <a:ext cx="1889612" cy="299074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E46472F-5F4E-5A6F-7947-EA2F190D1BBE}"/>
              </a:ext>
            </a:extLst>
          </p:cNvPr>
          <p:cNvSpPr/>
          <p:nvPr/>
        </p:nvSpPr>
        <p:spPr>
          <a:xfrm>
            <a:off x="6555940" y="3314934"/>
            <a:ext cx="406400" cy="99214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31DF35F-D8B0-145E-4D1C-B58D6D849AF9}"/>
              </a:ext>
            </a:extLst>
          </p:cNvPr>
          <p:cNvSpPr/>
          <p:nvPr/>
        </p:nvSpPr>
        <p:spPr>
          <a:xfrm>
            <a:off x="7302490" y="3489967"/>
            <a:ext cx="406400" cy="817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75</a:t>
            </a:r>
            <a:r>
              <a:rPr lang="en-GB" dirty="0"/>
              <a:t>%</a:t>
            </a:r>
          </a:p>
        </p:txBody>
      </p:sp>
      <p:pic>
        <p:nvPicPr>
          <p:cNvPr id="21" name="Picture 20" descr="Breads on display">
            <a:extLst>
              <a:ext uri="{FF2B5EF4-FFF2-40B4-BE49-F238E27FC236}">
                <a16:creationId xmlns:a16="http://schemas.microsoft.com/office/drawing/2014/main" id="{61E7EE8A-D2C0-1BCE-3905-F71F3E66CB5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434" y="3314933"/>
            <a:ext cx="2922628" cy="299074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5236BE19-0014-D04E-984A-B8A9F5669C8D}"/>
              </a:ext>
            </a:extLst>
          </p:cNvPr>
          <p:cNvSpPr txBox="1"/>
          <p:nvPr/>
        </p:nvSpPr>
        <p:spPr>
          <a:xfrm>
            <a:off x="6292210" y="4320540"/>
            <a:ext cx="175233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2019    2023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 Insight into the problems Basil’s Bakery are facing. 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083" y="1430396"/>
            <a:ext cx="11368177" cy="542760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Root Problem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Sales Stagnation Sales (25% below 2019 levels) threating long-term business survival.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External Factors (Low to no Control):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Retail park Footfall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Drop in customers due to work-from-home trends and local shop closures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(No Control)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Rising overheads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Increases in rent, rates. Insurance, and energy bills (No Control)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- Ingredient Costs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Volatile organic crop prices due to weather and yield issues (Low Control)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Internal Factors (Medium to High Control) :  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Delivery Limitations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Basil cannot leave the bakery to deliver because he bakes alone (High Control)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Customer Communication 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Long wait times and missed pre-orders due to unanswered phones during busy periods (High Control)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371600" lvl="3" indent="0">
              <a:buNone/>
            </a:pPr>
            <a:endParaRPr lang="en-GB" sz="1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8155"/>
            <a:ext cx="10515600" cy="77672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429" y="735874"/>
            <a:ext cx="11506200" cy="595397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macro-environmental analysis: core utility, strategic advantages, and critical limitations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Brooks,Weatherston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&amp; Wilkinson, 2011). 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 tool scanning, Political, Economic, Social, Technological, Environmental, &amp; Legal Factors.</a:t>
            </a:r>
          </a:p>
          <a:p>
            <a:pPr>
              <a:lnSpc>
                <a:spcPct val="10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It is used to anticipate external market headwinds, regularity shifts, and growth opportunities early.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Key Benefits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Structured Overview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Covers 6 critical macro dimensions systematically.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Early Threat Spotting: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Helps managers avoid external surprises.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Feed SWOT 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Directly informs external Opportunities &amp; threats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Core Criticism 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Ignores Internal Factors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Omits company resources, culture &amp; rivals.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Static Snapshot: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Rapid market shifts make lists outdated fast.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Provides no built-in factor weighting.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680" y="213361"/>
            <a:ext cx="10515600" cy="80264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262" y="0"/>
            <a:ext cx="11437198" cy="6737681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954191"/>
              </p:ext>
            </p:extLst>
          </p:nvPr>
        </p:nvGraphicFramePr>
        <p:xfrm>
          <a:off x="244262" y="1016001"/>
          <a:ext cx="11419418" cy="54152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5084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953168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41559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99671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48551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6138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71971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69556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Trade Policy: Import duties on raw baking ingredients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Local Subsidies: Government small-business grants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Inflation: Flour cost spikes &amp; energy prices pressures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Margin Defence: Off-peak baking &amp; cost control.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Consumer Shifts: Demand for healthy &amp; artisanal baked goods.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Product Adaptation: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Sourdough &amp; gluten-free offerings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Digital Gap: Over-reliance on physical shop footfall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Digital Ordering: Click &amp; Collection web platform adoption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Compliance: Food labelling &amp; allergen regulations.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Process Control : Digital ingredient tracking systems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(Sproull, 2018)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 Sustainability:  Packaging waste and unsold food management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(Brooks et al., 2011)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/>
                        <a:t>Green Action: Biodegradable packaging &amp; waste reduction 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/>
                        <a:t>(Proctor, 2019)</a:t>
                      </a:r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7"/>
            <a:ext cx="10515600" cy="532638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Critique of the Cause-and-Effect (Fishbone)Model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2629"/>
            <a:ext cx="12001592" cy="585500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and how: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 structured analytical model linking a specific problem (the effect) to its underlying causes across standardized categories such as the 6Ms (Adair,2022; Sproull, 2018).</a:t>
            </a:r>
          </a:p>
          <a:p>
            <a:pPr>
              <a:lnSpc>
                <a:spcPct val="10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Originating in Japanese manufacturing quality control and is now widely applied across retail, services, and small business management (Proctor, 2019).</a:t>
            </a: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175C6E5-E8F8-ABA7-B955-321AB5A31C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9222758"/>
              </p:ext>
            </p:extLst>
          </p:nvPr>
        </p:nvGraphicFramePr>
        <p:xfrm>
          <a:off x="103322" y="2347045"/>
          <a:ext cx="5992678" cy="400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F64B474-12AE-56B2-3DDA-D30A123D512E}"/>
              </a:ext>
            </a:extLst>
          </p:cNvPr>
          <p:cNvSpPr txBox="1"/>
          <p:nvPr/>
        </p:nvSpPr>
        <p:spPr>
          <a:xfrm>
            <a:off x="179522" y="2971800"/>
            <a:ext cx="5992678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Fosters structured problem solving: </a:t>
            </a:r>
            <a:r>
              <a:rPr lang="en-GB" sz="1400" dirty="0"/>
              <a:t>Encourages teams to systematically analyse issues rather than  jumping to premature solutions (Sproull, 2018; Adair, 2022).</a:t>
            </a:r>
          </a:p>
          <a:p>
            <a:endParaRPr lang="en-GB" sz="1400" dirty="0"/>
          </a:p>
          <a:p>
            <a:r>
              <a:rPr lang="en-GB" sz="1600" b="1" dirty="0"/>
              <a:t>Clear visual representation:  </a:t>
            </a:r>
            <a:r>
              <a:rPr lang="en-GB" sz="1400" dirty="0"/>
              <a:t>Summerises complex, multi-faceted operational issues into a clear visual format(Sproull, 2018).</a:t>
            </a:r>
          </a:p>
          <a:p>
            <a:endParaRPr lang="en-GB" sz="1600" b="1" dirty="0"/>
          </a:p>
          <a:p>
            <a:r>
              <a:rPr lang="en-GB" sz="1600" b="1" dirty="0"/>
              <a:t>Promotes creative brainstorm: </a:t>
            </a:r>
            <a:r>
              <a:rPr lang="en-GB" sz="1400" dirty="0"/>
              <a:t>Facilitates board, team-wide communication across multiple operational areas (Proctor,2019).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6B4C30E-63B3-3D25-73BA-50A7B48F80BE}"/>
              </a:ext>
            </a:extLst>
          </p:cNvPr>
          <p:cNvSpPr txBox="1"/>
          <p:nvPr/>
        </p:nvSpPr>
        <p:spPr>
          <a:xfrm>
            <a:off x="6199322" y="2347045"/>
            <a:ext cx="5474518" cy="33855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</a:rPr>
              <a:t>Criticisms</a:t>
            </a:r>
            <a:endParaRPr lang="en-GB" sz="1600" dirty="0">
              <a:solidFill>
                <a:srgbClr val="00B050"/>
              </a:solidFill>
              <a:highlight>
                <a:srgbClr val="008000"/>
              </a:highlight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03B1B0B-A28E-CF78-BB95-1C8E046FA81F}"/>
              </a:ext>
            </a:extLst>
          </p:cNvPr>
          <p:cNvSpPr txBox="1"/>
          <p:nvPr/>
        </p:nvSpPr>
        <p:spPr>
          <a:xfrm rot="10800000" flipV="1">
            <a:off x="6096000" y="2633246"/>
            <a:ext cx="567333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1600" b="1" dirty="0"/>
              <a:t>Lacks cause prioritization: </a:t>
            </a:r>
            <a:r>
              <a:rPr lang="en-GB" sz="1400" dirty="0"/>
              <a:t>Identifies potential factors but fails to rank of weight</a:t>
            </a:r>
            <a:r>
              <a:rPr lang="en-GB" sz="1400" b="1" dirty="0"/>
              <a:t> </a:t>
            </a:r>
            <a:r>
              <a:rPr lang="en-GB" sz="1400" dirty="0"/>
              <a:t>their relative severity or financial impact(Belton &amp; Stewart, 2002).</a:t>
            </a:r>
          </a:p>
          <a:p>
            <a:endParaRPr lang="en-GB" sz="1400" dirty="0"/>
          </a:p>
          <a:p>
            <a:r>
              <a:rPr lang="en-GB" sz="1600" b="1" dirty="0"/>
              <a:t>Manufacturing framework bias: </a:t>
            </a:r>
            <a:r>
              <a:rPr lang="en-GB" sz="1400" dirty="0"/>
              <a:t>Traditional 6M categories often require significant adaptation for service or retail businesses like Basil’s Bakery (Sproull. 2018).</a:t>
            </a:r>
          </a:p>
          <a:p>
            <a:endParaRPr lang="en-GB" sz="1400" dirty="0"/>
          </a:p>
          <a:p>
            <a:r>
              <a:rPr lang="en-GB" sz="1600" b="1" dirty="0"/>
              <a:t>Subjective bias:</a:t>
            </a:r>
            <a:r>
              <a:rPr lang="en-GB" sz="1400" dirty="0"/>
              <a:t> Relies heavily on participant knowledge, which can lead to opinion-based findings rather than empirical proof (Belton &amp; Stewart, 2002).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25% Low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park was closed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Covid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Less People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Loyal Customer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Inaccurate sensors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Unclear quality control quality metrics.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Organically grown crop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Overhead increasing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Delivery Ordering app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Outdated calibration tools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available for phone call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 (2013, page 31)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4"/>
            <a:ext cx="10515600" cy="481496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Summary of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45030"/>
            <a:ext cx="10515600" cy="5447845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External Footfall Reduction – Hybrid working and retail park offices closures have permanently cut daily physical customer traffic.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Operational Bottleneck – High reliance on Basil limits multi-tasking (baking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v.s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answering phone pre-orders and deliveries).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Uncaptured Demand – Outdated ordering systems result in long waiting times and lost business from WFH and local office workers.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Profit Squeeze – Escalating fixed overheads alongside unstable organic ingredient costs are eating away the profits.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Brooks, I,.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Weatherston,J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and Wilkinson, G.(2011) The International Business Environment; Challenges and Changes, 2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EDN. Harlow: Financial Times/Prentice Hall.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Proctor, T.(2019) Creative Problem Solving for Managers: Developing Skills for Decision Making and Innovation. 5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New York: Routledge.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Sproull, B. (2018) The Problem-Solving, Problem-Prevention, and Decision-Making Guide. New York: Taylor &amp; Francis. 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Adair(2022)-(Decision Making and Problem Solving.</a:t>
            </a:r>
          </a:p>
          <a:p>
            <a:pPr algn="just"/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Belton &amp; Stewart(2002)(Multiple Criteria Decision Analysis)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Southwestern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Custom 13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2A75EA04-0AE5-4074-9538-7DA6C138DAE9}" vid="{E39B6906-D52F-4B95-B43C-27F512CB47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Dark Gradient</Template>
  <TotalTime>0</TotalTime>
  <Words>1151</Words>
  <Application>Microsoft Office PowerPoint</Application>
  <PresentationFormat>Widescreen</PresentationFormat>
  <Paragraphs>160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Neue Haas Grotesk Text Pro</vt:lpstr>
      <vt:lpstr>Wingdings</vt:lpstr>
      <vt:lpstr>Axis</vt:lpstr>
      <vt:lpstr>PowerPoint Presentation</vt:lpstr>
      <vt:lpstr>Overview of my presentation.  </vt:lpstr>
      <vt:lpstr>Overview of Basil’s Bakery.  </vt:lpstr>
      <vt:lpstr> Insight into the problems Basil’s Bakery are facing. </vt:lpstr>
      <vt:lpstr>Critique of PESTEL Framework  </vt:lpstr>
      <vt:lpstr>PESTEL Framework  PESTEL Framework    </vt:lpstr>
      <vt:lpstr>Critique of the Cause-and-Effect (Fishbone)Model </vt:lpstr>
      <vt:lpstr>PowerPoint Presentation</vt:lpstr>
      <vt:lpstr>Summary of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KHAWAJA WASEEM</cp:lastModifiedBy>
  <cp:revision>124</cp:revision>
  <dcterms:created xsi:type="dcterms:W3CDTF">2024-01-29T11:42:05Z</dcterms:created>
  <dcterms:modified xsi:type="dcterms:W3CDTF">2026-10-10T10:42:03Z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