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Times New Roman Bold" panose="02020803070505020304" pitchFamily="18" charset="0"/>
      <p:regular r:id="rId4"/>
      <p:bold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8151EE-8511-3BB8-1824-EB9D9677045A}" v="461" dt="2025-11-27T00:06:20.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1935" autoAdjust="0"/>
  </p:normalViewPr>
  <p:slideViewPr>
    <p:cSldViewPr>
      <p:cViewPr>
        <p:scale>
          <a:sx n="50" d="100"/>
          <a:sy n="50" d="100"/>
        </p:scale>
        <p:origin x="1608" y="-24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nak Vadhwani" userId="S::rv311@live.mdx.ac.uk::afcf3384-c12a-4c2b-b4d8-ec642a72aa4e" providerId="AD" clId="Web-{BD8151EE-8511-3BB8-1824-EB9D9677045A}"/>
    <pc:docChg chg="modSld">
      <pc:chgData name="Ronak Vadhwani" userId="S::rv311@live.mdx.ac.uk::afcf3384-c12a-4c2b-b4d8-ec642a72aa4e" providerId="AD" clId="Web-{BD8151EE-8511-3BB8-1824-EB9D9677045A}" dt="2025-11-27T00:06:20.521" v="242" actId="20577"/>
      <pc:docMkLst>
        <pc:docMk/>
      </pc:docMkLst>
      <pc:sldChg chg="modSp">
        <pc:chgData name="Ronak Vadhwani" userId="S::rv311@live.mdx.ac.uk::afcf3384-c12a-4c2b-b4d8-ec642a72aa4e" providerId="AD" clId="Web-{BD8151EE-8511-3BB8-1824-EB9D9677045A}" dt="2025-11-27T00:06:20.521" v="242" actId="20577"/>
        <pc:sldMkLst>
          <pc:docMk/>
          <pc:sldMk cId="0" sldId="256"/>
        </pc:sldMkLst>
        <pc:spChg chg="mod">
          <ac:chgData name="Ronak Vadhwani" userId="S::rv311@live.mdx.ac.uk::afcf3384-c12a-4c2b-b4d8-ec642a72aa4e" providerId="AD" clId="Web-{BD8151EE-8511-3BB8-1824-EB9D9677045A}" dt="2025-11-26T23:58:06.930" v="90" actId="14100"/>
          <ac:spMkLst>
            <pc:docMk/>
            <pc:sldMk cId="0" sldId="256"/>
            <ac:spMk id="3" creationId="{00000000-0000-0000-0000-000000000000}"/>
          </ac:spMkLst>
        </pc:spChg>
        <pc:spChg chg="mod">
          <ac:chgData name="Ronak Vadhwani" userId="S::rv311@live.mdx.ac.uk::afcf3384-c12a-4c2b-b4d8-ec642a72aa4e" providerId="AD" clId="Web-{BD8151EE-8511-3BB8-1824-EB9D9677045A}" dt="2025-11-26T23:55:17.140" v="80" actId="1076"/>
          <ac:spMkLst>
            <pc:docMk/>
            <pc:sldMk cId="0" sldId="256"/>
            <ac:spMk id="4" creationId="{00000000-0000-0000-0000-000000000000}"/>
          </ac:spMkLst>
        </pc:spChg>
        <pc:spChg chg="mod">
          <ac:chgData name="Ronak Vadhwani" userId="S::rv311@live.mdx.ac.uk::afcf3384-c12a-4c2b-b4d8-ec642a72aa4e" providerId="AD" clId="Web-{BD8151EE-8511-3BB8-1824-EB9D9677045A}" dt="2025-11-27T00:06:20.521" v="242" actId="20577"/>
          <ac:spMkLst>
            <pc:docMk/>
            <pc:sldMk cId="0" sldId="256"/>
            <ac:spMk id="17" creationId="{00000000-0000-0000-0000-000000000000}"/>
          </ac:spMkLst>
        </pc:spChg>
        <pc:spChg chg="mod">
          <ac:chgData name="Ronak Vadhwani" userId="S::rv311@live.mdx.ac.uk::afcf3384-c12a-4c2b-b4d8-ec642a72aa4e" providerId="AD" clId="Web-{BD8151EE-8511-3BB8-1824-EB9D9677045A}" dt="2025-11-26T23:57:28.772" v="87" actId="14100"/>
          <ac:spMkLst>
            <pc:docMk/>
            <pc:sldMk cId="0" sldId="256"/>
            <ac:spMk id="29" creationId="{00000000-0000-0000-0000-000000000000}"/>
          </ac:spMkLst>
        </pc:spChg>
        <pc:grpChg chg="mod">
          <ac:chgData name="Ronak Vadhwani" userId="S::rv311@live.mdx.ac.uk::afcf3384-c12a-4c2b-b4d8-ec642a72aa4e" providerId="AD" clId="Web-{BD8151EE-8511-3BB8-1824-EB9D9677045A}" dt="2025-11-26T23:57:40.273" v="88" actId="1076"/>
          <ac:grpSpMkLst>
            <pc:docMk/>
            <pc:sldMk cId="0" sldId="256"/>
            <ac:grpSpMk id="2"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26.11.2025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3663950" y="512763"/>
            <a:ext cx="18161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b="1" kern="1200" dirty="0">
                <a:solidFill>
                  <a:schemeClr val="tx1"/>
                </a:solidFill>
                <a:effectLst/>
                <a:latin typeface="+mn-lt"/>
                <a:ea typeface="+mn-ea"/>
                <a:cs typeface="+mn-cs"/>
              </a:rPr>
              <a:t>Background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Type 2 Diabetes Mellitus (T2DM) remains one of the major issues of public health in the world. According to International Diabetes Federation (IDF, 2025), the current number of adults living with diabetes is 537 million, and this population group is bound to grow to 643 million by 2030 because of ageing, lifestyle changes and the emergence of obesity (Hossain et al., 2024). T2DM in itself incurs nearly 10% of the annual expenditure of the NHS which is estimated between PS10 billion mostly due to preventable complications like retinopathy, cardiovascular disease, neuropathy and kidney failure.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traditional interventions used in public health were focused on lifestyle change, nutrition education, screening and community-based support groups. Other programmes like the NHS Diabetes Prevention Programme (NHS DPP) has shown decrease in progression to diabetes by 26%. These interventions are, however, usually constrained by factors such as the barrier to access, staffing shortage and fluctuating patient attendance.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the research by Rodriguez-Leon et al. (2020), Digital interventions, such as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applications, continuous glucose monitors and wearable devices, have turned out to be scalable in that they can serve large populations. There is an improvement in HbA1c, weight loss and increased self-monitoring of the diet reported in apps such as </a:t>
            </a:r>
            <a:r>
              <a:rPr lang="en-GB" sz="1200" kern="1200" dirty="0" err="1">
                <a:solidFill>
                  <a:schemeClr val="tx1"/>
                </a:solidFill>
                <a:effectLst/>
                <a:latin typeface="+mn-lt"/>
                <a:ea typeface="+mn-ea"/>
                <a:cs typeface="+mn-cs"/>
              </a:rPr>
              <a:t>MySugr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FreeStyle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LibreLink</a:t>
            </a:r>
            <a:r>
              <a:rPr lang="en-GB" sz="1200" kern="1200" dirty="0">
                <a:solidFill>
                  <a:schemeClr val="tx1"/>
                </a:solidFill>
                <a:effectLst/>
                <a:latin typeface="+mn-lt"/>
                <a:ea typeface="+mn-ea"/>
                <a:cs typeface="+mn-cs"/>
              </a:rPr>
              <a:t> and the Low Carb Programme. In order to select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applications as the ones to use in this poster, there is a strong evidence base, access and the possibility of minimising digital and health inequalities.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Core and Values of Health Promotion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promotion of health is supported by a number of values including empowerment, equity, participation, social justice, and respect of diversity. These are in line with the Ottawa Charter of Health Promotion that underlines the provision of individuals with control over their health, supportive conditions and reinforcing community action. Based on </a:t>
            </a:r>
            <a:r>
              <a:rPr lang="en-GB" sz="1200" kern="1200" dirty="0" err="1">
                <a:solidFill>
                  <a:schemeClr val="tx1"/>
                </a:solidFill>
                <a:effectLst/>
                <a:latin typeface="+mn-lt"/>
                <a:ea typeface="+mn-ea"/>
                <a:cs typeface="+mn-cs"/>
              </a:rPr>
              <a:t>Stepanian</a:t>
            </a:r>
            <a:r>
              <a:rPr lang="en-GB" sz="1200" kern="1200" dirty="0">
                <a:solidFill>
                  <a:schemeClr val="tx1"/>
                </a:solidFill>
                <a:effectLst/>
                <a:latin typeface="+mn-lt"/>
                <a:ea typeface="+mn-ea"/>
                <a:cs typeface="+mn-cs"/>
              </a:rPr>
              <a:t> et al. (2023), the concept of empowerment is especially applicable to chronic diseases. Empowerment among people at risk of or with T2DM includes the stability of self-efficacy, enhanced knowledge and empowered decision-making on diet, drugs, and exercise. The empowerment is supported by digital technologies like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applications, which provide real-time insights, personalised recommendations as well as self-tracking tools. Indicatively, 87% of adult citizens in the UK possess a smart phone, and therefore,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interventions are highly available and can provide personalised education with socio-economic stratification.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necessary health promotion value is equity. As opined by Sharma et al. (2024), conventional diabetes support programmes cannot be accessible to those who have mobility problems, time factor or limited access to health workers. Digital interventions can be used to minimise inequality as they are low-cost and on-demand. Nevertheless, digital health should also take into account the problem of digital differences among older individuals, low-income communities and individuals with insufficient technological background. Inclusive health promotion principles are ensured by the use of easy interfaces, culturally diverse databases of foods, multilingual content and data-privacy guarantees that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applications comply with inclusive health promotion principles. These interventions support evidence-based practice and promote the broader population health objectives when incorporated within NHS pathways.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Behavioural Change Theory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COM-B Model includes the elements Capability, Opportunity, Motivation and Behaviour is a commonly adopted model in the field of public health as a method of health behaviour analysis and change. As argued by </a:t>
            </a:r>
            <a:r>
              <a:rPr lang="en-GB" sz="1200" kern="1200" dirty="0" err="1">
                <a:solidFill>
                  <a:schemeClr val="tx1"/>
                </a:solidFill>
                <a:effectLst/>
                <a:latin typeface="+mn-lt"/>
                <a:ea typeface="+mn-ea"/>
                <a:cs typeface="+mn-cs"/>
              </a:rPr>
              <a:t>Perski</a:t>
            </a:r>
            <a:r>
              <a:rPr lang="en-GB" sz="1200" kern="1200" dirty="0">
                <a:solidFill>
                  <a:schemeClr val="tx1"/>
                </a:solidFill>
                <a:effectLst/>
                <a:latin typeface="+mn-lt"/>
                <a:ea typeface="+mn-ea"/>
                <a:cs typeface="+mn-cs"/>
              </a:rPr>
              <a:t> and Short (2021), suitable in terms of digital health interventions, which offer a systematic context of how apps affect user behaviour.  Proficiency is boosted by learning features on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 The users can get access to information on carbohydrate counting, glucose trend, physical activity targets and medication alerts. It has been proven that app users have 32% understanding of glucose patterns that are better than that of people who get their care through the traditional way (</a:t>
            </a:r>
            <a:r>
              <a:rPr lang="en-GB" sz="1200" kern="1200" dirty="0" err="1">
                <a:solidFill>
                  <a:schemeClr val="tx1"/>
                </a:solidFill>
                <a:effectLst/>
                <a:latin typeface="+mn-lt"/>
                <a:ea typeface="+mn-ea"/>
                <a:cs typeface="+mn-cs"/>
              </a:rPr>
              <a:t>Oganesova</a:t>
            </a:r>
            <a:r>
              <a:rPr lang="en-GB" sz="1200" kern="1200" dirty="0">
                <a:solidFill>
                  <a:schemeClr val="tx1"/>
                </a:solidFill>
                <a:effectLst/>
                <a:latin typeface="+mn-lt"/>
                <a:ea typeface="+mn-ea"/>
                <a:cs typeface="+mn-cs"/>
              </a:rPr>
              <a:t>, Pemberton and Brown, 2024). The psychological capability is also reinforced by behaviour-tracking features that assist the user to identify triggers, habits and progress.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Opportunity is associated with the external effects that facilitate behaviour. The digital applications provide 24/7 physical opportunity, and someone can be assisted at any moment. Community groups, virtual coaching and peer-support forums found with most diabetes apps facilitate social opportunity. Studies indicate that 72% of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users are more supported in taking care of their health when it has social features. Motivation is a focal stimulus of behaviour change. Gamification, progress charts, feedback and personal goal-setting are some of the techniques applied in apps to reinforce motivation. Literature indicates that gamified elements contribute to engagement of up to 48, which is vital since long-term engagement is one of the primary predictors of better metabolic results. Emotional causes of motivation also include eliminating the fear of complications or commemorating minor accomplishments.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Utilising every element of the COM-B model,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apps bring about new enduring transformations that may support better self-management, healthier eating habits and increased physical activity-key behaviours that prevent or slow T2DM.</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Expected Outcomes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implementation of the COM-B model in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apps should bring tangible health outcomes improvements to the groups of people at risk or those living with T2DM. Meta-analysis evidence indicates that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 users realise a 0.5-1.2% decrease in HbA1c, which substantially decreases the risk of long-term complications. Also interventions like Low Carb Programme have reported weight loss of 7% in 6 months, which points to positive behaviour change on diet and physical activity.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Better medication compliance is another anticipated effect, and the rates of adherence to medications will go up 20-30% with prompting and online reminders than with standard care. Improved self-efficacy, decreased anxiety of fluctuations in glucose and motivation leads to better control of the disease. Notably, digital interventions offer scalable, cost-effective solutions that are able to decrease the pressure on the healthcare systems and respond to digital health disparities with adaptable, individualised assistance.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Conclusion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applications of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in diabetes prevention carry significant changes to the policy of the population, education, and research. The tools can be incorporated into national screening and chronic disease pathways by policymakers to decrease hospitalisations and long-term care spending, which could save the NHS PS2 billion per year. Digital health literacy can be integrated into community programmes in educational institutions where the disadvantaged groups can equally enjoy the services. The further study is to consider the patterns of long-term engagement, assess the cost-effectiveness of engaging ethnic and socio-economic groups and investigate the ways to increase digital inclusion. Finally,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apps are a sustainable and scalable method of enhancing the metabolic health of diverse groups. </a:t>
            </a:r>
            <a:endParaRPr lang="en-US"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B966D"/>
        </a:solidFill>
        <a:effectLst/>
      </p:bgPr>
    </p:bg>
    <p:spTree>
      <p:nvGrpSpPr>
        <p:cNvPr id="1" name=""/>
        <p:cNvGrpSpPr/>
        <p:nvPr/>
      </p:nvGrpSpPr>
      <p:grpSpPr>
        <a:xfrm>
          <a:off x="0" y="0"/>
          <a:ext cx="0" cy="0"/>
          <a:chOff x="0" y="0"/>
          <a:chExt cx="0" cy="0"/>
        </a:xfrm>
      </p:grpSpPr>
      <p:grpSp>
        <p:nvGrpSpPr>
          <p:cNvPr id="2" name="Group 2"/>
          <p:cNvGrpSpPr/>
          <p:nvPr/>
        </p:nvGrpSpPr>
        <p:grpSpPr>
          <a:xfrm>
            <a:off x="201467" y="135443"/>
            <a:ext cx="14705530" cy="21844174"/>
            <a:chOff x="-159688" y="-91423"/>
            <a:chExt cx="2687324" cy="3793026"/>
          </a:xfrm>
        </p:grpSpPr>
        <p:sp>
          <p:nvSpPr>
            <p:cNvPr id="3" name="Freeform 3"/>
            <p:cNvSpPr/>
            <p:nvPr/>
          </p:nvSpPr>
          <p:spPr>
            <a:xfrm>
              <a:off x="-159688" y="-91423"/>
              <a:ext cx="2687324" cy="3688454"/>
            </a:xfrm>
            <a:custGeom>
              <a:avLst/>
              <a:gdLst/>
              <a:ahLst/>
              <a:cxnLst/>
              <a:rect l="l" t="t" r="r" b="b"/>
              <a:pathLst>
                <a:path w="2527636" h="3593141">
                  <a:moveTo>
                    <a:pt x="0" y="0"/>
                  </a:moveTo>
                  <a:lnTo>
                    <a:pt x="2527636" y="0"/>
                  </a:lnTo>
                  <a:lnTo>
                    <a:pt x="2527636" y="3593141"/>
                  </a:lnTo>
                  <a:lnTo>
                    <a:pt x="0" y="3593141"/>
                  </a:lnTo>
                  <a:close/>
                </a:path>
              </a:pathLst>
            </a:custGeom>
            <a:solidFill>
              <a:srgbClr val="FFFFFF"/>
            </a:solidFill>
            <a:ln w="57150" cap="sq">
              <a:solidFill>
                <a:srgbClr val="000000"/>
              </a:solidFill>
              <a:prstDash val="solid"/>
              <a:miter/>
            </a:ln>
          </p:spPr>
        </p:sp>
        <p:sp>
          <p:nvSpPr>
            <p:cNvPr id="4" name="TextBox 4"/>
            <p:cNvSpPr txBox="1"/>
            <p:nvPr/>
          </p:nvSpPr>
          <p:spPr>
            <a:xfrm>
              <a:off x="-30006" y="41787"/>
              <a:ext cx="2527636" cy="3659816"/>
            </a:xfrm>
            <a:prstGeom prst="rect">
              <a:avLst/>
            </a:prstGeom>
          </p:spPr>
          <p:txBody>
            <a:bodyPr lIns="46667" tIns="46667" rIns="46667" bIns="46667" rtlCol="0" anchor="ctr"/>
            <a:lstStyle/>
            <a:p>
              <a:pPr algn="ctr">
                <a:lnSpc>
                  <a:spcPts val="3986"/>
                </a:lnSpc>
                <a:spcBef>
                  <a:spcPct val="0"/>
                </a:spcBef>
              </a:pPr>
              <a:endParaRPr/>
            </a:p>
          </p:txBody>
        </p:sp>
      </p:grpSp>
      <p:sp>
        <p:nvSpPr>
          <p:cNvPr id="5" name="AutoShape 5"/>
          <p:cNvSpPr/>
          <p:nvPr/>
        </p:nvSpPr>
        <p:spPr>
          <a:xfrm>
            <a:off x="507000" y="3402000"/>
            <a:ext cx="14106000" cy="0"/>
          </a:xfrm>
          <a:prstGeom prst="line">
            <a:avLst/>
          </a:prstGeom>
          <a:ln w="57150" cap="flat">
            <a:solidFill>
              <a:srgbClr val="000000"/>
            </a:solidFill>
            <a:prstDash val="solid"/>
            <a:headEnd type="none" w="sm" len="sm"/>
            <a:tailEnd type="none" w="sm" len="sm"/>
          </a:ln>
        </p:spPr>
      </p:sp>
      <p:sp>
        <p:nvSpPr>
          <p:cNvPr id="6" name="AutoShape 6"/>
          <p:cNvSpPr/>
          <p:nvPr/>
        </p:nvSpPr>
        <p:spPr>
          <a:xfrm>
            <a:off x="507000" y="4089500"/>
            <a:ext cx="14106000" cy="0"/>
          </a:xfrm>
          <a:prstGeom prst="line">
            <a:avLst/>
          </a:prstGeom>
          <a:ln w="57150" cap="flat">
            <a:solidFill>
              <a:srgbClr val="000000"/>
            </a:solidFill>
            <a:prstDash val="solid"/>
            <a:headEnd type="none" w="sm" len="sm"/>
            <a:tailEnd type="none" w="sm" len="sm"/>
          </a:ln>
        </p:spPr>
      </p:sp>
      <p:sp>
        <p:nvSpPr>
          <p:cNvPr id="7" name="AutoShape 7"/>
          <p:cNvSpPr/>
          <p:nvPr/>
        </p:nvSpPr>
        <p:spPr>
          <a:xfrm flipV="1">
            <a:off x="8341270" y="4089500"/>
            <a:ext cx="0" cy="5578328"/>
          </a:xfrm>
          <a:prstGeom prst="line">
            <a:avLst/>
          </a:prstGeom>
          <a:ln w="57150" cap="flat">
            <a:solidFill>
              <a:srgbClr val="000000"/>
            </a:solidFill>
            <a:prstDash val="solid"/>
            <a:headEnd type="none" w="sm" len="sm"/>
            <a:tailEnd type="none" w="sm" len="sm"/>
          </a:ln>
        </p:spPr>
      </p:sp>
      <p:sp>
        <p:nvSpPr>
          <p:cNvPr id="8" name="AutoShape 8"/>
          <p:cNvSpPr/>
          <p:nvPr/>
        </p:nvSpPr>
        <p:spPr>
          <a:xfrm>
            <a:off x="507000" y="9667828"/>
            <a:ext cx="14106000" cy="0"/>
          </a:xfrm>
          <a:prstGeom prst="line">
            <a:avLst/>
          </a:prstGeom>
          <a:ln w="57150" cap="flat">
            <a:solidFill>
              <a:srgbClr val="000000"/>
            </a:solidFill>
            <a:prstDash val="solid"/>
            <a:headEnd type="none" w="sm" len="sm"/>
            <a:tailEnd type="none" w="sm" len="sm"/>
          </a:ln>
        </p:spPr>
      </p:sp>
      <p:sp>
        <p:nvSpPr>
          <p:cNvPr id="9" name="AutoShape 9"/>
          <p:cNvSpPr/>
          <p:nvPr/>
        </p:nvSpPr>
        <p:spPr>
          <a:xfrm>
            <a:off x="507000" y="13921156"/>
            <a:ext cx="14106000" cy="0"/>
          </a:xfrm>
          <a:prstGeom prst="line">
            <a:avLst/>
          </a:prstGeom>
          <a:ln w="57150" cap="flat">
            <a:solidFill>
              <a:srgbClr val="000000"/>
            </a:solidFill>
            <a:prstDash val="solid"/>
            <a:headEnd type="none" w="sm" len="sm"/>
            <a:tailEnd type="none" w="sm" len="sm"/>
          </a:ln>
        </p:spPr>
      </p:sp>
      <p:grpSp>
        <p:nvGrpSpPr>
          <p:cNvPr id="10" name="Group 10"/>
          <p:cNvGrpSpPr/>
          <p:nvPr/>
        </p:nvGrpSpPr>
        <p:grpSpPr>
          <a:xfrm>
            <a:off x="4958750" y="13947406"/>
            <a:ext cx="5202500" cy="6257594"/>
            <a:chOff x="0" y="0"/>
            <a:chExt cx="6936667" cy="8343458"/>
          </a:xfrm>
        </p:grpSpPr>
        <p:sp>
          <p:nvSpPr>
            <p:cNvPr id="11" name="AutoShape 11"/>
            <p:cNvSpPr/>
            <p:nvPr/>
          </p:nvSpPr>
          <p:spPr>
            <a:xfrm flipH="1" flipV="1">
              <a:off x="35000" y="0"/>
              <a:ext cx="0" cy="8343458"/>
            </a:xfrm>
            <a:prstGeom prst="line">
              <a:avLst/>
            </a:prstGeom>
            <a:ln w="70000" cap="flat">
              <a:solidFill>
                <a:srgbClr val="000000"/>
              </a:solidFill>
              <a:prstDash val="solid"/>
              <a:headEnd type="none" w="sm" len="sm"/>
              <a:tailEnd type="none" w="sm" len="sm"/>
            </a:ln>
          </p:spPr>
        </p:sp>
        <p:sp>
          <p:nvSpPr>
            <p:cNvPr id="12" name="AutoShape 12"/>
            <p:cNvSpPr/>
            <p:nvPr/>
          </p:nvSpPr>
          <p:spPr>
            <a:xfrm flipH="1" flipV="1">
              <a:off x="6901667" y="0"/>
              <a:ext cx="0" cy="8343458"/>
            </a:xfrm>
            <a:prstGeom prst="line">
              <a:avLst/>
            </a:prstGeom>
            <a:ln w="70000" cap="flat">
              <a:solidFill>
                <a:srgbClr val="000000"/>
              </a:solidFill>
              <a:prstDash val="solid"/>
              <a:headEnd type="none" w="sm" len="sm"/>
              <a:tailEnd type="none" w="sm" len="sm"/>
            </a:ln>
          </p:spPr>
        </p:sp>
      </p:grpSp>
      <p:sp>
        <p:nvSpPr>
          <p:cNvPr id="13" name="Freeform 13"/>
          <p:cNvSpPr/>
          <p:nvPr/>
        </p:nvSpPr>
        <p:spPr>
          <a:xfrm>
            <a:off x="3765964" y="4290690"/>
            <a:ext cx="4413381" cy="2598378"/>
          </a:xfrm>
          <a:custGeom>
            <a:avLst/>
            <a:gdLst/>
            <a:ahLst/>
            <a:cxnLst/>
            <a:rect l="l" t="t" r="r" b="b"/>
            <a:pathLst>
              <a:path w="4413381" h="2598378">
                <a:moveTo>
                  <a:pt x="0" y="0"/>
                </a:moveTo>
                <a:lnTo>
                  <a:pt x="4413381" y="0"/>
                </a:lnTo>
                <a:lnTo>
                  <a:pt x="4413381" y="2598378"/>
                </a:lnTo>
                <a:lnTo>
                  <a:pt x="0" y="2598378"/>
                </a:lnTo>
                <a:lnTo>
                  <a:pt x="0" y="0"/>
                </a:lnTo>
                <a:close/>
              </a:path>
            </a:pathLst>
          </a:custGeom>
          <a:blipFill>
            <a:blip r:embed="rId3"/>
            <a:stretch>
              <a:fillRect/>
            </a:stretch>
          </a:blipFill>
        </p:spPr>
      </p:sp>
      <p:sp>
        <p:nvSpPr>
          <p:cNvPr id="14" name="Freeform 14"/>
          <p:cNvSpPr/>
          <p:nvPr/>
        </p:nvSpPr>
        <p:spPr>
          <a:xfrm>
            <a:off x="9320554" y="10657361"/>
            <a:ext cx="4935867" cy="2776425"/>
          </a:xfrm>
          <a:custGeom>
            <a:avLst/>
            <a:gdLst/>
            <a:ahLst/>
            <a:cxnLst/>
            <a:rect l="l" t="t" r="r" b="b"/>
            <a:pathLst>
              <a:path w="4935867" h="2776425">
                <a:moveTo>
                  <a:pt x="0" y="0"/>
                </a:moveTo>
                <a:lnTo>
                  <a:pt x="4935868" y="0"/>
                </a:lnTo>
                <a:lnTo>
                  <a:pt x="4935868" y="2776425"/>
                </a:lnTo>
                <a:lnTo>
                  <a:pt x="0" y="2776425"/>
                </a:lnTo>
                <a:lnTo>
                  <a:pt x="0" y="0"/>
                </a:lnTo>
                <a:close/>
              </a:path>
            </a:pathLst>
          </a:custGeom>
          <a:blipFill>
            <a:blip r:embed="rId4"/>
            <a:stretch>
              <a:fillRect/>
            </a:stretch>
          </a:blipFill>
        </p:spPr>
      </p:sp>
      <p:sp>
        <p:nvSpPr>
          <p:cNvPr id="15" name="Freeform 15"/>
          <p:cNvSpPr/>
          <p:nvPr/>
        </p:nvSpPr>
        <p:spPr>
          <a:xfrm>
            <a:off x="578363" y="18536336"/>
            <a:ext cx="4380387" cy="2539140"/>
          </a:xfrm>
          <a:custGeom>
            <a:avLst/>
            <a:gdLst/>
            <a:ahLst/>
            <a:cxnLst/>
            <a:rect l="l" t="t" r="r" b="b"/>
            <a:pathLst>
              <a:path w="4380387" h="2539140">
                <a:moveTo>
                  <a:pt x="0" y="0"/>
                </a:moveTo>
                <a:lnTo>
                  <a:pt x="4380387" y="0"/>
                </a:lnTo>
                <a:lnTo>
                  <a:pt x="4380387" y="2539140"/>
                </a:lnTo>
                <a:lnTo>
                  <a:pt x="0" y="2539140"/>
                </a:lnTo>
                <a:lnTo>
                  <a:pt x="0" y="0"/>
                </a:lnTo>
                <a:close/>
              </a:path>
            </a:pathLst>
          </a:custGeom>
          <a:blipFill>
            <a:blip r:embed="rId5"/>
            <a:stretch>
              <a:fillRect/>
            </a:stretch>
          </a:blipFill>
        </p:spPr>
      </p:sp>
      <p:sp>
        <p:nvSpPr>
          <p:cNvPr id="16" name="Freeform 16"/>
          <p:cNvSpPr/>
          <p:nvPr/>
        </p:nvSpPr>
        <p:spPr>
          <a:xfrm>
            <a:off x="4958750" y="18232391"/>
            <a:ext cx="5202500" cy="2852664"/>
          </a:xfrm>
          <a:custGeom>
            <a:avLst/>
            <a:gdLst/>
            <a:ahLst/>
            <a:cxnLst/>
            <a:rect l="l" t="t" r="r" b="b"/>
            <a:pathLst>
              <a:path w="5202500" h="2852664">
                <a:moveTo>
                  <a:pt x="0" y="0"/>
                </a:moveTo>
                <a:lnTo>
                  <a:pt x="5202500" y="0"/>
                </a:lnTo>
                <a:lnTo>
                  <a:pt x="5202500" y="2852663"/>
                </a:lnTo>
                <a:lnTo>
                  <a:pt x="0" y="2852663"/>
                </a:lnTo>
                <a:lnTo>
                  <a:pt x="0" y="0"/>
                </a:lnTo>
                <a:close/>
              </a:path>
            </a:pathLst>
          </a:custGeom>
          <a:blipFill>
            <a:blip r:embed="rId6"/>
            <a:stretch>
              <a:fillRect t="-1292" b="-1292"/>
            </a:stretch>
          </a:blipFill>
        </p:spPr>
      </p:sp>
      <p:sp>
        <p:nvSpPr>
          <p:cNvPr id="17" name="TextBox 17"/>
          <p:cNvSpPr txBox="1"/>
          <p:nvPr/>
        </p:nvSpPr>
        <p:spPr>
          <a:xfrm>
            <a:off x="581758" y="713065"/>
            <a:ext cx="14023703" cy="2277547"/>
          </a:xfrm>
          <a:prstGeom prst="rect">
            <a:avLst/>
          </a:prstGeom>
        </p:spPr>
        <p:txBody>
          <a:bodyPr wrap="square" lIns="0" tIns="0" rIns="0" bIns="0" rtlCol="0" anchor="ctr">
            <a:spAutoFit/>
          </a:bodyPr>
          <a:lstStyle/>
          <a:p>
            <a:pPr>
              <a:lnSpc>
                <a:spcPct val="150000"/>
              </a:lnSpc>
            </a:pPr>
            <a:r>
              <a:rPr lang="en-US" sz="2800" b="1" dirty="0">
                <a:solidFill>
                  <a:srgbClr val="484140"/>
                </a:solidFill>
                <a:latin typeface="Times New Roman Bold"/>
                <a:cs typeface="Times New Roman Bold"/>
              </a:rPr>
              <a:t>Module: Population Health And Digital Health Promotion              Module Code: LCHS7009</a:t>
            </a:r>
            <a:endParaRPr lang="en-US" dirty="0">
              <a:ea typeface="Calibri"/>
              <a:cs typeface="Calibri"/>
            </a:endParaRPr>
          </a:p>
          <a:p>
            <a:pPr>
              <a:lnSpc>
                <a:spcPct val="150000"/>
              </a:lnSpc>
            </a:pPr>
            <a:r>
              <a:rPr lang="en-US" sz="2800" b="1" dirty="0">
                <a:solidFill>
                  <a:srgbClr val="484140"/>
                </a:solidFill>
                <a:latin typeface="Times New Roman Bold"/>
                <a:cs typeface="Times New Roman Bold"/>
              </a:rPr>
              <a:t>Student Name: Patel </a:t>
            </a:r>
            <a:r>
              <a:rPr lang="en-US" sz="2800" b="1" err="1">
                <a:solidFill>
                  <a:srgbClr val="484140"/>
                </a:solidFill>
                <a:latin typeface="Times New Roman Bold"/>
                <a:cs typeface="Times New Roman Bold"/>
              </a:rPr>
              <a:t>JayminKumar</a:t>
            </a:r>
            <a:r>
              <a:rPr lang="en-US" sz="2800" b="1" dirty="0">
                <a:solidFill>
                  <a:srgbClr val="484140"/>
                </a:solidFill>
                <a:latin typeface="Times New Roman Bold"/>
                <a:cs typeface="Times New Roman Bold"/>
              </a:rPr>
              <a:t> </a:t>
            </a:r>
            <a:r>
              <a:rPr lang="en-US" sz="2800" b="1" err="1">
                <a:solidFill>
                  <a:srgbClr val="484140"/>
                </a:solidFill>
                <a:latin typeface="Times New Roman Bold"/>
                <a:cs typeface="Times New Roman Bold"/>
              </a:rPr>
              <a:t>Vishnubhai</a:t>
            </a:r>
            <a:r>
              <a:rPr lang="en-US" sz="2800" b="1" dirty="0">
                <a:solidFill>
                  <a:srgbClr val="484140"/>
                </a:solidFill>
                <a:latin typeface="Times New Roman Bold"/>
                <a:cs typeface="Times New Roman Bold"/>
              </a:rPr>
              <a:t>                                Student ID: 2432127                                        </a:t>
            </a:r>
          </a:p>
          <a:p>
            <a:pPr algn="ctr"/>
            <a:r>
              <a:rPr lang="en-US" sz="3200" b="1" dirty="0">
                <a:solidFill>
                  <a:srgbClr val="484140"/>
                </a:solidFill>
                <a:latin typeface="Times New Roman Bold"/>
                <a:cs typeface="Times New Roman Bold"/>
              </a:rPr>
              <a:t>Mobile</a:t>
            </a:r>
            <a:r>
              <a:rPr lang="en-US" sz="3200" b="1" dirty="0">
                <a:solidFill>
                  <a:srgbClr val="484140"/>
                </a:solidFill>
                <a:latin typeface="Times New Roman Bold"/>
                <a:ea typeface="Times New Roman Bold"/>
                <a:cs typeface="Times New Roman Bold"/>
                <a:sym typeface="Times New Roman Bold"/>
              </a:rPr>
              <a:t> Health (mHealth) Apps for Type 2 Diabetes Prevention &amp; Self-Management</a:t>
            </a:r>
            <a:endParaRPr lang="en-US" sz="3200">
              <a:ea typeface="Calibri"/>
              <a:cs typeface="Calibri"/>
            </a:endParaRPr>
          </a:p>
        </p:txBody>
      </p:sp>
      <p:sp>
        <p:nvSpPr>
          <p:cNvPr id="18" name="TextBox 18"/>
          <p:cNvSpPr txBox="1"/>
          <p:nvPr/>
        </p:nvSpPr>
        <p:spPr>
          <a:xfrm>
            <a:off x="507000" y="3382941"/>
            <a:ext cx="13749421" cy="563167"/>
          </a:xfrm>
          <a:prstGeom prst="rect">
            <a:avLst/>
          </a:prstGeom>
        </p:spPr>
        <p:txBody>
          <a:bodyPr lIns="0" tIns="0" rIns="0" bIns="0" rtlCol="0" anchor="t">
            <a:spAutoFit/>
          </a:bodyPr>
          <a:lstStyle/>
          <a:p>
            <a:pPr algn="ctr">
              <a:lnSpc>
                <a:spcPts val="4758"/>
              </a:lnSpc>
              <a:spcBef>
                <a:spcPct val="0"/>
              </a:spcBef>
            </a:pPr>
            <a:r>
              <a:rPr lang="en-US" sz="3398" b="1" spc="679" dirty="0">
                <a:latin typeface="Times New Roman"/>
                <a:ea typeface="Times New Roman"/>
                <a:cs typeface="Times New Roman"/>
                <a:sym typeface="Times New Roman"/>
              </a:rPr>
              <a:t>📌 DIGITAL HEALTH INTERVENTION POSTER</a:t>
            </a:r>
          </a:p>
        </p:txBody>
      </p:sp>
      <p:sp>
        <p:nvSpPr>
          <p:cNvPr id="19" name="TextBox 19"/>
          <p:cNvSpPr txBox="1"/>
          <p:nvPr/>
        </p:nvSpPr>
        <p:spPr>
          <a:xfrm>
            <a:off x="853005" y="4304050"/>
            <a:ext cx="4253634"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Background </a:t>
            </a:r>
          </a:p>
        </p:txBody>
      </p:sp>
      <p:sp>
        <p:nvSpPr>
          <p:cNvPr id="20" name="TextBox 20"/>
          <p:cNvSpPr txBox="1"/>
          <p:nvPr/>
        </p:nvSpPr>
        <p:spPr>
          <a:xfrm>
            <a:off x="689032" y="6984318"/>
            <a:ext cx="7366488" cy="2493010"/>
          </a:xfrm>
          <a:prstGeom prst="rect">
            <a:avLst/>
          </a:prstGeom>
        </p:spPr>
        <p:txBody>
          <a:bodyPr lIns="0" tIns="0" rIns="0" bIns="0" rtlCol="0" anchor="t">
            <a:spAutoFit/>
          </a:bodyPr>
          <a:lstStyle/>
          <a:p>
            <a:pPr algn="just">
              <a:lnSpc>
                <a:spcPts val="2239"/>
              </a:lnSpc>
            </a:pPr>
            <a:r>
              <a:rPr lang="en-US" sz="1599">
                <a:solidFill>
                  <a:srgbClr val="000000"/>
                </a:solidFill>
                <a:latin typeface="Times New Roman"/>
                <a:ea typeface="Times New Roman"/>
                <a:cs typeface="Times New Roman"/>
                <a:sym typeface="Times New Roman"/>
              </a:rPr>
              <a:t>Globally almost 537 million adults have been diagnosed with Type 2 Diabetes (T2DM) and it is estimated that the number of patients will increase to 643 million by 2030 (Magliano and Boyko, 2021). The statistics reflects that 1 in 10 adults in UK is diabetic and the rates will only increase by half in 2035 and T2DM costs $10 billion each year (Hughes, 2024). Lifestyle modification programmes such as the NHS Diabetes Prevention Programme (NHS DPP), which lessened the occurrence of diabetes by 26% and digital solutions, including glucose-monitoring apps and wearables (Whelan and Bell, 2022). These are included as public health interventions to provide scalable support to both prevent and manage diabetes.</a:t>
            </a:r>
          </a:p>
        </p:txBody>
      </p:sp>
      <p:sp>
        <p:nvSpPr>
          <p:cNvPr id="21" name="TextBox 21"/>
          <p:cNvSpPr txBox="1"/>
          <p:nvPr/>
        </p:nvSpPr>
        <p:spPr>
          <a:xfrm>
            <a:off x="8506701" y="5603193"/>
            <a:ext cx="5827833" cy="3874135"/>
          </a:xfrm>
          <a:prstGeom prst="rect">
            <a:avLst/>
          </a:prstGeom>
        </p:spPr>
        <p:txBody>
          <a:bodyPr lIns="0" tIns="0" rIns="0" bIns="0" rtlCol="0" anchor="t">
            <a:spAutoFit/>
          </a:bodyPr>
          <a:lstStyle/>
          <a:p>
            <a:pPr algn="just">
              <a:lnSpc>
                <a:spcPts val="2239"/>
              </a:lnSpc>
            </a:pPr>
            <a:r>
              <a:rPr lang="en-US" sz="1599">
                <a:solidFill>
                  <a:srgbClr val="000000"/>
                </a:solidFill>
                <a:latin typeface="Times New Roman"/>
                <a:ea typeface="Times New Roman"/>
                <a:cs typeface="Times New Roman"/>
                <a:sym typeface="Times New Roman"/>
              </a:rPr>
              <a:t>The health promotion values include empowerment, equity, participation and evidence-based action. The principles are intended to minimise disparities and enhance management of health. Approximately, 87% of adults in the UK are smartphone owners, which means that the apps can be used by a large audience (Statista, 2024). MySugr users indicate that the treatment adherence increased significantly that is almost 23% showing better empowerment and self-efficacy (Mohan et al., 2025). Culturally customised food databases and user-friendly interfaces are also included in apps, which contribute to fair accessibility to different populations. Digital interventions, combined with NHS-approved pathways, are an evidence-based, real-time coaching intervention that enhances community engagement and facilitates behaviour change, in the long term, in high-risk populations of T2DM.</a:t>
            </a:r>
          </a:p>
        </p:txBody>
      </p:sp>
      <p:sp>
        <p:nvSpPr>
          <p:cNvPr id="22" name="TextBox 22"/>
          <p:cNvSpPr txBox="1"/>
          <p:nvPr/>
        </p:nvSpPr>
        <p:spPr>
          <a:xfrm>
            <a:off x="8590259" y="4345960"/>
            <a:ext cx="5708286" cy="788670"/>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Health Promotion Values and Principles </a:t>
            </a:r>
          </a:p>
        </p:txBody>
      </p:sp>
      <p:sp>
        <p:nvSpPr>
          <p:cNvPr id="23" name="TextBox 23"/>
          <p:cNvSpPr txBox="1"/>
          <p:nvPr/>
        </p:nvSpPr>
        <p:spPr>
          <a:xfrm>
            <a:off x="682682" y="10486619"/>
            <a:ext cx="8330983" cy="3363100"/>
          </a:xfrm>
          <a:prstGeom prst="rect">
            <a:avLst/>
          </a:prstGeom>
        </p:spPr>
        <p:txBody>
          <a:bodyPr lIns="0" tIns="0" rIns="0" bIns="0" rtlCol="0" anchor="t">
            <a:spAutoFit/>
          </a:bodyPr>
          <a:lstStyle/>
          <a:p>
            <a:pPr algn="just">
              <a:lnSpc>
                <a:spcPts val="2239"/>
              </a:lnSpc>
            </a:pPr>
            <a:r>
              <a:rPr lang="en-US" sz="1599" dirty="0">
                <a:solidFill>
                  <a:srgbClr val="000000"/>
                </a:solidFill>
                <a:latin typeface="Times New Roman"/>
                <a:ea typeface="Times New Roman"/>
                <a:cs typeface="Times New Roman"/>
                <a:sym typeface="Times New Roman"/>
              </a:rPr>
              <a:t>The COM-B model offers a powerful system to comprehend the impact of </a:t>
            </a:r>
            <a:r>
              <a:rPr lang="en-US" sz="1599" dirty="0" err="1">
                <a:solidFill>
                  <a:srgbClr val="000000"/>
                </a:solidFill>
                <a:latin typeface="Times New Roman"/>
                <a:ea typeface="Times New Roman"/>
                <a:cs typeface="Times New Roman"/>
                <a:sym typeface="Times New Roman"/>
              </a:rPr>
              <a:t>mHealth</a:t>
            </a:r>
            <a:r>
              <a:rPr lang="en-US" sz="1599" dirty="0">
                <a:solidFill>
                  <a:srgbClr val="000000"/>
                </a:solidFill>
                <a:latin typeface="Times New Roman"/>
                <a:ea typeface="Times New Roman"/>
                <a:cs typeface="Times New Roman"/>
                <a:sym typeface="Times New Roman"/>
              </a:rPr>
              <a:t> apps on the </a:t>
            </a:r>
            <a:r>
              <a:rPr lang="en-US" sz="1599" dirty="0" err="1">
                <a:solidFill>
                  <a:srgbClr val="000000"/>
                </a:solidFill>
                <a:latin typeface="Times New Roman"/>
                <a:ea typeface="Times New Roman"/>
                <a:cs typeface="Times New Roman"/>
                <a:sym typeface="Times New Roman"/>
              </a:rPr>
              <a:t>behavioural</a:t>
            </a:r>
            <a:r>
              <a:rPr lang="en-US" sz="1599" dirty="0">
                <a:solidFill>
                  <a:srgbClr val="000000"/>
                </a:solidFill>
                <a:latin typeface="Times New Roman"/>
                <a:ea typeface="Times New Roman"/>
                <a:cs typeface="Times New Roman"/>
                <a:sym typeface="Times New Roman"/>
              </a:rPr>
              <a:t> change in diabetes. Apps enhance the psychological ability through diabetes knowledge and it has been observed that the app users comprehend the glucose trends 32% better than non-users (</a:t>
            </a:r>
            <a:r>
              <a:rPr lang="en-US" sz="1599" dirty="0" err="1">
                <a:solidFill>
                  <a:srgbClr val="000000"/>
                </a:solidFill>
                <a:latin typeface="Times New Roman"/>
                <a:ea typeface="Times New Roman"/>
                <a:cs typeface="Times New Roman"/>
                <a:sym typeface="Times New Roman"/>
              </a:rPr>
              <a:t>Supramaniam</a:t>
            </a:r>
            <a:r>
              <a:rPr lang="en-US" sz="1599" dirty="0">
                <a:solidFill>
                  <a:srgbClr val="000000"/>
                </a:solidFill>
                <a:latin typeface="Times New Roman"/>
                <a:ea typeface="Times New Roman"/>
                <a:cs typeface="Times New Roman"/>
                <a:sym typeface="Times New Roman"/>
              </a:rPr>
              <a:t> et al., 2024). There are physical capability improvement features supported by guided activity functions-users of digital activity trackers add 1,800-2,400 steps per day (</a:t>
            </a:r>
            <a:r>
              <a:rPr lang="en-US" sz="1599" dirty="0" err="1">
                <a:solidFill>
                  <a:srgbClr val="000000"/>
                </a:solidFill>
                <a:latin typeface="Times New Roman"/>
                <a:ea typeface="Times New Roman"/>
                <a:cs typeface="Times New Roman"/>
                <a:sym typeface="Times New Roman"/>
              </a:rPr>
              <a:t>Hvalič-Touzery</a:t>
            </a:r>
            <a:r>
              <a:rPr lang="en-US" sz="1599" dirty="0">
                <a:solidFill>
                  <a:srgbClr val="000000"/>
                </a:solidFill>
                <a:latin typeface="Times New Roman"/>
                <a:ea typeface="Times New Roman"/>
                <a:cs typeface="Times New Roman"/>
                <a:sym typeface="Times New Roman"/>
              </a:rPr>
              <a:t> et al., 2022).</a:t>
            </a:r>
          </a:p>
          <a:p>
            <a:pPr algn="just">
              <a:lnSpc>
                <a:spcPts val="2239"/>
              </a:lnSpc>
            </a:pPr>
            <a:r>
              <a:rPr lang="en-US" sz="1599" dirty="0">
                <a:solidFill>
                  <a:srgbClr val="000000"/>
                </a:solidFill>
                <a:latin typeface="Times New Roman"/>
                <a:ea typeface="Times New Roman"/>
                <a:cs typeface="Times New Roman"/>
                <a:sym typeface="Times New Roman"/>
              </a:rPr>
              <a:t>Opportunity is enhanced with 24/7 access, where nearly 72% of the users have said it has been more convenient to manage health (</a:t>
            </a:r>
            <a:r>
              <a:rPr lang="en-US" sz="1599" dirty="0" err="1">
                <a:solidFill>
                  <a:srgbClr val="000000"/>
                </a:solidFill>
                <a:latin typeface="Times New Roman"/>
                <a:ea typeface="Times New Roman"/>
                <a:cs typeface="Times New Roman"/>
                <a:sym typeface="Times New Roman"/>
              </a:rPr>
              <a:t>Mehra</a:t>
            </a:r>
            <a:r>
              <a:rPr lang="en-US" sz="1599" dirty="0">
                <a:solidFill>
                  <a:srgbClr val="000000"/>
                </a:solidFill>
                <a:latin typeface="Times New Roman"/>
                <a:ea typeface="Times New Roman"/>
                <a:cs typeface="Times New Roman"/>
                <a:sym typeface="Times New Roman"/>
              </a:rPr>
              <a:t> et al., 2025). The opportunity to </a:t>
            </a:r>
            <a:r>
              <a:rPr lang="en-US" sz="1599" dirty="0" err="1">
                <a:solidFill>
                  <a:srgbClr val="000000"/>
                </a:solidFill>
                <a:latin typeface="Times New Roman"/>
                <a:ea typeface="Times New Roman"/>
                <a:cs typeface="Times New Roman"/>
                <a:sym typeface="Times New Roman"/>
              </a:rPr>
              <a:t>socialise</a:t>
            </a:r>
            <a:r>
              <a:rPr lang="en-US" sz="1599" dirty="0">
                <a:solidFill>
                  <a:srgbClr val="000000"/>
                </a:solidFill>
                <a:latin typeface="Times New Roman"/>
                <a:ea typeface="Times New Roman"/>
                <a:cs typeface="Times New Roman"/>
                <a:sym typeface="Times New Roman"/>
              </a:rPr>
              <a:t> is enlarged through peer-support groups embedded in apps. Gamification helps to reinforce motivation, and reward-based systems would boost the engagement of the app by 48%. Through increasing the ability, opportunity and motivation, </a:t>
            </a:r>
            <a:r>
              <a:rPr lang="en-US" sz="1599" dirty="0" err="1">
                <a:solidFill>
                  <a:srgbClr val="000000"/>
                </a:solidFill>
                <a:latin typeface="Times New Roman"/>
                <a:ea typeface="Times New Roman"/>
                <a:cs typeface="Times New Roman"/>
                <a:sym typeface="Times New Roman"/>
              </a:rPr>
              <a:t>mHealth</a:t>
            </a:r>
            <a:r>
              <a:rPr lang="en-US" sz="1599" dirty="0">
                <a:solidFill>
                  <a:srgbClr val="000000"/>
                </a:solidFill>
                <a:latin typeface="Times New Roman"/>
                <a:ea typeface="Times New Roman"/>
                <a:cs typeface="Times New Roman"/>
                <a:sym typeface="Times New Roman"/>
              </a:rPr>
              <a:t> apps generate </a:t>
            </a:r>
            <a:r>
              <a:rPr lang="en-US" sz="1599" dirty="0" err="1">
                <a:solidFill>
                  <a:srgbClr val="000000"/>
                </a:solidFill>
                <a:latin typeface="Times New Roman"/>
                <a:ea typeface="Times New Roman"/>
                <a:cs typeface="Times New Roman"/>
                <a:sym typeface="Times New Roman"/>
              </a:rPr>
              <a:t>behavioural</a:t>
            </a:r>
            <a:r>
              <a:rPr lang="en-US" sz="1599" dirty="0">
                <a:solidFill>
                  <a:srgbClr val="000000"/>
                </a:solidFill>
                <a:latin typeface="Times New Roman"/>
                <a:ea typeface="Times New Roman"/>
                <a:cs typeface="Times New Roman"/>
                <a:sym typeface="Times New Roman"/>
              </a:rPr>
              <a:t> change that is sustainable and necessary in preventing diabetes. </a:t>
            </a:r>
          </a:p>
        </p:txBody>
      </p:sp>
      <p:sp>
        <p:nvSpPr>
          <p:cNvPr id="24" name="TextBox 24"/>
          <p:cNvSpPr txBox="1"/>
          <p:nvPr/>
        </p:nvSpPr>
        <p:spPr>
          <a:xfrm>
            <a:off x="607927" y="9829753"/>
            <a:ext cx="4743789" cy="788670"/>
          </a:xfrm>
          <a:prstGeom prst="rect">
            <a:avLst/>
          </a:prstGeom>
        </p:spPr>
        <p:txBody>
          <a:bodyPr lIns="0" tIns="0" rIns="0" bIns="0" rtlCol="0" anchor="t">
            <a:spAutoFit/>
          </a:bodyPr>
          <a:lstStyle/>
          <a:p>
            <a:pPr algn="l">
              <a:lnSpc>
                <a:spcPts val="2940"/>
              </a:lnSpc>
            </a:pPr>
            <a:r>
              <a:rPr lang="en-US" sz="3000" b="1" dirty="0">
                <a:solidFill>
                  <a:srgbClr val="536D45"/>
                </a:solidFill>
                <a:latin typeface="Times New Roman Bold"/>
                <a:ea typeface="Times New Roman Bold"/>
                <a:cs typeface="Times New Roman Bold"/>
                <a:sym typeface="Times New Roman Bold"/>
              </a:rPr>
              <a:t>Principles of Management</a:t>
            </a:r>
          </a:p>
          <a:p>
            <a:pPr algn="l">
              <a:lnSpc>
                <a:spcPts val="2940"/>
              </a:lnSpc>
            </a:pPr>
            <a:endParaRPr lang="en-US" sz="3000" b="1" dirty="0">
              <a:solidFill>
                <a:srgbClr val="536D45"/>
              </a:solidFill>
              <a:latin typeface="Times New Roman Bold"/>
              <a:ea typeface="Times New Roman Bold"/>
              <a:cs typeface="Times New Roman Bold"/>
              <a:sym typeface="Times New Roman Bold"/>
            </a:endParaRPr>
          </a:p>
        </p:txBody>
      </p:sp>
      <p:sp>
        <p:nvSpPr>
          <p:cNvPr id="25" name="TextBox 25"/>
          <p:cNvSpPr txBox="1"/>
          <p:nvPr/>
        </p:nvSpPr>
        <p:spPr>
          <a:xfrm>
            <a:off x="689032" y="14662201"/>
            <a:ext cx="4165492" cy="3874135"/>
          </a:xfrm>
          <a:prstGeom prst="rect">
            <a:avLst/>
          </a:prstGeom>
        </p:spPr>
        <p:txBody>
          <a:bodyPr lIns="0" tIns="0" rIns="0" bIns="0" rtlCol="0" anchor="t">
            <a:spAutoFit/>
          </a:bodyPr>
          <a:lstStyle/>
          <a:p>
            <a:pPr algn="just">
              <a:lnSpc>
                <a:spcPts val="2239"/>
              </a:lnSpc>
            </a:pPr>
            <a:r>
              <a:rPr lang="en-US" sz="1599" dirty="0">
                <a:solidFill>
                  <a:srgbClr val="000000"/>
                </a:solidFill>
                <a:latin typeface="Times New Roman"/>
                <a:ea typeface="Times New Roman"/>
                <a:cs typeface="Times New Roman"/>
                <a:sym typeface="Times New Roman"/>
              </a:rPr>
              <a:t>Application of the COM-B model using </a:t>
            </a:r>
            <a:r>
              <a:rPr lang="en-US" sz="1599" dirty="0" err="1">
                <a:solidFill>
                  <a:srgbClr val="000000"/>
                </a:solidFill>
                <a:latin typeface="Times New Roman"/>
                <a:ea typeface="Times New Roman"/>
                <a:cs typeface="Times New Roman"/>
                <a:sym typeface="Times New Roman"/>
              </a:rPr>
              <a:t>mHealth</a:t>
            </a:r>
            <a:r>
              <a:rPr lang="en-US" sz="1599" dirty="0">
                <a:solidFill>
                  <a:srgbClr val="000000"/>
                </a:solidFill>
                <a:latin typeface="Times New Roman"/>
                <a:ea typeface="Times New Roman"/>
                <a:cs typeface="Times New Roman"/>
                <a:sym typeface="Times New Roman"/>
              </a:rPr>
              <a:t> applications will result in improved significant diabetes outcomes. Research indicates that there is an average decline in HbA1c from 0.5-1.2% and loss of body weight by 7% and improvement in physical activity levels by 24% among users of apps (Kim et al., 2024). Medical adherence increases up to 30% with the use of prompts and reminders. The results support the idea that digital interventions may lead to a significant decrease in T2DM progression among high-risk populations and contribute to bridging health inequality disparities through providing affordable and easy support.</a:t>
            </a:r>
          </a:p>
        </p:txBody>
      </p:sp>
      <p:sp>
        <p:nvSpPr>
          <p:cNvPr id="26" name="TextBox 26"/>
          <p:cNvSpPr txBox="1"/>
          <p:nvPr/>
        </p:nvSpPr>
        <p:spPr>
          <a:xfrm>
            <a:off x="1016759" y="14064031"/>
            <a:ext cx="3435723"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Expected Outcome </a:t>
            </a:r>
          </a:p>
        </p:txBody>
      </p:sp>
      <p:sp>
        <p:nvSpPr>
          <p:cNvPr id="27" name="TextBox 27"/>
          <p:cNvSpPr txBox="1"/>
          <p:nvPr/>
        </p:nvSpPr>
        <p:spPr>
          <a:xfrm>
            <a:off x="5193637" y="14720206"/>
            <a:ext cx="4732727" cy="3321685"/>
          </a:xfrm>
          <a:prstGeom prst="rect">
            <a:avLst/>
          </a:prstGeom>
        </p:spPr>
        <p:txBody>
          <a:bodyPr lIns="0" tIns="0" rIns="0" bIns="0" rtlCol="0" anchor="t">
            <a:spAutoFit/>
          </a:bodyPr>
          <a:lstStyle/>
          <a:p>
            <a:pPr algn="just">
              <a:lnSpc>
                <a:spcPts val="2239"/>
              </a:lnSpc>
            </a:pPr>
            <a:r>
              <a:rPr lang="en-US" sz="1599">
                <a:solidFill>
                  <a:srgbClr val="000000"/>
                </a:solidFill>
                <a:latin typeface="Times New Roman"/>
                <a:ea typeface="Times New Roman"/>
                <a:cs typeface="Times New Roman"/>
                <a:sym typeface="Times New Roman"/>
              </a:rPr>
              <a:t>mHealth applications have great policy, education and research implications. Apps can be incorporated into national diabetes pathways by policy makers to put pressure on healthcare systems; it is estimated that digital diabetes self-management would save the NHS PS2 billion per year through complication reduction. These tools can be applied in educational interventions to improve digital health literacy, particularly in underserved communities. Additional studies are required to assess long-term engagement, relative cost-efficiency among socio-economic groups and the effect of enhanced digital inclusion measures on the outcome of diabetes.</a:t>
            </a:r>
          </a:p>
        </p:txBody>
      </p:sp>
      <p:sp>
        <p:nvSpPr>
          <p:cNvPr id="28" name="TextBox 28"/>
          <p:cNvSpPr txBox="1"/>
          <p:nvPr/>
        </p:nvSpPr>
        <p:spPr>
          <a:xfrm>
            <a:off x="5193637" y="14064031"/>
            <a:ext cx="3873817"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Conclusion </a:t>
            </a:r>
          </a:p>
        </p:txBody>
      </p:sp>
      <p:sp>
        <p:nvSpPr>
          <p:cNvPr id="29" name="TextBox 29"/>
          <p:cNvSpPr txBox="1"/>
          <p:nvPr/>
        </p:nvSpPr>
        <p:spPr>
          <a:xfrm>
            <a:off x="10153884" y="14494790"/>
            <a:ext cx="4287666" cy="6759864"/>
          </a:xfrm>
          <a:prstGeom prst="rect">
            <a:avLst/>
          </a:prstGeom>
        </p:spPr>
        <p:txBody>
          <a:bodyPr wrap="square" lIns="0" tIns="0" rIns="0" bIns="0" rtlCol="0" anchor="t">
            <a:spAutoFit/>
          </a:bodyPr>
          <a:lstStyle/>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Hossain, Md.J., Al‐Mamun, Md. and Islam, Md.R. (2024). Diabetes mellitus, the fastest growing global public health concern: Early detection should be focused. Health science reports, [online] 7(3). doi:https://doi.org/10.1002/hsr2.2004.</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Hughes, D. (2024). Diabetes: Tenth of adults at risk of disease by 2035. BBC News. [online] 24 Oct. Available at: https://www.bbc.com/news/health-37720610 [Accessed 20 Nov. 2025].</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Hvalič-Touzery, S., Šetinc, M. and Dolničar, V. (2022). Benefits of a Wearable Activity Tracker with Safety Features for Older Adults: An Intervention Study. International Journal of Environmental Research and Public Health, 19(23), p.15723. doi:https://doi.org/10.3390/ijerph192315723.</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Kim, G., Kim, S., Lee, Y.-B., Jin, S.-M., Kyu Yeon Hur and Jae Hyeon Kim (2024). A randomized controlled trial of an app-based intervention on physical activity and glycemic control in people with type 2 diabetes. BMC medicine, 22(1). doi:https://doi.org/10.1186/s12916-024-03408-w.</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Magliano, D.J. and Boyko, E.J. (2021). IDF Diabetes Atlas. [online] www.ncbi.nlm.nih.gov. International Diabetes Federation. Available at: https://www.ncbi.nlm.nih.gov/books/NBK581940/.</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Mehra, J., Saksham Madaan, Balu, N., None Mohit, P. Selvakumar and Manjunath, T.C. (2025). The Ubiquitous Internet and Smart Computation Available 24/7 for Anyone and Anywhere. Advances in computational intelligence and robotics book series, [online] pp.247–270. doi:https://doi.org/10.4018/979-8-3693-8985-0.ch010.</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Mohan, V., Kalra, S., Augustine, A. and Kober, J. (2025). Evaluating the Impact of mySugr® Mobile Health Application on Glycemic Control in People with Diabetes Mellitus in India: A Real-World Data Analysis. Diabetes therapy : research, treatment and education of diabetes and related disorders, [online] pp.10.1007/s13300-02501768-x. doi:https://doi.org/10.1007/s13300-025-01768-x.</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Oganesova, Z., Pemberton, J. and Brown, A. (2024). Innovative solution or cause for concern? The use of continuous glucose monitors in people not living with diabetes: A narrative review. Diabetic medicine, 4(1). doi:https://doi.org/10.1111/dme.15369.</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Perski, O. and Short, C.E. (2021). Acceptability of digital health interventions: embracing the complexity. Translational Behavioral Medicine, 11(7). doi:https://doi.org/10.1093/tbm/ibab048.</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Rodriguez-Leon, C., Villalonga, C., Munoz-Torres, M., Ruiz, J.R. and Banos, O. (2020). Mobile and Wearable Sensing for the Monitoring of Diabetes-related Parameters: Systematic Review (Preprint). JMIR mHealth and uHealth, 9(6). doi:https://doi.org/10.2196/25138.</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Sharma, V., Feldman, M. and Sharma, R. (2024). Telehealth technologies in diabetes self-management and education. Journal of Diabetes Science and Technology, [online] 18(1), pp.148–158. doi:https://doi.org/10.1177/19322968221093078.</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Statista. (2024). Smartphone use to go online UK 2024| Statista. [online] Available at: https://www.statista.com/statistics/300452/mobile-phone-use-to-go-online-uk/?srsltid=AfmBOophOWUofEHswF10dIFal93zN8kOOmRqYJUT6Hxr2IlqtYgm0fqI [Accessed 24 Nov. 2025].</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Stepanian, N., Larsen, M.H., Mendelsohn, J.B., Mariussen, K.L. and Heggdal, K. (2023). Empowerment interventions designed for persons living with chronic disease - a systematic review and meta-analysis of the components and efficacy of format on patient-reported outcomes. BMC Health Services Research, [online] 23(1), p.911. doi:https://doi.org/10.1186/s12913-023-09895-6.</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Supramaniam, P., Beh, Y.-S., Junus, S. and Devesahayam, P.R. (2024). Exploring mHealth app utilization for diabetes self-management: survey insights from a northern district in Malaysia. BMC Public Health, 24(1). doi:https://doi.org/10.1186/s12889-024-21056-w.</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Whelan, M. and Bell, L. (2022). The English National Health Service Diabetes Prevention Programme (NHS DPP): A scoping review of existing evidence. Diabetic Medicine, [online] 39(7). doi:https://doi.org/10.1111/dme.14855.</a:t>
            </a:r>
          </a:p>
        </p:txBody>
      </p:sp>
      <p:sp>
        <p:nvSpPr>
          <p:cNvPr id="30" name="TextBox 30"/>
          <p:cNvSpPr txBox="1"/>
          <p:nvPr/>
        </p:nvSpPr>
        <p:spPr>
          <a:xfrm>
            <a:off x="10424727" y="14064031"/>
            <a:ext cx="3873817"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2597</Words>
  <Application>Microsoft Office PowerPoint</Application>
  <PresentationFormat>Custom</PresentationFormat>
  <Paragraphs>47</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Brown Organic Hand-drawn Mental Health Infographic Poster</dc:title>
  <cp:lastModifiedBy>jaiminvavdi1234@gmail.com</cp:lastModifiedBy>
  <cp:revision>91</cp:revision>
  <dcterms:created xsi:type="dcterms:W3CDTF">2006-08-16T00:00:00Z</dcterms:created>
  <dcterms:modified xsi:type="dcterms:W3CDTF">2025-11-27T00:06:21Z</dcterms:modified>
  <dc:identifier>DAG5nOckLe8</dc:identifier>
</cp:coreProperties>
</file>