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2" r:id="rId6"/>
    <p:sldId id="257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90F2E0-77DC-36F4-2829-44A65C2792CB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154951" y="1447796"/>
            <a:ext cx="8825660" cy="3329577"/>
          </a:xfrm>
        </p:spPr>
        <p:txBody>
          <a:bodyPr anchor="b"/>
          <a:lstStyle>
            <a:lvl1pPr>
              <a:defRPr sz="7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D90243-2C1F-D829-6856-60258527B6CE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154951" y="4777383"/>
            <a:ext cx="8825660" cy="861419"/>
          </a:xfrm>
        </p:spPr>
        <p:txBody>
          <a:bodyPr/>
          <a:lstStyle>
            <a:lvl1pPr marL="0" indent="0">
              <a:buNone/>
              <a:defRPr cap="all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234964-7AE1-2557-099F-16A9F438937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6BC069A-9D34-48D5-B22A-DD1EE0BE9335}" type="datetime1">
              <a:rPr lang="en-GB"/>
              <a:pPr lvl="0"/>
              <a:t>27/10/2023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65BE69-1DA1-E1F8-4A18-66817B192CD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8F1E3B-ED4D-17C1-1BCD-09D2649E128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8D83494-B1F3-431F-804B-DADF548A464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8758281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63158-75AC-E8C9-6E1C-D304F0959B1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D15691-E3A2-F66D-29AC-16BD4B34988C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5FF9CB-F91C-1B7F-FD9A-D6049879E14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A2D96C6-D9B6-43F6-AB45-B0B4B3C355D1}" type="datetime1">
              <a:rPr lang="en-GB"/>
              <a:pPr lvl="0"/>
              <a:t>27/10/2023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B5BA02-B42A-5CA2-1DC8-B1C7DDB29E6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A5460A-BB92-AE47-0316-1CBC9CCE689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3196EC7-7FBD-4592-BD94-113D27EB6A4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9685880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06EAFC-CAA5-413E-A4B7-D7A784C9610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60" y="2861733"/>
            <a:ext cx="8825660" cy="1915649"/>
          </a:xfrm>
        </p:spPr>
        <p:txBody>
          <a:bodyPr anchor="b"/>
          <a:lstStyle>
            <a:lvl1pPr>
              <a:defRPr sz="4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86F0C6-B410-F45B-618B-EB6B518955C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154951" y="4777383"/>
            <a:ext cx="8825660" cy="860395"/>
          </a:xfrm>
        </p:spPr>
        <p:txBody>
          <a:bodyPr/>
          <a:lstStyle>
            <a:lvl1pPr marL="0" indent="0">
              <a:buNone/>
              <a:defRPr cap="all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EFAECA-9C20-0567-69DE-B6FB38CE67C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7BEBFA3-D0F9-4A58-897C-B1A67451F55B}" type="datetime1">
              <a:rPr lang="en-GB"/>
              <a:pPr lvl="0"/>
              <a:t>27/10/2023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FE56FB-8ECA-9D5E-9ED4-47D25F93F1A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30D2E0-6CA4-C152-6B6B-724114A7EEF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3362B27-121D-4787-B917-D64E7351407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6436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A6610C-AFF8-9D19-8DFA-A72AECEB023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787D76-4B44-6D32-2DA2-588DFA1EC86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03315" y="2060572"/>
            <a:ext cx="4396334" cy="419576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8F51E5-DC34-D195-86C8-79B7C51AAF5B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654494" y="2056092"/>
            <a:ext cx="4396343" cy="4200241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07AE4D-E39B-2022-2BF6-C4121CA149D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D79FFCA-217B-4842-BE86-C2DFD8DF9336}" type="datetime1">
              <a:rPr lang="en-GB"/>
              <a:pPr lvl="0"/>
              <a:t>27/10/2023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3EFB24-B882-6B10-AE97-60F8D3BFB8E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682FA1-32CF-BCBA-8530-ED9C0DF5AA2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E01C913-2023-43BC-B92B-5D7E0B72358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22352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5F99E-61EC-B9BD-7396-79CF3B43F38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1E3620-E778-804C-2536-D356530C802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103315" y="1904996"/>
            <a:ext cx="4396334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4DBB9D-5C6D-8ED8-D2F8-ACA03BB74534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1103315" y="2514600"/>
            <a:ext cx="4396334" cy="3741733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656D1C-8E05-C5CE-F058-F43845E7C02B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5654494" y="1904996"/>
            <a:ext cx="4396334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158EA1E-9034-3DDA-117C-D74B94DAB88D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5654494" y="2514600"/>
            <a:ext cx="4396334" cy="3741733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FA53A48-EE70-959C-CE40-A964CFE2C71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036509C-0AC9-45C1-B0BA-B58AF4E78CBE}" type="datetime1">
              <a:rPr lang="en-GB"/>
              <a:pPr lvl="0"/>
              <a:t>27/10/2023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97B29F9-892E-5944-2D1D-61744294F42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4759544-FDB1-9212-EBE4-C150FBF72C7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4D81854-CC31-4DDC-B164-8618481E690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94961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4B35B4-7A21-8E40-2145-BF246B95667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2033B16-84EC-9498-60AA-1638FD7556F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932689A-CAA0-4BD0-AC9D-CAC87ED6AF30}" type="datetime1">
              <a:rPr lang="en-GB"/>
              <a:pPr lvl="0"/>
              <a:t>27/10/2023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38ABD5-2358-5F48-5DBB-85E89C7DB1B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36F9090-FFB9-BFF5-5E9A-B0C1A2CD71C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2D828A9-FF9F-44FB-83C6-E836270D623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9602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E277A84-CAD5-99C2-059A-CDEED178C08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6E740DF-B85C-4C44-8227-A2A7D8AC9289}" type="datetime1">
              <a:rPr lang="en-GB"/>
              <a:pPr lvl="0"/>
              <a:t>27/10/2023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391FCA4-9606-46C3-06A2-A63D623C61F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45CF64-3FAB-41D6-04D4-6B186B345F8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C61C3CA-672F-4937-B291-E1A17F76A4F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22366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5E632-8DCA-5BE9-D3B3-338475D98AC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51" y="1447796"/>
            <a:ext cx="3401065" cy="1447796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2BE2E-4D2F-5EDF-F9D3-149EE6AFD08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784616" y="1447796"/>
            <a:ext cx="5195995" cy="4572000"/>
          </a:xfrm>
        </p:spPr>
        <p:txBody>
          <a:bodyPr anchor="ctr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8C487C-1C07-1488-2767-0B5E434C1CBB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154951" y="3129277"/>
            <a:ext cx="3401065" cy="2895603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59BA11-94D5-E667-70E3-B686F7A24EE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F198522-7073-4726-8909-B65587D7BA53}" type="datetime1">
              <a:rPr lang="en-GB"/>
              <a:pPr lvl="0"/>
              <a:t>27/10/2023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D264C3-B913-859E-FB9A-1C30A1A9DC8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042D49-D9F2-F347-A45C-75BCD68A58C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FEC01F1-F6C7-4531-B83F-3D05EC02A44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45300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631BF-7C27-FC4B-3337-677FDABA869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3908" y="1854192"/>
            <a:ext cx="5092906" cy="157480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83AB938-720E-AC2B-A50D-C6BCD914BB8A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6949549" y="1143000"/>
            <a:ext cx="3200400" cy="4572000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2A44BA-ED00-3B64-6813-3590BA5880E7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154951" y="3657600"/>
            <a:ext cx="5084978" cy="137160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21DEC4-538B-864E-7909-BC98E15E63D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97271CE-A64F-4A4D-9F6F-A3B2403BC377}" type="datetime1">
              <a:rPr lang="en-GB"/>
              <a:pPr lvl="0"/>
              <a:t>27/10/2023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998D52-A2F6-4F89-CEE2-FCE71D9BEE9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E27550-3946-F32F-3F7B-34EC0861911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4CF2453-B655-470B-B3FE-BEDA4C41F15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05960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AD86FE-90D7-FFCD-2DE9-129CEA96E2C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60" y="4800590"/>
            <a:ext cx="8825660" cy="566735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6AFBC83-C06A-CC51-1259-BDAA8E432D37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154951" y="685800"/>
            <a:ext cx="8825660" cy="3640665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30D014-F7D7-4803-760D-95CE8260762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4960" y="5367326"/>
            <a:ext cx="8825651" cy="493711"/>
          </a:xfrm>
        </p:spPr>
        <p:txBody>
          <a:bodyPr/>
          <a:lstStyle>
            <a:lvl1pPr marL="0" indent="0"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FF1060-3762-E464-27CB-34F5AD8EFAB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F5E3423-7512-41C4-B804-B87216406469}" type="datetime1">
              <a:rPr lang="en-GB"/>
              <a:pPr lvl="0"/>
              <a:t>27/10/2023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B800DE-B5D5-2E85-7660-26F8AABD864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C215A2-8860-1996-A96B-655FDF75310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A81A5D8-E4B9-40C1-97E2-A5EB5273A5D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2762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935740-D074-4D05-C8AF-8BBF2B7F95B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51" y="1447796"/>
            <a:ext cx="8825660" cy="1981203"/>
          </a:xfrm>
        </p:spPr>
        <p:txBody>
          <a:bodyPr/>
          <a:lstStyle>
            <a:lvl1pPr>
              <a:defRPr sz="4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BC5E64B8-ADDB-644B-3E29-9DCE5D2F45C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4951" y="3657600"/>
            <a:ext cx="8825660" cy="2362196"/>
          </a:xfrm>
        </p:spPr>
        <p:txBody>
          <a:bodyPr anchor="ctr"/>
          <a:lstStyle>
            <a:lvl1pPr marL="0" indent="0"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E61498-E41E-CBD6-21EE-EADE00D1CC8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2F00713-0E47-4FEB-A683-8210C9DF5A87}" type="datetime1">
              <a:rPr lang="en-GB"/>
              <a:pPr lvl="0"/>
              <a:t>27/10/2023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4BA8F-F05E-66CD-B74E-6B96EB54258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09FA32-DFF9-D5C4-938C-6F0B9623159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2DA7A96-3258-40AB-8A57-6BB0035D8DD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4082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667A40-DEBD-FA99-12F4-55CD8CF11A7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74797" y="1447796"/>
            <a:ext cx="7999317" cy="2323371"/>
          </a:xfrm>
        </p:spPr>
        <p:txBody>
          <a:bodyPr/>
          <a:lstStyle>
            <a:lvl1pPr>
              <a:defRPr sz="4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273332D6-04A8-0A36-11D1-7BE1A0AC0F7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930398" y="3771177"/>
            <a:ext cx="7279648" cy="342177"/>
          </a:xfrm>
        </p:spPr>
        <p:txBody>
          <a:bodyPr/>
          <a:lstStyle>
            <a:lvl1pPr marL="0" indent="0">
              <a:buNone/>
              <a:defRPr sz="1400" cap="small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BC3123-2CCF-1A9D-80F4-BC9B0A91B77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4951" y="4350660"/>
            <a:ext cx="8825660" cy="1676396"/>
          </a:xfrm>
        </p:spPr>
        <p:txBody>
          <a:bodyPr anchor="ctr"/>
          <a:lstStyle>
            <a:lvl1pPr marL="0" indent="0"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39E846F2-30C8-396E-D6B2-AA3C45734A4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F786435-2C3E-4725-A052-39FD88F200BF}" type="datetime1">
              <a:rPr lang="en-GB"/>
              <a:pPr lvl="0"/>
              <a:t>27/10/2023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0045894C-497F-53D7-DBDC-3B55B95B22E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7B80DBCF-8746-1E9C-636F-7EFED8727E0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348BD89-E097-4A49-B12E-10FAE717A392}" type="slidenum">
              <a:t>‹#›</a:t>
            </a:fld>
            <a:endParaRPr lang="en-GB"/>
          </a:p>
        </p:txBody>
      </p:sp>
      <p:sp>
        <p:nvSpPr>
          <p:cNvPr id="8" name="TextBox 11">
            <a:extLst>
              <a:ext uri="{FF2B5EF4-FFF2-40B4-BE49-F238E27FC236}">
                <a16:creationId xmlns:a16="http://schemas.microsoft.com/office/drawing/2014/main" id="{51B1ACDE-1B05-D0C0-6E1B-25D849B75CF4}"/>
              </a:ext>
            </a:extLst>
          </p:cNvPr>
          <p:cNvSpPr txBox="1"/>
          <p:nvPr/>
        </p:nvSpPr>
        <p:spPr>
          <a:xfrm>
            <a:off x="898297" y="971257"/>
            <a:ext cx="801910" cy="196977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200" b="0" i="0" u="none" strike="noStrike" kern="1200" cap="none" spc="0" baseline="0">
                <a:solidFill>
                  <a:srgbClr val="8AD0D6"/>
                </a:solidFill>
                <a:uFillTx/>
                <a:latin typeface="Arial"/>
              </a:rPr>
              <a:t>“</a:t>
            </a:r>
          </a:p>
        </p:txBody>
      </p:sp>
      <p:sp>
        <p:nvSpPr>
          <p:cNvPr id="9" name="TextBox 14">
            <a:extLst>
              <a:ext uri="{FF2B5EF4-FFF2-40B4-BE49-F238E27FC236}">
                <a16:creationId xmlns:a16="http://schemas.microsoft.com/office/drawing/2014/main" id="{102007C2-BFCA-09BC-2D95-C4F60AD047AE}"/>
              </a:ext>
            </a:extLst>
          </p:cNvPr>
          <p:cNvSpPr txBox="1"/>
          <p:nvPr/>
        </p:nvSpPr>
        <p:spPr>
          <a:xfrm>
            <a:off x="9330491" y="2613784"/>
            <a:ext cx="801910" cy="196977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200" b="0" i="0" u="none" strike="noStrike" kern="1200" cap="none" spc="0" baseline="0">
                <a:solidFill>
                  <a:srgbClr val="8AD0D6"/>
                </a:solidFill>
                <a:uFillTx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352890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A917A-0B26-281F-D33E-B3BF6255960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51" y="3124203"/>
            <a:ext cx="8825660" cy="1653180"/>
          </a:xfrm>
        </p:spPr>
        <p:txBody>
          <a:bodyPr anchor="b"/>
          <a:lstStyle>
            <a:lvl1pPr>
              <a:defRPr sz="4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4B1607-60BE-2CD0-3A6F-03D5ED48E87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4951" y="4777383"/>
            <a:ext cx="8825660" cy="860395"/>
          </a:xfrm>
        </p:spPr>
        <p:txBody>
          <a:bodyPr/>
          <a:lstStyle>
            <a:lvl1pPr marL="0" indent="0">
              <a:buNone/>
              <a:defRPr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E393F8-831B-F9B5-4DA4-24B04DF929D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AB56998-B9D3-4945-9B3B-11BEF78AE897}" type="datetime1">
              <a:rPr lang="en-GB"/>
              <a:pPr lvl="0"/>
              <a:t>27/10/2023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5AD56A-499F-086B-8E6B-E92FFA66209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7EFAEC-0C08-7BDA-070A-54840EC8C43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B95390-4A08-48A2-BD6A-C945CE70883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6893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85765-2613-2FB0-F073-4BD7D2C286E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D0CF43-35BF-A1E9-2385-8C32000B717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32947" y="1981203"/>
            <a:ext cx="2946864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D9A5F4-3E68-1A25-149F-C3191D73C1A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52460" y="2667003"/>
            <a:ext cx="2927351" cy="358934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83CB994-252E-6870-6DE8-943AEB40704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883657" y="1981203"/>
            <a:ext cx="2936238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2A555AD5-A5D8-8103-B756-1797FC2D60C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873105" y="2667003"/>
            <a:ext cx="2946791" cy="358934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513E6BCB-4F8B-5CDE-B3BB-F48D2E1E156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124703" y="1981203"/>
            <a:ext cx="2932115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AE0D5452-8D59-C7EC-E027-8254EE59C67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124703" y="2667003"/>
            <a:ext cx="2932115" cy="358934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16">
            <a:extLst>
              <a:ext uri="{FF2B5EF4-FFF2-40B4-BE49-F238E27FC236}">
                <a16:creationId xmlns:a16="http://schemas.microsoft.com/office/drawing/2014/main" id="{A469A4F8-153B-E57E-F2A6-B5AC4B4FDFF9}"/>
              </a:ext>
            </a:extLst>
          </p:cNvPr>
          <p:cNvCxnSpPr/>
          <p:nvPr/>
        </p:nvCxnSpPr>
        <p:spPr>
          <a:xfrm>
            <a:off x="3726143" y="2133596"/>
            <a:ext cx="0" cy="3962407"/>
          </a:xfrm>
          <a:prstGeom prst="straightConnector1">
            <a:avLst/>
          </a:prstGeom>
          <a:noFill/>
          <a:ln w="12701" cap="rnd">
            <a:solidFill>
              <a:srgbClr val="8AD0D6">
                <a:alpha val="40000"/>
              </a:srgbClr>
            </a:solidFill>
            <a:prstDash val="solid"/>
            <a:miter/>
          </a:ln>
        </p:spPr>
      </p:cxnSp>
      <p:cxnSp>
        <p:nvCxnSpPr>
          <p:cNvPr id="10" name="Straight Connector 17">
            <a:extLst>
              <a:ext uri="{FF2B5EF4-FFF2-40B4-BE49-F238E27FC236}">
                <a16:creationId xmlns:a16="http://schemas.microsoft.com/office/drawing/2014/main" id="{32862A14-9F45-0E0D-A919-470B7FD74541}"/>
              </a:ext>
            </a:extLst>
          </p:cNvPr>
          <p:cNvCxnSpPr/>
          <p:nvPr/>
        </p:nvCxnSpPr>
        <p:spPr>
          <a:xfrm>
            <a:off x="6962223" y="2133596"/>
            <a:ext cx="0" cy="3966887"/>
          </a:xfrm>
          <a:prstGeom prst="straightConnector1">
            <a:avLst/>
          </a:prstGeom>
          <a:noFill/>
          <a:ln w="12701" cap="rnd">
            <a:solidFill>
              <a:srgbClr val="8AD0D6">
                <a:alpha val="40000"/>
              </a:srgbClr>
            </a:solidFill>
            <a:prstDash val="solid"/>
            <a:miter/>
          </a:ln>
        </p:spPr>
      </p:cxn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55D9DDA7-FFCE-409F-36F9-0ABD98ADAE0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D1A7357-7A8A-464C-9F25-0D2EC7A0F0F3}" type="datetime1">
              <a:rPr lang="en-GB"/>
              <a:pPr lvl="0"/>
              <a:t>27/10/2023</a:t>
            </a:fld>
            <a:endParaRPr lang="en-GB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1CD7CA5B-5A0E-210F-03D9-B243B691C2B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0F5DD382-AE32-EB47-9C6C-2942F524042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EE46CD6-6FC7-465E-A690-D6A937CEB01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65545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82AAA0-1F1A-4F03-60A2-0E82AE0C65F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F90C7A-8E9E-9429-EC57-80283E75EFF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52460" y="4250945"/>
            <a:ext cx="2940052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14A2C93E-9174-74EE-AF2D-462EA702CFD0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52460" y="2209803"/>
            <a:ext cx="2940052" cy="1524003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3EC98714-0377-CB23-CB28-2A946E439F7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52460" y="4827209"/>
            <a:ext cx="2940052" cy="65919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871402D1-08FE-267A-FA44-62F0F928B98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889372" y="4250945"/>
            <a:ext cx="2930523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DC80E7DB-971C-2177-D742-BC4E5F85A116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3889372" y="2209803"/>
            <a:ext cx="2930523" cy="1524003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1F685FA3-7D8A-B8A1-1CBE-5770F5857E2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888019" y="4827209"/>
            <a:ext cx="2934410" cy="65919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1A7AE45C-4DA3-1A95-46CC-BB0C8601A59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124703" y="4250945"/>
            <a:ext cx="2932115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434B8932-2FE4-FE41-93AD-C12AF5E261AC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7124703" y="2209803"/>
            <a:ext cx="2932115" cy="1524003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24198B42-1067-D040-51E6-6329DC45217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124575" y="4827209"/>
            <a:ext cx="2936001" cy="65919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2" name="Straight Connector 18">
            <a:extLst>
              <a:ext uri="{FF2B5EF4-FFF2-40B4-BE49-F238E27FC236}">
                <a16:creationId xmlns:a16="http://schemas.microsoft.com/office/drawing/2014/main" id="{E4FCFE2D-58D7-4181-22FD-4ACE43388684}"/>
              </a:ext>
            </a:extLst>
          </p:cNvPr>
          <p:cNvCxnSpPr/>
          <p:nvPr/>
        </p:nvCxnSpPr>
        <p:spPr>
          <a:xfrm>
            <a:off x="3726143" y="2133596"/>
            <a:ext cx="0" cy="3962407"/>
          </a:xfrm>
          <a:prstGeom prst="straightConnector1">
            <a:avLst/>
          </a:prstGeom>
          <a:noFill/>
          <a:ln w="12701" cap="rnd">
            <a:solidFill>
              <a:srgbClr val="8AD0D6">
                <a:alpha val="40000"/>
              </a:srgbClr>
            </a:solidFill>
            <a:prstDash val="solid"/>
            <a:miter/>
          </a:ln>
        </p:spPr>
      </p:cxnSp>
      <p:cxnSp>
        <p:nvCxnSpPr>
          <p:cNvPr id="13" name="Straight Connector 19">
            <a:extLst>
              <a:ext uri="{FF2B5EF4-FFF2-40B4-BE49-F238E27FC236}">
                <a16:creationId xmlns:a16="http://schemas.microsoft.com/office/drawing/2014/main" id="{EB8B59AE-6149-9880-C549-DB8630375F53}"/>
              </a:ext>
            </a:extLst>
          </p:cNvPr>
          <p:cNvCxnSpPr/>
          <p:nvPr/>
        </p:nvCxnSpPr>
        <p:spPr>
          <a:xfrm>
            <a:off x="6962223" y="2133596"/>
            <a:ext cx="0" cy="3966887"/>
          </a:xfrm>
          <a:prstGeom prst="straightConnector1">
            <a:avLst/>
          </a:prstGeom>
          <a:noFill/>
          <a:ln w="12701" cap="rnd">
            <a:solidFill>
              <a:srgbClr val="8AD0D6">
                <a:alpha val="40000"/>
              </a:srgbClr>
            </a:solidFill>
            <a:prstDash val="solid"/>
            <a:miter/>
          </a:ln>
        </p:spPr>
      </p:cxn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2AF3D119-BAAA-2260-803C-DA09A6CF6CB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5CF0966-0153-4CF7-9ACB-B612E6DAB1D9}" type="datetime1">
              <a:rPr lang="en-GB"/>
              <a:pPr lvl="0"/>
              <a:t>27/10/2023</a:t>
            </a:fld>
            <a:endParaRPr lang="en-GB"/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67B5E373-97C8-102D-B7AD-AB169FDF592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11014763-F881-02B5-F657-239F82700A7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AF52E0F-DAFA-4713-AEA2-88D52BFE3EF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12174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ABEC14-0FDA-3F69-48CB-8C4EEF6282F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720A91-9FCE-00E2-69C8-824E9D22FF89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31FEB8-4CEE-CD2E-DFF0-AD5FCCF8679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3BBEEFB-332F-423E-9D8B-69F409C0D93B}" type="datetime1">
              <a:rPr lang="en-GB"/>
              <a:pPr lvl="0"/>
              <a:t>27/10/2023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2BCE39-DD20-D202-66ED-9A87F83B220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357783-D0D0-20D8-F8D7-7B270D8CF60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FF19733-0172-4DBC-99B9-881D94DD10A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77670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1A5C9C-A6D7-A676-115D-16EF207BF8F2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304215" y="430216"/>
            <a:ext cx="1752603" cy="5826127"/>
          </a:xfrm>
        </p:spPr>
        <p:txBody>
          <a:bodyPr vert="eaVert" anchor="b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CF0893-6708-F389-9DCE-0C4613A1C46B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52460" y="887416"/>
            <a:ext cx="7423144" cy="536892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A1A9C0-C785-8F7F-0F89-EB8EDEB5A80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C4B3490-31DE-4F3F-931F-CDBD050A0661}" type="datetime1">
              <a:rPr lang="en-GB"/>
              <a:pPr lvl="0"/>
              <a:t>27/10/2023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9889B7-D285-DC15-D1EC-B1F4594940D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F2795A-5301-300D-384C-A17921BE901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4E99564-B841-48BC-BB74-10E03EC7AF7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2724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5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>
            <a:extLst>
              <a:ext uri="{FF2B5EF4-FFF2-40B4-BE49-F238E27FC236}">
                <a16:creationId xmlns:a16="http://schemas.microsoft.com/office/drawing/2014/main" id="{00F2EACD-3C75-EC96-5D36-A08A0DAF8683}"/>
              </a:ext>
            </a:extLst>
          </p:cNvPr>
          <p:cNvPicPr>
            <a:picLocks noChangeAspect="1"/>
          </p:cNvPicPr>
          <p:nvPr/>
        </p:nvPicPr>
        <p:blipFill>
          <a:blip r:embed="rId20"/>
          <a:srcRect l="3613"/>
          <a:stretch>
            <a:fillRect/>
          </a:stretch>
        </p:blipFill>
        <p:spPr>
          <a:xfrm>
            <a:off x="0" y="2669682"/>
            <a:ext cx="4037011" cy="418831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6">
            <a:extLst>
              <a:ext uri="{FF2B5EF4-FFF2-40B4-BE49-F238E27FC236}">
                <a16:creationId xmlns:a16="http://schemas.microsoft.com/office/drawing/2014/main" id="{F4BE63A0-7CB7-9DEE-ED08-7CCA06D633F6}"/>
              </a:ext>
            </a:extLst>
          </p:cNvPr>
          <p:cNvPicPr>
            <a:picLocks noChangeAspect="1"/>
          </p:cNvPicPr>
          <p:nvPr/>
        </p:nvPicPr>
        <p:blipFill>
          <a:blip r:embed="rId21"/>
          <a:srcRect l="35640"/>
          <a:stretch>
            <a:fillRect/>
          </a:stretch>
        </p:blipFill>
        <p:spPr>
          <a:xfrm>
            <a:off x="0" y="2892347"/>
            <a:ext cx="1522411" cy="23654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Oval 15">
            <a:extLst>
              <a:ext uri="{FF2B5EF4-FFF2-40B4-BE49-F238E27FC236}">
                <a16:creationId xmlns:a16="http://schemas.microsoft.com/office/drawing/2014/main" id="{A2C54A27-D70F-410F-A92A-D8A64EEBC1F2}"/>
              </a:ext>
            </a:extLst>
          </p:cNvPr>
          <p:cNvSpPr/>
          <p:nvPr/>
        </p:nvSpPr>
        <p:spPr>
          <a:xfrm>
            <a:off x="8609011" y="1676396"/>
            <a:ext cx="2819396" cy="281939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50B9C1">
                  <a:alpha val="7000"/>
                </a:srgbClr>
              </a:gs>
              <a:gs pos="100000">
                <a:srgbClr val="50B9C1">
                  <a:alpha val="6000"/>
                </a:srgbClr>
              </a:gs>
            </a:gsLst>
            <a:path path="circle">
              <a:fillToRect l="50000" t="50000" r="50000" b="50000"/>
            </a:path>
          </a:gra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5" name="Picture 8">
            <a:extLst>
              <a:ext uri="{FF2B5EF4-FFF2-40B4-BE49-F238E27FC236}">
                <a16:creationId xmlns:a16="http://schemas.microsoft.com/office/drawing/2014/main" id="{C2D5D34F-78B5-3127-FB7B-46E9214D60F3}"/>
              </a:ext>
            </a:extLst>
          </p:cNvPr>
          <p:cNvPicPr>
            <a:picLocks noChangeAspect="1"/>
          </p:cNvPicPr>
          <p:nvPr/>
        </p:nvPicPr>
        <p:blipFill>
          <a:blip r:embed="rId22"/>
          <a:srcRect t="28813"/>
          <a:stretch>
            <a:fillRect/>
          </a:stretch>
        </p:blipFill>
        <p:spPr>
          <a:xfrm>
            <a:off x="7999408" y="0"/>
            <a:ext cx="1603391" cy="114140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9">
            <a:extLst>
              <a:ext uri="{FF2B5EF4-FFF2-40B4-BE49-F238E27FC236}">
                <a16:creationId xmlns:a16="http://schemas.microsoft.com/office/drawing/2014/main" id="{80C97429-F1AB-28FB-B548-BD7FC7B72FCD}"/>
              </a:ext>
            </a:extLst>
          </p:cNvPr>
          <p:cNvPicPr>
            <a:picLocks noChangeAspect="1"/>
          </p:cNvPicPr>
          <p:nvPr/>
        </p:nvPicPr>
        <p:blipFill>
          <a:blip r:embed="rId23"/>
          <a:srcRect b="23320"/>
          <a:stretch>
            <a:fillRect/>
          </a:stretch>
        </p:blipFill>
        <p:spPr>
          <a:xfrm>
            <a:off x="8605875" y="6096003"/>
            <a:ext cx="993733" cy="76199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Rectangle 13">
            <a:extLst>
              <a:ext uri="{FF2B5EF4-FFF2-40B4-BE49-F238E27FC236}">
                <a16:creationId xmlns:a16="http://schemas.microsoft.com/office/drawing/2014/main" id="{409DB066-E2CB-AE40-73E7-06B15FD190AC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01513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4705C68D-B096-9C8E-97A1-71855D3C71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6115" y="452719"/>
            <a:ext cx="9404722" cy="140053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BABC791C-4121-E1E0-B404-B929BD1A2D3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103315" y="2052919"/>
            <a:ext cx="8946544" cy="41954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1D394509-D26E-D1B2-E6AA-76E50FAABBDB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 rot="5400013">
            <a:off x="10155609" y="1790697"/>
            <a:ext cx="990596" cy="30479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1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defRPr>
            </a:lvl1pPr>
          </a:lstStyle>
          <a:p>
            <a:pPr lvl="0"/>
            <a:fld id="{455A05A7-C9FF-4845-94C6-EE4CC9E1A587}" type="datetime1">
              <a:rPr lang="en-GB"/>
              <a:pPr lvl="0"/>
              <a:t>27/10/2023</a:t>
            </a:fld>
            <a:endParaRPr lang="en-GB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F9EE5C5D-A690-8FC7-0F0A-E0BC5ED6C548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 rot="5400013">
            <a:off x="8951532" y="3225295"/>
            <a:ext cx="3859792" cy="30479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1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defRPr>
            </a:lvl1pPr>
          </a:lstStyle>
          <a:p>
            <a:pPr lvl="0"/>
            <a:endParaRPr lang="en-GB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206F81C7-96EF-ADA3-4441-A12EEBABE831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352544" y="295726"/>
            <a:ext cx="838203" cy="76768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1" compatLnSpc="1">
            <a:noAutofit/>
          </a:bodyPr>
          <a:lstStyle>
            <a:lvl1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2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defRPr>
            </a:lvl1pPr>
          </a:lstStyle>
          <a:p>
            <a:pPr lvl="0"/>
            <a:fld id="{10D12D39-9EEE-43EC-B29B-BF309EFE8D78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xStyles>
    <p:titleStyle>
      <a:lvl1pPr marL="0" marR="0" lvl="0" indent="0" algn="l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4200" b="0" i="0" u="none" strike="noStrike" kern="1200" cap="none" spc="0" baseline="0">
          <a:solidFill>
            <a:srgbClr val="EBEBEB"/>
          </a:solidFill>
          <a:uFillTx/>
          <a:latin typeface="Century Gothic"/>
        </a:defRPr>
      </a:lvl1pPr>
    </p:titleStyle>
    <p:bodyStyle>
      <a:lvl1pPr marL="342900" marR="0" lvl="0" indent="-3429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8AD0D6"/>
        </a:buClr>
        <a:buSzPct val="80000"/>
        <a:buFont typeface="Wingdings 3"/>
        <a:buChar char=""/>
        <a:tabLst/>
        <a:defRPr lang="en-US" sz="2000" b="0" i="0" u="none" strike="noStrike" kern="1200" cap="none" spc="0" baseline="0">
          <a:solidFill>
            <a:srgbClr val="FFFFFF"/>
          </a:solidFill>
          <a:uFillTx/>
          <a:latin typeface="Century Gothic"/>
        </a:defRPr>
      </a:lvl1pPr>
      <a:lvl2pPr marL="742950" marR="0" lvl="1" indent="-28575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8AD0D6"/>
        </a:buClr>
        <a:buSzPct val="80000"/>
        <a:buFont typeface="Wingdings 3"/>
        <a:buChar char=""/>
        <a:tabLst/>
        <a:defRPr lang="en-US" sz="1800" b="0" i="0" u="none" strike="noStrike" kern="1200" cap="none" spc="0" baseline="0">
          <a:solidFill>
            <a:srgbClr val="FFFFFF"/>
          </a:solidFill>
          <a:uFillTx/>
          <a:latin typeface="Century Gothic"/>
        </a:defRPr>
      </a:lvl2pPr>
      <a:lvl3pPr marL="1143000" marR="0" lvl="2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8AD0D6"/>
        </a:buClr>
        <a:buSzPct val="80000"/>
        <a:buFont typeface="Wingdings 3"/>
        <a:buChar char=""/>
        <a:tabLst/>
        <a:defRPr lang="en-US" sz="1600" b="0" i="0" u="none" strike="noStrike" kern="1200" cap="none" spc="0" baseline="0">
          <a:solidFill>
            <a:srgbClr val="FFFFFF"/>
          </a:solidFill>
          <a:uFillTx/>
          <a:latin typeface="Century Gothic"/>
        </a:defRPr>
      </a:lvl3pPr>
      <a:lvl4pPr marL="1600200" marR="0" lvl="3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8AD0D6"/>
        </a:buClr>
        <a:buSzPct val="80000"/>
        <a:buFont typeface="Wingdings 3"/>
        <a:buChar char=""/>
        <a:tabLst/>
        <a:defRPr lang="en-US" sz="1400" b="0" i="0" u="none" strike="noStrike" kern="1200" cap="none" spc="0" baseline="0">
          <a:solidFill>
            <a:srgbClr val="FFFFFF"/>
          </a:solidFill>
          <a:uFillTx/>
          <a:latin typeface="Century Gothic"/>
        </a:defRPr>
      </a:lvl4pPr>
      <a:lvl5pPr marL="2057400" marR="0" lvl="4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8AD0D6"/>
        </a:buClr>
        <a:buSzPct val="80000"/>
        <a:buFont typeface="Wingdings 3"/>
        <a:buChar char=""/>
        <a:tabLst/>
        <a:defRPr lang="en-US" sz="1400" b="0" i="0" u="none" strike="noStrike" kern="1200" cap="none" spc="0" baseline="0">
          <a:solidFill>
            <a:srgbClr val="FFFFFF"/>
          </a:solidFill>
          <a:uFillTx/>
          <a:latin typeface="Century Gothic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uowtsd-my.sharepoint.com/:v:/r/personal/2207349_student_uwtsd_ac_uk/Documents/Recording-20231027_143205.webm?csf=1&amp;web=1&amp;e=YcU3pe&amp;nav=eyJyZWZlcnJhbEluZm8iOnsicmVmZXJyYWxBcHAiOiJTdHJlYW1XZWJBcHAiLCJyZWZlcnJhbFZpZXciOiJTaGFyZURpYWxvZyIsInJlZmVycmFsQXBwUGxhdGZvcm0iOiJXZWIiLCJyZWZlcnJhbE1vZGUiOiJ2aWV3In19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559822-011B-3CA4-6902-A7EE77BBA091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390491" y="111968"/>
            <a:ext cx="5286100" cy="1662498"/>
          </a:xfrm>
        </p:spPr>
        <p:txBody>
          <a:bodyPr/>
          <a:lstStyle/>
          <a:p>
            <a:pPr lvl="0"/>
            <a:r>
              <a:rPr lang="en-GB" sz="2400">
                <a:latin typeface="Aptos" pitchFamily="34"/>
              </a:rPr>
              <a:t>Diversity Hotel &amp; Spa London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7318DE-EA20-8EE3-B093-68F2B9BCB749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390491" y="2056247"/>
            <a:ext cx="8845914" cy="2303885"/>
          </a:xfrm>
        </p:spPr>
        <p:txBody>
          <a:bodyPr/>
          <a:lstStyle/>
          <a:p>
            <a:pPr lvl="0">
              <a:lnSpc>
                <a:spcPct val="70000"/>
              </a:lnSpc>
            </a:pPr>
            <a:r>
              <a:rPr lang="en-GB" sz="1900" b="1">
                <a:latin typeface="Amasis MT Pro Light" pitchFamily="18"/>
              </a:rPr>
              <a:t>Multilingualism </a:t>
            </a:r>
          </a:p>
          <a:p>
            <a:pPr lvl="0">
              <a:lnSpc>
                <a:spcPct val="70000"/>
              </a:lnSpc>
            </a:pPr>
            <a:endParaRPr lang="en-GB" sz="1900" b="1">
              <a:latin typeface="Amasis MT Pro Light" pitchFamily="18"/>
            </a:endParaRPr>
          </a:p>
          <a:p>
            <a:pPr lvl="0" algn="ctr">
              <a:lnSpc>
                <a:spcPct val="70000"/>
              </a:lnSpc>
            </a:pPr>
            <a:r>
              <a:rPr lang="en-GB" sz="1900" b="1">
                <a:latin typeface="Amasis MT Pro Light" pitchFamily="18"/>
              </a:rPr>
              <a:t>The </a:t>
            </a:r>
          </a:p>
          <a:p>
            <a:pPr lvl="0" algn="ctr">
              <a:lnSpc>
                <a:spcPct val="70000"/>
              </a:lnSpc>
            </a:pPr>
            <a:r>
              <a:rPr lang="en-GB" sz="1900" b="1">
                <a:latin typeface="Amasis MT Pro Light" pitchFamily="18"/>
              </a:rPr>
              <a:t>importance of language awareness skills for hotel industry </a:t>
            </a:r>
          </a:p>
          <a:p>
            <a:pPr lvl="0" algn="ctr">
              <a:lnSpc>
                <a:spcPct val="70000"/>
              </a:lnSpc>
              <a:spcBef>
                <a:spcPts val="400"/>
              </a:spcBef>
            </a:pPr>
            <a:endParaRPr lang="en-GB" sz="1700"/>
          </a:p>
          <a:p>
            <a:pPr lvl="0" algn="ctr">
              <a:lnSpc>
                <a:spcPct val="70000"/>
              </a:lnSpc>
              <a:spcBef>
                <a:spcPts val="400"/>
              </a:spcBef>
            </a:pPr>
            <a:r>
              <a:rPr lang="en-GB" sz="1700"/>
              <a:t>-working document to present to and educate hotel staff-</a:t>
            </a:r>
          </a:p>
          <a:p>
            <a:pPr lvl="0" algn="ctr">
              <a:lnSpc>
                <a:spcPct val="70000"/>
              </a:lnSpc>
              <a:spcBef>
                <a:spcPts val="400"/>
              </a:spcBef>
            </a:pPr>
            <a:endParaRPr lang="en-GB" sz="1700"/>
          </a:p>
          <a:p>
            <a:pPr lvl="0" algn="ctr">
              <a:lnSpc>
                <a:spcPct val="70000"/>
              </a:lnSpc>
              <a:spcBef>
                <a:spcPts val="400"/>
              </a:spcBef>
            </a:pPr>
            <a:r>
              <a:rPr lang="en-GB" sz="1500">
                <a:solidFill>
                  <a:srgbClr val="000000"/>
                </a:solidFill>
                <a:hlinkClick r:id="rId2"/>
              </a:rPr>
              <a:t>Recording-20231027_143205.webm</a:t>
            </a:r>
            <a:endParaRPr lang="en-GB" sz="1700">
              <a:solidFill>
                <a:srgbClr val="0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C9E982E-528F-FEE2-8016-1072B8B995F2}"/>
              </a:ext>
            </a:extLst>
          </p:cNvPr>
          <p:cNvSpPr txBox="1"/>
          <p:nvPr/>
        </p:nvSpPr>
        <p:spPr>
          <a:xfrm>
            <a:off x="326568" y="5402421"/>
            <a:ext cx="4021494" cy="1200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Student name: Madalin Popescu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Student number: 2207349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Module: Foreign Language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Tutor: Giulia Chifari</a:t>
            </a:r>
          </a:p>
        </p:txBody>
      </p:sp>
      <p:pic>
        <p:nvPicPr>
          <p:cNvPr id="5" name="Picture 9" descr="A close up of a sign&#10;&#10;Description automatically generated">
            <a:extLst>
              <a:ext uri="{FF2B5EF4-FFF2-40B4-BE49-F238E27FC236}">
                <a16:creationId xmlns:a16="http://schemas.microsoft.com/office/drawing/2014/main" id="{E39C6C4F-8C39-4E29-3CED-105D8B8CD2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0986" y="10981"/>
            <a:ext cx="5286100" cy="2890839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3D791-DA30-92EC-7C43-7CFA8A389D3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50505" y="447863"/>
            <a:ext cx="4506684" cy="5538685"/>
          </a:xfrm>
        </p:spPr>
        <p:txBody>
          <a:bodyPr anchorCtr="1"/>
          <a:lstStyle/>
          <a:p>
            <a:pPr lvl="0" algn="ctr"/>
            <a:br>
              <a:rPr lang="en-GB" sz="2500">
                <a:solidFill>
                  <a:srgbClr val="FFFFFF"/>
                </a:solidFill>
              </a:rPr>
            </a:br>
            <a:br>
              <a:rPr lang="en-GB" sz="2500">
                <a:solidFill>
                  <a:srgbClr val="FFFFFF"/>
                </a:solidFill>
              </a:rPr>
            </a:br>
            <a:br>
              <a:rPr lang="en-GB" sz="2500">
                <a:solidFill>
                  <a:srgbClr val="FFFFFF"/>
                </a:solidFill>
              </a:rPr>
            </a:br>
            <a:br>
              <a:rPr lang="en-GB" sz="2500">
                <a:solidFill>
                  <a:srgbClr val="FFFFFF"/>
                </a:solidFill>
              </a:rPr>
            </a:br>
            <a:br>
              <a:rPr lang="en-GB" sz="2500">
                <a:solidFill>
                  <a:srgbClr val="FFFFFF"/>
                </a:solidFill>
              </a:rPr>
            </a:br>
            <a:br>
              <a:rPr lang="en-GB" sz="2500">
                <a:solidFill>
                  <a:srgbClr val="FFFFFF"/>
                </a:solidFill>
              </a:rPr>
            </a:br>
            <a:br>
              <a:rPr lang="en-GB" sz="2500">
                <a:solidFill>
                  <a:srgbClr val="FFFFFF"/>
                </a:solidFill>
              </a:rPr>
            </a:br>
            <a:r>
              <a:rPr lang="en-GB" sz="2500">
                <a:solidFill>
                  <a:srgbClr val="FFFFFF"/>
                </a:solidFill>
              </a:rPr>
              <a:t>A-What is multilingualism?</a:t>
            </a:r>
            <a:br>
              <a:rPr lang="en-GB" sz="2500">
                <a:solidFill>
                  <a:srgbClr val="FFFFFF"/>
                </a:solidFill>
              </a:rPr>
            </a:br>
            <a:br>
              <a:rPr lang="en-GB" sz="2500">
                <a:solidFill>
                  <a:srgbClr val="FFFFFF"/>
                </a:solidFill>
              </a:rPr>
            </a:br>
            <a:br>
              <a:rPr lang="en-GB" sz="2500">
                <a:solidFill>
                  <a:srgbClr val="FFFFFF"/>
                </a:solidFill>
              </a:rPr>
            </a:br>
            <a:r>
              <a:rPr lang="en-GB" sz="2500">
                <a:solidFill>
                  <a:srgbClr val="FFFFFF"/>
                </a:solidFill>
              </a:rPr>
              <a:t>B-What are the benefits of multilingualism?</a:t>
            </a:r>
            <a:br>
              <a:rPr lang="en-GB" sz="2500">
                <a:solidFill>
                  <a:srgbClr val="FFFFFF"/>
                </a:solidFill>
              </a:rPr>
            </a:br>
            <a:br>
              <a:rPr lang="en-GB" sz="2500">
                <a:solidFill>
                  <a:srgbClr val="FFFFFF"/>
                </a:solidFill>
              </a:rPr>
            </a:br>
            <a:br>
              <a:rPr lang="en-GB" sz="2500">
                <a:solidFill>
                  <a:srgbClr val="FFFFFF"/>
                </a:solidFill>
              </a:rPr>
            </a:br>
            <a:br>
              <a:rPr lang="en-GB" sz="2500">
                <a:solidFill>
                  <a:srgbClr val="FFFFFF"/>
                </a:solidFill>
              </a:rPr>
            </a:br>
            <a:endParaRPr lang="en-GB" sz="25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1E9215-B3F4-4D0F-2AC1-F1750DE6412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647233" y="3032452"/>
            <a:ext cx="6342598" cy="3685589"/>
          </a:xfrm>
        </p:spPr>
        <p:txBody>
          <a:bodyPr/>
          <a:lstStyle/>
          <a:p>
            <a:pPr lvl="0"/>
            <a:r>
              <a:rPr lang="en-GB" sz="1800">
                <a:latin typeface="Calibri" pitchFamily="34"/>
                <a:ea typeface="Calibri" pitchFamily="34"/>
                <a:cs typeface="Times New Roman" pitchFamily="18"/>
              </a:rPr>
              <a:t>Multilingualism = the capacity of a single speaker or a group of speakers to successfully converse in three or more languages.</a:t>
            </a:r>
          </a:p>
          <a:p>
            <a:pPr lvl="0"/>
            <a:r>
              <a:rPr lang="en-GB" sz="1800">
                <a:latin typeface="Calibri" pitchFamily="34"/>
                <a:ea typeface="Calibri" pitchFamily="34"/>
                <a:cs typeface="Times New Roman" pitchFamily="18"/>
              </a:rPr>
              <a:t>Several advantages associated with having staff that is proficient in multiple languages:</a:t>
            </a:r>
          </a:p>
          <a:p>
            <a:pPr lvl="1"/>
            <a:r>
              <a:rPr lang="en-GB" sz="1600">
                <a:latin typeface="Calibri" pitchFamily="34"/>
                <a:ea typeface="Calibri" pitchFamily="34"/>
                <a:cs typeface="Times New Roman" pitchFamily="18"/>
              </a:rPr>
              <a:t>Improved communication and teamwork</a:t>
            </a:r>
          </a:p>
          <a:p>
            <a:pPr lvl="1"/>
            <a:r>
              <a:rPr lang="en-GB" sz="1600">
                <a:latin typeface="Calibri" pitchFamily="34"/>
                <a:ea typeface="Calibri" pitchFamily="34"/>
                <a:cs typeface="Times New Roman" pitchFamily="18"/>
              </a:rPr>
              <a:t>Enhanced workplace and diversity</a:t>
            </a:r>
          </a:p>
          <a:p>
            <a:pPr lvl="1"/>
            <a:r>
              <a:rPr lang="en-GB" sz="1600">
                <a:latin typeface="Calibri" pitchFamily="34"/>
                <a:ea typeface="Calibri" pitchFamily="34"/>
                <a:cs typeface="Times New Roman" pitchFamily="18"/>
              </a:rPr>
              <a:t>Customised experience for each customer</a:t>
            </a:r>
          </a:p>
          <a:p>
            <a:pPr marL="457200" lvl="1" indent="0">
              <a:buNone/>
            </a:pPr>
            <a:endParaRPr lang="en-GB" sz="1600">
              <a:latin typeface="Calibri" pitchFamily="34"/>
              <a:ea typeface="Calibri" pitchFamily="34"/>
              <a:cs typeface="Times New Roman" pitchFamily="18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58FA9C8-5D54-4C23-9882-48D9E54D4D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843" y="0"/>
            <a:ext cx="5397694" cy="295524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B1942-728F-0B76-C8E9-7932DA15F04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0" y="609603"/>
            <a:ext cx="11886980" cy="1904996"/>
          </a:xfrm>
        </p:spPr>
        <p:txBody>
          <a:bodyPr/>
          <a:lstStyle/>
          <a:p>
            <a:pPr lvl="0"/>
            <a:r>
              <a:rPr lang="en-GB" sz="2400">
                <a:solidFill>
                  <a:srgbClr val="000000"/>
                </a:solidFill>
              </a:rPr>
              <a:t>Importance of language awareness skills for hotel staff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168084-67DD-0B22-9E89-19D6A6ACB8C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850562" y="2222092"/>
            <a:ext cx="8946544" cy="2984089"/>
          </a:xfrm>
        </p:spPr>
        <p:txBody>
          <a:bodyPr>
            <a:noAutofit/>
          </a:bodyPr>
          <a:lstStyle/>
          <a:p>
            <a:pPr lvl="0"/>
            <a:r>
              <a:rPr lang="en-GB" sz="2400">
                <a:solidFill>
                  <a:srgbClr val="000000"/>
                </a:solidFill>
                <a:latin typeface="Calibri" pitchFamily="34"/>
                <a:ea typeface="Calibri" pitchFamily="34"/>
                <a:cs typeface="Times New Roman" pitchFamily="18"/>
              </a:rPr>
              <a:t>Strong communication skills are crucial </a:t>
            </a:r>
          </a:p>
          <a:p>
            <a:pPr marL="457200" lvl="1" indent="0">
              <a:buNone/>
            </a:pPr>
            <a:r>
              <a:rPr lang="en-GB" sz="2400">
                <a:solidFill>
                  <a:srgbClr val="000000"/>
                </a:solidFill>
                <a:latin typeface="Calibri" pitchFamily="34"/>
                <a:ea typeface="Calibri" pitchFamily="34"/>
                <a:cs typeface="Times New Roman" pitchFamily="18"/>
              </a:rPr>
              <a:t> -foster better relationships </a:t>
            </a:r>
          </a:p>
          <a:p>
            <a:pPr marL="457200" lvl="1" indent="0">
              <a:buNone/>
            </a:pPr>
            <a:r>
              <a:rPr lang="en-GB" sz="2400">
                <a:solidFill>
                  <a:srgbClr val="000000"/>
                </a:solidFill>
                <a:latin typeface="Calibri" pitchFamily="34"/>
                <a:ea typeface="Calibri" pitchFamily="34"/>
                <a:cs typeface="Times New Roman" pitchFamily="18"/>
              </a:rPr>
              <a:t> -promote inclusivity </a:t>
            </a:r>
          </a:p>
          <a:p>
            <a:pPr marL="457200" lvl="1" indent="0">
              <a:buNone/>
            </a:pPr>
            <a:r>
              <a:rPr lang="en-GB" sz="2400">
                <a:solidFill>
                  <a:srgbClr val="000000"/>
                </a:solidFill>
                <a:latin typeface="Calibri" pitchFamily="34"/>
                <a:ea typeface="Calibri" pitchFamily="34"/>
                <a:cs typeface="Times New Roman" pitchFamily="18"/>
              </a:rPr>
              <a:t>-customers receive individual attention</a:t>
            </a:r>
            <a:endParaRPr lang="en-GB" sz="2400">
              <a:solidFill>
                <a:srgbClr val="00000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F08D454-172E-A46B-EA3C-6F99F532C5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47820" y="4485278"/>
            <a:ext cx="4001505" cy="2190829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7CBC8F-4984-5538-473A-B95797BF754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Italian language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70FBD9-6BE6-931A-F976-27393DB2313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40999" y="1305671"/>
            <a:ext cx="8278758" cy="1376080"/>
          </a:xfrm>
        </p:spPr>
        <p:txBody>
          <a:bodyPr/>
          <a:lstStyle/>
          <a:p>
            <a:pPr lvl="0">
              <a:buFont typeface="Courier New" pitchFamily="49"/>
              <a:buChar char="o"/>
            </a:pPr>
            <a:r>
              <a:rPr lang="en-GB">
                <a:solidFill>
                  <a:srgbClr val="000000"/>
                </a:solidFill>
              </a:rPr>
              <a:t>Where is the language spoken?</a:t>
            </a:r>
          </a:p>
          <a:p>
            <a:pPr lvl="0">
              <a:buFont typeface="Courier New" pitchFamily="49"/>
              <a:buChar char="o"/>
            </a:pPr>
            <a:r>
              <a:rPr lang="en-GB">
                <a:solidFill>
                  <a:srgbClr val="000000"/>
                </a:solidFill>
              </a:rPr>
              <a:t>Is it hard to learn?</a:t>
            </a:r>
          </a:p>
          <a:p>
            <a:pPr lvl="0">
              <a:buFont typeface="Courier New" pitchFamily="49"/>
              <a:buChar char="o"/>
            </a:pPr>
            <a:r>
              <a:rPr lang="en-GB">
                <a:solidFill>
                  <a:srgbClr val="000000"/>
                </a:solidFill>
              </a:rPr>
              <a:t>What is polite/impolite in a business context?</a:t>
            </a:r>
          </a:p>
          <a:p>
            <a:pPr marL="0" lvl="0" indent="0">
              <a:buNone/>
            </a:pPr>
            <a:endParaRPr lang="en-GB">
              <a:solidFill>
                <a:srgbClr val="000000"/>
              </a:solidFill>
            </a:endParaRPr>
          </a:p>
          <a:p>
            <a:pPr marL="0" lvl="0" indent="0">
              <a:buNone/>
            </a:pPr>
            <a:endParaRPr lang="en-GB">
              <a:solidFill>
                <a:srgbClr val="000000"/>
              </a:solidFill>
            </a:endParaRPr>
          </a:p>
          <a:p>
            <a:pPr marL="0" lvl="0" indent="0">
              <a:buNone/>
            </a:pPr>
            <a:endParaRPr lang="en-GB">
              <a:solidFill>
                <a:srgbClr val="000000"/>
              </a:solidFill>
            </a:endParaRPr>
          </a:p>
          <a:p>
            <a:pPr marL="0" lvl="0" indent="0">
              <a:buNone/>
            </a:pPr>
            <a:endParaRPr lang="en-GB">
              <a:solidFill>
                <a:srgbClr val="000000"/>
              </a:solidFill>
            </a:endParaRPr>
          </a:p>
          <a:p>
            <a:pPr marL="0" lvl="0" indent="0">
              <a:buNone/>
            </a:pPr>
            <a:endParaRPr lang="en-GB">
              <a:solidFill>
                <a:srgbClr val="000000"/>
              </a:solidFill>
            </a:endParaRPr>
          </a:p>
          <a:p>
            <a:pPr marL="0" lvl="0" indent="0">
              <a:buNone/>
            </a:pPr>
            <a:endParaRPr lang="en-GB">
              <a:solidFill>
                <a:srgbClr val="000000"/>
              </a:solidFill>
            </a:endParaRPr>
          </a:p>
          <a:p>
            <a:pPr marL="0" lvl="0" indent="0">
              <a:buNone/>
            </a:pPr>
            <a:endParaRPr lang="en-GB">
              <a:solidFill>
                <a:srgbClr val="000000"/>
              </a:solidFill>
            </a:endParaRPr>
          </a:p>
          <a:p>
            <a:pPr marL="0" lvl="0" indent="0">
              <a:buNone/>
            </a:pPr>
            <a:endParaRPr lang="en-GB">
              <a:solidFill>
                <a:srgbClr val="000000"/>
              </a:solidFill>
            </a:endParaRPr>
          </a:p>
          <a:p>
            <a:pPr lvl="0"/>
            <a:endParaRPr lang="en-GB">
              <a:solidFill>
                <a:srgbClr val="000000"/>
              </a:solidFill>
            </a:endParaRPr>
          </a:p>
          <a:p>
            <a:pPr marL="0" lvl="0" indent="0">
              <a:buNone/>
            </a:pPr>
            <a:endParaRPr lang="en-GB">
              <a:solidFill>
                <a:srgbClr val="00000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8DB1DE-BB93-0ECC-92E0-5A8D8A3596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94312" y="0"/>
            <a:ext cx="3450899" cy="188936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5">
            <a:extLst>
              <a:ext uri="{FF2B5EF4-FFF2-40B4-BE49-F238E27FC236}">
                <a16:creationId xmlns:a16="http://schemas.microsoft.com/office/drawing/2014/main" id="{59186C3F-226E-DE80-53D9-C4A611CEFD48}"/>
              </a:ext>
            </a:extLst>
          </p:cNvPr>
          <p:cNvSpPr txBox="1"/>
          <p:nvPr/>
        </p:nvSpPr>
        <p:spPr>
          <a:xfrm>
            <a:off x="2379405" y="3073033"/>
            <a:ext cx="10314038" cy="110799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!! In Italy, people speak Italian language!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! FSI ranks Italian as one of the simplest languages for English speakers 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 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DDAB37CC-615B-2D12-FD76-8DF9A3F7EF49}"/>
              </a:ext>
            </a:extLst>
          </p:cNvPr>
          <p:cNvSpPr txBox="1"/>
          <p:nvPr/>
        </p:nvSpPr>
        <p:spPr>
          <a:xfrm>
            <a:off x="943898" y="4680155"/>
            <a:ext cx="8858862" cy="92333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Do’s                                                                                                Don’ts: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-Use polite version when addressing to them                 -Sit them on the corner of the table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-Hugs and kisses are greetings methods                           -Shout or speak too loudly  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89382C-563E-E567-B308-78E26048BA6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90476" y="2271689"/>
            <a:ext cx="2510037" cy="2890244"/>
          </a:xfrm>
        </p:spPr>
        <p:txBody>
          <a:bodyPr/>
          <a:lstStyle/>
          <a:p>
            <a:pPr lvl="0"/>
            <a:r>
              <a:rPr lang="en-GB"/>
              <a:t>Map</a:t>
            </a:r>
            <a:br>
              <a:rPr lang="en-GB"/>
            </a:br>
            <a:r>
              <a:rPr lang="en-GB"/>
              <a:t>of </a:t>
            </a:r>
            <a:br>
              <a:rPr lang="en-GB"/>
            </a:br>
            <a:r>
              <a:rPr lang="en-GB"/>
              <a:t>Italian dialects</a:t>
            </a:r>
            <a:br>
              <a:rPr lang="en-GB"/>
            </a:br>
            <a:endParaRPr lang="en-GB"/>
          </a:p>
        </p:txBody>
      </p:sp>
      <p:pic>
        <p:nvPicPr>
          <p:cNvPr id="3" name="Content Placeholder 4" descr="A map of italy with different colored states&#10;&#10;Description automatically generated">
            <a:extLst>
              <a:ext uri="{FF2B5EF4-FFF2-40B4-BE49-F238E27FC236}">
                <a16:creationId xmlns:a16="http://schemas.microsoft.com/office/drawing/2014/main" id="{ECE89185-8B86-6A70-8A8A-CD0F4FDA56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94161" y="0"/>
            <a:ext cx="6111063" cy="7270120"/>
          </a:xfrm>
        </p:spPr>
      </p:pic>
      <p:sp>
        <p:nvSpPr>
          <p:cNvPr id="4" name="TextBox 5">
            <a:extLst>
              <a:ext uri="{FF2B5EF4-FFF2-40B4-BE49-F238E27FC236}">
                <a16:creationId xmlns:a16="http://schemas.microsoft.com/office/drawing/2014/main" id="{F57DDB73-307E-23B4-AABA-4BCB292028E5}"/>
              </a:ext>
            </a:extLst>
          </p:cNvPr>
          <p:cNvSpPr txBox="1"/>
          <p:nvPr/>
        </p:nvSpPr>
        <p:spPr>
          <a:xfrm>
            <a:off x="127814" y="126406"/>
            <a:ext cx="4257364" cy="156965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Although Italian has a literary form based on Florence dialect, most people speak dialectal or local Italian.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3F98F-835E-47B9-7E2E-AE4C8B129ED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38128" y="66678"/>
            <a:ext cx="7570783" cy="1428750"/>
          </a:xfrm>
        </p:spPr>
        <p:txBody>
          <a:bodyPr/>
          <a:lstStyle/>
          <a:p>
            <a:pPr lvl="0"/>
            <a:r>
              <a:rPr lang="en-GB"/>
              <a:t>Example from the hotel industry</a:t>
            </a:r>
          </a:p>
        </p:txBody>
      </p:sp>
      <p:pic>
        <p:nvPicPr>
          <p:cNvPr id="3" name="Content Placeholder 4" descr="A logo for a hotel&#10;&#10;Description automatically generated">
            <a:extLst>
              <a:ext uri="{FF2B5EF4-FFF2-40B4-BE49-F238E27FC236}">
                <a16:creationId xmlns:a16="http://schemas.microsoft.com/office/drawing/2014/main" id="{C2DBBAA0-08CB-2BDD-D106-107B770A04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508495" y="1356850"/>
            <a:ext cx="4162394" cy="3124203"/>
          </a:xfrm>
        </p:spPr>
      </p:pic>
      <p:pic>
        <p:nvPicPr>
          <p:cNvPr id="4" name="Picture 6" descr="A purple sign with white letters&#10;&#10;Description automatically generated">
            <a:extLst>
              <a:ext uri="{FF2B5EF4-FFF2-40B4-BE49-F238E27FC236}">
                <a16:creationId xmlns:a16="http://schemas.microsoft.com/office/drawing/2014/main" id="{DEDC3DDF-5C45-7402-A0FE-ACC828B3B7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9912" y="5718950"/>
            <a:ext cx="2080442" cy="54868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29DF5D5-E8DD-8AA9-A792-C69222A46116}"/>
              </a:ext>
            </a:extLst>
          </p:cNvPr>
          <p:cNvSpPr txBox="1"/>
          <p:nvPr/>
        </p:nvSpPr>
        <p:spPr>
          <a:xfrm>
            <a:off x="1017105" y="2022981"/>
            <a:ext cx="7012497" cy="397031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Intercontinental Hotel Group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5,600 hotels / 100 countries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15 brands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16 languages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                     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                        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IHG uses AEM and Smartling to centrally manage its 16 languages and create English content</a:t>
            </a:r>
          </a:p>
          <a:p>
            <a:pPr marL="285750" marR="0" lvl="0" indent="-28575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Improved translation quality by 33%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                          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01851D-87B5-24E0-E2BB-E7D3ABA86C0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41408" y="609603"/>
            <a:ext cx="4128680" cy="659364"/>
          </a:xfrm>
        </p:spPr>
        <p:txBody>
          <a:bodyPr/>
          <a:lstStyle/>
          <a:p>
            <a:pPr lvl="0"/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BB9714-0C06-0DA9-A37D-90DABC05FC3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61262" y="1203652"/>
            <a:ext cx="10786152" cy="5654347"/>
          </a:xfrm>
        </p:spPr>
        <p:txBody>
          <a:bodyPr/>
          <a:lstStyle/>
          <a:p>
            <a:pPr lvl="0">
              <a:lnSpc>
                <a:spcPct val="130000"/>
              </a:lnSpc>
            </a:pPr>
            <a:endParaRPr lang="en-GB" sz="1000">
              <a:latin typeface="Times New Roman" pitchFamily="18"/>
            </a:endParaRPr>
          </a:p>
          <a:p>
            <a:pPr lvl="0">
              <a:lnSpc>
                <a:spcPct val="130000"/>
              </a:lnSpc>
            </a:pPr>
            <a:r>
              <a:rPr lang="en-GB" sz="1200">
                <a:latin typeface="Times New Roman" pitchFamily="18"/>
              </a:rPr>
              <a:t>ItalianPod101 (2020). </a:t>
            </a:r>
            <a:r>
              <a:rPr lang="en-GB" sz="1200" i="1">
                <a:latin typeface="Times New Roman" pitchFamily="18"/>
              </a:rPr>
              <a:t>Is Italian Hard to Learn? Yes...and No.</a:t>
            </a:r>
            <a:r>
              <a:rPr lang="en-GB" sz="1200">
                <a:latin typeface="Times New Roman" pitchFamily="18"/>
              </a:rPr>
              <a:t> [online] ItalianPod101.com Blog. Available at: https://www.italianpod101.com/blog/2020/12/18/is-italian-hard-to-learn/#:~:text=Is%20Italian%20hard%20to%20learn%20for%20English%2Dspeakers%3F [Accessed 22 Oct. 2023].</a:t>
            </a:r>
          </a:p>
          <a:p>
            <a:pPr lvl="0">
              <a:lnSpc>
                <a:spcPct val="130000"/>
              </a:lnSpc>
            </a:pPr>
            <a:r>
              <a:rPr lang="en-GB" sz="1200">
                <a:latin typeface="Times New Roman" pitchFamily="18"/>
              </a:rPr>
              <a:t>Learnship (2022). </a:t>
            </a:r>
            <a:r>
              <a:rPr lang="en-GB" sz="1200" i="1">
                <a:latin typeface="Times New Roman" pitchFamily="18"/>
              </a:rPr>
              <a:t>5 Benefits of a Multilingual Workforce</a:t>
            </a:r>
            <a:r>
              <a:rPr lang="en-GB" sz="1200">
                <a:latin typeface="Times New Roman" pitchFamily="18"/>
              </a:rPr>
              <a:t>. [online] Learnship. Available at: https://www.learnship.com/en/blog/5-benefits-of-a-multilingual-workforce/.</a:t>
            </a:r>
          </a:p>
          <a:p>
            <a:pPr lvl="0">
              <a:lnSpc>
                <a:spcPct val="130000"/>
              </a:lnSpc>
            </a:pPr>
            <a:r>
              <a:rPr lang="en-GB" sz="1200">
                <a:latin typeface="Times New Roman" pitchFamily="18"/>
              </a:rPr>
              <a:t>Logowik (2022). </a:t>
            </a:r>
            <a:r>
              <a:rPr lang="en-GB" sz="1200" i="1">
                <a:latin typeface="Times New Roman" pitchFamily="18"/>
              </a:rPr>
              <a:t>IHG Hotels Resorts New Logo PNG vector in SVG, PDF, AI, CDR format</a:t>
            </a:r>
            <a:r>
              <a:rPr lang="en-GB" sz="1200">
                <a:latin typeface="Times New Roman" pitchFamily="18"/>
              </a:rPr>
              <a:t>. [online] logowik.com. Available at: https://logowik.com/ihg-hotels-resorts-new-logo-vector-svg-pdf-ai-eps-cdr-free-download-15294.html [Accessed 22 Oct. 2023].</a:t>
            </a:r>
          </a:p>
          <a:p>
            <a:pPr lvl="0">
              <a:lnSpc>
                <a:spcPct val="130000"/>
              </a:lnSpc>
            </a:pPr>
            <a:r>
              <a:rPr lang="en-GB" sz="1200">
                <a:latin typeface="Times New Roman" pitchFamily="18"/>
              </a:rPr>
              <a:t>Petty, L. (2023). </a:t>
            </a:r>
            <a:r>
              <a:rPr lang="en-GB" sz="1200" i="1">
                <a:latin typeface="Times New Roman" pitchFamily="18"/>
              </a:rPr>
              <a:t>What is the Importance of Effective Communication in the Hospitality Industry?</a:t>
            </a:r>
            <a:r>
              <a:rPr lang="en-GB" sz="1200">
                <a:latin typeface="Times New Roman" pitchFamily="18"/>
              </a:rPr>
              <a:t> [online] The Hub | High Speed Training. Available at: https://www.highspeedtraining.co.uk/hub/communication-in-the-hospitality-industry/.</a:t>
            </a:r>
          </a:p>
          <a:p>
            <a:pPr lvl="0">
              <a:lnSpc>
                <a:spcPct val="130000"/>
              </a:lnSpc>
            </a:pPr>
            <a:r>
              <a:rPr lang="en-GB" sz="1200">
                <a:latin typeface="Times New Roman" pitchFamily="18"/>
              </a:rPr>
              <a:t>Ph. D., R. and E., M. A., M.E. and A.L. and B. A., E. (2019). </a:t>
            </a:r>
            <a:r>
              <a:rPr lang="en-GB" sz="1200" i="1">
                <a:latin typeface="Times New Roman" pitchFamily="18"/>
              </a:rPr>
              <a:t>What Is Multilingualism?</a:t>
            </a:r>
            <a:r>
              <a:rPr lang="en-GB" sz="1200">
                <a:latin typeface="Times New Roman" pitchFamily="18"/>
              </a:rPr>
              <a:t> [online] ThoughtCo. Available at: https://www.thoughtco.com/what-is-multilingualism-1691331#:~:text=Multilingualism%20is%20the%20ability%20of.</a:t>
            </a:r>
          </a:p>
          <a:p>
            <a:pPr lvl="0">
              <a:lnSpc>
                <a:spcPct val="130000"/>
              </a:lnSpc>
            </a:pPr>
            <a:r>
              <a:rPr lang="en-GB" sz="1200">
                <a:latin typeface="Times New Roman" pitchFamily="18"/>
              </a:rPr>
              <a:t>Smartiling (n.d.). </a:t>
            </a:r>
            <a:r>
              <a:rPr lang="en-GB" sz="1200" i="1">
                <a:latin typeface="Times New Roman" pitchFamily="18"/>
              </a:rPr>
              <a:t>IHG - Smartling</a:t>
            </a:r>
            <a:r>
              <a:rPr lang="en-GB" sz="1200">
                <a:latin typeface="Times New Roman" pitchFamily="18"/>
              </a:rPr>
              <a:t>. [online] www.smartling.com. Available at: https://www.smartling.com/resources/case-study/ihg-delivering-the-personal-touch-across-5-600-hotels-in-16-languages/.</a:t>
            </a:r>
          </a:p>
          <a:p>
            <a:pPr lvl="0">
              <a:lnSpc>
                <a:spcPct val="130000"/>
              </a:lnSpc>
            </a:pPr>
            <a:r>
              <a:rPr lang="en-GB" sz="1200">
                <a:latin typeface="Times New Roman" pitchFamily="18"/>
              </a:rPr>
              <a:t>The Editors of Encyclopaedia Britannica (2019). Italian language | Britannica. In: </a:t>
            </a:r>
            <a:r>
              <a:rPr lang="en-GB" sz="1200" i="1">
                <a:latin typeface="Times New Roman" pitchFamily="18"/>
              </a:rPr>
              <a:t>Encyclopædia Britannica</a:t>
            </a:r>
            <a:r>
              <a:rPr lang="en-GB" sz="1200">
                <a:latin typeface="Times New Roman" pitchFamily="18"/>
              </a:rPr>
              <a:t>. [online] Available at: https://www.britannica.com/topic/Italian-language.</a:t>
            </a:r>
          </a:p>
          <a:p>
            <a:pPr lvl="0">
              <a:lnSpc>
                <a:spcPct val="130000"/>
              </a:lnSpc>
            </a:pPr>
            <a:r>
              <a:rPr lang="en-GB" sz="1200">
                <a:latin typeface="Times New Roman" pitchFamily="18"/>
              </a:rPr>
              <a:t>Web, M. on the (2016). </a:t>
            </a:r>
            <a:r>
              <a:rPr lang="en-GB" sz="1200" i="1">
                <a:latin typeface="Times New Roman" pitchFamily="18"/>
              </a:rPr>
              <a:t>Maps on the Web</a:t>
            </a:r>
            <a:r>
              <a:rPr lang="en-GB" sz="1200">
                <a:latin typeface="Times New Roman" pitchFamily="18"/>
              </a:rPr>
              <a:t>. [online] Tumblr. Available at: https://mapsontheweb.zoom-maps.com/post/148976153101/languages-and-dialects-of-italy [Accessed 22 Oct. 2023].</a:t>
            </a:r>
          </a:p>
          <a:p>
            <a:pPr marL="0" lvl="0" indent="0">
              <a:lnSpc>
                <a:spcPct val="60000"/>
              </a:lnSpc>
              <a:spcBef>
                <a:spcPts val="300"/>
              </a:spcBef>
              <a:buNone/>
            </a:pPr>
            <a:endParaRPr lang="en-GB" sz="7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Io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304</TotalTime>
  <Words>667</Words>
  <Application>Microsoft Office PowerPoint</Application>
  <PresentationFormat>Widescreen</PresentationFormat>
  <Paragraphs>68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7" baseType="lpstr">
      <vt:lpstr>Amasis MT Pro Light</vt:lpstr>
      <vt:lpstr>Aptos</vt:lpstr>
      <vt:lpstr>Arial</vt:lpstr>
      <vt:lpstr>Calibri</vt:lpstr>
      <vt:lpstr>Century Gothic</vt:lpstr>
      <vt:lpstr>Courier New</vt:lpstr>
      <vt:lpstr>Times New Roman</vt:lpstr>
      <vt:lpstr>Wingdings</vt:lpstr>
      <vt:lpstr>Wingdings 3</vt:lpstr>
      <vt:lpstr>Ion</vt:lpstr>
      <vt:lpstr>Diversity Hotel &amp; Spa London</vt:lpstr>
      <vt:lpstr>       A-What is multilingualism?   B-What are the benefits of multilingualism?    </vt:lpstr>
      <vt:lpstr>Importance of language awareness skills for hotel staff</vt:lpstr>
      <vt:lpstr>Italian language</vt:lpstr>
      <vt:lpstr>Map of  Italian dialects </vt:lpstr>
      <vt:lpstr>Example from the hotel industry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Diversity Hotel &amp; Spa London</dc:title>
  <dc:creator>Madalin Popescu (2207349)</dc:creator>
  <cp:lastModifiedBy>Madalin Popescu (2207349)</cp:lastModifiedBy>
  <cp:revision>6</cp:revision>
  <dcterms:created xsi:type="dcterms:W3CDTF">2023-10-22T13:33:54Z</dcterms:created>
  <dcterms:modified xsi:type="dcterms:W3CDTF">2023-10-27T14:13:50Z</dcterms:modified>
</cp:coreProperties>
</file>