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0"/>
  </p:notesMasterIdLst>
  <p:sldIdLst>
    <p:sldId id="256" r:id="rId5"/>
    <p:sldId id="259" r:id="rId6"/>
    <p:sldId id="431" r:id="rId7"/>
    <p:sldId id="432" r:id="rId8"/>
    <p:sldId id="303" r:id="rId9"/>
    <p:sldId id="264" r:id="rId10"/>
    <p:sldId id="427" r:id="rId11"/>
    <p:sldId id="423" r:id="rId12"/>
    <p:sldId id="426" r:id="rId13"/>
    <p:sldId id="422" r:id="rId14"/>
    <p:sldId id="428" r:id="rId15"/>
    <p:sldId id="430" r:id="rId16"/>
    <p:sldId id="413" r:id="rId17"/>
    <p:sldId id="433" r:id="rId18"/>
    <p:sldId id="424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7412" autoAdjust="0"/>
  </p:normalViewPr>
  <p:slideViewPr>
    <p:cSldViewPr snapToGrid="0">
      <p:cViewPr varScale="1">
        <p:scale>
          <a:sx n="49" d="100"/>
          <a:sy n="49" d="100"/>
        </p:scale>
        <p:origin x="2434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BF86B3-14A4-4421-BC14-CB8DD150CA53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3EC92-96C9-4E7E-A0F5-9B1CA54D1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431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hatworks.college.police.uk/Research/Documents/Community_engagement_lessons.pdf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781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0828C-A546-D941-9E35-D319F3E31C2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5555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https://whatworks.college.police.uk/Research/Documents/Community_engagement_lessons.pdf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318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8839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1975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0828C-A546-D941-9E35-D319F3E31C2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23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131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3757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0828C-A546-D941-9E35-D319F3E31C2F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75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5511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160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2010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168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3454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F3EC92-96C9-4E7E-A0F5-9B1CA54D168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229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02/10/2020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genwales.org/upload/pdf/071415111717A%20Guide%20to%20Effective%20Community%20Engagement.pdf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library.college.police.uk/docs/npia/CohesionGuide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hyperlink" Target="http://www.tedcantle.co.uk/publications/033%20Tension%20monitoring%20guidance%20iCoCo%202010.pdf" TargetMode="External"/><Relationship Id="rId4" Type="http://schemas.openxmlformats.org/officeDocument/2006/relationships/hyperlink" Target="https://www.bmgresearch.co.uk/wp-content/uploads/2019/01/1578-HMICFRS-Public-Perceptions-of-Policing-2018_FINAL.pdf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p.college.police.uk/app-content/engagement-and-communication/engaging-with-communitie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file:///D:\Year%20Two\Year%20Two%20Lessons\16.%20Policing%20Communities\Neighbourhood%20Policing%20Guidlines.pdf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library.college.police.uk/docs/hors/hors296.pdf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38A7B-A423-4469-9B45-F5833C61CB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80360" y="647720"/>
            <a:ext cx="5836920" cy="3208000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Policing Communities</a:t>
            </a:r>
          </a:p>
        </p:txBody>
      </p:sp>
    </p:spTree>
    <p:extLst>
      <p:ext uri="{BB962C8B-B14F-4D97-AF65-F5344CB8AC3E}">
        <p14:creationId xmlns:p14="http://schemas.microsoft.com/office/powerpoint/2010/main" val="1147549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C7EDBF5-A160-4CBB-844E-450036104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34060"/>
            <a:ext cx="3474720" cy="508565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Sessions to revisit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13A9BF7-1192-4D55-9000-A38F3E193C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474720" cy="402989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endParaRPr lang="en-US" dirty="0"/>
          </a:p>
          <a:p>
            <a:pPr marL="285750" indent="-285750" algn="ctr"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Policing in the community</a:t>
            </a:r>
          </a:p>
          <a:p>
            <a:pPr algn="ctr"/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ctr"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Evidence based policing </a:t>
            </a:r>
          </a:p>
        </p:txBody>
      </p:sp>
      <p:pic>
        <p:nvPicPr>
          <p:cNvPr id="3" name="Picture 3" descr="A group of people in uniform&#10;&#10;Description automatically generated">
            <a:extLst>
              <a:ext uri="{FF2B5EF4-FFF2-40B4-BE49-F238E27FC236}">
                <a16:creationId xmlns:a16="http://schemas.microsoft.com/office/drawing/2014/main" id="{39637D5D-28D1-4313-9A63-5A8031AAE3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271" y="3279814"/>
            <a:ext cx="2743200" cy="1992702"/>
          </a:xfrm>
          <a:prstGeom prst="rect">
            <a:avLst/>
          </a:prstGeom>
        </p:spPr>
      </p:pic>
      <p:pic>
        <p:nvPicPr>
          <p:cNvPr id="4" name="Picture 4" descr="A group of people walking in the rain&#10;&#10;Description automatically generated">
            <a:extLst>
              <a:ext uri="{FF2B5EF4-FFF2-40B4-BE49-F238E27FC236}">
                <a16:creationId xmlns:a16="http://schemas.microsoft.com/office/drawing/2014/main" id="{69CA8A5A-5CA1-4FD4-8FE6-F59E604035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5482" y="942154"/>
            <a:ext cx="3913094" cy="284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05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B61BEE5A-F5B5-4E82-95DA-C3DD54230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29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Events which have had a damaging effect on the willingness of communities to engage with police </a:t>
            </a:r>
          </a:p>
        </p:txBody>
      </p:sp>
      <p:pic>
        <p:nvPicPr>
          <p:cNvPr id="1026" name="Picture 2" descr="Image result for middle ages policing">
            <a:extLst>
              <a:ext uri="{FF2B5EF4-FFF2-40B4-BE49-F238E27FC236}">
                <a16:creationId xmlns:a16="http://schemas.microsoft.com/office/drawing/2014/main" id="{F00F45B3-6369-4E9D-BE17-87983DE02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851" y="1568918"/>
            <a:ext cx="196215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iddle ages policing">
            <a:extLst>
              <a:ext uri="{FF2B5EF4-FFF2-40B4-BE49-F238E27FC236}">
                <a16:creationId xmlns:a16="http://schemas.microsoft.com/office/drawing/2014/main" id="{58E46FEE-D684-417C-AAFA-91FB78B30C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0" r="10832"/>
          <a:stretch/>
        </p:blipFill>
        <p:spPr bwMode="auto">
          <a:xfrm>
            <a:off x="228600" y="1803383"/>
            <a:ext cx="2166546" cy="178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robert peel community policing">
            <a:extLst>
              <a:ext uri="{FF2B5EF4-FFF2-40B4-BE49-F238E27FC236}">
                <a16:creationId xmlns:a16="http://schemas.microsoft.com/office/drawing/2014/main" id="{868A2855-F97F-4020-924B-A26F5491A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372" y="1562975"/>
            <a:ext cx="147637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1945 police uk">
            <a:extLst>
              <a:ext uri="{FF2B5EF4-FFF2-40B4-BE49-F238E27FC236}">
                <a16:creationId xmlns:a16="http://schemas.microsoft.com/office/drawing/2014/main" id="{6D155377-00CD-42B9-AC37-5E74B3647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766" y="1583229"/>
            <a:ext cx="1447800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1960 police uk">
            <a:extLst>
              <a:ext uri="{FF2B5EF4-FFF2-40B4-BE49-F238E27FC236}">
                <a16:creationId xmlns:a16="http://schemas.microsoft.com/office/drawing/2014/main" id="{4614E47A-C792-405B-BC63-8DE5F3CC6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464" y="4003106"/>
            <a:ext cx="2383265" cy="1586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result for brixton riots">
            <a:extLst>
              <a:ext uri="{FF2B5EF4-FFF2-40B4-BE49-F238E27FC236}">
                <a16:creationId xmlns:a16="http://schemas.microsoft.com/office/drawing/2014/main" id="{60A251F1-EFD1-4135-A54A-08CFB3E7D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175" y="4003106"/>
            <a:ext cx="2410318" cy="156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21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B61BEE5A-F5B5-4E82-95DA-C3DD54230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879" y="487998"/>
            <a:ext cx="8229600" cy="776922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b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900" dirty="0">
                <a:latin typeface="Calibri" panose="020F0502020204030204" pitchFamily="34" charset="0"/>
                <a:cs typeface="Calibri" panose="020F0502020204030204" pitchFamily="34" charset="0"/>
              </a:rPr>
              <a:t>Brixton Riots </a:t>
            </a:r>
            <a:b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Image result for brixton riots">
            <a:extLst>
              <a:ext uri="{FF2B5EF4-FFF2-40B4-BE49-F238E27FC236}">
                <a16:creationId xmlns:a16="http://schemas.microsoft.com/office/drawing/2014/main" id="{6C8BEF4E-E712-46DF-906A-EACEAF13C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22158"/>
            <a:ext cx="3972355" cy="258317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eele University - London's 2011 riots: report blames deprivation and poor  policing – not mad, bad, dangerous people">
            <a:extLst>
              <a:ext uri="{FF2B5EF4-FFF2-40B4-BE49-F238E27FC236}">
                <a16:creationId xmlns:a16="http://schemas.microsoft.com/office/drawing/2014/main" id="{AFA9D593-E539-4071-8601-612E55364C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447" y="2000727"/>
            <a:ext cx="3914032" cy="2604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996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0EFA0E05-DAB0-42FF-A3DC-DF015A46C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GB" sz="4000" b="1">
                <a:latin typeface="Calibri" panose="020F0502020204030204" pitchFamily="34" charset="0"/>
                <a:cs typeface="Calibri" panose="020F0502020204030204" pitchFamily="34" charset="0"/>
              </a:rPr>
              <a:t>Community Engagement</a:t>
            </a:r>
            <a:endParaRPr lang="en-GB" sz="4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F33B9E-CA6A-40EF-804C-B71988E6461C}"/>
              </a:ext>
            </a:extLst>
          </p:cNvPr>
          <p:cNvSpPr txBox="1"/>
          <p:nvPr/>
        </p:nvSpPr>
        <p:spPr>
          <a:xfrm>
            <a:off x="457200" y="1140500"/>
            <a:ext cx="8442960" cy="49859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College of Policing has highlighted the importance of community engagement. Without the support of the communities that it serves the police service would not function. 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Effective community engagement, can increase public confidence in the police.</a:t>
            </a:r>
          </a:p>
          <a:p>
            <a:pPr marL="285750" indent="-285750">
              <a:buFont typeface="Arial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police service can enhance its legitimacy through fair decision making and positive public interaction. The public develop trust in their police service. </a:t>
            </a:r>
          </a:p>
          <a:p>
            <a:pPr marL="285750" indent="-285750">
              <a:buFont typeface="Arial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 increase in public perceptions of safety</a:t>
            </a:r>
          </a:p>
          <a:p>
            <a:pPr marL="285750" indent="-285750">
              <a:buFont typeface="Arial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 reduction in disorder and anti-social behaviour</a:t>
            </a:r>
          </a:p>
          <a:p>
            <a:pPr marL="285750" indent="-285750">
              <a:buFont typeface="Arial"/>
              <a:buChar char="•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Police officer job satisfaction</a:t>
            </a:r>
          </a:p>
          <a:p>
            <a:pPr marL="285750" indent="-285750">
              <a:buFont typeface="Arial"/>
              <a:buChar char="•"/>
            </a:pPr>
            <a:endParaRPr lang="en-GB" sz="1600" dirty="0"/>
          </a:p>
          <a:p>
            <a:endParaRPr lang="en-GB" sz="1600" dirty="0"/>
          </a:p>
          <a:p>
            <a:pPr marL="285750" indent="-285750">
              <a:buFont typeface="Arial"/>
              <a:buChar char="•"/>
            </a:pPr>
            <a:endParaRPr lang="en-GB" sz="1600" dirty="0"/>
          </a:p>
          <a:p>
            <a:endParaRPr lang="en-GB" dirty="0"/>
          </a:p>
        </p:txBody>
      </p:sp>
      <p:pic>
        <p:nvPicPr>
          <p:cNvPr id="4100" name="Picture 4" descr="Home">
            <a:extLst>
              <a:ext uri="{FF2B5EF4-FFF2-40B4-BE49-F238E27FC236}">
                <a16:creationId xmlns:a16="http://schemas.microsoft.com/office/drawing/2014/main" id="{6AD2AC0F-C7D0-4730-9DAF-018E49DD7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18" y="3633490"/>
            <a:ext cx="2743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703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47753A0-B4E4-4AC9-8D76-2BA93797FE10}"/>
              </a:ext>
            </a:extLst>
          </p:cNvPr>
          <p:cNvSpPr txBox="1"/>
          <p:nvPr/>
        </p:nvSpPr>
        <p:spPr>
          <a:xfrm>
            <a:off x="457200" y="274638"/>
            <a:ext cx="8229600" cy="73120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ctr">
              <a:spcBef>
                <a:spcPct val="0"/>
              </a:spcBef>
              <a:spcAft>
                <a:spcPts val="800"/>
              </a:spcAft>
            </a:pPr>
            <a:r>
              <a:rPr lang="en-GB" sz="4400" b="1" dirty="0">
                <a:latin typeface="+mj-lt"/>
                <a:ea typeface="+mj-ea"/>
                <a:cs typeface="+mj-cs"/>
              </a:rPr>
              <a:t>Benefits of Engagement </a:t>
            </a:r>
            <a:r>
              <a:rPr lang="en-GB" sz="4400" b="1" dirty="0">
                <a:effectLst/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B6B6F6EC-B89A-47C8-8599-30778C004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9" r="23111" b="1"/>
          <a:stretch/>
        </p:blipFill>
        <p:spPr bwMode="auto">
          <a:xfrm>
            <a:off x="457200" y="1728013"/>
            <a:ext cx="3444240" cy="3401974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D186911-E466-4CBE-94FC-9F363B10474D}"/>
              </a:ext>
            </a:extLst>
          </p:cNvPr>
          <p:cNvSpPr txBox="1"/>
          <p:nvPr/>
        </p:nvSpPr>
        <p:spPr>
          <a:xfrm>
            <a:off x="4191000" y="1434480"/>
            <a:ext cx="4678680" cy="3989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800"/>
              </a:spcAft>
              <a:buSzPts val="1000"/>
              <a:buFont typeface="Arial" pitchFamily="34" charset="0"/>
              <a:buChar char=""/>
              <a:tabLst>
                <a:tab pos="457200" algn="l"/>
              </a:tabLst>
            </a:pPr>
            <a:r>
              <a:rPr lang="en-GB" sz="2200" dirty="0">
                <a:effectLst/>
              </a:rPr>
              <a:t>an increase in public perceptions of safety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800"/>
              </a:spcAft>
              <a:buSzPts val="1000"/>
              <a:buFont typeface="Arial" pitchFamily="34" charset="0"/>
              <a:buChar char=""/>
              <a:tabLst>
                <a:tab pos="457200" algn="l"/>
              </a:tabLst>
            </a:pPr>
            <a:r>
              <a:rPr lang="en-GB" sz="2200" dirty="0">
                <a:effectLst/>
              </a:rPr>
              <a:t>a tendency towards a reduction in disorder and anti-social behaviour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800"/>
              </a:spcAft>
              <a:buSzPts val="1000"/>
              <a:buFont typeface="Arial" pitchFamily="34" charset="0"/>
              <a:buChar char=""/>
              <a:tabLst>
                <a:tab pos="457200" algn="l"/>
              </a:tabLst>
            </a:pPr>
            <a:r>
              <a:rPr lang="en-GB" sz="2200" dirty="0">
                <a:effectLst/>
              </a:rPr>
              <a:t>an increase in confidence and trust, and in community perceptions of the police 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800"/>
              </a:spcAft>
              <a:buSzPts val="1000"/>
              <a:buFont typeface="Arial" pitchFamily="34" charset="0"/>
              <a:buChar char=""/>
              <a:tabLst>
                <a:tab pos="457200" algn="l"/>
              </a:tabLst>
            </a:pPr>
            <a:r>
              <a:rPr lang="en-GB" sz="2200" dirty="0">
                <a:effectLst/>
              </a:rPr>
              <a:t>an improvement in police officers’ attitudes and job satisfaction.</a:t>
            </a:r>
          </a:p>
        </p:txBody>
      </p:sp>
    </p:spTree>
    <p:extLst>
      <p:ext uri="{BB962C8B-B14F-4D97-AF65-F5344CB8AC3E}">
        <p14:creationId xmlns:p14="http://schemas.microsoft.com/office/powerpoint/2010/main" val="1101257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4126B-210D-4F38-88B8-D1145215B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chemeClr val="tx2">
              <a:lumMod val="20000"/>
              <a:lumOff val="80000"/>
            </a:schemeClr>
          </a:solidFill>
        </p:spPr>
        <p:txBody>
          <a:bodyPr anchor="ctr">
            <a:normAutofit/>
          </a:bodyPr>
          <a:lstStyle/>
          <a:p>
            <a:r>
              <a:rPr lang="en-GB" sz="4000" b="1" dirty="0"/>
              <a:t>Engagement Methods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FE2167-309A-43DD-9850-D3CE7E5D10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924051"/>
            <a:ext cx="4693920" cy="30479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/>
              <a:t>Community Impact Assessments 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Understanding Community Problems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Adapting police styles to police minority groups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Other organisations initiatives </a:t>
            </a:r>
          </a:p>
          <a:p>
            <a:pPr marL="0" indent="0" algn="ctr">
              <a:lnSpc>
                <a:spcPct val="90000"/>
              </a:lnSpc>
              <a:buNone/>
            </a:pPr>
            <a:endParaRPr lang="en-GB" sz="16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GB" sz="1600" dirty="0">
                <a:hlinkClick r:id="rId3"/>
              </a:rPr>
              <a:t>http://www.regenwales.org/upload/pdf/071415111717A%20Guide%20to%20Effective%20Community%20Engagement.pdf</a:t>
            </a:r>
            <a:endParaRPr lang="en-GB" sz="1600" dirty="0">
              <a:highlight>
                <a:srgbClr val="FFFF00"/>
              </a:highlight>
            </a:endParaRPr>
          </a:p>
          <a:p>
            <a:pPr>
              <a:lnSpc>
                <a:spcPct val="90000"/>
              </a:lnSpc>
            </a:pPr>
            <a:endParaRPr lang="en-GB" sz="18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FC7D8F44-4D48-499B-9D75-3859572B28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2" r="-2" b="16375"/>
          <a:stretch/>
        </p:blipFill>
        <p:spPr bwMode="auto">
          <a:xfrm>
            <a:off x="5998032" y="1619251"/>
            <a:ext cx="1851521" cy="182880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6148" name="Picture 4" descr="South Wales Police Swansea on Twitter: &quot;Swansea Police Youth Volunteers on  the community engagement stand at the @walesairshow. Fantastic weekend.  #CEU… &quot;">
            <a:extLst>
              <a:ext uri="{FF2B5EF4-FFF2-40B4-BE49-F238E27FC236}">
                <a16:creationId xmlns:a16="http://schemas.microsoft.com/office/drawing/2014/main" id="{068376EE-18E7-444E-89E5-8EB8D902D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473" y="3625452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979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agram showing the confidence cycle.">
            <a:extLst>
              <a:ext uri="{FF2B5EF4-FFF2-40B4-BE49-F238E27FC236}">
                <a16:creationId xmlns:a16="http://schemas.microsoft.com/office/drawing/2014/main" id="{E4651402-4B9C-4105-B893-A4CBFFE5A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964" y="289560"/>
            <a:ext cx="7091826" cy="5170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20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D186911-E466-4CBE-94FC-9F363B10474D}"/>
              </a:ext>
            </a:extLst>
          </p:cNvPr>
          <p:cNvSpPr txBox="1"/>
          <p:nvPr/>
        </p:nvSpPr>
        <p:spPr>
          <a:xfrm>
            <a:off x="1432560" y="1123438"/>
            <a:ext cx="6903720" cy="4261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Organisational commitment and culture change 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Mainstreaming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Sharing power with communities 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Tailoring and local flexibility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Performance management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Training and capacity building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Confidence and trust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Communication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• Partnership working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753A0-B4E4-4AC9-8D76-2BA93797FE10}"/>
              </a:ext>
            </a:extLst>
          </p:cNvPr>
          <p:cNvSpPr txBox="1"/>
          <p:nvPr/>
        </p:nvSpPr>
        <p:spPr>
          <a:xfrm>
            <a:off x="647700" y="527506"/>
            <a:ext cx="7848600" cy="5959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Key implementation issues are listed below. </a:t>
            </a:r>
          </a:p>
        </p:txBody>
      </p:sp>
    </p:spTree>
    <p:extLst>
      <p:ext uri="{BB962C8B-B14F-4D97-AF65-F5344CB8AC3E}">
        <p14:creationId xmlns:p14="http://schemas.microsoft.com/office/powerpoint/2010/main" val="2294590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1C9CDA-3C28-4D69-A336-785A27221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ts val="1650"/>
              </a:lnSpc>
              <a:spcAft>
                <a:spcPts val="750"/>
              </a:spcAft>
            </a:pPr>
            <a:r>
              <a:rPr lang="en-GB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loss of public confidence in the police</a:t>
            </a:r>
            <a:endParaRPr lang="en-GB" sz="1800" dirty="0">
              <a:solidFill>
                <a:srgbClr val="333333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loss of legitimacy in the eyes of the public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negative impact on strategic policing as the police are unable to predict changes in community profile, needs and priorities</a:t>
            </a:r>
            <a:endParaRPr lang="en-GB" sz="1800" dirty="0">
              <a:solidFill>
                <a:srgbClr val="333333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increased vulnerabilities around threat, risk and harm</a:t>
            </a:r>
            <a:endParaRPr lang="en-GB" sz="1800" dirty="0">
              <a:solidFill>
                <a:srgbClr val="333333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withdrawal of the public from participation and problem solving, leading to services that are less responsive to the needs of the public and require increased policing resources</a:t>
            </a:r>
            <a:endParaRPr lang="en-GB" sz="1800" dirty="0">
              <a:solidFill>
                <a:srgbClr val="333333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unrealistic public expectations regarding policing services</a:t>
            </a:r>
            <a:endParaRPr lang="en-GB" sz="1800" dirty="0">
              <a:solidFill>
                <a:srgbClr val="333333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lack of awareness of changes in the community and tensions not being identified, leading to a negative impact upon tactical policing.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768DFF-E54D-4C14-B5E1-6271066D37BD}"/>
              </a:ext>
            </a:extLst>
          </p:cNvPr>
          <p:cNvSpPr txBox="1"/>
          <p:nvPr/>
        </p:nvSpPr>
        <p:spPr>
          <a:xfrm>
            <a:off x="327660" y="243840"/>
            <a:ext cx="8488680" cy="9918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ctr">
              <a:lnSpc>
                <a:spcPts val="1650"/>
              </a:lnSpc>
              <a:spcAft>
                <a:spcPts val="750"/>
              </a:spcAft>
              <a:buNone/>
            </a:pPr>
            <a:endParaRPr lang="en-GB" sz="2800" dirty="0">
              <a:solidFill>
                <a:srgbClr val="333333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 algn="ctr">
              <a:lnSpc>
                <a:spcPts val="1650"/>
              </a:lnSpc>
              <a:spcAft>
                <a:spcPts val="750"/>
              </a:spcAft>
              <a:buNone/>
            </a:pPr>
            <a:r>
              <a:rPr lang="en-GB" sz="2800" b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Risks associated with ineffective engagement</a:t>
            </a:r>
          </a:p>
          <a:p>
            <a:pPr marL="0" indent="0" algn="ctr">
              <a:lnSpc>
                <a:spcPts val="1650"/>
              </a:lnSpc>
              <a:spcAft>
                <a:spcPts val="750"/>
              </a:spcAft>
              <a:buNone/>
            </a:pPr>
            <a:endParaRPr lang="en-GB" sz="2800" dirty="0">
              <a:solidFill>
                <a:srgbClr val="333333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069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06C41-C833-41F9-923F-D790BA15E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29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Community Cohesion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FE130-0322-4CA0-87FB-7846BAC6F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4114800" cy="37337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sz="1600" dirty="0">
              <a:hlinkClick r:id="rId3"/>
            </a:endParaRPr>
          </a:p>
          <a:p>
            <a:pPr marL="0" indent="0">
              <a:buNone/>
            </a:pPr>
            <a:endParaRPr lang="en-GB" sz="1600" dirty="0">
              <a:hlinkClick r:id="rId3"/>
            </a:endParaRPr>
          </a:p>
          <a:p>
            <a:pPr marL="0" indent="0" algn="ctr">
              <a:buNone/>
            </a:pPr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http://library.college.police.uk/docs/npia/CohesionGuide.pdf</a:t>
            </a:r>
            <a:endParaRPr lang="en-GB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GB" sz="19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/>
              </a:rPr>
              <a:t>https://www.bmgresearch.co.uk//wp-content/uploads/2019/01/1578-HMICFRS-Public-Perceptions-of-Policing-2018_FINAL.pdf</a:t>
            </a:r>
            <a:endParaRPr lang="en-GB" sz="1900" u="sng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en-GB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http://www.tedcantle.co.uk/publications/033%20Tension%20monitoring%20guidance%20iCoCo%202010.pdf</a:t>
            </a:r>
            <a:endParaRPr lang="en-GB" sz="1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6" name="Picture 4" descr="Cohesion Guide">
            <a:extLst>
              <a:ext uri="{FF2B5EF4-FFF2-40B4-BE49-F238E27FC236}">
                <a16:creationId xmlns:a16="http://schemas.microsoft.com/office/drawing/2014/main" id="{46B4EB54-88ED-40E0-83F1-8E3EDE620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192" y="2449777"/>
            <a:ext cx="3789608" cy="1713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57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79ACA-5DBE-4482-A0C2-CADB2269F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110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Key Principles of Effective Community Engagement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BA9BC3-A755-491B-A3DD-4817D22A50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47042"/>
            <a:ext cx="8229600" cy="3318640"/>
          </a:xfrm>
        </p:spPr>
        <p:txBody>
          <a:bodyPr>
            <a:no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Social Justice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Self-determination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Working and Learning together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Sustainable Communities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Participation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Reflective Practice</a:t>
            </a:r>
          </a:p>
        </p:txBody>
      </p:sp>
    </p:spTree>
    <p:extLst>
      <p:ext uri="{BB962C8B-B14F-4D97-AF65-F5344CB8AC3E}">
        <p14:creationId xmlns:p14="http://schemas.microsoft.com/office/powerpoint/2010/main" val="32749799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38D876C-1FC4-44B7-87FE-5FA59FFC86F7}"/>
              </a:ext>
            </a:extLst>
          </p:cNvPr>
          <p:cNvSpPr txBox="1"/>
          <p:nvPr/>
        </p:nvSpPr>
        <p:spPr>
          <a:xfrm>
            <a:off x="2286000" y="3169920"/>
            <a:ext cx="4572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https://www.app.college.police.uk/app-content/engagement-and-communication/engaging-with-communities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/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College of Policing">
            <a:extLst>
              <a:ext uri="{FF2B5EF4-FFF2-40B4-BE49-F238E27FC236}">
                <a16:creationId xmlns:a16="http://schemas.microsoft.com/office/drawing/2014/main" id="{59D65580-C11F-4BE6-A94C-00FCA5715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975359"/>
            <a:ext cx="4572000" cy="132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286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38D876C-1FC4-44B7-87FE-5FA59FFC86F7}"/>
              </a:ext>
            </a:extLst>
          </p:cNvPr>
          <p:cNvSpPr txBox="1"/>
          <p:nvPr/>
        </p:nvSpPr>
        <p:spPr>
          <a:xfrm>
            <a:off x="2286000" y="4175760"/>
            <a:ext cx="4572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hlinkClick r:id="rId3"/>
              </a:rPr>
              <a:t>file:///D:/Year%20Two/Year%20Two%20Lessons/16.%20Policing%20Communities/Neighbourhood%20Policing%20Guidlines.pdf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Image result for college of policing neighbourhood policing guidelines ">
            <a:extLst>
              <a:ext uri="{FF2B5EF4-FFF2-40B4-BE49-F238E27FC236}">
                <a16:creationId xmlns:a16="http://schemas.microsoft.com/office/drawing/2014/main" id="{20FE7293-C9EB-41C5-AF0E-D49D8BCBD0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096" y="1028790"/>
            <a:ext cx="4369808" cy="250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735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A3E6F-1CA9-4AE7-AE94-CCCE5BE66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04278"/>
            <a:ext cx="8229600" cy="1554162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An evaluation of the impact of the National Reassurance Policing Programme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1B8B8-C4A0-4907-8AF5-48EB735B4D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4920" y="3429000"/>
            <a:ext cx="6050280" cy="12801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http://library.college.police.uk/docs/hors/hors296.pdf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705422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.thmx first page pp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.thmx first page pp" id="{A8C13A82-05C2-4F42-8F47-DAA56095BE4B}" vid="{90D40AA9-4CDF-4D09-90CE-D9841E443E7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EC8029807A2946B625B0D114BCF650" ma:contentTypeVersion="12" ma:contentTypeDescription="Create a new document." ma:contentTypeScope="" ma:versionID="a6865cf35ac3fa4d2eba64820c5d7ea5">
  <xsd:schema xmlns:xsd="http://www.w3.org/2001/XMLSchema" xmlns:xs="http://www.w3.org/2001/XMLSchema" xmlns:p="http://schemas.microsoft.com/office/2006/metadata/properties" xmlns:ns2="2e89cfda-a374-4413-9f0d-8b601eddeb70" xmlns:ns3="1ecf5648-3750-43f5-867d-bfaa16e6e17e" targetNamespace="http://schemas.microsoft.com/office/2006/metadata/properties" ma:root="true" ma:fieldsID="970de7c6851c97a7d95ccd6dac2a1142" ns2:_="" ns3:_="">
    <xsd:import namespace="2e89cfda-a374-4413-9f0d-8b601eddeb70"/>
    <xsd:import namespace="1ecf5648-3750-43f5-867d-bfaa16e6e1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89cfda-a374-4413-9f0d-8b601eddeb7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cf5648-3750-43f5-867d-bfaa16e6e17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DA0CDED-E7C0-4778-89DC-F75DE928FF50}">
  <ds:schemaRefs>
    <ds:schemaRef ds:uri="085339e8-869b-4c3a-a446-745e05ea898f"/>
    <ds:schemaRef ds:uri="5cce672a-2249-4bca-ab09-8f7b37c30eb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F9697DB-5CA7-41C9-83BD-DAA45911AE0A}">
  <ds:schemaRefs>
    <ds:schemaRef ds:uri="1ecf5648-3750-43f5-867d-bfaa16e6e17e"/>
    <ds:schemaRef ds:uri="2e89cfda-a374-4413-9f0d-8b601eddeb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C81E64F-6D2E-4C97-905B-2403E22F7EB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544</Words>
  <Application>Microsoft Office PowerPoint</Application>
  <PresentationFormat>On-screen Show (4:3)</PresentationFormat>
  <Paragraphs>89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Myriad Pro</vt:lpstr>
      <vt:lpstr>Symbol</vt:lpstr>
      <vt:lpstr>Arial</vt:lpstr>
      <vt:lpstr>Calibri</vt:lpstr>
      <vt:lpstr>Theme1.thmx first page pp</vt:lpstr>
      <vt:lpstr>Policing Communities</vt:lpstr>
      <vt:lpstr>Sessions to revisit</vt:lpstr>
      <vt:lpstr>Events which have had a damaging effect on the willingness of communities to engage with police </vt:lpstr>
      <vt:lpstr> Brixton Riots  </vt:lpstr>
      <vt:lpstr>Community Engagement</vt:lpstr>
      <vt:lpstr>PowerPoint Presentation</vt:lpstr>
      <vt:lpstr>Engagement Methods </vt:lpstr>
      <vt:lpstr>PowerPoint Presentation</vt:lpstr>
      <vt:lpstr>PowerPoint Presentation</vt:lpstr>
      <vt:lpstr>PowerPoint Presentation</vt:lpstr>
      <vt:lpstr>Community Cohesion </vt:lpstr>
      <vt:lpstr>Key Principles of Effective Community Engagement </vt:lpstr>
      <vt:lpstr>PowerPoint Presentation</vt:lpstr>
      <vt:lpstr>PowerPoint Presentation</vt:lpstr>
      <vt:lpstr>An evaluation of the impact of the National Reassurance Policing Programme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Policing Communities</dc:title>
  <dc:creator>Sarah Jones (IMH)</dc:creator>
  <cp:lastModifiedBy>Sarah Jones (IMH)</cp:lastModifiedBy>
  <cp:revision>7</cp:revision>
  <dcterms:created xsi:type="dcterms:W3CDTF">2020-09-24T14:58:49Z</dcterms:created>
  <dcterms:modified xsi:type="dcterms:W3CDTF">2020-10-02T07:58:24Z</dcterms:modified>
</cp:coreProperties>
</file>