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handoutMasterIdLst>
    <p:handoutMasterId r:id="rId23"/>
  </p:handoutMasterIdLst>
  <p:sldIdLst>
    <p:sldId id="256" r:id="rId2"/>
    <p:sldId id="279" r:id="rId3"/>
    <p:sldId id="280" r:id="rId4"/>
    <p:sldId id="258" r:id="rId5"/>
    <p:sldId id="273" r:id="rId6"/>
    <p:sldId id="281" r:id="rId7"/>
    <p:sldId id="274" r:id="rId8"/>
    <p:sldId id="275" r:id="rId9"/>
    <p:sldId id="276" r:id="rId10"/>
    <p:sldId id="277" r:id="rId11"/>
    <p:sldId id="278" r:id="rId12"/>
    <p:sldId id="282" r:id="rId13"/>
    <p:sldId id="264" r:id="rId14"/>
    <p:sldId id="268" r:id="rId15"/>
    <p:sldId id="266" r:id="rId16"/>
    <p:sldId id="269" r:id="rId17"/>
    <p:sldId id="270" r:id="rId18"/>
    <p:sldId id="283" r:id="rId19"/>
    <p:sldId id="271" r:id="rId20"/>
    <p:sldId id="27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21"/>
  </p:normalViewPr>
  <p:slideViewPr>
    <p:cSldViewPr>
      <p:cViewPr varScale="1">
        <p:scale>
          <a:sx n="73" d="100"/>
          <a:sy n="73" d="100"/>
        </p:scale>
        <p:origin x="147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3630F1A7-A347-4F1D-9BAD-961EB6DBDD6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578E570-9560-4BD6-AD6C-6317D0B01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615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BA3A46F7-D83C-4B13-9A00-E2459C131C6B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E2348A22-8124-42BC-9F07-0A4332EF34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857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348A22-8124-42BC-9F07-0A4332EF347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31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F8FC6E4-ED73-4277-8CC7-03ED56A0CC14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973214D-AA5D-4B7D-9AF7-699C7EE0E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676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Lindsey.Roberts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41401263" TargetMode="External"/><Relationship Id="rId2" Type="http://schemas.openxmlformats.org/officeDocument/2006/relationships/hyperlink" Target="https://www.thersa.org/discover/videos/rsa-animate/2010/10/rsa-animate---changing-paradigms#radigms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685800" y="990600"/>
            <a:ext cx="7696200" cy="1320800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/>
            </a:r>
            <a:br>
              <a:rPr lang="en-GB" b="1" dirty="0"/>
            </a:br>
            <a:r>
              <a:rPr lang="en-GB" sz="48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education?</a:t>
            </a:r>
            <a:r>
              <a:rPr lang="en-GB" sz="4800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4800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4800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153236" y="1905000"/>
            <a:ext cx="8001000" cy="2667000"/>
          </a:xfrm>
        </p:spPr>
        <p:txBody>
          <a:bodyPr>
            <a:noAutofit/>
          </a:bodyPr>
          <a:lstStyle/>
          <a:p>
            <a:pPr marL="68580" indent="0" algn="ctr">
              <a:buNone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HPED 4001</a:t>
            </a:r>
          </a:p>
          <a:p>
            <a:pPr marL="68580" indent="0">
              <a:buNone/>
            </a:pPr>
            <a:endParaRPr lang="en-GB" sz="3600" b="1" dirty="0" smtClean="0"/>
          </a:p>
          <a:p>
            <a:pPr marL="68580" indent="0">
              <a:buNone/>
            </a:pPr>
            <a:endParaRPr lang="en-GB" sz="3600" b="1" dirty="0"/>
          </a:p>
          <a:p>
            <a:pPr marL="68580" indent="0">
              <a:buNone/>
            </a:pPr>
            <a:r>
              <a:rPr lang="en-GB" sz="3600" b="1" dirty="0" smtClean="0"/>
              <a:t>								Lecture 1</a:t>
            </a:r>
          </a:p>
          <a:p>
            <a:pPr marL="68580" indent="0">
              <a:buNone/>
            </a:pPr>
            <a:r>
              <a:rPr lang="en-GB" sz="2000" b="1" dirty="0" smtClean="0"/>
              <a:t>							</a:t>
            </a:r>
            <a:r>
              <a:rPr lang="en-GB" sz="2000" b="1" dirty="0"/>
              <a:t> </a:t>
            </a:r>
            <a:r>
              <a:rPr lang="en-GB" sz="2000" b="1" dirty="0" smtClean="0"/>
              <a:t>             Lindsey Roberts</a:t>
            </a:r>
          </a:p>
          <a:p>
            <a:pPr marL="68580" indent="0">
              <a:buNone/>
            </a:pPr>
            <a:r>
              <a:rPr lang="en-GB" sz="2000" b="1" dirty="0" smtClean="0"/>
              <a:t>Email : </a:t>
            </a:r>
            <a:r>
              <a:rPr lang="en-GB" sz="2000" b="1" dirty="0" smtClean="0">
                <a:hlinkClick r:id="rId2"/>
              </a:rPr>
              <a:t>Lindsey.Roberts@UWTSD.ac.uk</a:t>
            </a:r>
            <a:endParaRPr lang="en-GB" sz="2000" b="1" dirty="0" smtClean="0"/>
          </a:p>
          <a:p>
            <a:pPr marL="68580" indent="0">
              <a:buNone/>
            </a:pPr>
            <a:r>
              <a:rPr lang="en-GB" sz="2000" b="1" dirty="0" smtClean="0"/>
              <a:t>Room: A013</a:t>
            </a:r>
          </a:p>
        </p:txBody>
      </p:sp>
    </p:spTree>
    <p:extLst>
      <p:ext uri="{BB962C8B-B14F-4D97-AF65-F5344CB8AC3E}">
        <p14:creationId xmlns:p14="http://schemas.microsoft.com/office/powerpoint/2010/main" val="405026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Introductions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4265400" cy="4351338"/>
          </a:xfrm>
        </p:spPr>
        <p:txBody>
          <a:bodyPr>
            <a:noAutofit/>
          </a:bodyPr>
          <a:lstStyle/>
          <a:p>
            <a:r>
              <a:rPr lang="en-US" sz="3200" dirty="0" smtClean="0"/>
              <a:t>Who…?</a:t>
            </a:r>
          </a:p>
          <a:p>
            <a:r>
              <a:rPr lang="en-US" sz="3200" dirty="0" smtClean="0"/>
              <a:t>What …?</a:t>
            </a:r>
          </a:p>
          <a:p>
            <a:r>
              <a:rPr lang="en-US" sz="3200" dirty="0" smtClean="0"/>
              <a:t>Where…?</a:t>
            </a:r>
          </a:p>
          <a:p>
            <a:r>
              <a:rPr lang="en-US" sz="3200" dirty="0" smtClean="0"/>
              <a:t>Why </a:t>
            </a:r>
            <a:r>
              <a:rPr lang="is-IS" sz="3200" dirty="0" smtClean="0"/>
              <a:t>…..?</a:t>
            </a:r>
          </a:p>
          <a:p>
            <a:r>
              <a:rPr lang="is-IS" sz="3200" dirty="0" smtClean="0"/>
              <a:t> When </a:t>
            </a:r>
          </a:p>
          <a:p>
            <a:r>
              <a:rPr lang="is-IS" sz="3200" dirty="0" smtClean="0"/>
              <a:t>and How...?</a:t>
            </a:r>
            <a:endParaRPr lang="en-US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62400" y="1293018"/>
            <a:ext cx="4248150" cy="4729163"/>
          </a:xfrm>
        </p:spPr>
        <p:txBody>
          <a:bodyPr>
            <a:normAutofit/>
          </a:bodyPr>
          <a:lstStyle/>
          <a:p>
            <a:pPr lvl="2"/>
            <a:r>
              <a:rPr lang="en-US" sz="2400" dirty="0" smtClean="0">
                <a:solidFill>
                  <a:srgbClr val="FFC000"/>
                </a:solidFill>
              </a:rPr>
              <a:t>Activity : 1</a:t>
            </a:r>
          </a:p>
          <a:p>
            <a:pPr marL="0" indent="0">
              <a:buNone/>
            </a:pPr>
            <a:endParaRPr lang="en-US" sz="3200" dirty="0">
              <a:solidFill>
                <a:srgbClr val="FFC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7459" y="1825625"/>
            <a:ext cx="4061691" cy="350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02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indsey.roberts\Downloads\IMG_032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" y="762000"/>
            <a:ext cx="8058029" cy="533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Inspiration: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76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Session overview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295400" y="1828800"/>
            <a:ext cx="6769608" cy="3977639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3600" i="1" dirty="0" smtClean="0">
                <a:cs typeface="Arial" charset="0"/>
              </a:rPr>
              <a:t>Module </a:t>
            </a:r>
            <a:r>
              <a:rPr lang="en-GB" altLang="en-US" sz="3600" i="1" dirty="0">
                <a:cs typeface="Arial" charset="0"/>
              </a:rPr>
              <a:t>overview </a:t>
            </a:r>
          </a:p>
          <a:p>
            <a:r>
              <a:rPr lang="en-GB" altLang="en-US" sz="3600" i="1" dirty="0" smtClean="0">
                <a:cs typeface="Arial" charset="0"/>
              </a:rPr>
              <a:t>Module timetable</a:t>
            </a:r>
          </a:p>
          <a:p>
            <a:r>
              <a:rPr lang="en-GB" altLang="en-US" sz="3600" i="1" dirty="0" smtClean="0">
                <a:cs typeface="Arial" charset="0"/>
              </a:rPr>
              <a:t>Important information</a:t>
            </a:r>
          </a:p>
          <a:p>
            <a:pPr lvl="1"/>
            <a:r>
              <a:rPr lang="en-GB" altLang="en-US" sz="3200" i="1" dirty="0" smtClean="0">
                <a:solidFill>
                  <a:srgbClr val="FFC000"/>
                </a:solidFill>
                <a:cs typeface="Arial" charset="0"/>
              </a:rPr>
              <a:t>DBS </a:t>
            </a:r>
          </a:p>
          <a:p>
            <a:pPr lvl="1"/>
            <a:r>
              <a:rPr lang="en-GB" altLang="en-US" sz="3200" i="1" dirty="0" smtClean="0">
                <a:solidFill>
                  <a:srgbClr val="FFC000"/>
                </a:solidFill>
                <a:cs typeface="Arial" charset="0"/>
              </a:rPr>
              <a:t>Moodle</a:t>
            </a:r>
          </a:p>
          <a:p>
            <a:pPr lvl="1"/>
            <a:r>
              <a:rPr lang="en-GB" altLang="en-US" sz="3200" i="1" dirty="0" smtClean="0">
                <a:solidFill>
                  <a:srgbClr val="FFC000"/>
                </a:solidFill>
                <a:cs typeface="Arial" charset="0"/>
              </a:rPr>
              <a:t>Communication</a:t>
            </a:r>
          </a:p>
          <a:p>
            <a:pPr lvl="1"/>
            <a:r>
              <a:rPr lang="en-GB" altLang="en-US" sz="3200" i="1" dirty="0" smtClean="0">
                <a:solidFill>
                  <a:srgbClr val="FFC000"/>
                </a:solidFill>
                <a:cs typeface="Arial" charset="0"/>
              </a:rPr>
              <a:t>Library – Books/Journals</a:t>
            </a:r>
            <a:endParaRPr lang="en-GB" altLang="en-US" sz="3200" i="1" dirty="0">
              <a:solidFill>
                <a:srgbClr val="FFC000"/>
              </a:solidFill>
              <a:cs typeface="Arial" charset="0"/>
            </a:endParaRPr>
          </a:p>
          <a:p>
            <a:r>
              <a:rPr lang="en-GB" altLang="en-US" sz="3600" i="1" dirty="0" smtClean="0">
                <a:cs typeface="Arial" charset="0"/>
              </a:rPr>
              <a:t>Learning </a:t>
            </a:r>
            <a:r>
              <a:rPr lang="en-GB" altLang="en-US" sz="3600" i="1" dirty="0">
                <a:cs typeface="Arial" charset="0"/>
              </a:rPr>
              <a:t>outcomes</a:t>
            </a:r>
          </a:p>
          <a:p>
            <a:r>
              <a:rPr lang="en-GB" altLang="en-US" sz="3600" i="1" dirty="0">
                <a:cs typeface="Arial" charset="0"/>
              </a:rPr>
              <a:t>Module assignments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1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43000" y="228600"/>
            <a:ext cx="7024744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Schedule</a:t>
            </a:r>
            <a:endParaRPr lang="en-GB" dirty="0"/>
          </a:p>
        </p:txBody>
      </p:sp>
      <p:sp>
        <p:nvSpPr>
          <p:cNvPr id="7" name="AutoShape 3" descr="Christmas Light Frame royalty-free stock photo"/>
          <p:cNvSpPr>
            <a:spLocks noChangeAspect="1" noChangeArrowheads="1"/>
          </p:cNvSpPr>
          <p:nvPr/>
        </p:nvSpPr>
        <p:spPr bwMode="auto">
          <a:xfrm>
            <a:off x="457200" y="1513077"/>
            <a:ext cx="364458" cy="364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8" name="AutoShape 1" descr="Christmas Light Frame royalty-free stock photo"/>
          <p:cNvSpPr>
            <a:spLocks noChangeAspect="1" noChangeArrowheads="1"/>
          </p:cNvSpPr>
          <p:nvPr/>
        </p:nvSpPr>
        <p:spPr bwMode="auto">
          <a:xfrm>
            <a:off x="457200" y="1513077"/>
            <a:ext cx="364458" cy="364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9" name="AutoShape 1" descr="Christmas Light Frame royalty-free stock photo"/>
          <p:cNvSpPr>
            <a:spLocks noChangeAspect="1" noChangeArrowheads="1"/>
          </p:cNvSpPr>
          <p:nvPr/>
        </p:nvSpPr>
        <p:spPr bwMode="auto">
          <a:xfrm>
            <a:off x="821658" y="1491961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721707"/>
              </p:ext>
            </p:extLst>
          </p:nvPr>
        </p:nvGraphicFramePr>
        <p:xfrm>
          <a:off x="1186116" y="1371600"/>
          <a:ext cx="6952281" cy="49321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931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31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931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318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9318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9318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9318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7729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Block 1</a:t>
                      </a:r>
                      <a:r>
                        <a:rPr lang="en-GB" sz="900">
                          <a:effectLst/>
                        </a:rPr>
                        <a:t>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HPED 4001 : What is Education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36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Sunday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Monday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Tuesday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Wednesday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Thursday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Friday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Saturday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38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SEPTEMBER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16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17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18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19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Introduction to the Module: Overview of Education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20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Development of Education in the UK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In all its reforms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Report Writing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21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251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22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23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Values, Aims &amp; perspectives </a:t>
                      </a:r>
                      <a:br>
                        <a:rPr lang="en-GB" sz="900">
                          <a:effectLst/>
                        </a:rPr>
                      </a:br>
                      <a:endParaRPr lang="en-GB" sz="9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Faith in our Schools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Report Writing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24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Donaldson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Report Writing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Donaldson in Practice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27 </a:t>
                      </a:r>
                      <a:br>
                        <a:rPr lang="en-GB" sz="900">
                          <a:effectLst/>
                        </a:rPr>
                      </a:br>
                      <a:r>
                        <a:rPr lang="en-GB" sz="900">
                          <a:effectLst/>
                        </a:rPr>
                        <a:t>Workshop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Assignment 1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28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319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29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30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Child development Theories :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Piaget &amp; Vygotski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OCTOBER 01</a:t>
                      </a:r>
                      <a:br>
                        <a:rPr lang="en-GB" sz="900">
                          <a:effectLst/>
                        </a:rPr>
                      </a:br>
                      <a:r>
                        <a:rPr lang="en-GB" sz="900">
                          <a:effectLst/>
                        </a:rPr>
                        <a:t>Child Centred Approaches - Froebel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3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Dewey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4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Montessori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25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6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7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Skinner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8</a:t>
                      </a:r>
                      <a:br>
                        <a:rPr lang="en-GB" sz="900">
                          <a:effectLst/>
                        </a:rPr>
                      </a:br>
                      <a:r>
                        <a:rPr lang="en-GB" sz="900">
                          <a:effectLst/>
                        </a:rPr>
                        <a:t>Bloom &amp; Bruner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19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10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Assignment 2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Scrapbook - Exhibition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11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END OF BLOCK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12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57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13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14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15 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16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17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18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19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766" marR="53766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AutoShape 1" descr="Christmas Light Frame royalty-free stock photo"/>
          <p:cNvSpPr>
            <a:spLocks noChangeAspect="1" noChangeArrowheads="1"/>
          </p:cNvSpPr>
          <p:nvPr/>
        </p:nvSpPr>
        <p:spPr bwMode="auto">
          <a:xfrm>
            <a:off x="1186426" y="1371124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95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82805" y="2057400"/>
            <a:ext cx="82296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800" b="1" i="1" dirty="0" smtClean="0">
                <a:solidFill>
                  <a:srgbClr val="FFC000"/>
                </a:solidFill>
              </a:rPr>
              <a:t>‘Aims </a:t>
            </a:r>
            <a:r>
              <a:rPr lang="en-GB" sz="4800" b="1" i="1" dirty="0">
                <a:solidFill>
                  <a:srgbClr val="FFC000"/>
                </a:solidFill>
              </a:rPr>
              <a:t>define the point of an activity – what it seeks to </a:t>
            </a:r>
            <a:r>
              <a:rPr lang="en-GB" sz="4800" b="1" i="1" dirty="0" smtClean="0">
                <a:solidFill>
                  <a:srgbClr val="FFC000"/>
                </a:solidFill>
              </a:rPr>
              <a:t>achieve, </a:t>
            </a:r>
            <a:r>
              <a:rPr lang="en-GB" sz="4800" b="1" i="1" dirty="0">
                <a:solidFill>
                  <a:srgbClr val="FFC000"/>
                </a:solidFill>
              </a:rPr>
              <a:t>where it should </a:t>
            </a:r>
            <a:r>
              <a:rPr lang="en-GB" sz="4800" b="1" i="1" dirty="0" smtClean="0">
                <a:solidFill>
                  <a:srgbClr val="FFC000"/>
                </a:solidFill>
              </a:rPr>
              <a:t>go’</a:t>
            </a:r>
            <a:endParaRPr lang="en-GB" sz="4800" b="1" i="1" dirty="0">
              <a:solidFill>
                <a:srgbClr val="FFC000"/>
              </a:solidFill>
            </a:endParaRP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i="1" dirty="0"/>
              <a:t> </a:t>
            </a:r>
            <a:r>
              <a:rPr lang="en-GB" sz="1100" i="1" dirty="0"/>
              <a:t>(</a:t>
            </a:r>
            <a:r>
              <a:rPr lang="en-GB" sz="1100" i="1" dirty="0" err="1" smtClean="0"/>
              <a:t>Cremin</a:t>
            </a:r>
            <a:r>
              <a:rPr lang="en-GB" sz="1100" i="1" dirty="0" smtClean="0"/>
              <a:t> </a:t>
            </a:r>
            <a:r>
              <a:rPr lang="en-GB" sz="1100" i="1" dirty="0"/>
              <a:t>&amp; Arthur (Ed.) 2014 p. 253)</a:t>
            </a:r>
          </a:p>
        </p:txBody>
      </p:sp>
    </p:spTree>
    <p:extLst>
      <p:ext uri="{BB962C8B-B14F-4D97-AF65-F5344CB8AC3E}">
        <p14:creationId xmlns:p14="http://schemas.microsoft.com/office/powerpoint/2010/main" val="3376407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762001" y="1954213"/>
            <a:ext cx="7772400" cy="4065587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800" i="1" dirty="0" smtClean="0"/>
              <a:t>To </a:t>
            </a:r>
            <a:r>
              <a:rPr lang="en-GB" sz="2800" i="1" dirty="0"/>
              <a:t>develop understanding of the history of education and the key philosophical concepts which underpin </a:t>
            </a:r>
            <a:r>
              <a:rPr lang="en-GB" sz="2800" i="1" dirty="0" smtClean="0"/>
              <a:t>education</a:t>
            </a:r>
            <a:r>
              <a:rPr lang="en-GB" sz="2800" i="1" dirty="0"/>
              <a:t>. </a:t>
            </a:r>
            <a:endParaRPr lang="en-US" sz="2800" i="1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sz="2400" b="1" i="1" dirty="0"/>
              <a:t> </a:t>
            </a:r>
            <a:endParaRPr lang="en-US" sz="2400" i="1" dirty="0"/>
          </a:p>
          <a:p>
            <a:pPr>
              <a:defRPr/>
            </a:pPr>
            <a:endParaRPr lang="en-US" altLang="en-US" sz="2400" dirty="0" smtClean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3400" y="628650"/>
            <a:ext cx="76962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Module Aim</a:t>
            </a:r>
            <a:endParaRPr lang="en-GB" i="1" dirty="0"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3276600"/>
            <a:ext cx="4953000" cy="308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74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914400" y="1481138"/>
            <a:ext cx="7162800" cy="4525962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US" sz="2400" dirty="0"/>
              <a:t> </a:t>
            </a:r>
          </a:p>
          <a:p>
            <a:pPr>
              <a:defRPr/>
            </a:pPr>
            <a:r>
              <a:rPr lang="en-GB" sz="3200" i="1" dirty="0"/>
              <a:t>Demonstrate an understanding of the political, philosophical and social context of educational </a:t>
            </a:r>
            <a:r>
              <a:rPr lang="en-GB" sz="3200" i="1" dirty="0" smtClean="0"/>
              <a:t>developments in the UK.</a:t>
            </a:r>
            <a:endParaRPr lang="en-US" sz="3200" i="1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62000" y="629083"/>
            <a:ext cx="7467600" cy="8382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sz="4900" b="1" dirty="0" smtClean="0">
                <a:solidFill>
                  <a:srgbClr val="FFC000"/>
                </a:solidFill>
                <a:ea typeface="+mj-ea"/>
                <a:cs typeface="+mj-cs"/>
              </a:rPr>
              <a:t>Learning </a:t>
            </a:r>
            <a:r>
              <a:rPr lang="en-GB" b="1" dirty="0" smtClean="0">
                <a:solidFill>
                  <a:srgbClr val="FFC000"/>
                </a:solidFill>
                <a:ea typeface="+mj-ea"/>
                <a:cs typeface="+mj-cs"/>
              </a:rPr>
              <a:t>Outcomes</a:t>
            </a:r>
            <a:r>
              <a:rPr lang="en-US" sz="4900" dirty="0">
                <a:effectLst/>
              </a:rPr>
              <a:t/>
            </a:r>
            <a:br>
              <a:rPr lang="en-US" sz="4900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5518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Learning Outcomes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sz="2400" dirty="0"/>
              <a:t> </a:t>
            </a:r>
            <a:r>
              <a:rPr lang="en-GB" sz="3600" i="1" dirty="0"/>
              <a:t>Identify values which underpin education, teaching and learning.</a:t>
            </a:r>
            <a:endParaRPr lang="en-US" sz="3600" i="1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75451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914401" y="2209801"/>
            <a:ext cx="7315200" cy="2438400"/>
          </a:xfrm>
        </p:spPr>
        <p:txBody>
          <a:bodyPr/>
          <a:lstStyle/>
          <a:p>
            <a:pPr>
              <a:defRPr/>
            </a:pPr>
            <a:r>
              <a:rPr lang="en-US" sz="2400" dirty="0"/>
              <a:t> </a:t>
            </a:r>
            <a:r>
              <a:rPr lang="en-GB" sz="3600" i="1" dirty="0"/>
              <a:t>Reflect on the impact of a child-centred approach to teaching and learning.</a:t>
            </a:r>
            <a:endParaRPr lang="en-US" sz="3600" i="1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1066800"/>
            <a:ext cx="76200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3600" dirty="0" smtClean="0">
                <a:ea typeface="+mj-ea"/>
                <a:cs typeface="+mj-cs"/>
              </a:rPr>
              <a:t>  </a:t>
            </a:r>
            <a:r>
              <a:rPr lang="en-GB" sz="4000" b="1" dirty="0" smtClean="0">
                <a:solidFill>
                  <a:srgbClr val="FFC000"/>
                </a:solidFill>
              </a:rPr>
              <a:t>Learning</a:t>
            </a:r>
            <a:r>
              <a:rPr lang="en-GB" sz="4000" b="1" dirty="0">
                <a:solidFill>
                  <a:srgbClr val="FFC000"/>
                </a:solidFill>
              </a:rPr>
              <a:t> </a:t>
            </a:r>
            <a:r>
              <a:rPr lang="en-GB" sz="4000" b="1" dirty="0" smtClean="0">
                <a:solidFill>
                  <a:srgbClr val="FFC000"/>
                </a:solidFill>
              </a:rPr>
              <a:t>  Outcomes</a:t>
            </a: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9171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685801" y="2293938"/>
            <a:ext cx="7696199" cy="2659062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400" dirty="0"/>
              <a:t> </a:t>
            </a:r>
            <a:r>
              <a:rPr lang="en-GB" sz="3200" i="1" dirty="0"/>
              <a:t>Organise </a:t>
            </a:r>
            <a:r>
              <a:rPr lang="en-GB" sz="3200" i="1" dirty="0" smtClean="0"/>
              <a:t>your knowledge </a:t>
            </a:r>
            <a:r>
              <a:rPr lang="en-GB" sz="3200" i="1" dirty="0"/>
              <a:t>and learning through the use of a range of information sources, including </a:t>
            </a:r>
            <a:r>
              <a:rPr lang="en-GB" sz="3200" i="1" dirty="0" smtClean="0"/>
              <a:t>ICT,  </a:t>
            </a:r>
            <a:r>
              <a:rPr lang="en-GB" sz="3200" i="1" dirty="0"/>
              <a:t>and present </a:t>
            </a:r>
            <a:r>
              <a:rPr lang="en-GB" sz="3200" i="1" dirty="0" smtClean="0"/>
              <a:t>your work </a:t>
            </a:r>
            <a:r>
              <a:rPr lang="en-GB" sz="3200" i="1" dirty="0"/>
              <a:t>at the appropriate level.</a:t>
            </a:r>
            <a:endParaRPr lang="en-US" sz="3200" i="1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US" sz="4400" i="1" dirty="0"/>
              <a:t> 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US" sz="3600" dirty="0"/>
              <a:t> </a:t>
            </a:r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1143000"/>
            <a:ext cx="75438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smtClean="0">
                <a:ea typeface="+mj-ea"/>
                <a:cs typeface="+mj-cs"/>
              </a:rPr>
              <a:t>                            </a:t>
            </a:r>
            <a:br>
              <a:rPr lang="en-GB" sz="3600" dirty="0" smtClean="0">
                <a:ea typeface="+mj-ea"/>
                <a:cs typeface="+mj-cs"/>
              </a:rPr>
            </a:br>
            <a:r>
              <a:rPr lang="en-GB" sz="3600" dirty="0" smtClean="0">
                <a:ea typeface="+mj-ea"/>
                <a:cs typeface="+mj-cs"/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Learning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Outcomes</a:t>
            </a:r>
            <a:r>
              <a:rPr lang="en-US" dirty="0">
                <a:effectLst/>
              </a:rPr>
              <a:t/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2761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95400" y="261466"/>
            <a:ext cx="6400800" cy="59657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0"/>
              </a:spcAft>
            </a:pPr>
            <a:r>
              <a:rPr lang="en-GB" sz="2400" b="1" i="1" u="sng" kern="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Questions on Education</a:t>
            </a:r>
            <a:endParaRPr lang="en-GB" sz="2400" b="1" kern="0" dirty="0"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spcBef>
                <a:spcPts val="200"/>
              </a:spcBef>
              <a:spcAft>
                <a:spcPts val="0"/>
              </a:spcAft>
            </a:pPr>
            <a:r>
              <a:rPr lang="en-GB" sz="2000" b="1" i="1" u="sng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much do you know about Education?</a:t>
            </a:r>
            <a:endParaRPr lang="en-GB" sz="2000" b="1" dirty="0"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Education?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Education the same the world over?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 did it all start?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sets the educational agenda?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overriding aims of education?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your values fit in with education?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is education seen as a school only thing? 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there a ‘gap’ between home and school?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Does social class make a difference?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you going to do with your education?</a:t>
            </a:r>
          </a:p>
        </p:txBody>
      </p:sp>
    </p:spTree>
    <p:extLst>
      <p:ext uri="{BB962C8B-B14F-4D97-AF65-F5344CB8AC3E}">
        <p14:creationId xmlns:p14="http://schemas.microsoft.com/office/powerpoint/2010/main" val="4180258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533400"/>
            <a:ext cx="7024744" cy="11430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Assignments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990600" y="1676400"/>
            <a:ext cx="7620000" cy="4038600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Assignment 1 (40</a:t>
            </a:r>
            <a:r>
              <a:rPr lang="en-GB" sz="2800" b="1" dirty="0"/>
              <a:t>%)</a:t>
            </a:r>
            <a:endParaRPr lang="en-GB" sz="2800" dirty="0"/>
          </a:p>
          <a:p>
            <a:pPr marL="68580" indent="0">
              <a:buNone/>
            </a:pPr>
            <a:r>
              <a:rPr lang="en-GB" sz="2800" dirty="0" smtClean="0"/>
              <a:t>Report (1,500 </a:t>
            </a:r>
            <a:r>
              <a:rPr lang="en-GB" sz="2800" dirty="0"/>
              <a:t>words</a:t>
            </a:r>
            <a:r>
              <a:rPr lang="en-GB" sz="2800" dirty="0" smtClean="0"/>
              <a:t>)</a:t>
            </a:r>
            <a:r>
              <a:rPr lang="en-GB" sz="2800" dirty="0"/>
              <a:t> </a:t>
            </a:r>
            <a:r>
              <a:rPr lang="en-GB" sz="2800" dirty="0" smtClean="0"/>
              <a:t> - </a:t>
            </a:r>
            <a:r>
              <a:rPr lang="en-GB" sz="2800" b="1" dirty="0" smtClean="0">
                <a:solidFill>
                  <a:srgbClr val="FF0000"/>
                </a:solidFill>
              </a:rPr>
              <a:t>27</a:t>
            </a:r>
            <a:r>
              <a:rPr lang="en-GB" sz="2800" b="1" baseline="30000" dirty="0" smtClean="0">
                <a:solidFill>
                  <a:srgbClr val="FF0000"/>
                </a:solidFill>
              </a:rPr>
              <a:t>th</a:t>
            </a:r>
            <a:r>
              <a:rPr lang="en-GB" sz="2800" b="1" dirty="0" smtClean="0">
                <a:solidFill>
                  <a:srgbClr val="FF0000"/>
                </a:solidFill>
              </a:rPr>
              <a:t> September</a:t>
            </a:r>
            <a:r>
              <a:rPr lang="en-GB" sz="2800" dirty="0" smtClean="0"/>
              <a:t> </a:t>
            </a:r>
            <a:r>
              <a:rPr lang="en-GB" sz="2800" b="1" dirty="0" smtClean="0">
                <a:solidFill>
                  <a:srgbClr val="FF0000"/>
                </a:solidFill>
              </a:rPr>
              <a:t>2019</a:t>
            </a:r>
            <a:r>
              <a:rPr lang="en-GB" sz="2800" dirty="0" smtClean="0">
                <a:solidFill>
                  <a:srgbClr val="FF0000"/>
                </a:solidFill>
              </a:rPr>
              <a:t/>
            </a:r>
            <a:br>
              <a:rPr lang="en-GB" sz="2800" dirty="0" smtClean="0">
                <a:solidFill>
                  <a:srgbClr val="FF0000"/>
                </a:solidFill>
              </a:rPr>
            </a:br>
            <a:endParaRPr lang="en-GB" sz="2800" dirty="0" smtClean="0">
              <a:solidFill>
                <a:srgbClr val="FF0000"/>
              </a:solidFill>
            </a:endParaRPr>
          </a:p>
          <a:p>
            <a:r>
              <a:rPr lang="en-GB" sz="3200" b="1" i="1" dirty="0">
                <a:solidFill>
                  <a:srgbClr val="FFFF00"/>
                </a:solidFill>
              </a:rPr>
              <a:t>Choose a key change in Education practice as a result of reform. Report on its impact on </a:t>
            </a:r>
            <a:r>
              <a:rPr lang="en-GB" sz="3200" b="1" i="1" dirty="0" smtClean="0">
                <a:solidFill>
                  <a:srgbClr val="FFFF00"/>
                </a:solidFill>
              </a:rPr>
              <a:t>learning</a:t>
            </a:r>
            <a:endParaRPr lang="en-GB" sz="32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71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1446213" y="1752600"/>
            <a:ext cx="6402387" cy="4525963"/>
          </a:xfrm>
        </p:spPr>
        <p:txBody>
          <a:bodyPr/>
          <a:lstStyle/>
          <a:p>
            <a:pPr>
              <a:defRPr/>
            </a:pPr>
            <a:r>
              <a:rPr lang="en-GB" sz="3600" i="1" dirty="0" err="1" smtClean="0">
                <a:solidFill>
                  <a:srgbClr val="92D050"/>
                </a:solidFill>
              </a:rPr>
              <a:t>Turnitin</a:t>
            </a:r>
            <a:r>
              <a:rPr lang="en-GB" sz="3600" i="1" dirty="0" smtClean="0">
                <a:solidFill>
                  <a:srgbClr val="92D050"/>
                </a:solidFill>
              </a:rPr>
              <a:t> …….on Moodle</a:t>
            </a:r>
            <a:endParaRPr lang="en-US" sz="3600" i="1" dirty="0">
              <a:solidFill>
                <a:srgbClr val="92D050"/>
              </a:solidFill>
            </a:endParaRPr>
          </a:p>
          <a:p>
            <a:pPr marL="109537" indent="0">
              <a:buFont typeface="Wingdings 3" pitchFamily="18" charset="2"/>
              <a:buNone/>
              <a:defRPr/>
            </a:pPr>
            <a:endParaRPr lang="en-GB" sz="3600" dirty="0" smtClean="0"/>
          </a:p>
          <a:p>
            <a:pPr marL="109537" indent="0">
              <a:buFont typeface="Wingdings 3" pitchFamily="18" charset="2"/>
              <a:buNone/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533400"/>
            <a:ext cx="7391400" cy="870248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/>
            </a:r>
            <a:br>
              <a:rPr lang="en-GB" sz="3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3600" i="1" dirty="0" smtClean="0">
                <a:solidFill>
                  <a:srgbClr val="FFC000"/>
                </a:solidFill>
                <a:ea typeface="+mj-ea"/>
                <a:cs typeface="+mj-cs"/>
              </a:rPr>
              <a:t>How to submit the essay / assignment</a:t>
            </a:r>
            <a:endParaRPr lang="en-GB" sz="3200" i="1" dirty="0">
              <a:solidFill>
                <a:srgbClr val="FFC000"/>
              </a:solidFill>
              <a:ea typeface="+mj-ea"/>
              <a:cs typeface="+mj-cs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251520" y="260648"/>
            <a:ext cx="3225552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endParaRPr lang="en-GB" sz="3200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522" y="2952750"/>
            <a:ext cx="34671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22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Assignments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76300" y="1668387"/>
            <a:ext cx="7391400" cy="4087369"/>
          </a:xfrm>
        </p:spPr>
        <p:txBody>
          <a:bodyPr>
            <a:normAutofit/>
          </a:bodyPr>
          <a:lstStyle/>
          <a:p>
            <a:r>
              <a:rPr lang="en-GB" b="1" dirty="0"/>
              <a:t>Assignment 2:</a:t>
            </a:r>
            <a:r>
              <a:rPr lang="en-GB" dirty="0"/>
              <a:t> </a:t>
            </a:r>
            <a:r>
              <a:rPr lang="en-GB" b="1" dirty="0" smtClean="0"/>
              <a:t>(60%)</a:t>
            </a:r>
            <a:r>
              <a:rPr lang="en-GB" dirty="0"/>
              <a:t> </a:t>
            </a:r>
            <a:r>
              <a:rPr lang="en-GB" b="1" dirty="0" smtClean="0"/>
              <a:t>Academic Scrapbook </a:t>
            </a:r>
            <a:r>
              <a:rPr lang="en-GB" dirty="0" smtClean="0"/>
              <a:t>(2,000 words)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- </a:t>
            </a:r>
            <a:r>
              <a:rPr lang="en-GB" sz="2800" b="1" dirty="0" smtClean="0">
                <a:solidFill>
                  <a:srgbClr val="FF0000"/>
                </a:solidFill>
              </a:rPr>
              <a:t>10</a:t>
            </a:r>
            <a:r>
              <a:rPr lang="en-GB" sz="3200" b="1" baseline="30000" dirty="0" smtClean="0">
                <a:solidFill>
                  <a:srgbClr val="FF0000"/>
                </a:solidFill>
              </a:rPr>
              <a:t>th</a:t>
            </a:r>
            <a:r>
              <a:rPr lang="en-GB" sz="3200" b="1" dirty="0" smtClean="0">
                <a:solidFill>
                  <a:srgbClr val="FF0000"/>
                </a:solidFill>
              </a:rPr>
              <a:t> </a:t>
            </a:r>
            <a:r>
              <a:rPr lang="en-GB" sz="2800" b="1" dirty="0" smtClean="0">
                <a:solidFill>
                  <a:srgbClr val="FF0000"/>
                </a:solidFill>
              </a:rPr>
              <a:t>October 2019</a:t>
            </a:r>
            <a:endParaRPr lang="en-GB" b="1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sz="3200" dirty="0">
                <a:solidFill>
                  <a:srgbClr val="FFFF00"/>
                </a:solidFill>
              </a:rPr>
              <a:t>With reference to educational theories and current affairs, demonstrate an understanding of child centred learning</a:t>
            </a:r>
            <a:r>
              <a:rPr lang="en-GB" sz="3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5273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990600" y="1481138"/>
            <a:ext cx="7543799" cy="4525962"/>
          </a:xfrm>
        </p:spPr>
        <p:txBody>
          <a:bodyPr/>
          <a:lstStyle/>
          <a:p>
            <a:pPr>
              <a:defRPr/>
            </a:pPr>
            <a:endParaRPr lang="en-GB" sz="800" dirty="0" smtClean="0"/>
          </a:p>
          <a:p>
            <a:pPr>
              <a:defRPr/>
            </a:pPr>
            <a:r>
              <a:rPr lang="en-GB" sz="2000" i="1" dirty="0"/>
              <a:t>Provides an opportunity to engage with the subject content in a more personal and practical way. </a:t>
            </a:r>
            <a:br>
              <a:rPr lang="en-GB" sz="2000" i="1" dirty="0"/>
            </a:br>
            <a:endParaRPr lang="en-US" sz="2000" i="1" dirty="0"/>
          </a:p>
          <a:p>
            <a:pPr>
              <a:defRPr/>
            </a:pPr>
            <a:r>
              <a:rPr lang="en-US" sz="2000" i="1" dirty="0"/>
              <a:t>Uses reading, writing, research and critical thinking </a:t>
            </a:r>
            <a:r>
              <a:rPr lang="en-US" sz="2000" i="1" dirty="0" smtClean="0"/>
              <a:t>skills</a:t>
            </a:r>
            <a:br>
              <a:rPr lang="en-US" sz="2000" i="1" dirty="0" smtClean="0"/>
            </a:br>
            <a:endParaRPr lang="en-US" sz="2000" i="1" dirty="0" smtClean="0"/>
          </a:p>
          <a:p>
            <a:pPr>
              <a:defRPr/>
            </a:pPr>
            <a:r>
              <a:rPr lang="en-GB" sz="2000" i="1" dirty="0" smtClean="0"/>
              <a:t>Encourages </a:t>
            </a:r>
            <a:r>
              <a:rPr lang="en-GB" sz="2000" i="1" dirty="0"/>
              <a:t>greater retention of the module </a:t>
            </a:r>
            <a:r>
              <a:rPr lang="en-GB" sz="2000" i="1" dirty="0" smtClean="0"/>
              <a:t>content</a:t>
            </a:r>
            <a:br>
              <a:rPr lang="en-GB" sz="2000" i="1" dirty="0" smtClean="0"/>
            </a:br>
            <a:endParaRPr lang="en-US" sz="2000" i="1" dirty="0"/>
          </a:p>
          <a:p>
            <a:pPr>
              <a:defRPr/>
            </a:pPr>
            <a:r>
              <a:rPr lang="en-GB" sz="2000" i="1" dirty="0" smtClean="0"/>
              <a:t>Powerful teacher–tool for the professional practice in the classroom</a:t>
            </a:r>
            <a:br>
              <a:rPr lang="en-GB" sz="2000" i="1" dirty="0" smtClean="0"/>
            </a:br>
            <a:endParaRPr lang="en-GB" sz="2000" i="1" dirty="0" smtClean="0"/>
          </a:p>
          <a:p>
            <a:pPr marL="0" indent="0">
              <a:buNone/>
              <a:defRPr/>
            </a:pPr>
            <a:r>
              <a:rPr lang="en-US" sz="2000" i="1" dirty="0" smtClean="0"/>
              <a:t/>
            </a:r>
            <a:br>
              <a:rPr lang="en-US" sz="2000" i="1" dirty="0" smtClean="0"/>
            </a:br>
            <a:endParaRPr lang="en-US" sz="2000" i="1" dirty="0" smtClean="0"/>
          </a:p>
          <a:p>
            <a:pPr marL="109537" indent="0">
              <a:buFont typeface="Wingdings 3" pitchFamily="18" charset="2"/>
              <a:buNone/>
              <a:defRPr/>
            </a:pPr>
            <a:endParaRPr lang="en-US" sz="3600" i="1" dirty="0"/>
          </a:p>
          <a:p>
            <a:pPr>
              <a:defRPr/>
            </a:pPr>
            <a:endParaRPr lang="en-US" sz="3600" i="1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33425" y="533400"/>
            <a:ext cx="8410575" cy="762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/>
            </a:r>
            <a:br>
              <a:rPr lang="en-GB" sz="3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3200" i="1" dirty="0" smtClean="0">
                <a:solidFill>
                  <a:srgbClr val="92D050"/>
                </a:solidFill>
                <a:ea typeface="+mj-ea"/>
                <a:cs typeface="+mj-cs"/>
              </a:rPr>
              <a:t>What is an academic scrapbook?</a:t>
            </a:r>
            <a:endParaRPr lang="en-GB" sz="3200" i="1" dirty="0">
              <a:solidFill>
                <a:srgbClr val="92D050"/>
              </a:solidFill>
              <a:ea typeface="+mj-ea"/>
              <a:cs typeface="+mj-cs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07504" y="260648"/>
            <a:ext cx="423366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endParaRPr lang="en-GB" sz="3200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4800600"/>
            <a:ext cx="2362200" cy="1743075"/>
          </a:xfrm>
          <a:prstGeom prst="rect">
            <a:avLst/>
          </a:prstGeom>
        </p:spPr>
      </p:pic>
      <p:pic>
        <p:nvPicPr>
          <p:cNvPr id="9" name="Picture 7" descr="C:\Users\s.ainsworth\AppData\Local\Microsoft\Windows\Temporary Internet Files\Content.IE5\BMIHAV5B\MC9003646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4938712"/>
            <a:ext cx="1811338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655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6"/>
          <p:cNvSpPr>
            <a:spLocks noGrp="1"/>
          </p:cNvSpPr>
          <p:nvPr>
            <p:ph sz="half" idx="4294967295"/>
          </p:nvPr>
        </p:nvSpPr>
        <p:spPr>
          <a:xfrm>
            <a:off x="914400" y="1600200"/>
            <a:ext cx="7545387" cy="4525962"/>
          </a:xfrm>
        </p:spPr>
        <p:txBody>
          <a:bodyPr/>
          <a:lstStyle/>
          <a:p>
            <a:endParaRPr lang="en-GB" altLang="en-US" sz="800" dirty="0" smtClean="0">
              <a:ea typeface="ＭＳ Ｐゴシック" pitchFamily="34" charset="-128"/>
            </a:endParaRPr>
          </a:p>
          <a:p>
            <a:r>
              <a:rPr lang="en-GB" altLang="en-US" sz="3600" i="1" dirty="0" smtClean="0">
                <a:ea typeface="ＭＳ Ｐゴシック" pitchFamily="34" charset="-128"/>
              </a:rPr>
              <a:t>Size?</a:t>
            </a:r>
          </a:p>
          <a:p>
            <a:r>
              <a:rPr lang="en-GB" altLang="en-US" sz="3600" i="1" dirty="0" smtClean="0">
                <a:ea typeface="ＭＳ Ｐゴシック" pitchFamily="34" charset="-128"/>
              </a:rPr>
              <a:t>Digital or by hand?</a:t>
            </a:r>
          </a:p>
          <a:p>
            <a:r>
              <a:rPr lang="en-GB" altLang="en-US" sz="3600" i="1" dirty="0" smtClean="0">
                <a:ea typeface="ＭＳ Ｐゴシック" pitchFamily="34" charset="-128"/>
              </a:rPr>
              <a:t>Content?</a:t>
            </a:r>
          </a:p>
          <a:p>
            <a:r>
              <a:rPr lang="en-GB" altLang="en-US" sz="3600" i="1" dirty="0" smtClean="0">
                <a:ea typeface="ＭＳ Ｐゴシック" pitchFamily="34" charset="-128"/>
              </a:rPr>
              <a:t>Word count – </a:t>
            </a:r>
            <a:r>
              <a:rPr lang="en-GB" altLang="en-US" sz="3200" i="1" dirty="0" smtClean="0">
                <a:ea typeface="ＭＳ Ｐゴシック" pitchFamily="34" charset="-128"/>
              </a:rPr>
              <a:t>equivalent to 2,500 words</a:t>
            </a:r>
            <a:endParaRPr lang="en-US" altLang="en-US" sz="3200" i="1" dirty="0" smtClean="0">
              <a:ea typeface="ＭＳ Ｐゴシック" pitchFamily="34" charset="-128"/>
            </a:endParaRPr>
          </a:p>
          <a:p>
            <a:endParaRPr lang="en-US" altLang="en-US" sz="3600" dirty="0" smtClean="0">
              <a:ea typeface="ＭＳ Ｐゴシック" pitchFamily="34" charset="-128"/>
            </a:endParaRPr>
          </a:p>
          <a:p>
            <a:endParaRPr lang="en-US" altLang="en-US" sz="3600" dirty="0" smtClean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15950" y="609600"/>
            <a:ext cx="8528050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/>
            </a:r>
            <a:br>
              <a:rPr lang="en-GB" sz="3200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3600" i="1" dirty="0" smtClean="0">
                <a:solidFill>
                  <a:srgbClr val="92D050"/>
                </a:solidFill>
                <a:ea typeface="+mj-ea"/>
                <a:cs typeface="+mj-cs"/>
              </a:rPr>
              <a:t>Academic Scrapbook</a:t>
            </a:r>
            <a:endParaRPr lang="en-GB" sz="3200" i="1" dirty="0">
              <a:solidFill>
                <a:srgbClr val="92D050"/>
              </a:solidFill>
              <a:ea typeface="+mj-ea"/>
              <a:cs typeface="+mj-cs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0" y="332656"/>
            <a:ext cx="4427984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endParaRPr lang="en-GB" sz="3200" dirty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0" y="4264025"/>
            <a:ext cx="2133600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650" y="4264025"/>
            <a:ext cx="1809750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99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95400" y="261466"/>
            <a:ext cx="6400800" cy="59657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0"/>
              </a:spcAft>
            </a:pPr>
            <a:r>
              <a:rPr lang="en-GB" sz="2400" b="1" i="1" u="sng" kern="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Questions on Education</a:t>
            </a:r>
            <a:endParaRPr lang="en-GB" sz="2400" b="1" kern="0" dirty="0"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spcBef>
                <a:spcPts val="200"/>
              </a:spcBef>
              <a:spcAft>
                <a:spcPts val="0"/>
              </a:spcAft>
            </a:pPr>
            <a:r>
              <a:rPr lang="en-GB" sz="2000" b="1" i="1" u="sng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much do you know about Education?</a:t>
            </a:r>
            <a:endParaRPr lang="en-GB" sz="2000" b="1" dirty="0"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Education?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Education the same the world over?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 did it all start?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 sets the educational agenda?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overriding aims of education?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your values fit in with education?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is education seen as a school only thing? 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there a ‘gap’ between home and school?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Does social class make a difference?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you going to do with your education?</a:t>
            </a:r>
          </a:p>
        </p:txBody>
      </p:sp>
    </p:spTree>
    <p:extLst>
      <p:ext uri="{BB962C8B-B14F-4D97-AF65-F5344CB8AC3E}">
        <p14:creationId xmlns:p14="http://schemas.microsoft.com/office/powerpoint/2010/main" val="4135180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6"/>
          <p:cNvSpPr>
            <a:spLocks noGrp="1"/>
          </p:cNvSpPr>
          <p:nvPr>
            <p:ph sz="half" idx="4294967295"/>
          </p:nvPr>
        </p:nvSpPr>
        <p:spPr>
          <a:xfrm>
            <a:off x="1446213" y="1481138"/>
            <a:ext cx="7011987" cy="4525962"/>
          </a:xfrm>
        </p:spPr>
        <p:txBody>
          <a:bodyPr/>
          <a:lstStyle/>
          <a:p>
            <a:pPr>
              <a:defRPr/>
            </a:pPr>
            <a:endParaRPr lang="en-US" altLang="en-US" sz="3600" i="1" dirty="0" smtClean="0">
              <a:ea typeface="ＭＳ Ｐゴシック" pitchFamily="34" charset="-128"/>
            </a:endParaRPr>
          </a:p>
          <a:p>
            <a:pPr>
              <a:defRPr/>
            </a:pPr>
            <a:r>
              <a:rPr lang="en-US" altLang="en-US" sz="3600" i="1" dirty="0" smtClean="0">
                <a:ea typeface="ＭＳ Ｐゴシック" pitchFamily="34" charset="-128"/>
              </a:rPr>
              <a:t>Watch Ken Robinson’s </a:t>
            </a:r>
            <a:br>
              <a:rPr lang="en-US" altLang="en-US" sz="3600" i="1" dirty="0" smtClean="0">
                <a:ea typeface="ＭＳ Ｐゴシック" pitchFamily="34" charset="-128"/>
              </a:rPr>
            </a:br>
            <a:r>
              <a:rPr lang="en-US" altLang="en-US" sz="3600" i="1" dirty="0" smtClean="0">
                <a:ea typeface="ＭＳ Ｐゴシック" pitchFamily="34" charset="-128"/>
              </a:rPr>
              <a:t>‘Changing Education Paradigms’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US" altLang="en-US" i="1" dirty="0" smtClean="0">
                <a:ea typeface="ＭＳ Ｐゴシック" pitchFamily="34" charset="-128"/>
                <a:hlinkClick r:id="rId2"/>
              </a:rPr>
              <a:t>https</a:t>
            </a:r>
            <a:r>
              <a:rPr lang="en-US" altLang="en-US" i="1" dirty="0">
                <a:ea typeface="ＭＳ Ｐゴシック" pitchFamily="34" charset="-128"/>
                <a:hlinkClick r:id="rId2"/>
              </a:rPr>
              <a:t>://www.thersa.org/discover/videos/rsa-animate/2010/10/rsa-animate---changing-paradigms#radigms</a:t>
            </a:r>
            <a:r>
              <a:rPr lang="en-US" altLang="en-US" sz="2400" i="1" dirty="0" smtClean="0">
                <a:ea typeface="ＭＳ Ｐゴシック" pitchFamily="34" charset="-128"/>
              </a:rPr>
              <a:t> </a:t>
            </a:r>
          </a:p>
          <a:p>
            <a:pPr marL="109537" indent="0">
              <a:buFont typeface="Wingdings 3" pitchFamily="18" charset="2"/>
              <a:buNone/>
              <a:defRPr/>
            </a:pPr>
            <a:endParaRPr lang="en-US" altLang="en-US" i="1" dirty="0">
              <a:ea typeface="ＭＳ Ｐゴシック" pitchFamily="34" charset="-128"/>
            </a:endParaRPr>
          </a:p>
          <a:p>
            <a:pPr marL="452437" indent="-342900">
              <a:defRPr/>
            </a:pPr>
            <a:r>
              <a:rPr lang="en-US" altLang="en-US" i="1" dirty="0" smtClean="0">
                <a:ea typeface="ＭＳ Ｐゴシック" pitchFamily="34" charset="-128"/>
              </a:rPr>
              <a:t>A teenager’s perspective</a:t>
            </a:r>
          </a:p>
          <a:p>
            <a:pPr marL="109537" indent="0">
              <a:buNone/>
              <a:defRPr/>
            </a:pPr>
            <a:r>
              <a:rPr lang="en-US" altLang="en-US" i="1" dirty="0">
                <a:ea typeface="ＭＳ Ｐゴシック" pitchFamily="34" charset="-128"/>
              </a:rPr>
              <a:t> </a:t>
            </a:r>
            <a:r>
              <a:rPr lang="en-US" altLang="en-US" i="1" dirty="0" smtClean="0">
                <a:ea typeface="ＭＳ Ｐゴシック" pitchFamily="34" charset="-128"/>
              </a:rPr>
              <a:t>     </a:t>
            </a:r>
            <a:r>
              <a:rPr lang="en-US" altLang="en-US" i="1" dirty="0" smtClean="0">
                <a:ea typeface="ＭＳ Ｐゴシック" pitchFamily="34" charset="-128"/>
                <a:hlinkClick r:id="rId3"/>
              </a:rPr>
              <a:t>http</a:t>
            </a:r>
            <a:r>
              <a:rPr lang="en-US" altLang="en-US" i="1" dirty="0">
                <a:ea typeface="ＭＳ Ｐゴシック" pitchFamily="34" charset="-128"/>
                <a:hlinkClick r:id="rId3"/>
              </a:rPr>
              <a:t>://</a:t>
            </a:r>
            <a:r>
              <a:rPr lang="en-US" altLang="en-US" i="1" dirty="0" smtClean="0">
                <a:ea typeface="ＭＳ Ｐゴシック" pitchFamily="34" charset="-128"/>
                <a:hlinkClick r:id="rId3"/>
              </a:rPr>
              <a:t>www.bbc.co.uk/news/uk-41401263</a:t>
            </a:r>
            <a:endParaRPr lang="en-US" altLang="en-US" i="1" dirty="0" smtClean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i="1" dirty="0" smtClean="0">
                <a:ea typeface="+mj-ea"/>
                <a:cs typeface="+mj-cs"/>
              </a:rPr>
              <a:t>     						</a:t>
            </a:r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Task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274638"/>
            <a:ext cx="1447800" cy="114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87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Content Placeholder 6"/>
          <p:cNvSpPr>
            <a:spLocks noGrp="1"/>
          </p:cNvSpPr>
          <p:nvPr>
            <p:ph sz="half" idx="4294967295"/>
          </p:nvPr>
        </p:nvSpPr>
        <p:spPr>
          <a:xfrm>
            <a:off x="609600" y="1600200"/>
            <a:ext cx="7772400" cy="4525963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endParaRPr lang="en-GB" altLang="en-US" sz="3200" i="1" dirty="0" smtClean="0">
              <a:ea typeface="ＭＳ Ｐゴシック" pitchFamily="34" charset="-128"/>
            </a:endParaRPr>
          </a:p>
          <a:p>
            <a:pPr eaLnBrk="1" hangingPunct="1"/>
            <a:r>
              <a:rPr lang="en-GB" altLang="en-US" sz="3200" i="1" dirty="0" smtClean="0">
                <a:ea typeface="ＭＳ Ｐゴシック" pitchFamily="34" charset="-128"/>
              </a:rPr>
              <a:t>With a partner </a:t>
            </a:r>
          </a:p>
          <a:p>
            <a:pPr eaLnBrk="1" hangingPunct="1"/>
            <a:endParaRPr lang="en-GB" altLang="en-US" sz="3200" i="1" dirty="0" smtClean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3200" i="1" dirty="0" smtClean="0">
                <a:solidFill>
                  <a:srgbClr val="92D050"/>
                </a:solidFill>
                <a:ea typeface="ＭＳ Ｐゴシック" pitchFamily="34" charset="-128"/>
              </a:rPr>
              <a:t>List at least 10 examples of what you consider should be included in ‘education’ in 2018 - 19</a:t>
            </a: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      						</a:t>
            </a:r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Task</a:t>
            </a:r>
            <a:endParaRPr lang="en-GB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600" y="214312"/>
            <a:ext cx="1533525" cy="15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85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2484</TotalTime>
  <Words>305</Words>
  <Application>Microsoft Office PowerPoint</Application>
  <PresentationFormat>On-screen Show (4:3)</PresentationFormat>
  <Paragraphs>191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ＭＳ Ｐゴシック</vt:lpstr>
      <vt:lpstr>Arial</vt:lpstr>
      <vt:lpstr>Calibri</vt:lpstr>
      <vt:lpstr>Calibri Light</vt:lpstr>
      <vt:lpstr>Corbel</vt:lpstr>
      <vt:lpstr>Times New Roman</vt:lpstr>
      <vt:lpstr>Wingdings 3</vt:lpstr>
      <vt:lpstr>Depth</vt:lpstr>
      <vt:lpstr> What is education? </vt:lpstr>
      <vt:lpstr>Introductions</vt:lpstr>
      <vt:lpstr>Inspiration:</vt:lpstr>
      <vt:lpstr>Session overview</vt:lpstr>
      <vt:lpstr>Schedule</vt:lpstr>
      <vt:lpstr>PowerPoint Presentation</vt:lpstr>
      <vt:lpstr>Module Aim</vt:lpstr>
      <vt:lpstr>  Learning Outcomes </vt:lpstr>
      <vt:lpstr>Learning Outcomes</vt:lpstr>
      <vt:lpstr>   Learning   Outcomes </vt:lpstr>
      <vt:lpstr>                              Learning Outcomes </vt:lpstr>
      <vt:lpstr>PowerPoint Presentation</vt:lpstr>
      <vt:lpstr>Assignments</vt:lpstr>
      <vt:lpstr> How to submit the essay / assignment</vt:lpstr>
      <vt:lpstr>Assignments</vt:lpstr>
      <vt:lpstr> What is an academic scrapbook?</vt:lpstr>
      <vt:lpstr> Academic Scrapbook</vt:lpstr>
      <vt:lpstr>PowerPoint Presentation</vt:lpstr>
      <vt:lpstr>           Task</vt:lpstr>
      <vt:lpstr>            Task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Yfory.  Education Past, Present, Future.</dc:title>
  <dc:creator>Alison</dc:creator>
  <cp:lastModifiedBy>Lindsey Roberts</cp:lastModifiedBy>
  <cp:revision>43</cp:revision>
  <cp:lastPrinted>2017-10-04T08:24:41Z</cp:lastPrinted>
  <dcterms:created xsi:type="dcterms:W3CDTF">2016-07-04T20:25:10Z</dcterms:created>
  <dcterms:modified xsi:type="dcterms:W3CDTF">2019-09-19T12:51:35Z</dcterms:modified>
</cp:coreProperties>
</file>