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256" r:id="rId5"/>
    <p:sldId id="263" r:id="rId6"/>
    <p:sldId id="292" r:id="rId7"/>
    <p:sldId id="358" r:id="rId8"/>
    <p:sldId id="374" r:id="rId9"/>
    <p:sldId id="359" r:id="rId10"/>
    <p:sldId id="361" r:id="rId11"/>
    <p:sldId id="367" r:id="rId12"/>
    <p:sldId id="262" r:id="rId13"/>
    <p:sldId id="363" r:id="rId14"/>
    <p:sldId id="365" r:id="rId15"/>
    <p:sldId id="366" r:id="rId16"/>
    <p:sldId id="264" r:id="rId17"/>
    <p:sldId id="321" r:id="rId18"/>
    <p:sldId id="346" r:id="rId19"/>
    <p:sldId id="372" r:id="rId20"/>
    <p:sldId id="345" r:id="rId21"/>
    <p:sldId id="375" r:id="rId22"/>
    <p:sldId id="376" r:id="rId23"/>
    <p:sldId id="370" r:id="rId24"/>
    <p:sldId id="378" r:id="rId25"/>
    <p:sldId id="380" r:id="rId26"/>
    <p:sldId id="381" r:id="rId27"/>
    <p:sldId id="382" r:id="rId28"/>
    <p:sldId id="383" r:id="rId29"/>
    <p:sldId id="273" r:id="rId30"/>
    <p:sldId id="384" r:id="rId31"/>
    <p:sldId id="385" r:id="rId32"/>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374" autoAdjust="0"/>
  </p:normalViewPr>
  <p:slideViewPr>
    <p:cSldViewPr>
      <p:cViewPr varScale="1">
        <p:scale>
          <a:sx n="112" d="100"/>
          <a:sy n="112" d="100"/>
        </p:scale>
        <p:origin x="158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411"/>
          </a:xfrm>
          <a:prstGeom prst="rect">
            <a:avLst/>
          </a:prstGeom>
        </p:spPr>
        <p:txBody>
          <a:bodyPr vert="horz" lIns="91440" tIns="45720" rIns="91440" bIns="45720" rtlCol="0"/>
          <a:lstStyle>
            <a:lvl1pPr algn="r">
              <a:defRPr sz="1200"/>
            </a:lvl1pPr>
          </a:lstStyle>
          <a:p>
            <a:fld id="{96D292DE-8B7A-4254-AA83-74C1F4DD4AF0}" type="datetimeFigureOut">
              <a:rPr lang="en-GB" smtClean="0"/>
              <a:pPr/>
              <a:t>31/01/2023</a:t>
            </a:fld>
            <a:endParaRPr lang="en-GB"/>
          </a:p>
        </p:txBody>
      </p:sp>
      <p:sp>
        <p:nvSpPr>
          <p:cNvPr id="4" name="Footer Placeholder 3"/>
          <p:cNvSpPr>
            <a:spLocks noGrp="1"/>
          </p:cNvSpPr>
          <p:nvPr>
            <p:ph type="ftr" sz="quarter" idx="2"/>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30091"/>
            <a:ext cx="2945659" cy="496411"/>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13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135"/>
          </a:xfrm>
          <a:prstGeom prst="rect">
            <a:avLst/>
          </a:prstGeom>
        </p:spPr>
        <p:txBody>
          <a:bodyPr vert="horz" lIns="91440" tIns="45720" rIns="91440" bIns="45720" rtlCol="0"/>
          <a:lstStyle>
            <a:lvl1pPr algn="r">
              <a:defRPr sz="1200"/>
            </a:lvl1pPr>
          </a:lstStyle>
          <a:p>
            <a:fld id="{38271C06-530D-469F-A1BA-41779AB85BD4}" type="datetimeFigureOut">
              <a:rPr lang="en-GB" smtClean="0"/>
              <a:pPr/>
              <a:t>31/01/2023</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958"/>
            <a:ext cx="5438140" cy="390923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813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30091"/>
            <a:ext cx="2945659" cy="498134"/>
          </a:xfrm>
          <a:prstGeom prst="rect">
            <a:avLst/>
          </a:prstGeom>
        </p:spPr>
        <p:txBody>
          <a:bodyPr vert="horz" lIns="91440" tIns="45720" rIns="91440" bIns="45720" rtlCol="0" anchor="b"/>
          <a:lstStyle>
            <a:lvl1pPr algn="r">
              <a:defRPr sz="1200"/>
            </a:lvl1pPr>
          </a:lstStyle>
          <a:p>
            <a:fld id="{83A431A8-FCA0-4CBE-ABAB-A78DBAEF8320}" type="slidenum">
              <a:rPr lang="en-GB" smtClean="0"/>
              <a:pPr/>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You would soon understand that by recording each item twice in the books of account, the integrity of the accounting equation is maintained.</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bg1"/>
                </a:solidFill>
                <a:latin typeface="Tahoma" pitchFamily="34" charset="0"/>
                <a:cs typeface="Arial" charset="0"/>
              </a:defRPr>
            </a:lvl1pPr>
            <a:lvl2pPr marL="742950" indent="-285750" eaLnBrk="0" hangingPunct="0">
              <a:defRPr sz="3200">
                <a:solidFill>
                  <a:schemeClr val="bg1"/>
                </a:solidFill>
                <a:latin typeface="Tahoma" pitchFamily="34" charset="0"/>
                <a:cs typeface="Arial" charset="0"/>
              </a:defRPr>
            </a:lvl2pPr>
            <a:lvl3pPr marL="1143000" indent="-228600" eaLnBrk="0" hangingPunct="0">
              <a:defRPr sz="3200">
                <a:solidFill>
                  <a:schemeClr val="bg1"/>
                </a:solidFill>
                <a:latin typeface="Tahoma" pitchFamily="34" charset="0"/>
                <a:cs typeface="Arial" charset="0"/>
              </a:defRPr>
            </a:lvl3pPr>
            <a:lvl4pPr marL="1600200" indent="-228600" eaLnBrk="0" hangingPunct="0">
              <a:defRPr sz="3200">
                <a:solidFill>
                  <a:schemeClr val="bg1"/>
                </a:solidFill>
                <a:latin typeface="Tahoma" pitchFamily="34" charset="0"/>
                <a:cs typeface="Arial" charset="0"/>
              </a:defRPr>
            </a:lvl4pPr>
            <a:lvl5pPr marL="2057400" indent="-228600" eaLnBrk="0" hangingPunct="0">
              <a:defRPr sz="3200">
                <a:solidFill>
                  <a:schemeClr val="bg1"/>
                </a:solidFill>
                <a:latin typeface="Tahoma" pitchFamily="34" charset="0"/>
                <a:cs typeface="Arial" charset="0"/>
              </a:defRPr>
            </a:lvl5pPr>
            <a:lvl6pPr marL="2514600" indent="-228600" eaLnBrk="0" fontAlgn="base" hangingPunct="0">
              <a:spcBef>
                <a:spcPct val="20000"/>
              </a:spcBef>
              <a:spcAft>
                <a:spcPct val="0"/>
              </a:spcAft>
              <a:defRPr sz="3200">
                <a:solidFill>
                  <a:schemeClr val="bg1"/>
                </a:solidFill>
                <a:latin typeface="Tahoma" pitchFamily="34" charset="0"/>
                <a:cs typeface="Arial" charset="0"/>
              </a:defRPr>
            </a:lvl6pPr>
            <a:lvl7pPr marL="2971800" indent="-228600" eaLnBrk="0" fontAlgn="base" hangingPunct="0">
              <a:spcBef>
                <a:spcPct val="20000"/>
              </a:spcBef>
              <a:spcAft>
                <a:spcPct val="0"/>
              </a:spcAft>
              <a:defRPr sz="3200">
                <a:solidFill>
                  <a:schemeClr val="bg1"/>
                </a:solidFill>
                <a:latin typeface="Tahoma" pitchFamily="34" charset="0"/>
                <a:cs typeface="Arial" charset="0"/>
              </a:defRPr>
            </a:lvl7pPr>
            <a:lvl8pPr marL="3429000" indent="-228600" eaLnBrk="0" fontAlgn="base" hangingPunct="0">
              <a:spcBef>
                <a:spcPct val="20000"/>
              </a:spcBef>
              <a:spcAft>
                <a:spcPct val="0"/>
              </a:spcAft>
              <a:defRPr sz="3200">
                <a:solidFill>
                  <a:schemeClr val="bg1"/>
                </a:solidFill>
                <a:latin typeface="Tahoma" pitchFamily="34" charset="0"/>
                <a:cs typeface="Arial" charset="0"/>
              </a:defRPr>
            </a:lvl8pPr>
            <a:lvl9pPr marL="3886200" indent="-228600" eaLnBrk="0" fontAlgn="base" hangingPunct="0">
              <a:spcBef>
                <a:spcPct val="20000"/>
              </a:spcBef>
              <a:spcAft>
                <a:spcPct val="0"/>
              </a:spcAft>
              <a:defRPr sz="3200">
                <a:solidFill>
                  <a:schemeClr val="bg1"/>
                </a:solidFill>
                <a:latin typeface="Tahoma" pitchFamily="34" charset="0"/>
                <a:cs typeface="Arial" charset="0"/>
              </a:defRPr>
            </a:lvl9pPr>
          </a:lstStyle>
          <a:p>
            <a:pPr eaLnBrk="1" hangingPunct="1"/>
            <a:fld id="{8422C923-9865-48FC-9A7B-0DE64ECF17AD}" type="slidenum">
              <a:rPr lang="en-US" altLang="en-US" sz="1200" smtClean="0">
                <a:solidFill>
                  <a:schemeClr val="tx1"/>
                </a:solidFill>
                <a:latin typeface="Times New Roman" pitchFamily="18" charset="0"/>
              </a:rPr>
              <a:pPr eaLnBrk="1" hangingPunct="1"/>
              <a:t>2</a:t>
            </a:fld>
            <a:endParaRPr lang="en-US" altLang="en-US" sz="1200">
              <a:solidFill>
                <a:schemeClr val="tx1"/>
              </a:solidFill>
              <a:latin typeface="Times New Roman" pitchFamily="18" charset="0"/>
            </a:endParaRPr>
          </a:p>
        </p:txBody>
      </p:sp>
    </p:spTree>
    <p:extLst>
      <p:ext uri="{BB962C8B-B14F-4D97-AF65-F5344CB8AC3E}">
        <p14:creationId xmlns:p14="http://schemas.microsoft.com/office/powerpoint/2010/main" val="2071823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accounting treatment for Intangibles assets is outside the scope of this module</a:t>
            </a:r>
          </a:p>
        </p:txBody>
      </p:sp>
      <p:sp>
        <p:nvSpPr>
          <p:cNvPr id="4" name="Slide Number Placeholder 3"/>
          <p:cNvSpPr>
            <a:spLocks noGrp="1"/>
          </p:cNvSpPr>
          <p:nvPr>
            <p:ph type="sldNum" sz="quarter" idx="5"/>
          </p:nvPr>
        </p:nvSpPr>
        <p:spPr/>
        <p:txBody>
          <a:bodyPr/>
          <a:lstStyle/>
          <a:p>
            <a:fld id="{83A431A8-FCA0-4CBE-ABAB-A78DBAEF8320}" type="slidenum">
              <a:rPr lang="en-GB" smtClean="0"/>
              <a:pPr/>
              <a:t>4</a:t>
            </a:fld>
            <a:endParaRPr lang="en-GB"/>
          </a:p>
        </p:txBody>
      </p:sp>
    </p:spTree>
    <p:extLst>
      <p:ext uri="{BB962C8B-B14F-4D97-AF65-F5344CB8AC3E}">
        <p14:creationId xmlns:p14="http://schemas.microsoft.com/office/powerpoint/2010/main" val="26152515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pPr/>
              <a:t>6</a:t>
            </a:fld>
            <a:endParaRPr lang="en-GB"/>
          </a:p>
        </p:txBody>
      </p:sp>
    </p:spTree>
    <p:extLst>
      <p:ext uri="{BB962C8B-B14F-4D97-AF65-F5344CB8AC3E}">
        <p14:creationId xmlns:p14="http://schemas.microsoft.com/office/powerpoint/2010/main" val="15738452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pPr/>
              <a:t>7</a:t>
            </a:fld>
            <a:endParaRPr lang="en-GB"/>
          </a:p>
        </p:txBody>
      </p:sp>
    </p:spTree>
    <p:extLst>
      <p:ext uri="{BB962C8B-B14F-4D97-AF65-F5344CB8AC3E}">
        <p14:creationId xmlns:p14="http://schemas.microsoft.com/office/powerpoint/2010/main" val="36404090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pPr/>
              <a:t>8</a:t>
            </a:fld>
            <a:endParaRPr lang="en-GB"/>
          </a:p>
        </p:txBody>
      </p:sp>
    </p:spTree>
    <p:extLst>
      <p:ext uri="{BB962C8B-B14F-4D97-AF65-F5344CB8AC3E}">
        <p14:creationId xmlns:p14="http://schemas.microsoft.com/office/powerpoint/2010/main" val="19988286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7D83DF92-7445-43E9-A083-E511DB0AF453}" type="slidenum">
              <a:rPr lang="en-US" altLang="en-US" sz="1200" smtClean="0"/>
              <a:pPr eaLnBrk="1" hangingPunct="1"/>
              <a:t>15</a:t>
            </a:fld>
            <a:endParaRPr lang="en-US" altLang="en-US" sz="1200"/>
          </a:p>
        </p:txBody>
      </p:sp>
    </p:spTree>
    <p:extLst>
      <p:ext uri="{BB962C8B-B14F-4D97-AF65-F5344CB8AC3E}">
        <p14:creationId xmlns:p14="http://schemas.microsoft.com/office/powerpoint/2010/main" val="23639911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09DB6DDB-DAE6-41B6-8741-ECE91E63E1CB}" type="slidenum">
              <a:rPr lang="en-US" altLang="en-US" sz="1200" smtClean="0"/>
              <a:pPr eaLnBrk="1" hangingPunct="1"/>
              <a:t>17</a:t>
            </a:fld>
            <a:endParaRPr lang="en-US" altLang="en-US" sz="1200"/>
          </a:p>
        </p:txBody>
      </p:sp>
    </p:spTree>
    <p:extLst>
      <p:ext uri="{BB962C8B-B14F-4D97-AF65-F5344CB8AC3E}">
        <p14:creationId xmlns:p14="http://schemas.microsoft.com/office/powerpoint/2010/main" val="9075917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D10D5609-09CA-45AF-A968-01C5A3FB944D}" type="slidenum">
              <a:rPr lang="en-US" altLang="en-US" sz="1200" smtClean="0"/>
              <a:pPr eaLnBrk="1" hangingPunct="1"/>
              <a:t>26</a:t>
            </a:fld>
            <a:endParaRPr lang="en-US" altLang="en-US" sz="1200"/>
          </a:p>
        </p:txBody>
      </p:sp>
    </p:spTree>
    <p:extLst>
      <p:ext uri="{BB962C8B-B14F-4D97-AF65-F5344CB8AC3E}">
        <p14:creationId xmlns:p14="http://schemas.microsoft.com/office/powerpoint/2010/main" val="35460370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a:noFill/>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31/01/2023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chemeClr val="bg1"/>
          </a:solidFill>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91580" y="1780703"/>
            <a:ext cx="7560840" cy="1167905"/>
          </a:xfrm>
          <a:noFill/>
        </p:spPr>
        <p:txBody>
          <a:bodyPr>
            <a:noAutofit/>
          </a:bodyPr>
          <a:lstStyle/>
          <a:p>
            <a:r>
              <a:rPr lang="en-GB" sz="4000" dirty="0">
                <a:solidFill>
                  <a:schemeClr val="accent2">
                    <a:lumMod val="40000"/>
                    <a:lumOff val="60000"/>
                  </a:schemeClr>
                </a:solidFill>
              </a:rPr>
              <a:t>Accounting Fundamentals</a:t>
            </a:r>
            <a:br>
              <a:rPr lang="en-GB" sz="4000" dirty="0">
                <a:solidFill>
                  <a:schemeClr val="accent2">
                    <a:lumMod val="40000"/>
                    <a:lumOff val="60000"/>
                  </a:schemeClr>
                </a:solidFill>
              </a:rPr>
            </a:br>
            <a:r>
              <a:rPr lang="en-GB" sz="4000" dirty="0">
                <a:solidFill>
                  <a:schemeClr val="accent2">
                    <a:lumMod val="40000"/>
                    <a:lumOff val="60000"/>
                  </a:schemeClr>
                </a:solidFill>
              </a:rPr>
              <a:t>LCBB4001</a:t>
            </a:r>
          </a:p>
        </p:txBody>
      </p:sp>
      <p:sp>
        <p:nvSpPr>
          <p:cNvPr id="3" name="Subtitle 2"/>
          <p:cNvSpPr>
            <a:spLocks noGrp="1"/>
          </p:cNvSpPr>
          <p:nvPr>
            <p:ph type="subTitle" idx="1"/>
          </p:nvPr>
        </p:nvSpPr>
        <p:spPr>
          <a:xfrm>
            <a:off x="611560" y="3717032"/>
            <a:ext cx="8208912" cy="1239912"/>
          </a:xfrm>
        </p:spPr>
        <p:txBody>
          <a:bodyPr>
            <a:normAutofit/>
          </a:bodyPr>
          <a:lstStyle/>
          <a:p>
            <a:r>
              <a:rPr lang="en-GB" dirty="0">
                <a:solidFill>
                  <a:schemeClr val="bg1"/>
                </a:solidFill>
              </a:rPr>
              <a:t>Week 3 – Assets, liabilities and capital</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1" name="Rectangle 3"/>
          <p:cNvSpPr>
            <a:spLocks noGrp="1" noChangeArrowheads="1"/>
          </p:cNvSpPr>
          <p:nvPr>
            <p:ph idx="4294967295"/>
          </p:nvPr>
        </p:nvSpPr>
        <p:spPr/>
        <p:txBody>
          <a:bodyPr>
            <a:normAutofit fontScale="92500" lnSpcReduction="20000"/>
          </a:bodyPr>
          <a:lstStyle/>
          <a:p>
            <a:pPr marL="114300" indent="-114300" algn="just"/>
            <a:r>
              <a:rPr lang="en-GB" altLang="en-US" sz="2400" dirty="0"/>
              <a:t>Double entry bookkeeping is a systematic method of recording an enterprise’s transactions in a book called the (general) ledger. </a:t>
            </a:r>
          </a:p>
          <a:p>
            <a:pPr marL="114300" indent="-114300" algn="just"/>
            <a:endParaRPr lang="en-GB" altLang="en-US" sz="2400" dirty="0"/>
          </a:p>
          <a:p>
            <a:pPr marL="114300" indent="-114300" algn="just"/>
            <a:r>
              <a:rPr lang="en-GB" altLang="en-US" sz="2400" dirty="0"/>
              <a:t> Each page of the ledger is split into two halves, the left half called the debit side, and the right half called the credit side. </a:t>
            </a:r>
          </a:p>
          <a:p>
            <a:pPr marL="114300" indent="-114300" algn="just"/>
            <a:endParaRPr lang="en-GB" altLang="en-US" sz="2400" dirty="0"/>
          </a:p>
          <a:p>
            <a:pPr marL="114300" indent="-114300" algn="just"/>
            <a:r>
              <a:rPr lang="en-GB" altLang="en-US" sz="2400" dirty="0"/>
              <a:t> The ledger is divided into sections called accounts, each of which usually starts on a new page.</a:t>
            </a:r>
          </a:p>
          <a:p>
            <a:pPr marL="114300" indent="-114300" algn="just"/>
            <a:endParaRPr lang="en-GB" altLang="en-US" sz="2400" dirty="0">
              <a:cs typeface="Times New Roman" pitchFamily="18" charset="0"/>
            </a:endParaRPr>
          </a:p>
          <a:p>
            <a:pPr marL="114300" indent="-114300" algn="just"/>
            <a:r>
              <a:rPr lang="en-GB" altLang="en-US" sz="2400" dirty="0"/>
              <a:t>The money value of every transaction is entered twice, once on each side of the ledger in different accounts.</a:t>
            </a:r>
          </a:p>
        </p:txBody>
      </p:sp>
      <p:sp>
        <p:nvSpPr>
          <p:cNvPr id="13316" name="Slide Number Placeholder 3"/>
          <p:cNvSpPr>
            <a:spLocks noGrp="1"/>
          </p:cNvSpPr>
          <p:nvPr>
            <p:ph type="sldNum" sz="quarter" idx="4294967295"/>
          </p:nvPr>
        </p:nvSpPr>
        <p:spPr>
          <a:xfrm>
            <a:off x="6553200" y="6245225"/>
            <a:ext cx="2133600" cy="476250"/>
          </a:xfrm>
          <a:prstGeom prst="rect">
            <a:avLst/>
          </a:prstGeom>
        </p:spPr>
        <p:txBody>
          <a:bodyPr/>
          <a:lstStyle/>
          <a:p>
            <a:pPr>
              <a:defRPr/>
            </a:pPr>
            <a:fld id="{31821B26-4B17-40A9-A88D-0566EECB476B}" type="slidenum">
              <a:rPr lang="en-US">
                <a:solidFill>
                  <a:schemeClr val="bg1"/>
                </a:solidFill>
                <a:latin typeface="Tahoma" pitchFamily="34" charset="0"/>
              </a:rPr>
              <a:pPr>
                <a:defRPr/>
              </a:pPr>
              <a:t>2</a:t>
            </a:fld>
            <a:endParaRPr lang="en-US">
              <a:solidFill>
                <a:schemeClr val="bg1"/>
              </a:solidFill>
              <a:latin typeface="Tahoma" pitchFamily="34" charset="0"/>
            </a:endParaRPr>
          </a:p>
        </p:txBody>
      </p:sp>
      <p:sp>
        <p:nvSpPr>
          <p:cNvPr id="5" name="Rectangle 4">
            <a:extLst>
              <a:ext uri="{FF2B5EF4-FFF2-40B4-BE49-F238E27FC236}">
                <a16:creationId xmlns:a16="http://schemas.microsoft.com/office/drawing/2014/main" id="{F51EF275-270E-4160-BE79-8B1085A05E48}"/>
              </a:ext>
            </a:extLst>
          </p:cNvPr>
          <p:cNvSpPr/>
          <p:nvPr/>
        </p:nvSpPr>
        <p:spPr>
          <a:xfrm>
            <a:off x="-20340" y="0"/>
            <a:ext cx="9144001" cy="112474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3600" dirty="0">
                <a:solidFill>
                  <a:schemeClr val="tx2">
                    <a:lumMod val="20000"/>
                    <a:lumOff val="80000"/>
                  </a:schemeClr>
                </a:solidFill>
                <a:latin typeface="Arial" panose="020B0604020202020204" pitchFamily="34" charset="0"/>
                <a:cs typeface="Arial" panose="020B0604020202020204" pitchFamily="34" charset="0"/>
              </a:rPr>
              <a:t>The basic principles of double entry bookkeeping - reminder</a:t>
            </a:r>
            <a:endParaRPr lang="en-GB" sz="3600" b="1" dirty="0">
              <a:solidFill>
                <a:schemeClr val="tx2">
                  <a:lumMod val="20000"/>
                  <a:lumOff val="8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93424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blinds(horizontal)">
                                      <p:cBhvr>
                                        <p:cTn id="7" dur="500"/>
                                        <p:tgtEl>
                                          <p:spTgt spid="20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51">
                                            <p:txEl>
                                              <p:pRg st="2" end="2"/>
                                            </p:txEl>
                                          </p:spTgt>
                                        </p:tgtEl>
                                        <p:attrNameLst>
                                          <p:attrName>style.visibility</p:attrName>
                                        </p:attrNameLst>
                                      </p:cBhvr>
                                      <p:to>
                                        <p:strVal val="visible"/>
                                      </p:to>
                                    </p:set>
                                    <p:animEffect transition="in" filter="blinds(horizontal)">
                                      <p:cBhvr>
                                        <p:cTn id="12" dur="500"/>
                                        <p:tgtEl>
                                          <p:spTgt spid="205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051">
                                            <p:txEl>
                                              <p:pRg st="4" end="4"/>
                                            </p:txEl>
                                          </p:spTgt>
                                        </p:tgtEl>
                                        <p:attrNameLst>
                                          <p:attrName>style.visibility</p:attrName>
                                        </p:attrNameLst>
                                      </p:cBhvr>
                                      <p:to>
                                        <p:strVal val="visible"/>
                                      </p:to>
                                    </p:set>
                                    <p:animEffect transition="in" filter="blinds(horizontal)">
                                      <p:cBhvr>
                                        <p:cTn id="17" dur="500"/>
                                        <p:tgtEl>
                                          <p:spTgt spid="2051">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051">
                                            <p:txEl>
                                              <p:pRg st="6" end="6"/>
                                            </p:txEl>
                                          </p:spTgt>
                                        </p:tgtEl>
                                        <p:attrNameLst>
                                          <p:attrName>style.visibility</p:attrName>
                                        </p:attrNameLst>
                                      </p:cBhvr>
                                      <p:to>
                                        <p:strVal val="visible"/>
                                      </p:to>
                                    </p:set>
                                    <p:animEffect transition="in" filter="blinds(horizontal)">
                                      <p:cBhvr>
                                        <p:cTn id="22" dur="500"/>
                                        <p:tgtEl>
                                          <p:spTgt spid="205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1" cy="112474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2">
                    <a:lumMod val="20000"/>
                    <a:lumOff val="80000"/>
                  </a:schemeClr>
                </a:solidFill>
                <a:latin typeface="Arial" panose="020B0604020202020204" pitchFamily="34" charset="0"/>
                <a:cs typeface="Arial" panose="020B0604020202020204" pitchFamily="34" charset="0"/>
              </a:rPr>
              <a:t>Terminologies reminder</a:t>
            </a:r>
          </a:p>
        </p:txBody>
      </p:sp>
      <p:sp>
        <p:nvSpPr>
          <p:cNvPr id="3" name="TextBox 2"/>
          <p:cNvSpPr txBox="1"/>
          <p:nvPr/>
        </p:nvSpPr>
        <p:spPr>
          <a:xfrm>
            <a:off x="1835696" y="1340768"/>
            <a:ext cx="6912768" cy="261610"/>
          </a:xfrm>
          <a:prstGeom prst="rect">
            <a:avLst/>
          </a:prstGeom>
          <a:noFill/>
        </p:spPr>
        <p:txBody>
          <a:bodyPr wrap="square" rtlCol="0">
            <a:spAutoFit/>
          </a:bodyPr>
          <a:lstStyle/>
          <a:p>
            <a:endParaRPr lang="en-GB" sz="1100" dirty="0"/>
          </a:p>
        </p:txBody>
      </p:sp>
      <p:sp>
        <p:nvSpPr>
          <p:cNvPr id="10" name="TextBox 9"/>
          <p:cNvSpPr txBox="1"/>
          <p:nvPr/>
        </p:nvSpPr>
        <p:spPr>
          <a:xfrm>
            <a:off x="1594296" y="6611779"/>
            <a:ext cx="3817089" cy="246221"/>
          </a:xfrm>
          <a:prstGeom prst="rect">
            <a:avLst/>
          </a:prstGeom>
          <a:noFill/>
        </p:spPr>
        <p:txBody>
          <a:bodyPr wrap="square" rtlCol="0">
            <a:spAutoFit/>
          </a:bodyPr>
          <a:lstStyle/>
          <a:p>
            <a:r>
              <a:rPr lang="en-GB" sz="1000" dirty="0">
                <a:solidFill>
                  <a:srgbClr val="0070C0"/>
                </a:solidFill>
                <a:latin typeface="ArumSans Regular"/>
              </a:rPr>
              <a:t>© McGraw-Hill Education 2015</a:t>
            </a:r>
          </a:p>
        </p:txBody>
      </p:sp>
      <p:sp>
        <p:nvSpPr>
          <p:cNvPr id="6" name="TextBox 5"/>
          <p:cNvSpPr txBox="1"/>
          <p:nvPr/>
        </p:nvSpPr>
        <p:spPr>
          <a:xfrm>
            <a:off x="-2" y="1148407"/>
            <a:ext cx="9144001" cy="5109091"/>
          </a:xfrm>
          <a:prstGeom prst="rect">
            <a:avLst/>
          </a:prstGeom>
          <a:noFill/>
        </p:spPr>
        <p:txBody>
          <a:bodyPr wrap="square" rtlCol="0">
            <a:spAutoFit/>
          </a:bodyPr>
          <a:lstStyle/>
          <a:p>
            <a:pPr marL="342900" indent="-342900" algn="just">
              <a:lnSpc>
                <a:spcPct val="90000"/>
              </a:lnSpc>
              <a:spcBef>
                <a:spcPct val="20000"/>
              </a:spcBef>
              <a:buFont typeface="Arial" panose="020B0604020202020204" pitchFamily="34" charset="0"/>
              <a:buChar char="•"/>
            </a:pPr>
            <a:r>
              <a:rPr lang="en-GB" altLang="en-US" sz="2200" b="1" dirty="0">
                <a:solidFill>
                  <a:schemeClr val="tx2">
                    <a:lumMod val="60000"/>
                    <a:lumOff val="40000"/>
                  </a:schemeClr>
                </a:solidFill>
                <a:latin typeface="+mj-lt"/>
              </a:rPr>
              <a:t>Assets</a:t>
            </a:r>
          </a:p>
          <a:p>
            <a:pPr lvl="1" algn="just">
              <a:lnSpc>
                <a:spcPct val="90000"/>
              </a:lnSpc>
              <a:spcBef>
                <a:spcPct val="20000"/>
              </a:spcBef>
            </a:pPr>
            <a:r>
              <a:rPr lang="en-GB" altLang="en-US" sz="2200" dirty="0">
                <a:latin typeface="+mj-lt"/>
              </a:rPr>
              <a:t>Items of value that the business owns/has control of, such as goods for resale (inventory), vehicles or machinery, trade receivables cash and money at the bank. </a:t>
            </a:r>
            <a:r>
              <a:rPr lang="en-US" altLang="en-US" sz="2400" dirty="0">
                <a:solidFill>
                  <a:prstClr val="black"/>
                </a:solidFill>
                <a:latin typeface="+mj-lt"/>
              </a:rPr>
              <a:t>An </a:t>
            </a:r>
            <a:r>
              <a:rPr lang="en-US" altLang="en-US" sz="2400" dirty="0">
                <a:latin typeface="+mj-lt"/>
              </a:rPr>
              <a:t>asset</a:t>
            </a:r>
            <a:r>
              <a:rPr lang="en-US" altLang="en-US" sz="2400" dirty="0">
                <a:solidFill>
                  <a:srgbClr val="FF0000"/>
                </a:solidFill>
                <a:latin typeface="+mj-lt"/>
              </a:rPr>
              <a:t> </a:t>
            </a:r>
            <a:r>
              <a:rPr lang="en-US" altLang="en-US" sz="2400" dirty="0">
                <a:solidFill>
                  <a:prstClr val="black"/>
                </a:solidFill>
                <a:latin typeface="+mj-lt"/>
              </a:rPr>
              <a:t>is an item of value held by an entity that is going to generate income in the future. </a:t>
            </a:r>
          </a:p>
          <a:p>
            <a:pPr algn="just">
              <a:lnSpc>
                <a:spcPct val="90000"/>
              </a:lnSpc>
              <a:spcBef>
                <a:spcPct val="20000"/>
              </a:spcBef>
            </a:pPr>
            <a:endParaRPr lang="en-GB" altLang="en-US" sz="2200" b="1" dirty="0">
              <a:solidFill>
                <a:srgbClr val="FF0000"/>
              </a:solidFill>
              <a:latin typeface="+mj-lt"/>
            </a:endParaRPr>
          </a:p>
          <a:p>
            <a:pPr marL="342900" indent="-342900" algn="just">
              <a:lnSpc>
                <a:spcPct val="90000"/>
              </a:lnSpc>
              <a:spcBef>
                <a:spcPct val="20000"/>
              </a:spcBef>
              <a:buFont typeface="Arial" panose="020B0604020202020204" pitchFamily="34" charset="0"/>
              <a:buChar char="•"/>
            </a:pPr>
            <a:r>
              <a:rPr lang="en-GB" altLang="en-US" sz="2200" b="1" dirty="0">
                <a:solidFill>
                  <a:schemeClr val="tx2">
                    <a:lumMod val="60000"/>
                    <a:lumOff val="40000"/>
                  </a:schemeClr>
                </a:solidFill>
                <a:latin typeface="+mj-lt"/>
              </a:rPr>
              <a:t>Capital</a:t>
            </a:r>
          </a:p>
          <a:p>
            <a:pPr lvl="1" algn="just">
              <a:lnSpc>
                <a:spcPct val="90000"/>
              </a:lnSpc>
              <a:spcBef>
                <a:spcPct val="20000"/>
              </a:spcBef>
            </a:pPr>
            <a:r>
              <a:rPr lang="en-GB" altLang="en-US" sz="2200" dirty="0">
                <a:latin typeface="+mj-lt"/>
              </a:rPr>
              <a:t>The amount of money/ resource invested in the business by its owner(s).</a:t>
            </a:r>
          </a:p>
          <a:p>
            <a:pPr marL="342900" indent="-342900" algn="just">
              <a:lnSpc>
                <a:spcPct val="90000"/>
              </a:lnSpc>
              <a:spcBef>
                <a:spcPct val="20000"/>
              </a:spcBef>
              <a:buFont typeface="Arial" panose="020B0604020202020204" pitchFamily="34" charset="0"/>
              <a:buChar char="•"/>
            </a:pPr>
            <a:endParaRPr lang="en-GB" altLang="en-US" sz="2200" b="1" dirty="0">
              <a:solidFill>
                <a:srgbClr val="FF0000"/>
              </a:solidFill>
              <a:latin typeface="+mj-lt"/>
            </a:endParaRPr>
          </a:p>
          <a:p>
            <a:pPr marL="342900" indent="-342900" algn="just">
              <a:lnSpc>
                <a:spcPct val="90000"/>
              </a:lnSpc>
              <a:spcBef>
                <a:spcPct val="20000"/>
              </a:spcBef>
              <a:buFont typeface="Arial" panose="020B0604020202020204" pitchFamily="34" charset="0"/>
              <a:buChar char="•"/>
            </a:pPr>
            <a:r>
              <a:rPr lang="en-GB" altLang="en-US" sz="2200" b="1" dirty="0">
                <a:solidFill>
                  <a:schemeClr val="tx2">
                    <a:lumMod val="60000"/>
                    <a:lumOff val="40000"/>
                  </a:schemeClr>
                </a:solidFill>
                <a:latin typeface="+mj-lt"/>
              </a:rPr>
              <a:t>Liabilities</a:t>
            </a:r>
          </a:p>
          <a:p>
            <a:pPr lvl="1" algn="just">
              <a:lnSpc>
                <a:spcPct val="90000"/>
              </a:lnSpc>
              <a:spcBef>
                <a:spcPct val="20000"/>
              </a:spcBef>
            </a:pPr>
            <a:r>
              <a:rPr lang="en-GB" altLang="en-US" sz="2200" dirty="0">
                <a:latin typeface="+mj-lt"/>
              </a:rPr>
              <a:t>Money that has been borrowed by the business and trade payables.</a:t>
            </a:r>
            <a:r>
              <a:rPr lang="en-US" altLang="en-US" sz="2200" dirty="0">
                <a:latin typeface="+mj-lt"/>
              </a:rPr>
              <a:t> </a:t>
            </a:r>
            <a:r>
              <a:rPr lang="en-US" altLang="en-US" sz="2000" dirty="0">
                <a:latin typeface="+mj-lt"/>
              </a:rPr>
              <a:t>Liabilities represent obligations that the entity has to meet in the future. </a:t>
            </a:r>
            <a:endParaRPr lang="en-GB" altLang="en-US" sz="2200" dirty="0">
              <a:latin typeface="+mj-lt"/>
            </a:endParaRPr>
          </a:p>
          <a:p>
            <a:pPr algn="just"/>
            <a:endParaRPr lang="en-GB" dirty="0">
              <a:latin typeface="+mj-lt"/>
            </a:endParaRPr>
          </a:p>
          <a:p>
            <a:pPr algn="just"/>
            <a:endParaRPr lang="en-GB" dirty="0"/>
          </a:p>
        </p:txBody>
      </p:sp>
    </p:spTree>
    <p:extLst>
      <p:ext uri="{BB962C8B-B14F-4D97-AF65-F5344CB8AC3E}">
        <p14:creationId xmlns:p14="http://schemas.microsoft.com/office/powerpoint/2010/main" val="4067908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1" cy="620688"/>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2">
                    <a:lumMod val="20000"/>
                    <a:lumOff val="80000"/>
                  </a:schemeClr>
                </a:solidFill>
                <a:latin typeface="Arial" panose="020B0604020202020204" pitchFamily="34" charset="0"/>
                <a:cs typeface="Arial" panose="020B0604020202020204" pitchFamily="34" charset="0"/>
              </a:rPr>
              <a:t>Classification of assets</a:t>
            </a:r>
          </a:p>
        </p:txBody>
      </p:sp>
      <p:sp>
        <p:nvSpPr>
          <p:cNvPr id="3" name="TextBox 2"/>
          <p:cNvSpPr txBox="1"/>
          <p:nvPr/>
        </p:nvSpPr>
        <p:spPr>
          <a:xfrm>
            <a:off x="1835696" y="1340768"/>
            <a:ext cx="6912768" cy="261610"/>
          </a:xfrm>
          <a:prstGeom prst="rect">
            <a:avLst/>
          </a:prstGeom>
          <a:noFill/>
        </p:spPr>
        <p:txBody>
          <a:bodyPr wrap="square" rtlCol="0">
            <a:spAutoFit/>
          </a:bodyPr>
          <a:lstStyle/>
          <a:p>
            <a:endParaRPr lang="en-GB" sz="1100" dirty="0"/>
          </a:p>
        </p:txBody>
      </p:sp>
      <p:sp>
        <p:nvSpPr>
          <p:cNvPr id="10" name="TextBox 9"/>
          <p:cNvSpPr txBox="1"/>
          <p:nvPr/>
        </p:nvSpPr>
        <p:spPr>
          <a:xfrm>
            <a:off x="1594296" y="6611779"/>
            <a:ext cx="3817089" cy="246221"/>
          </a:xfrm>
          <a:prstGeom prst="rect">
            <a:avLst/>
          </a:prstGeom>
          <a:noFill/>
        </p:spPr>
        <p:txBody>
          <a:bodyPr wrap="square" rtlCol="0">
            <a:spAutoFit/>
          </a:bodyPr>
          <a:lstStyle/>
          <a:p>
            <a:r>
              <a:rPr lang="en-GB" sz="1000" dirty="0">
                <a:solidFill>
                  <a:srgbClr val="0070C0"/>
                </a:solidFill>
                <a:latin typeface="ArumSans Regular"/>
              </a:rPr>
              <a:t>© McGraw-Hill Education 2015</a:t>
            </a:r>
          </a:p>
        </p:txBody>
      </p:sp>
      <p:sp>
        <p:nvSpPr>
          <p:cNvPr id="6" name="TextBox 5"/>
          <p:cNvSpPr txBox="1"/>
          <p:nvPr/>
        </p:nvSpPr>
        <p:spPr>
          <a:xfrm>
            <a:off x="-12825" y="692696"/>
            <a:ext cx="9144001" cy="5623078"/>
          </a:xfrm>
          <a:prstGeom prst="rect">
            <a:avLst/>
          </a:prstGeom>
          <a:noFill/>
        </p:spPr>
        <p:txBody>
          <a:bodyPr wrap="square" rtlCol="0">
            <a:spAutoFit/>
          </a:bodyPr>
          <a:lstStyle/>
          <a:p>
            <a:pPr lvl="1" algn="just">
              <a:lnSpc>
                <a:spcPct val="90000"/>
              </a:lnSpc>
              <a:spcBef>
                <a:spcPct val="20000"/>
              </a:spcBef>
            </a:pPr>
            <a:r>
              <a:rPr lang="en-GB" sz="2200" dirty="0">
                <a:latin typeface="Arial" panose="020B0604020202020204" pitchFamily="34" charset="0"/>
                <a:cs typeface="Arial" panose="020B0604020202020204" pitchFamily="34" charset="0"/>
              </a:rPr>
              <a:t>All businesses have assets. Assets can be broken down into two categories: tangible and intangible. You need to understand the difference between tangible and intangible assets to keep your accounting books and financial statements accurate.</a:t>
            </a:r>
          </a:p>
          <a:p>
            <a:pPr lvl="1" algn="just">
              <a:lnSpc>
                <a:spcPct val="90000"/>
              </a:lnSpc>
              <a:spcBef>
                <a:spcPct val="20000"/>
              </a:spcBef>
            </a:pPr>
            <a:endParaRPr lang="en-GB" altLang="en-US" sz="2200" b="1" dirty="0">
              <a:solidFill>
                <a:srgbClr val="FF0000"/>
              </a:solidFill>
              <a:latin typeface="Arial" panose="020B0604020202020204" pitchFamily="34" charset="0"/>
              <a:cs typeface="Arial" panose="020B0604020202020204" pitchFamily="34" charset="0"/>
            </a:endParaRPr>
          </a:p>
          <a:p>
            <a:pPr marL="342900" indent="-342900" algn="just">
              <a:lnSpc>
                <a:spcPct val="90000"/>
              </a:lnSpc>
              <a:spcBef>
                <a:spcPct val="20000"/>
              </a:spcBef>
              <a:buFont typeface="Arial" panose="020B0604020202020204" pitchFamily="34" charset="0"/>
              <a:buChar char="•"/>
            </a:pPr>
            <a:r>
              <a:rPr lang="en-GB" altLang="en-US" sz="2200" b="1" dirty="0">
                <a:solidFill>
                  <a:schemeClr val="tx2">
                    <a:lumMod val="60000"/>
                    <a:lumOff val="40000"/>
                  </a:schemeClr>
                </a:solidFill>
                <a:latin typeface="Arial" panose="020B0604020202020204" pitchFamily="34" charset="0"/>
                <a:cs typeface="Arial" panose="020B0604020202020204" pitchFamily="34" charset="0"/>
              </a:rPr>
              <a:t>Tangible assets</a:t>
            </a:r>
          </a:p>
          <a:p>
            <a:pPr lvl="1" algn="just">
              <a:lnSpc>
                <a:spcPct val="90000"/>
              </a:lnSpc>
              <a:spcBef>
                <a:spcPct val="20000"/>
              </a:spcBef>
            </a:pPr>
            <a:r>
              <a:rPr lang="en-GB" sz="2200" dirty="0">
                <a:latin typeface="Arial" panose="020B0604020202020204" pitchFamily="34" charset="0"/>
                <a:cs typeface="Arial" panose="020B0604020202020204" pitchFamily="34" charset="0"/>
              </a:rPr>
              <a:t>Tangible assets are physical items that add value to your business. Tangible assets include cash, land, equipment, vehicles, and inventory.</a:t>
            </a:r>
            <a:endParaRPr lang="en-GB" altLang="en-US" sz="2200" dirty="0">
              <a:latin typeface="Arial" panose="020B0604020202020204" pitchFamily="34" charset="0"/>
              <a:cs typeface="Arial" panose="020B0604020202020204" pitchFamily="34" charset="0"/>
            </a:endParaRPr>
          </a:p>
          <a:p>
            <a:pPr lvl="1" indent="-342900" algn="just">
              <a:lnSpc>
                <a:spcPct val="90000"/>
              </a:lnSpc>
              <a:spcBef>
                <a:spcPct val="20000"/>
              </a:spcBef>
              <a:buFont typeface="Arial" panose="020B0604020202020204" pitchFamily="34" charset="0"/>
              <a:buChar char="•"/>
            </a:pPr>
            <a:endParaRPr lang="en-GB" altLang="en-US" sz="2200" dirty="0">
              <a:latin typeface="Arial" panose="020B0604020202020204" pitchFamily="34" charset="0"/>
              <a:cs typeface="Arial" panose="020B0604020202020204" pitchFamily="34" charset="0"/>
            </a:endParaRPr>
          </a:p>
          <a:p>
            <a:pPr marL="342900" indent="-342900" algn="just">
              <a:lnSpc>
                <a:spcPct val="90000"/>
              </a:lnSpc>
              <a:spcBef>
                <a:spcPct val="20000"/>
              </a:spcBef>
              <a:buFont typeface="Arial" panose="020B0604020202020204" pitchFamily="34" charset="0"/>
              <a:buChar char="•"/>
            </a:pPr>
            <a:r>
              <a:rPr lang="en-GB" altLang="en-US" sz="2200" b="1" dirty="0">
                <a:solidFill>
                  <a:schemeClr val="tx2">
                    <a:lumMod val="60000"/>
                    <a:lumOff val="40000"/>
                  </a:schemeClr>
                </a:solidFill>
                <a:latin typeface="Arial" panose="020B0604020202020204" pitchFamily="34" charset="0"/>
                <a:cs typeface="Arial" panose="020B0604020202020204" pitchFamily="34" charset="0"/>
              </a:rPr>
              <a:t>Intangible assets</a:t>
            </a:r>
          </a:p>
          <a:p>
            <a:pPr lvl="1" algn="just">
              <a:lnSpc>
                <a:spcPct val="90000"/>
              </a:lnSpc>
              <a:spcBef>
                <a:spcPct val="20000"/>
              </a:spcBef>
            </a:pPr>
            <a:r>
              <a:rPr lang="en-GB" sz="2200" dirty="0">
                <a:latin typeface="Arial" panose="020B0604020202020204" pitchFamily="34" charset="0"/>
                <a:cs typeface="Arial" panose="020B0604020202020204" pitchFamily="34" charset="0"/>
              </a:rPr>
              <a:t>Unlike tangible assets, intangibles are non-physical items that add value to your business. Patents, trademarks, copyrights, and licenses are examples of intangible assets. Intangible assets are not easy to convert into cash. They are less liquid than tangible assets.</a:t>
            </a:r>
          </a:p>
          <a:p>
            <a:pPr algn="just"/>
            <a:endParaRPr lang="en-GB" dirty="0"/>
          </a:p>
          <a:p>
            <a:pPr algn="just"/>
            <a:endParaRPr lang="en-GB" dirty="0"/>
          </a:p>
        </p:txBody>
      </p:sp>
    </p:spTree>
    <p:extLst>
      <p:ext uri="{BB962C8B-B14F-4D97-AF65-F5344CB8AC3E}">
        <p14:creationId xmlns:p14="http://schemas.microsoft.com/office/powerpoint/2010/main" val="6542948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6515E-866A-57AD-9FB7-B6FD86D2A624}"/>
              </a:ext>
            </a:extLst>
          </p:cNvPr>
          <p:cNvSpPr>
            <a:spLocks noGrp="1"/>
          </p:cNvSpPr>
          <p:nvPr>
            <p:ph type="title"/>
          </p:nvPr>
        </p:nvSpPr>
        <p:spPr>
          <a:solidFill>
            <a:schemeClr val="tx2">
              <a:lumMod val="75000"/>
            </a:schemeClr>
          </a:solidFill>
        </p:spPr>
        <p:txBody>
          <a:bodyPr>
            <a:noAutofit/>
          </a:bodyPr>
          <a:lstStyle/>
          <a:p>
            <a:r>
              <a:rPr lang="en-GB" sz="3600" dirty="0">
                <a:solidFill>
                  <a:schemeClr val="tx2">
                    <a:lumMod val="20000"/>
                    <a:lumOff val="80000"/>
                  </a:schemeClr>
                </a:solidFill>
              </a:rPr>
              <a:t>Examples of tangible and intangible assets</a:t>
            </a:r>
          </a:p>
        </p:txBody>
      </p:sp>
      <p:sp>
        <p:nvSpPr>
          <p:cNvPr id="3" name="Text Placeholder 2">
            <a:extLst>
              <a:ext uri="{FF2B5EF4-FFF2-40B4-BE49-F238E27FC236}">
                <a16:creationId xmlns:a16="http://schemas.microsoft.com/office/drawing/2014/main" id="{C7182B9B-8349-7AC5-5307-69D9CCA8D783}"/>
              </a:ext>
            </a:extLst>
          </p:cNvPr>
          <p:cNvSpPr>
            <a:spLocks noGrp="1"/>
          </p:cNvSpPr>
          <p:nvPr>
            <p:ph type="body" idx="1"/>
          </p:nvPr>
        </p:nvSpPr>
        <p:spPr>
          <a:xfrm>
            <a:off x="457200" y="1476375"/>
            <a:ext cx="4040188" cy="639762"/>
          </a:xfrm>
          <a:solidFill>
            <a:schemeClr val="tx2">
              <a:lumMod val="20000"/>
              <a:lumOff val="80000"/>
            </a:schemeClr>
          </a:solidFill>
        </p:spPr>
        <p:txBody>
          <a:bodyPr/>
          <a:lstStyle/>
          <a:p>
            <a:pPr algn="ctr"/>
            <a:r>
              <a:rPr lang="en-GB" dirty="0">
                <a:solidFill>
                  <a:schemeClr val="tx2">
                    <a:lumMod val="75000"/>
                  </a:schemeClr>
                </a:solidFill>
              </a:rPr>
              <a:t>Tangible assets</a:t>
            </a:r>
          </a:p>
        </p:txBody>
      </p:sp>
      <p:sp>
        <p:nvSpPr>
          <p:cNvPr id="4" name="Content Placeholder 3">
            <a:extLst>
              <a:ext uri="{FF2B5EF4-FFF2-40B4-BE49-F238E27FC236}">
                <a16:creationId xmlns:a16="http://schemas.microsoft.com/office/drawing/2014/main" id="{A6DFD296-35A2-A5A4-54B2-2043C1A28655}"/>
              </a:ext>
            </a:extLst>
          </p:cNvPr>
          <p:cNvSpPr>
            <a:spLocks noGrp="1"/>
          </p:cNvSpPr>
          <p:nvPr>
            <p:ph sz="half" idx="2"/>
          </p:nvPr>
        </p:nvSpPr>
        <p:spPr>
          <a:solidFill>
            <a:schemeClr val="tx2">
              <a:lumMod val="75000"/>
            </a:schemeClr>
          </a:solidFill>
        </p:spPr>
        <p:txBody>
          <a:bodyPr>
            <a:normAutofit fontScale="92500" lnSpcReduction="10000"/>
          </a:bodyPr>
          <a:lstStyle/>
          <a:p>
            <a:r>
              <a:rPr lang="en-GB" dirty="0">
                <a:solidFill>
                  <a:schemeClr val="tx2">
                    <a:lumMod val="20000"/>
                    <a:lumOff val="80000"/>
                  </a:schemeClr>
                </a:solidFill>
              </a:rPr>
              <a:t>Cash</a:t>
            </a:r>
          </a:p>
          <a:p>
            <a:r>
              <a:rPr lang="en-GB" dirty="0">
                <a:solidFill>
                  <a:schemeClr val="tx2">
                    <a:lumMod val="20000"/>
                    <a:lumOff val="80000"/>
                  </a:schemeClr>
                </a:solidFill>
              </a:rPr>
              <a:t>Land</a:t>
            </a:r>
          </a:p>
          <a:p>
            <a:r>
              <a:rPr lang="en-GB" dirty="0">
                <a:solidFill>
                  <a:schemeClr val="tx2">
                    <a:lumMod val="20000"/>
                    <a:lumOff val="80000"/>
                  </a:schemeClr>
                </a:solidFill>
              </a:rPr>
              <a:t>Equipment</a:t>
            </a:r>
          </a:p>
          <a:p>
            <a:r>
              <a:rPr lang="en-GB" dirty="0">
                <a:solidFill>
                  <a:schemeClr val="tx2">
                    <a:lumMod val="20000"/>
                    <a:lumOff val="80000"/>
                  </a:schemeClr>
                </a:solidFill>
              </a:rPr>
              <a:t>Inventory of stock</a:t>
            </a:r>
          </a:p>
          <a:p>
            <a:r>
              <a:rPr lang="en-GB" dirty="0">
                <a:solidFill>
                  <a:schemeClr val="tx2">
                    <a:lumMod val="20000"/>
                    <a:lumOff val="80000"/>
                  </a:schemeClr>
                </a:solidFill>
              </a:rPr>
              <a:t>Machinery</a:t>
            </a:r>
          </a:p>
          <a:p>
            <a:r>
              <a:rPr lang="en-GB" dirty="0">
                <a:solidFill>
                  <a:schemeClr val="tx2">
                    <a:lumMod val="20000"/>
                    <a:lumOff val="80000"/>
                  </a:schemeClr>
                </a:solidFill>
              </a:rPr>
              <a:t>Furniture</a:t>
            </a:r>
          </a:p>
          <a:p>
            <a:r>
              <a:rPr lang="en-GB" dirty="0">
                <a:solidFill>
                  <a:schemeClr val="tx2">
                    <a:lumMod val="20000"/>
                    <a:lumOff val="80000"/>
                  </a:schemeClr>
                </a:solidFill>
              </a:rPr>
              <a:t>Fixtures, and fittings</a:t>
            </a:r>
          </a:p>
          <a:p>
            <a:r>
              <a:rPr lang="en-GB" dirty="0">
                <a:solidFill>
                  <a:schemeClr val="tx2">
                    <a:lumMod val="20000"/>
                    <a:lumOff val="80000"/>
                  </a:schemeClr>
                </a:solidFill>
              </a:rPr>
              <a:t>Shares</a:t>
            </a:r>
          </a:p>
          <a:p>
            <a:r>
              <a:rPr lang="en-GB" dirty="0">
                <a:solidFill>
                  <a:schemeClr val="tx2">
                    <a:lumMod val="20000"/>
                    <a:lumOff val="80000"/>
                  </a:schemeClr>
                </a:solidFill>
              </a:rPr>
              <a:t>Bonds</a:t>
            </a:r>
          </a:p>
        </p:txBody>
      </p:sp>
      <p:sp>
        <p:nvSpPr>
          <p:cNvPr id="5" name="Text Placeholder 4">
            <a:extLst>
              <a:ext uri="{FF2B5EF4-FFF2-40B4-BE49-F238E27FC236}">
                <a16:creationId xmlns:a16="http://schemas.microsoft.com/office/drawing/2014/main" id="{14537A49-8A4E-AEF2-0B5B-58AB829DC2FB}"/>
              </a:ext>
            </a:extLst>
          </p:cNvPr>
          <p:cNvSpPr>
            <a:spLocks noGrp="1"/>
          </p:cNvSpPr>
          <p:nvPr>
            <p:ph type="body" sz="quarter" idx="3"/>
          </p:nvPr>
        </p:nvSpPr>
        <p:spPr>
          <a:xfrm>
            <a:off x="4645025" y="1474788"/>
            <a:ext cx="4041775" cy="639762"/>
          </a:xfrm>
          <a:solidFill>
            <a:schemeClr val="tx2">
              <a:lumMod val="75000"/>
            </a:schemeClr>
          </a:solidFill>
        </p:spPr>
        <p:txBody>
          <a:bodyPr/>
          <a:lstStyle/>
          <a:p>
            <a:pPr algn="ctr"/>
            <a:r>
              <a:rPr lang="en-GB" dirty="0">
                <a:solidFill>
                  <a:schemeClr val="tx2">
                    <a:lumMod val="20000"/>
                    <a:lumOff val="80000"/>
                  </a:schemeClr>
                </a:solidFill>
              </a:rPr>
              <a:t>Intangible assets</a:t>
            </a:r>
          </a:p>
        </p:txBody>
      </p:sp>
      <p:sp>
        <p:nvSpPr>
          <p:cNvPr id="6" name="Content Placeholder 5">
            <a:extLst>
              <a:ext uri="{FF2B5EF4-FFF2-40B4-BE49-F238E27FC236}">
                <a16:creationId xmlns:a16="http://schemas.microsoft.com/office/drawing/2014/main" id="{91EBBCE3-D341-2D8A-A03A-F1A704D4B3E6}"/>
              </a:ext>
            </a:extLst>
          </p:cNvPr>
          <p:cNvSpPr>
            <a:spLocks noGrp="1"/>
          </p:cNvSpPr>
          <p:nvPr>
            <p:ph sz="quarter" idx="4"/>
          </p:nvPr>
        </p:nvSpPr>
        <p:spPr>
          <a:solidFill>
            <a:schemeClr val="tx2">
              <a:lumMod val="20000"/>
              <a:lumOff val="80000"/>
            </a:schemeClr>
          </a:solidFill>
        </p:spPr>
        <p:txBody>
          <a:bodyPr>
            <a:normAutofit fontScale="92500" lnSpcReduction="10000"/>
          </a:bodyPr>
          <a:lstStyle/>
          <a:p>
            <a:r>
              <a:rPr lang="en-GB" dirty="0">
                <a:solidFill>
                  <a:schemeClr val="tx2">
                    <a:lumMod val="75000"/>
                  </a:schemeClr>
                </a:solidFill>
              </a:rPr>
              <a:t>Patents</a:t>
            </a:r>
          </a:p>
          <a:p>
            <a:r>
              <a:rPr lang="en-GB" dirty="0">
                <a:solidFill>
                  <a:schemeClr val="tx2">
                    <a:lumMod val="75000"/>
                  </a:schemeClr>
                </a:solidFill>
              </a:rPr>
              <a:t>Trademarks</a:t>
            </a:r>
          </a:p>
          <a:p>
            <a:r>
              <a:rPr lang="en-GB" dirty="0">
                <a:solidFill>
                  <a:schemeClr val="tx2">
                    <a:lumMod val="75000"/>
                  </a:schemeClr>
                </a:solidFill>
              </a:rPr>
              <a:t>Copyrights</a:t>
            </a:r>
          </a:p>
          <a:p>
            <a:r>
              <a:rPr lang="en-GB" dirty="0">
                <a:solidFill>
                  <a:schemeClr val="tx2">
                    <a:lumMod val="75000"/>
                  </a:schemeClr>
                </a:solidFill>
              </a:rPr>
              <a:t>Brand recognition</a:t>
            </a:r>
          </a:p>
          <a:p>
            <a:r>
              <a:rPr lang="en-GB" dirty="0">
                <a:solidFill>
                  <a:schemeClr val="tx2">
                    <a:lumMod val="75000"/>
                  </a:schemeClr>
                </a:solidFill>
              </a:rPr>
              <a:t>Internet domain names</a:t>
            </a:r>
          </a:p>
          <a:p>
            <a:r>
              <a:rPr lang="en-GB" dirty="0">
                <a:solidFill>
                  <a:schemeClr val="tx2">
                    <a:lumMod val="75000"/>
                  </a:schemeClr>
                </a:solidFill>
              </a:rPr>
              <a:t>Goodwill</a:t>
            </a:r>
          </a:p>
          <a:p>
            <a:r>
              <a:rPr lang="en-GB" dirty="0">
                <a:solidFill>
                  <a:schemeClr val="tx2">
                    <a:lumMod val="75000"/>
                  </a:schemeClr>
                </a:solidFill>
              </a:rPr>
              <a:t>Employment contracts</a:t>
            </a:r>
          </a:p>
          <a:p>
            <a:r>
              <a:rPr lang="en-GB" dirty="0">
                <a:solidFill>
                  <a:schemeClr val="tx2">
                    <a:lumMod val="75000"/>
                  </a:schemeClr>
                </a:solidFill>
              </a:rPr>
              <a:t>Customer lists</a:t>
            </a:r>
          </a:p>
        </p:txBody>
      </p:sp>
    </p:spTree>
    <p:extLst>
      <p:ext uri="{BB962C8B-B14F-4D97-AF65-F5344CB8AC3E}">
        <p14:creationId xmlns:p14="http://schemas.microsoft.com/office/powerpoint/2010/main" val="1249256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15515" y="71767"/>
            <a:ext cx="8712969" cy="620688"/>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2">
                    <a:lumMod val="20000"/>
                    <a:lumOff val="80000"/>
                  </a:schemeClr>
                </a:solidFill>
                <a:latin typeface="+mj-lt"/>
              </a:rPr>
              <a:t>Tangible assets</a:t>
            </a:r>
          </a:p>
        </p:txBody>
      </p:sp>
      <p:sp>
        <p:nvSpPr>
          <p:cNvPr id="3" name="TextBox 2"/>
          <p:cNvSpPr txBox="1"/>
          <p:nvPr/>
        </p:nvSpPr>
        <p:spPr>
          <a:xfrm>
            <a:off x="1835696" y="1340768"/>
            <a:ext cx="6912768" cy="261610"/>
          </a:xfrm>
          <a:prstGeom prst="rect">
            <a:avLst/>
          </a:prstGeom>
          <a:noFill/>
        </p:spPr>
        <p:txBody>
          <a:bodyPr wrap="square" rtlCol="0">
            <a:spAutoFit/>
          </a:bodyPr>
          <a:lstStyle/>
          <a:p>
            <a:endParaRPr lang="en-GB" sz="1100" dirty="0"/>
          </a:p>
        </p:txBody>
      </p:sp>
      <p:sp>
        <p:nvSpPr>
          <p:cNvPr id="10" name="TextBox 9"/>
          <p:cNvSpPr txBox="1"/>
          <p:nvPr/>
        </p:nvSpPr>
        <p:spPr>
          <a:xfrm>
            <a:off x="1594296" y="6611779"/>
            <a:ext cx="3817089" cy="246221"/>
          </a:xfrm>
          <a:prstGeom prst="rect">
            <a:avLst/>
          </a:prstGeom>
          <a:noFill/>
        </p:spPr>
        <p:txBody>
          <a:bodyPr wrap="square" rtlCol="0">
            <a:spAutoFit/>
          </a:bodyPr>
          <a:lstStyle/>
          <a:p>
            <a:r>
              <a:rPr lang="en-GB" sz="1000" dirty="0">
                <a:solidFill>
                  <a:srgbClr val="0070C0"/>
                </a:solidFill>
                <a:latin typeface="ArumSans Regular"/>
              </a:rPr>
              <a:t>© McGraw-Hill Education 2015</a:t>
            </a:r>
          </a:p>
        </p:txBody>
      </p:sp>
      <p:sp>
        <p:nvSpPr>
          <p:cNvPr id="6" name="TextBox 5"/>
          <p:cNvSpPr txBox="1"/>
          <p:nvPr/>
        </p:nvSpPr>
        <p:spPr>
          <a:xfrm>
            <a:off x="215516" y="922160"/>
            <a:ext cx="8712968" cy="5013680"/>
          </a:xfrm>
          <a:prstGeom prst="rect">
            <a:avLst/>
          </a:prstGeom>
          <a:noFill/>
        </p:spPr>
        <p:txBody>
          <a:bodyPr wrap="square" rtlCol="0">
            <a:spAutoFit/>
          </a:bodyPr>
          <a:lstStyle/>
          <a:p>
            <a:pPr lvl="1" algn="just">
              <a:lnSpc>
                <a:spcPct val="90000"/>
              </a:lnSpc>
              <a:spcBef>
                <a:spcPct val="20000"/>
              </a:spcBef>
            </a:pPr>
            <a:r>
              <a:rPr lang="en-GB" sz="2200" dirty="0">
                <a:latin typeface="Arial" panose="020B0604020202020204" pitchFamily="34" charset="0"/>
                <a:cs typeface="Arial" panose="020B0604020202020204" pitchFamily="34" charset="0"/>
              </a:rPr>
              <a:t>Tangible assets can be further broken down into two categories: non – current and current assets.</a:t>
            </a:r>
          </a:p>
          <a:p>
            <a:pPr lvl="1" algn="just">
              <a:lnSpc>
                <a:spcPct val="90000"/>
              </a:lnSpc>
              <a:spcBef>
                <a:spcPct val="20000"/>
              </a:spcBef>
            </a:pPr>
            <a:endParaRPr lang="en-GB" sz="2200" dirty="0">
              <a:latin typeface="Arial" panose="020B0604020202020204" pitchFamily="34" charset="0"/>
              <a:cs typeface="Arial" panose="020B0604020202020204" pitchFamily="34" charset="0"/>
            </a:endParaRPr>
          </a:p>
          <a:p>
            <a:pPr marL="342900" indent="-342900" algn="just">
              <a:lnSpc>
                <a:spcPct val="90000"/>
              </a:lnSpc>
              <a:spcBef>
                <a:spcPct val="20000"/>
              </a:spcBef>
              <a:buFont typeface="Arial" panose="020B0604020202020204" pitchFamily="34" charset="0"/>
              <a:buChar char="•"/>
            </a:pPr>
            <a:r>
              <a:rPr lang="en-GB" altLang="en-US" sz="2200" b="1" dirty="0">
                <a:solidFill>
                  <a:schemeClr val="tx2">
                    <a:lumMod val="40000"/>
                    <a:lumOff val="60000"/>
                  </a:schemeClr>
                </a:solidFill>
                <a:latin typeface="Arial" panose="020B0604020202020204" pitchFamily="34" charset="0"/>
                <a:cs typeface="Arial" panose="020B0604020202020204" pitchFamily="34" charset="0"/>
              </a:rPr>
              <a:t>Non-current assets</a:t>
            </a:r>
          </a:p>
          <a:p>
            <a:pPr lvl="1" algn="just">
              <a:lnSpc>
                <a:spcPct val="90000"/>
              </a:lnSpc>
              <a:spcBef>
                <a:spcPct val="20000"/>
              </a:spcBef>
            </a:pPr>
            <a:r>
              <a:rPr lang="en-GB" sz="2200" dirty="0">
                <a:latin typeface="Arial" panose="020B0604020202020204" pitchFamily="34" charset="0"/>
                <a:cs typeface="Arial" panose="020B0604020202020204" pitchFamily="34" charset="0"/>
              </a:rPr>
              <a:t>are long-term assets that will not be converted into cash within one year. Buildings, land, and equipment are examples of non-current assets.</a:t>
            </a:r>
          </a:p>
          <a:p>
            <a:endParaRPr lang="en-GB" dirty="0">
              <a:latin typeface="Arial" panose="020B0604020202020204" pitchFamily="34" charset="0"/>
              <a:cs typeface="Arial" panose="020B0604020202020204" pitchFamily="34" charset="0"/>
            </a:endParaRPr>
          </a:p>
          <a:p>
            <a:pPr marL="342900" indent="-342900" algn="just">
              <a:lnSpc>
                <a:spcPct val="90000"/>
              </a:lnSpc>
              <a:spcBef>
                <a:spcPct val="20000"/>
              </a:spcBef>
              <a:buFont typeface="Arial" panose="020B0604020202020204" pitchFamily="34" charset="0"/>
              <a:buChar char="•"/>
            </a:pPr>
            <a:r>
              <a:rPr lang="en-GB" sz="2200" b="1" dirty="0">
                <a:solidFill>
                  <a:schemeClr val="tx2">
                    <a:lumMod val="40000"/>
                    <a:lumOff val="60000"/>
                  </a:schemeClr>
                </a:solidFill>
                <a:latin typeface="Arial" panose="020B0604020202020204" pitchFamily="34" charset="0"/>
                <a:cs typeface="Arial" panose="020B0604020202020204" pitchFamily="34" charset="0"/>
              </a:rPr>
              <a:t>Current assets </a:t>
            </a:r>
          </a:p>
          <a:p>
            <a:pPr lvl="1" algn="just">
              <a:lnSpc>
                <a:spcPct val="90000"/>
              </a:lnSpc>
              <a:spcBef>
                <a:spcPct val="20000"/>
              </a:spcBef>
            </a:pPr>
            <a:r>
              <a:rPr lang="en-GB" sz="2200" dirty="0">
                <a:latin typeface="Arial" panose="020B0604020202020204" pitchFamily="34" charset="0"/>
                <a:cs typeface="Arial" panose="020B0604020202020204" pitchFamily="34" charset="0"/>
              </a:rPr>
              <a:t>on the other hand, are liquid items that would easily be converted into cash within one year. These assets are more liquid than non-current assets. Cash, inventory, and accounts receivable are examples of current assets.</a:t>
            </a:r>
          </a:p>
          <a:p>
            <a:pPr lvl="1" algn="just">
              <a:lnSpc>
                <a:spcPct val="90000"/>
              </a:lnSpc>
              <a:spcBef>
                <a:spcPct val="20000"/>
              </a:spcBef>
            </a:pPr>
            <a:endParaRPr lang="en-GB" sz="2200" dirty="0">
              <a:latin typeface="Arial" panose="020B0604020202020204" pitchFamily="34" charset="0"/>
              <a:cs typeface="Arial" panose="020B0604020202020204" pitchFamily="34" charset="0"/>
            </a:endParaRPr>
          </a:p>
          <a:p>
            <a:pPr algn="just"/>
            <a:endParaRPr lang="en-GB" dirty="0"/>
          </a:p>
        </p:txBody>
      </p:sp>
    </p:spTree>
    <p:extLst>
      <p:ext uri="{BB962C8B-B14F-4D97-AF65-F5344CB8AC3E}">
        <p14:creationId xmlns:p14="http://schemas.microsoft.com/office/powerpoint/2010/main" val="3254335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1" cy="76470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2">
                    <a:lumMod val="20000"/>
                    <a:lumOff val="80000"/>
                  </a:schemeClr>
                </a:solidFill>
                <a:latin typeface="Arial" panose="020B0604020202020204" pitchFamily="34" charset="0"/>
                <a:cs typeface="Arial" panose="020B0604020202020204" pitchFamily="34" charset="0"/>
              </a:rPr>
              <a:t>Non-current assets</a:t>
            </a:r>
          </a:p>
        </p:txBody>
      </p:sp>
      <p:sp>
        <p:nvSpPr>
          <p:cNvPr id="3" name="TextBox 2"/>
          <p:cNvSpPr txBox="1"/>
          <p:nvPr/>
        </p:nvSpPr>
        <p:spPr>
          <a:xfrm>
            <a:off x="1835696" y="1340768"/>
            <a:ext cx="6912768" cy="261610"/>
          </a:xfrm>
          <a:prstGeom prst="rect">
            <a:avLst/>
          </a:prstGeom>
          <a:noFill/>
        </p:spPr>
        <p:txBody>
          <a:bodyPr wrap="square" rtlCol="0">
            <a:spAutoFit/>
          </a:bodyPr>
          <a:lstStyle/>
          <a:p>
            <a:endParaRPr lang="en-GB" sz="1100" dirty="0"/>
          </a:p>
        </p:txBody>
      </p:sp>
      <p:sp>
        <p:nvSpPr>
          <p:cNvPr id="10" name="TextBox 9"/>
          <p:cNvSpPr txBox="1"/>
          <p:nvPr/>
        </p:nvSpPr>
        <p:spPr>
          <a:xfrm>
            <a:off x="1594296" y="6611779"/>
            <a:ext cx="3817089" cy="246221"/>
          </a:xfrm>
          <a:prstGeom prst="rect">
            <a:avLst/>
          </a:prstGeom>
          <a:noFill/>
        </p:spPr>
        <p:txBody>
          <a:bodyPr wrap="square" rtlCol="0">
            <a:spAutoFit/>
          </a:bodyPr>
          <a:lstStyle/>
          <a:p>
            <a:r>
              <a:rPr lang="en-GB" sz="1000" dirty="0">
                <a:solidFill>
                  <a:srgbClr val="0070C0"/>
                </a:solidFill>
                <a:latin typeface="ArumSans Regular"/>
              </a:rPr>
              <a:t>© McGraw-Hill Education 2015</a:t>
            </a:r>
          </a:p>
        </p:txBody>
      </p:sp>
      <p:sp>
        <p:nvSpPr>
          <p:cNvPr id="6" name="TextBox 5"/>
          <p:cNvSpPr txBox="1"/>
          <p:nvPr/>
        </p:nvSpPr>
        <p:spPr>
          <a:xfrm>
            <a:off x="557039" y="939457"/>
            <a:ext cx="8136904" cy="5918543"/>
          </a:xfrm>
          <a:prstGeom prst="rect">
            <a:avLst/>
          </a:prstGeom>
          <a:noFill/>
        </p:spPr>
        <p:txBody>
          <a:bodyPr wrap="square" rtlCol="0">
            <a:spAutoFit/>
          </a:bodyPr>
          <a:lstStyle/>
          <a:p>
            <a:pPr marL="342900" indent="-342900" algn="just">
              <a:lnSpc>
                <a:spcPct val="90000"/>
              </a:lnSpc>
              <a:spcBef>
                <a:spcPct val="20000"/>
              </a:spcBef>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342900" indent="-342900" algn="just">
              <a:lnSpc>
                <a:spcPct val="90000"/>
              </a:lnSpc>
              <a:spcBef>
                <a:spcPct val="20000"/>
              </a:spcBef>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342900" indent="-342900" algn="just">
              <a:lnSpc>
                <a:spcPct val="90000"/>
              </a:lnSpc>
              <a:spcBef>
                <a:spcPct val="20000"/>
              </a:spcBef>
              <a:buFont typeface="Arial" panose="020B0604020202020204" pitchFamily="34" charset="0"/>
              <a:buChar char="•"/>
            </a:pPr>
            <a:r>
              <a:rPr lang="en-GB" sz="2800" dirty="0">
                <a:latin typeface="Arial" panose="020B0604020202020204" pitchFamily="34" charset="0"/>
                <a:cs typeface="Arial" panose="020B0604020202020204" pitchFamily="34" charset="0"/>
              </a:rPr>
              <a:t>Non-current assets are to be measured in line with the double entry system at cost.</a:t>
            </a:r>
          </a:p>
          <a:p>
            <a:pPr marL="800100" lvl="1" indent="-342900" algn="just">
              <a:lnSpc>
                <a:spcPct val="90000"/>
              </a:lnSpc>
              <a:spcBef>
                <a:spcPct val="20000"/>
              </a:spcBef>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342900" indent="-342900" algn="just">
              <a:lnSpc>
                <a:spcPct val="90000"/>
              </a:lnSpc>
              <a:spcBef>
                <a:spcPct val="20000"/>
              </a:spcBef>
              <a:buFont typeface="Arial" panose="020B0604020202020204" pitchFamily="34" charset="0"/>
              <a:buChar char="•"/>
            </a:pPr>
            <a:r>
              <a:rPr lang="en-GB" sz="2800" dirty="0">
                <a:latin typeface="Arial" panose="020B0604020202020204" pitchFamily="34" charset="0"/>
                <a:cs typeface="Arial" panose="020B0604020202020204" pitchFamily="34" charset="0"/>
              </a:rPr>
              <a:t>Remember, we classify expenditure as revenue or capital expenditure. Capital expenditure is the money spent on buying an asset, but it also includes cost of improving (not maintaining) the asset and as such be added to the cost (purchase price) of the asset.</a:t>
            </a:r>
          </a:p>
          <a:p>
            <a:pPr marL="800100" lvl="1" indent="-342900" algn="just">
              <a:lnSpc>
                <a:spcPct val="90000"/>
              </a:lnSpc>
              <a:spcBef>
                <a:spcPct val="20000"/>
              </a:spcBef>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lvl="1" algn="just">
              <a:lnSpc>
                <a:spcPct val="90000"/>
              </a:lnSpc>
              <a:spcBef>
                <a:spcPct val="20000"/>
              </a:spcBef>
            </a:pPr>
            <a:endParaRPr lang="en-GB" sz="2200" dirty="0">
              <a:latin typeface="Arial" panose="020B0604020202020204" pitchFamily="34" charset="0"/>
              <a:cs typeface="Arial" panose="020B0604020202020204" pitchFamily="34" charset="0"/>
            </a:endParaRPr>
          </a:p>
          <a:p>
            <a:endParaRPr lang="en-GB" dirty="0"/>
          </a:p>
          <a:p>
            <a:pPr algn="just"/>
            <a:endParaRPr lang="en-GB" dirty="0"/>
          </a:p>
        </p:txBody>
      </p:sp>
    </p:spTree>
    <p:extLst>
      <p:ext uri="{BB962C8B-B14F-4D97-AF65-F5344CB8AC3E}">
        <p14:creationId xmlns:p14="http://schemas.microsoft.com/office/powerpoint/2010/main" val="5828242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1" cy="76470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2">
                    <a:lumMod val="20000"/>
                    <a:lumOff val="80000"/>
                  </a:schemeClr>
                </a:solidFill>
                <a:latin typeface="Arial" panose="020B0604020202020204" pitchFamily="34" charset="0"/>
                <a:cs typeface="Arial" panose="020B0604020202020204" pitchFamily="34" charset="0"/>
              </a:rPr>
              <a:t>Depreciation of Non-current assets</a:t>
            </a:r>
          </a:p>
        </p:txBody>
      </p:sp>
      <p:sp>
        <p:nvSpPr>
          <p:cNvPr id="3" name="TextBox 2"/>
          <p:cNvSpPr txBox="1"/>
          <p:nvPr/>
        </p:nvSpPr>
        <p:spPr>
          <a:xfrm>
            <a:off x="1835696" y="1340768"/>
            <a:ext cx="6912768" cy="261610"/>
          </a:xfrm>
          <a:prstGeom prst="rect">
            <a:avLst/>
          </a:prstGeom>
          <a:noFill/>
        </p:spPr>
        <p:txBody>
          <a:bodyPr wrap="square" rtlCol="0">
            <a:spAutoFit/>
          </a:bodyPr>
          <a:lstStyle/>
          <a:p>
            <a:endParaRPr lang="en-GB" sz="1100" dirty="0"/>
          </a:p>
        </p:txBody>
      </p:sp>
      <p:sp>
        <p:nvSpPr>
          <p:cNvPr id="10" name="TextBox 9"/>
          <p:cNvSpPr txBox="1"/>
          <p:nvPr/>
        </p:nvSpPr>
        <p:spPr>
          <a:xfrm>
            <a:off x="1594296" y="6611779"/>
            <a:ext cx="3817089" cy="246221"/>
          </a:xfrm>
          <a:prstGeom prst="rect">
            <a:avLst/>
          </a:prstGeom>
          <a:noFill/>
        </p:spPr>
        <p:txBody>
          <a:bodyPr wrap="square" rtlCol="0">
            <a:spAutoFit/>
          </a:bodyPr>
          <a:lstStyle/>
          <a:p>
            <a:r>
              <a:rPr lang="en-GB" sz="1000" dirty="0">
                <a:solidFill>
                  <a:srgbClr val="0070C0"/>
                </a:solidFill>
                <a:latin typeface="ArumSans Regular"/>
              </a:rPr>
              <a:t>© McGraw-Hill Education 2015</a:t>
            </a:r>
          </a:p>
        </p:txBody>
      </p:sp>
      <p:sp>
        <p:nvSpPr>
          <p:cNvPr id="6" name="TextBox 5"/>
          <p:cNvSpPr txBox="1"/>
          <p:nvPr/>
        </p:nvSpPr>
        <p:spPr>
          <a:xfrm>
            <a:off x="14000" y="1052736"/>
            <a:ext cx="8515776" cy="5081391"/>
          </a:xfrm>
          <a:prstGeom prst="rect">
            <a:avLst/>
          </a:prstGeom>
          <a:noFill/>
        </p:spPr>
        <p:txBody>
          <a:bodyPr wrap="square" rtlCol="0">
            <a:spAutoFit/>
          </a:bodyPr>
          <a:lstStyle/>
          <a:p>
            <a:pPr marL="800100" lvl="1" indent="-342900" algn="just">
              <a:lnSpc>
                <a:spcPct val="90000"/>
              </a:lnSpc>
              <a:spcBef>
                <a:spcPct val="20000"/>
              </a:spcBef>
              <a:buFont typeface="Arial" panose="020B0604020202020204" pitchFamily="34" charset="0"/>
              <a:buChar char="•"/>
            </a:pPr>
            <a:r>
              <a:rPr lang="en-GB" sz="2200" dirty="0">
                <a:latin typeface="Arial" panose="020B0604020202020204" pitchFamily="34" charset="0"/>
                <a:cs typeface="Arial" panose="020B0604020202020204" pitchFamily="34" charset="0"/>
              </a:rPr>
              <a:t>As Non-current assets have a useful life of over a year, they are accounted for over their useful life – a process referred to as depreciation.</a:t>
            </a:r>
          </a:p>
          <a:p>
            <a:pPr marL="800100" lvl="1" indent="-342900" algn="just">
              <a:lnSpc>
                <a:spcPct val="90000"/>
              </a:lnSpc>
              <a:spcBef>
                <a:spcPct val="20000"/>
              </a:spcBef>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800100" lvl="1" indent="-342900" algn="just">
              <a:lnSpc>
                <a:spcPct val="90000"/>
              </a:lnSpc>
              <a:spcBef>
                <a:spcPct val="20000"/>
              </a:spcBef>
              <a:buFont typeface="Arial" panose="020B0604020202020204" pitchFamily="34" charset="0"/>
              <a:buChar char="•"/>
            </a:pPr>
            <a:r>
              <a:rPr lang="en-GB" sz="2200" dirty="0">
                <a:latin typeface="Arial" panose="020B0604020202020204" pitchFamily="34" charset="0"/>
                <a:cs typeface="Arial" panose="020B0604020202020204" pitchFamily="34" charset="0"/>
              </a:rPr>
              <a:t>Non-current assets are depreciated. </a:t>
            </a:r>
            <a:r>
              <a:rPr lang="en-GB" sz="2200" b="1" dirty="0">
                <a:solidFill>
                  <a:schemeClr val="tx2">
                    <a:lumMod val="40000"/>
                    <a:lumOff val="60000"/>
                  </a:schemeClr>
                </a:solidFill>
                <a:latin typeface="Arial" panose="020B0604020202020204" pitchFamily="34" charset="0"/>
                <a:cs typeface="Arial" panose="020B0604020202020204" pitchFamily="34" charset="0"/>
              </a:rPr>
              <a:t>Depreciation</a:t>
            </a:r>
            <a:r>
              <a:rPr lang="en-GB" sz="2200" dirty="0">
                <a:latin typeface="Arial" panose="020B0604020202020204" pitchFamily="34" charset="0"/>
                <a:cs typeface="Arial" panose="020B0604020202020204" pitchFamily="34" charset="0"/>
              </a:rPr>
              <a:t> is the process of allocating a Non-current asset’s cost to ‘expenses’ over the course of its useful life.</a:t>
            </a:r>
          </a:p>
          <a:p>
            <a:pPr marL="800100" lvl="1" indent="-342900" algn="just">
              <a:lnSpc>
                <a:spcPct val="90000"/>
              </a:lnSpc>
              <a:spcBef>
                <a:spcPct val="20000"/>
              </a:spcBef>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800100" lvl="1" indent="-342900" algn="just">
              <a:lnSpc>
                <a:spcPct val="90000"/>
              </a:lnSpc>
              <a:spcBef>
                <a:spcPct val="20000"/>
              </a:spcBef>
              <a:buFont typeface="Arial" panose="020B0604020202020204" pitchFamily="34" charset="0"/>
              <a:buChar char="•"/>
            </a:pPr>
            <a:r>
              <a:rPr lang="en-GB" sz="2200" dirty="0">
                <a:latin typeface="Arial" panose="020B0604020202020204" pitchFamily="34" charset="0"/>
                <a:cs typeface="Arial" panose="020B0604020202020204" pitchFamily="34" charset="0"/>
              </a:rPr>
              <a:t>There are two main types of depreciation that would be considered on this module:</a:t>
            </a:r>
          </a:p>
          <a:p>
            <a:pPr marL="1257300" lvl="2" indent="-342900" algn="just">
              <a:lnSpc>
                <a:spcPct val="90000"/>
              </a:lnSpc>
              <a:spcBef>
                <a:spcPct val="20000"/>
              </a:spcBef>
              <a:buFont typeface="Arial" panose="020B0604020202020204" pitchFamily="34" charset="0"/>
              <a:buChar char="•"/>
            </a:pPr>
            <a:r>
              <a:rPr lang="en-GB" sz="2200" dirty="0">
                <a:latin typeface="Arial" panose="020B0604020202020204" pitchFamily="34" charset="0"/>
                <a:cs typeface="Arial" panose="020B0604020202020204" pitchFamily="34" charset="0"/>
              </a:rPr>
              <a:t>Straight line method</a:t>
            </a:r>
          </a:p>
          <a:p>
            <a:pPr marL="1257300" lvl="2" indent="-342900" algn="just">
              <a:lnSpc>
                <a:spcPct val="90000"/>
              </a:lnSpc>
              <a:spcBef>
                <a:spcPct val="20000"/>
              </a:spcBef>
              <a:buFont typeface="Arial" panose="020B0604020202020204" pitchFamily="34" charset="0"/>
              <a:buChar char="•"/>
            </a:pPr>
            <a:r>
              <a:rPr lang="en-GB" sz="2200" dirty="0">
                <a:latin typeface="Arial" panose="020B0604020202020204" pitchFamily="34" charset="0"/>
                <a:cs typeface="Arial" panose="020B0604020202020204" pitchFamily="34" charset="0"/>
              </a:rPr>
              <a:t>Reducing balance method of depreciation</a:t>
            </a:r>
          </a:p>
          <a:p>
            <a:pPr lvl="1" algn="just">
              <a:lnSpc>
                <a:spcPct val="90000"/>
              </a:lnSpc>
              <a:spcBef>
                <a:spcPct val="20000"/>
              </a:spcBef>
            </a:pPr>
            <a:endParaRPr lang="en-GB" sz="2200" dirty="0">
              <a:latin typeface="Arial" panose="020B0604020202020204" pitchFamily="34" charset="0"/>
              <a:cs typeface="Arial" panose="020B0604020202020204" pitchFamily="34" charset="0"/>
            </a:endParaRPr>
          </a:p>
          <a:p>
            <a:endParaRPr lang="en-GB" dirty="0"/>
          </a:p>
          <a:p>
            <a:pPr algn="just"/>
            <a:endParaRPr lang="en-GB" dirty="0"/>
          </a:p>
        </p:txBody>
      </p:sp>
    </p:spTree>
    <p:extLst>
      <p:ext uri="{BB962C8B-B14F-4D97-AF65-F5344CB8AC3E}">
        <p14:creationId xmlns:p14="http://schemas.microsoft.com/office/powerpoint/2010/main" val="11371341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46" name="object 46"/>
              <p:cNvSpPr txBox="1"/>
              <p:nvPr/>
            </p:nvSpPr>
            <p:spPr>
              <a:xfrm>
                <a:off x="395536" y="1196752"/>
                <a:ext cx="8640959" cy="5093446"/>
              </a:xfrm>
              <a:prstGeom prst="rect">
                <a:avLst/>
              </a:prstGeom>
            </p:spPr>
            <p:txBody>
              <a:bodyPr vert="horz" wrap="square" lIns="0" tIns="12700" rIns="0" bIns="0" rtlCol="0">
                <a:spAutoFit/>
              </a:bodyPr>
              <a:lstStyle/>
              <a:p>
                <a:pPr marL="12700" marR="5080" algn="just">
                  <a:lnSpc>
                    <a:spcPct val="100000"/>
                  </a:lnSpc>
                  <a:spcBef>
                    <a:spcPts val="100"/>
                  </a:spcBef>
                </a:pPr>
                <a:r>
                  <a:rPr lang="en-GB" sz="2400" dirty="0">
                    <a:latin typeface="+mj-lt"/>
                  </a:rPr>
                  <a:t>This method of depreciation provides for </a:t>
                </a:r>
                <a:r>
                  <a:rPr lang="en-GB" sz="2400" dirty="0">
                    <a:latin typeface="Arial" panose="020B0604020202020204" pitchFamily="34" charset="0"/>
                    <a:cs typeface="Arial" panose="020B0604020202020204" pitchFamily="34" charset="0"/>
                  </a:rPr>
                  <a:t>the same amount of  depreciation expense for each year of  the asset’s useful life</a:t>
                </a:r>
              </a:p>
              <a:p>
                <a:pPr marL="12700" marR="5080">
                  <a:lnSpc>
                    <a:spcPct val="100000"/>
                  </a:lnSpc>
                  <a:spcBef>
                    <a:spcPts val="100"/>
                  </a:spcBef>
                </a:pPr>
                <a:endParaRPr lang="en-GB" sz="2400" dirty="0">
                  <a:latin typeface="+mj-lt"/>
                </a:endParaRPr>
              </a:p>
              <a:p>
                <a:pPr marL="12700" marR="5080">
                  <a:lnSpc>
                    <a:spcPct val="100000"/>
                  </a:lnSpc>
                  <a:spcBef>
                    <a:spcPts val="100"/>
                  </a:spcBef>
                </a:pPr>
                <a:r>
                  <a:rPr lang="en-GB" sz="2400" dirty="0">
                    <a:latin typeface="+mj-lt"/>
                  </a:rPr>
                  <a:t>The straight-line equation is…</a:t>
                </a:r>
              </a:p>
              <a:p>
                <a:pPr marL="12700" marR="5080">
                  <a:lnSpc>
                    <a:spcPct val="100000"/>
                  </a:lnSpc>
                  <a:spcBef>
                    <a:spcPts val="100"/>
                  </a:spcBef>
                </a:pPr>
                <a:endParaRPr lang="en-GB" sz="2200" dirty="0">
                  <a:solidFill>
                    <a:schemeClr val="tx2">
                      <a:lumMod val="40000"/>
                      <a:lumOff val="60000"/>
                    </a:schemeClr>
                  </a:solidFill>
                  <a:latin typeface="+mj-lt"/>
                </a:endParaRPr>
              </a:p>
              <a:p>
                <a:pPr marL="12700" marR="5080">
                  <a:lnSpc>
                    <a:spcPct val="100000"/>
                  </a:lnSpc>
                  <a:spcBef>
                    <a:spcPts val="100"/>
                  </a:spcBef>
                </a:pPr>
                <a14:m>
                  <m:oMathPara xmlns:m="http://schemas.openxmlformats.org/officeDocument/2006/math">
                    <m:oMathParaPr>
                      <m:jc m:val="center"/>
                    </m:oMathParaPr>
                    <m:oMath xmlns:m="http://schemas.openxmlformats.org/officeDocument/2006/math">
                      <m:f>
                        <m:fPr>
                          <m:ctrlPr>
                            <a:rPr lang="en-GB" sz="2200" b="1" i="1" smtClean="0">
                              <a:solidFill>
                                <a:schemeClr val="tx2">
                                  <a:lumMod val="60000"/>
                                  <a:lumOff val="40000"/>
                                </a:schemeClr>
                              </a:solidFill>
                              <a:latin typeface="Cambria Math" panose="02040503050406030204" pitchFamily="18" charset="0"/>
                            </a:rPr>
                          </m:ctrlPr>
                        </m:fPr>
                        <m:num>
                          <m:r>
                            <a:rPr lang="en-GB" sz="2200" b="1" i="0" smtClean="0">
                              <a:solidFill>
                                <a:schemeClr val="tx2">
                                  <a:lumMod val="60000"/>
                                  <a:lumOff val="40000"/>
                                </a:schemeClr>
                              </a:solidFill>
                              <a:latin typeface="Cambria Math" panose="02040503050406030204" pitchFamily="18" charset="0"/>
                            </a:rPr>
                            <m:t>𝐂𝐨𝐬𝐭</m:t>
                          </m:r>
                          <m:r>
                            <a:rPr lang="en-GB" sz="2200" b="1" i="0" smtClean="0">
                              <a:solidFill>
                                <a:schemeClr val="tx2">
                                  <a:lumMod val="60000"/>
                                  <a:lumOff val="40000"/>
                                </a:schemeClr>
                              </a:solidFill>
                              <a:latin typeface="Cambria Math" panose="02040503050406030204" pitchFamily="18" charset="0"/>
                            </a:rPr>
                            <m:t> −</m:t>
                          </m:r>
                          <m:r>
                            <a:rPr lang="en-GB" sz="2200" b="1" i="0" smtClean="0">
                              <a:solidFill>
                                <a:schemeClr val="tx2">
                                  <a:lumMod val="60000"/>
                                  <a:lumOff val="40000"/>
                                </a:schemeClr>
                              </a:solidFill>
                              <a:latin typeface="Cambria Math" panose="02040503050406030204" pitchFamily="18" charset="0"/>
                            </a:rPr>
                            <m:t>𝐫𝐞𝐬𝐮𝐝𝐮𝐚𝐥</m:t>
                          </m:r>
                          <m:r>
                            <a:rPr lang="en-GB" sz="2200" b="1" i="0" smtClean="0">
                              <a:solidFill>
                                <a:schemeClr val="tx2">
                                  <a:lumMod val="60000"/>
                                  <a:lumOff val="40000"/>
                                </a:schemeClr>
                              </a:solidFill>
                              <a:latin typeface="Cambria Math" panose="02040503050406030204" pitchFamily="18" charset="0"/>
                            </a:rPr>
                            <m:t> </m:t>
                          </m:r>
                          <m:r>
                            <a:rPr lang="en-GB" sz="2200" b="1" i="0" smtClean="0">
                              <a:solidFill>
                                <a:schemeClr val="tx2">
                                  <a:lumMod val="60000"/>
                                  <a:lumOff val="40000"/>
                                </a:schemeClr>
                              </a:solidFill>
                              <a:latin typeface="Cambria Math" panose="02040503050406030204" pitchFamily="18" charset="0"/>
                            </a:rPr>
                            <m:t>𝐯𝐚𝐥𝐮𝐞</m:t>
                          </m:r>
                        </m:num>
                        <m:den>
                          <m:r>
                            <a:rPr lang="en-GB" sz="2200" b="1" i="0" smtClean="0">
                              <a:solidFill>
                                <a:schemeClr val="tx2">
                                  <a:lumMod val="60000"/>
                                  <a:lumOff val="40000"/>
                                </a:schemeClr>
                              </a:solidFill>
                              <a:latin typeface="Cambria Math" panose="02040503050406030204" pitchFamily="18" charset="0"/>
                            </a:rPr>
                            <m:t>𝐄𝐱𝐩𝐞𝐜𝐭𝐞𝐝</m:t>
                          </m:r>
                          <m:r>
                            <a:rPr lang="en-GB" sz="2200" b="1" i="0" smtClean="0">
                              <a:solidFill>
                                <a:schemeClr val="tx2">
                                  <a:lumMod val="60000"/>
                                  <a:lumOff val="40000"/>
                                </a:schemeClr>
                              </a:solidFill>
                              <a:latin typeface="Cambria Math" panose="02040503050406030204" pitchFamily="18" charset="0"/>
                            </a:rPr>
                            <m:t> </m:t>
                          </m:r>
                          <m:r>
                            <a:rPr lang="en-GB" sz="2200" b="1" i="0" smtClean="0">
                              <a:solidFill>
                                <a:schemeClr val="tx2">
                                  <a:lumMod val="60000"/>
                                  <a:lumOff val="40000"/>
                                </a:schemeClr>
                              </a:solidFill>
                              <a:latin typeface="Cambria Math" panose="02040503050406030204" pitchFamily="18" charset="0"/>
                            </a:rPr>
                            <m:t>𝐮𝐬𝐞𝐟𝐮𝐥</m:t>
                          </m:r>
                          <m:r>
                            <a:rPr lang="en-GB" sz="2200" b="1" i="0" smtClean="0">
                              <a:solidFill>
                                <a:schemeClr val="tx2">
                                  <a:lumMod val="60000"/>
                                  <a:lumOff val="40000"/>
                                </a:schemeClr>
                              </a:solidFill>
                              <a:latin typeface="Cambria Math" panose="02040503050406030204" pitchFamily="18" charset="0"/>
                            </a:rPr>
                            <m:t> </m:t>
                          </m:r>
                          <m:r>
                            <a:rPr lang="en-GB" sz="2200" b="1" i="0" smtClean="0">
                              <a:solidFill>
                                <a:schemeClr val="tx2">
                                  <a:lumMod val="60000"/>
                                  <a:lumOff val="40000"/>
                                </a:schemeClr>
                              </a:solidFill>
                              <a:latin typeface="Cambria Math" panose="02040503050406030204" pitchFamily="18" charset="0"/>
                            </a:rPr>
                            <m:t>𝐥𝐢𝐟𝐞</m:t>
                          </m:r>
                          <m:r>
                            <a:rPr lang="en-GB" sz="2200" b="1" i="0" smtClean="0">
                              <a:solidFill>
                                <a:schemeClr val="tx2">
                                  <a:lumMod val="60000"/>
                                  <a:lumOff val="40000"/>
                                </a:schemeClr>
                              </a:solidFill>
                              <a:latin typeface="Cambria Math" panose="02040503050406030204" pitchFamily="18" charset="0"/>
                            </a:rPr>
                            <m:t> </m:t>
                          </m:r>
                          <m:r>
                            <a:rPr lang="en-GB" sz="2200" b="1" i="0" smtClean="0">
                              <a:solidFill>
                                <a:schemeClr val="tx2">
                                  <a:lumMod val="60000"/>
                                  <a:lumOff val="40000"/>
                                </a:schemeClr>
                              </a:solidFill>
                              <a:latin typeface="Cambria Math" panose="02040503050406030204" pitchFamily="18" charset="0"/>
                            </a:rPr>
                            <m:t>𝐨𝐟</m:t>
                          </m:r>
                          <m:r>
                            <a:rPr lang="en-GB" sz="2200" b="1" i="0" smtClean="0">
                              <a:solidFill>
                                <a:schemeClr val="tx2">
                                  <a:lumMod val="60000"/>
                                  <a:lumOff val="40000"/>
                                </a:schemeClr>
                              </a:solidFill>
                              <a:latin typeface="Cambria Math" panose="02040503050406030204" pitchFamily="18" charset="0"/>
                            </a:rPr>
                            <m:t> </m:t>
                          </m:r>
                          <m:r>
                            <a:rPr lang="en-GB" sz="2200" b="1" i="0" smtClean="0">
                              <a:solidFill>
                                <a:schemeClr val="tx2">
                                  <a:lumMod val="60000"/>
                                  <a:lumOff val="40000"/>
                                </a:schemeClr>
                              </a:solidFill>
                              <a:latin typeface="Cambria Math" panose="02040503050406030204" pitchFamily="18" charset="0"/>
                            </a:rPr>
                            <m:t>𝐭𝐡𝐞</m:t>
                          </m:r>
                          <m:r>
                            <a:rPr lang="en-GB" sz="2200" b="1" i="0" smtClean="0">
                              <a:solidFill>
                                <a:schemeClr val="tx2">
                                  <a:lumMod val="60000"/>
                                  <a:lumOff val="40000"/>
                                </a:schemeClr>
                              </a:solidFill>
                              <a:latin typeface="Cambria Math" panose="02040503050406030204" pitchFamily="18" charset="0"/>
                            </a:rPr>
                            <m:t> </m:t>
                          </m:r>
                          <m:r>
                            <a:rPr lang="en-GB" sz="2200" b="1" i="0" smtClean="0">
                              <a:solidFill>
                                <a:schemeClr val="tx2">
                                  <a:lumMod val="60000"/>
                                  <a:lumOff val="40000"/>
                                </a:schemeClr>
                              </a:solidFill>
                              <a:latin typeface="Cambria Math" panose="02040503050406030204" pitchFamily="18" charset="0"/>
                            </a:rPr>
                            <m:t>𝐚𝐬𝐬𝐞𝐭</m:t>
                          </m:r>
                        </m:den>
                      </m:f>
                    </m:oMath>
                  </m:oMathPara>
                </a14:m>
                <a:endParaRPr lang="en-GB" sz="2200" b="1" dirty="0">
                  <a:solidFill>
                    <a:schemeClr val="tx2">
                      <a:lumMod val="60000"/>
                      <a:lumOff val="40000"/>
                    </a:schemeClr>
                  </a:solidFill>
                  <a:latin typeface="+mj-lt"/>
                  <a:cs typeface="Arial" panose="020B0604020202020204" pitchFamily="34" charset="0"/>
                </a:endParaRPr>
              </a:p>
              <a:p>
                <a:pPr marL="12700" marR="5080">
                  <a:spcBef>
                    <a:spcPts val="100"/>
                  </a:spcBef>
                </a:pPr>
                <a:endParaRPr lang="en-GB" sz="2200" b="1" dirty="0">
                  <a:solidFill>
                    <a:schemeClr val="tx2">
                      <a:lumMod val="60000"/>
                      <a:lumOff val="40000"/>
                    </a:schemeClr>
                  </a:solidFill>
                  <a:latin typeface="+mj-lt"/>
                  <a:cs typeface="Arial" panose="020B0604020202020204" pitchFamily="34" charset="0"/>
                </a:endParaRPr>
              </a:p>
              <a:p>
                <a:pPr marL="12700" marR="5080">
                  <a:spcBef>
                    <a:spcPts val="100"/>
                  </a:spcBef>
                </a:pPr>
                <a:r>
                  <a:rPr lang="en-GB" sz="2400" dirty="0">
                    <a:latin typeface="Arial" panose="020B0604020202020204" pitchFamily="34" charset="0"/>
                    <a:cs typeface="Arial" panose="020B0604020202020204" pitchFamily="34" charset="0"/>
                  </a:rPr>
                  <a:t>The residual value, sometimes known as salvage or scrap value, is the amount the business can realise from selling or disposing the asset at the end of its useful life. </a:t>
                </a:r>
              </a:p>
              <a:p>
                <a:pPr marL="12700" marR="5080">
                  <a:lnSpc>
                    <a:spcPct val="100000"/>
                  </a:lnSpc>
                  <a:spcBef>
                    <a:spcPts val="100"/>
                  </a:spcBef>
                </a:pPr>
                <a:endParaRPr lang="en-GB" sz="2200" dirty="0">
                  <a:latin typeface="+mj-lt"/>
                </a:endParaRPr>
              </a:p>
              <a:p>
                <a:pPr marL="12700" marR="5080">
                  <a:lnSpc>
                    <a:spcPct val="100000"/>
                  </a:lnSpc>
                  <a:spcBef>
                    <a:spcPts val="100"/>
                  </a:spcBef>
                </a:pPr>
                <a:endParaRPr lang="en-GB" sz="2200" dirty="0">
                  <a:latin typeface="+mj-lt"/>
                </a:endParaRPr>
              </a:p>
              <a:p>
                <a:pPr marL="12700" marR="5080">
                  <a:lnSpc>
                    <a:spcPct val="100000"/>
                  </a:lnSpc>
                  <a:spcBef>
                    <a:spcPts val="100"/>
                  </a:spcBef>
                </a:pPr>
                <a:endParaRPr lang="en-GB" sz="2200" dirty="0">
                  <a:latin typeface="+mj-lt"/>
                </a:endParaRPr>
              </a:p>
            </p:txBody>
          </p:sp>
        </mc:Choice>
        <mc:Fallback xmlns="">
          <p:sp>
            <p:nvSpPr>
              <p:cNvPr id="46" name="object 46"/>
              <p:cNvSpPr txBox="1">
                <a:spLocks noRot="1" noChangeAspect="1" noMove="1" noResize="1" noEditPoints="1" noAdjustHandles="1" noChangeArrowheads="1" noChangeShapeType="1" noTextEdit="1"/>
              </p:cNvSpPr>
              <p:nvPr/>
            </p:nvSpPr>
            <p:spPr>
              <a:xfrm>
                <a:off x="395536" y="1196752"/>
                <a:ext cx="8640959" cy="5093446"/>
              </a:xfrm>
              <a:prstGeom prst="rect">
                <a:avLst/>
              </a:prstGeom>
              <a:blipFill>
                <a:blip r:embed="rId2"/>
                <a:stretch>
                  <a:fillRect l="-2047" t="-1435" r="-2117"/>
                </a:stretch>
              </a:blipFill>
            </p:spPr>
            <p:txBody>
              <a:bodyPr/>
              <a:lstStyle/>
              <a:p>
                <a:r>
                  <a:rPr lang="en-GB">
                    <a:noFill/>
                  </a:rPr>
                  <a:t> </a:t>
                </a:r>
              </a:p>
            </p:txBody>
          </p:sp>
        </mc:Fallback>
      </mc:AlternateContent>
      <p:sp>
        <p:nvSpPr>
          <p:cNvPr id="47" name="Rectangle 46">
            <a:extLst>
              <a:ext uri="{FF2B5EF4-FFF2-40B4-BE49-F238E27FC236}">
                <a16:creationId xmlns:a16="http://schemas.microsoft.com/office/drawing/2014/main" id="{E43A16F1-C87B-4C2F-A308-3AEC9FC81729}"/>
              </a:ext>
            </a:extLst>
          </p:cNvPr>
          <p:cNvSpPr/>
          <p:nvPr/>
        </p:nvSpPr>
        <p:spPr>
          <a:xfrm>
            <a:off x="0" y="0"/>
            <a:ext cx="9144001" cy="76470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spc="-5" dirty="0">
                <a:solidFill>
                  <a:schemeClr val="tx2">
                    <a:lumMod val="20000"/>
                    <a:lumOff val="80000"/>
                  </a:schemeClr>
                </a:solidFill>
                <a:latin typeface="Arial" panose="020B0604020202020204" pitchFamily="34" charset="0"/>
                <a:cs typeface="Arial" panose="020B0604020202020204" pitchFamily="34" charset="0"/>
              </a:rPr>
              <a:t>Straight-line</a:t>
            </a:r>
            <a:r>
              <a:rPr lang="en-GB" sz="4000" spc="-70" dirty="0">
                <a:solidFill>
                  <a:schemeClr val="tx2">
                    <a:lumMod val="20000"/>
                    <a:lumOff val="80000"/>
                  </a:schemeClr>
                </a:solidFill>
                <a:latin typeface="Arial" panose="020B0604020202020204" pitchFamily="34" charset="0"/>
                <a:cs typeface="Arial" panose="020B0604020202020204" pitchFamily="34" charset="0"/>
              </a:rPr>
              <a:t> </a:t>
            </a:r>
            <a:r>
              <a:rPr lang="en-GB" sz="4000" spc="-5" dirty="0">
                <a:solidFill>
                  <a:schemeClr val="tx2">
                    <a:lumMod val="20000"/>
                    <a:lumOff val="80000"/>
                  </a:schemeClr>
                </a:solidFill>
                <a:latin typeface="Arial" panose="020B0604020202020204" pitchFamily="34" charset="0"/>
                <a:cs typeface="Arial" panose="020B0604020202020204" pitchFamily="34" charset="0"/>
              </a:rPr>
              <a:t>Method</a:t>
            </a:r>
            <a:endParaRPr lang="en-GB" sz="4000" dirty="0">
              <a:solidFill>
                <a:schemeClr val="tx2">
                  <a:lumMod val="20000"/>
                  <a:lumOff val="80000"/>
                </a:schemeClr>
              </a:solidFill>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E43A16F1-C87B-4C2F-A308-3AEC9FC81729}"/>
              </a:ext>
            </a:extLst>
          </p:cNvPr>
          <p:cNvSpPr/>
          <p:nvPr/>
        </p:nvSpPr>
        <p:spPr>
          <a:xfrm>
            <a:off x="0" y="0"/>
            <a:ext cx="9144001" cy="76470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spc="-5" dirty="0">
                <a:solidFill>
                  <a:schemeClr val="tx2">
                    <a:lumMod val="20000"/>
                    <a:lumOff val="80000"/>
                  </a:schemeClr>
                </a:solidFill>
                <a:latin typeface="Arial" panose="020B0604020202020204" pitchFamily="34" charset="0"/>
                <a:cs typeface="Arial" panose="020B0604020202020204" pitchFamily="34" charset="0"/>
              </a:rPr>
              <a:t>Straight line</a:t>
            </a:r>
            <a:r>
              <a:rPr lang="en-GB" sz="3600" spc="-70" dirty="0">
                <a:solidFill>
                  <a:schemeClr val="tx2">
                    <a:lumMod val="20000"/>
                    <a:lumOff val="80000"/>
                  </a:schemeClr>
                </a:solidFill>
                <a:latin typeface="Arial" panose="020B0604020202020204" pitchFamily="34" charset="0"/>
                <a:cs typeface="Arial" panose="020B0604020202020204" pitchFamily="34" charset="0"/>
              </a:rPr>
              <a:t> </a:t>
            </a:r>
            <a:r>
              <a:rPr lang="en-GB" sz="3600" spc="-5" dirty="0">
                <a:solidFill>
                  <a:schemeClr val="tx2">
                    <a:lumMod val="20000"/>
                    <a:lumOff val="80000"/>
                  </a:schemeClr>
                </a:solidFill>
                <a:latin typeface="Arial" panose="020B0604020202020204" pitchFamily="34" charset="0"/>
                <a:cs typeface="Arial" panose="020B0604020202020204" pitchFamily="34" charset="0"/>
              </a:rPr>
              <a:t>Method - example</a:t>
            </a:r>
            <a:endParaRPr lang="en-GB" sz="3600" b="1"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object 46">
            <a:extLst>
              <a:ext uri="{FF2B5EF4-FFF2-40B4-BE49-F238E27FC236}">
                <a16:creationId xmlns:a16="http://schemas.microsoft.com/office/drawing/2014/main" id="{68919A82-3C77-4852-AB69-0A4113B5CB74}"/>
              </a:ext>
            </a:extLst>
          </p:cNvPr>
          <p:cNvSpPr txBox="1"/>
          <p:nvPr/>
        </p:nvSpPr>
        <p:spPr>
          <a:xfrm>
            <a:off x="395536" y="1196752"/>
            <a:ext cx="7344816" cy="2834109"/>
          </a:xfrm>
          <a:prstGeom prst="rect">
            <a:avLst/>
          </a:prstGeom>
        </p:spPr>
        <p:txBody>
          <a:bodyPr vert="horz" wrap="square" lIns="0" tIns="12700" rIns="0" bIns="0" rtlCol="0">
            <a:spAutoFit/>
          </a:bodyPr>
          <a:lstStyle/>
          <a:p>
            <a:pPr>
              <a:lnSpc>
                <a:spcPts val="2590"/>
              </a:lnSpc>
              <a:spcBef>
                <a:spcPts val="100"/>
              </a:spcBef>
            </a:pPr>
            <a:endParaRPr lang="en-GB" sz="2200" dirty="0">
              <a:latin typeface="Arial" panose="020B0604020202020204" pitchFamily="34" charset="0"/>
              <a:cs typeface="Arial" panose="020B0604020202020204" pitchFamily="34" charset="0"/>
            </a:endParaRPr>
          </a:p>
          <a:p>
            <a:pPr>
              <a:lnSpc>
                <a:spcPts val="2590"/>
              </a:lnSpc>
              <a:spcBef>
                <a:spcPts val="100"/>
              </a:spcBef>
            </a:pPr>
            <a:endParaRPr lang="en-GB" sz="2200" dirty="0">
              <a:latin typeface="Arial" panose="020B0604020202020204" pitchFamily="34" charset="0"/>
              <a:cs typeface="Arial" panose="020B0604020202020204" pitchFamily="34" charset="0"/>
            </a:endParaRPr>
          </a:p>
          <a:p>
            <a:pPr>
              <a:lnSpc>
                <a:spcPts val="2590"/>
              </a:lnSpc>
              <a:spcBef>
                <a:spcPts val="100"/>
              </a:spcBef>
            </a:pPr>
            <a:r>
              <a:rPr sz="2400" dirty="0">
                <a:latin typeface="Arial" panose="020B0604020202020204" pitchFamily="34" charset="0"/>
                <a:cs typeface="Arial" panose="020B0604020202020204" pitchFamily="34" charset="0"/>
              </a:rPr>
              <a:t>A machine had a cost of </a:t>
            </a:r>
            <a:r>
              <a:rPr lang="en-GB" sz="2400" dirty="0">
                <a:latin typeface="Arial" panose="020B0604020202020204" pitchFamily="34" charset="0"/>
                <a:cs typeface="Arial" panose="020B0604020202020204" pitchFamily="34" charset="0"/>
              </a:rPr>
              <a:t>£48</a:t>
            </a:r>
            <a:r>
              <a:rPr sz="2400" dirty="0">
                <a:latin typeface="Arial" panose="020B0604020202020204" pitchFamily="34" charset="0"/>
                <a:cs typeface="Arial" panose="020B0604020202020204" pitchFamily="34" charset="0"/>
              </a:rPr>
              <a:t>,000, salvage value of</a:t>
            </a:r>
          </a:p>
          <a:p>
            <a:pPr>
              <a:lnSpc>
                <a:spcPts val="2590"/>
              </a:lnSpc>
            </a:pPr>
            <a:r>
              <a:rPr lang="en-GB" sz="2400" dirty="0">
                <a:latin typeface="Arial" panose="020B0604020202020204" pitchFamily="34" charset="0"/>
                <a:cs typeface="Arial" panose="020B0604020202020204" pitchFamily="34" charset="0"/>
              </a:rPr>
              <a:t>£4</a:t>
            </a:r>
            <a:r>
              <a:rPr sz="2400" dirty="0">
                <a:latin typeface="Arial" panose="020B0604020202020204" pitchFamily="34" charset="0"/>
                <a:cs typeface="Arial" panose="020B0604020202020204" pitchFamily="34" charset="0"/>
              </a:rPr>
              <a:t>,000 and useful life of </a:t>
            </a:r>
            <a:r>
              <a:rPr lang="en-GB" sz="2400" dirty="0">
                <a:latin typeface="Arial" panose="020B0604020202020204" pitchFamily="34" charset="0"/>
                <a:cs typeface="Arial" panose="020B0604020202020204" pitchFamily="34" charset="0"/>
              </a:rPr>
              <a:t>10</a:t>
            </a:r>
            <a:r>
              <a:rPr sz="2400" dirty="0">
                <a:latin typeface="Arial" panose="020B0604020202020204" pitchFamily="34" charset="0"/>
                <a:cs typeface="Arial" panose="020B0604020202020204" pitchFamily="34" charset="0"/>
              </a:rPr>
              <a:t> years</a:t>
            </a:r>
          </a:p>
          <a:p>
            <a:pPr>
              <a:spcBef>
                <a:spcPts val="20"/>
              </a:spcBef>
            </a:pPr>
            <a:endParaRPr lang="en-GB" sz="2200" dirty="0">
              <a:latin typeface="Arial" panose="020B0604020202020204" pitchFamily="34" charset="0"/>
              <a:cs typeface="Arial" panose="020B0604020202020204" pitchFamily="34" charset="0"/>
            </a:endParaRPr>
          </a:p>
          <a:p>
            <a:pPr algn="ctr">
              <a:spcBef>
                <a:spcPts val="20"/>
              </a:spcBef>
            </a:pPr>
            <a:r>
              <a:rPr lang="en-GB" sz="2200" dirty="0">
                <a:latin typeface="Arial" panose="020B0604020202020204" pitchFamily="34" charset="0"/>
                <a:cs typeface="Arial" panose="020B0604020202020204" pitchFamily="34" charset="0"/>
              </a:rPr>
              <a:t> </a:t>
            </a:r>
            <a:r>
              <a:rPr lang="en-GB" sz="2400" u="sng" dirty="0">
                <a:latin typeface="Arial" panose="020B0604020202020204" pitchFamily="34" charset="0"/>
                <a:cs typeface="Arial" panose="020B0604020202020204" pitchFamily="34" charset="0"/>
              </a:rPr>
              <a:t>48,000 – 4,000</a:t>
            </a:r>
          </a:p>
          <a:p>
            <a:pPr algn="ctr">
              <a:spcBef>
                <a:spcPts val="20"/>
              </a:spcBef>
            </a:pPr>
            <a:r>
              <a:rPr lang="en-GB" sz="2400" dirty="0">
                <a:latin typeface="Arial" panose="020B0604020202020204" pitchFamily="34" charset="0"/>
                <a:cs typeface="Arial" panose="020B0604020202020204" pitchFamily="34" charset="0"/>
              </a:rPr>
              <a:t>10</a:t>
            </a:r>
            <a:endParaRPr sz="2400" dirty="0">
              <a:latin typeface="Times New Roman"/>
              <a:cs typeface="Times New Roman"/>
            </a:endParaRPr>
          </a:p>
          <a:p>
            <a:pPr>
              <a:lnSpc>
                <a:spcPct val="100000"/>
              </a:lnSpc>
              <a:spcBef>
                <a:spcPts val="45"/>
              </a:spcBef>
            </a:pPr>
            <a:endParaRPr sz="2500" dirty="0">
              <a:latin typeface="Times New Roman"/>
              <a:cs typeface="Times New Roman"/>
            </a:endParaRPr>
          </a:p>
        </p:txBody>
      </p:sp>
      <p:sp>
        <p:nvSpPr>
          <p:cNvPr id="2" name="TextBox 1">
            <a:extLst>
              <a:ext uri="{FF2B5EF4-FFF2-40B4-BE49-F238E27FC236}">
                <a16:creationId xmlns:a16="http://schemas.microsoft.com/office/drawing/2014/main" id="{8C467E6F-2C18-600B-ED1C-B96B3C2A5AFE}"/>
              </a:ext>
            </a:extLst>
          </p:cNvPr>
          <p:cNvSpPr txBox="1"/>
          <p:nvPr/>
        </p:nvSpPr>
        <p:spPr>
          <a:xfrm>
            <a:off x="5220072" y="2967335"/>
            <a:ext cx="2736304"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 £4,400 per year</a:t>
            </a:r>
          </a:p>
        </p:txBody>
      </p:sp>
    </p:spTree>
    <p:extLst>
      <p:ext uri="{BB962C8B-B14F-4D97-AF65-F5344CB8AC3E}">
        <p14:creationId xmlns:p14="http://schemas.microsoft.com/office/powerpoint/2010/main" val="9603719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E43A16F1-C87B-4C2F-A308-3AEC9FC81729}"/>
              </a:ext>
            </a:extLst>
          </p:cNvPr>
          <p:cNvSpPr/>
          <p:nvPr/>
        </p:nvSpPr>
        <p:spPr>
          <a:xfrm>
            <a:off x="0" y="0"/>
            <a:ext cx="9144001" cy="76470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spc="-5" dirty="0">
                <a:solidFill>
                  <a:schemeClr val="tx2">
                    <a:lumMod val="20000"/>
                    <a:lumOff val="80000"/>
                  </a:schemeClr>
                </a:solidFill>
                <a:latin typeface="Arial" panose="020B0604020202020204" pitchFamily="34" charset="0"/>
                <a:cs typeface="Arial" panose="020B0604020202020204" pitchFamily="34" charset="0"/>
              </a:rPr>
              <a:t>Reducing balance</a:t>
            </a:r>
            <a:r>
              <a:rPr lang="en-GB" sz="3600" spc="-65" dirty="0">
                <a:solidFill>
                  <a:schemeClr val="tx2">
                    <a:lumMod val="20000"/>
                    <a:lumOff val="80000"/>
                  </a:schemeClr>
                </a:solidFill>
                <a:latin typeface="Arial" panose="020B0604020202020204" pitchFamily="34" charset="0"/>
                <a:cs typeface="Arial" panose="020B0604020202020204" pitchFamily="34" charset="0"/>
              </a:rPr>
              <a:t> </a:t>
            </a:r>
            <a:r>
              <a:rPr lang="en-GB" sz="3600" spc="-5" dirty="0">
                <a:solidFill>
                  <a:schemeClr val="tx2">
                    <a:lumMod val="20000"/>
                    <a:lumOff val="80000"/>
                  </a:schemeClr>
                </a:solidFill>
                <a:latin typeface="Arial" panose="020B0604020202020204" pitchFamily="34" charset="0"/>
                <a:cs typeface="Arial" panose="020B0604020202020204" pitchFamily="34" charset="0"/>
              </a:rPr>
              <a:t>method</a:t>
            </a:r>
            <a:endParaRPr lang="en-GB" sz="3600" b="1"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5" name="object 46">
            <a:extLst>
              <a:ext uri="{FF2B5EF4-FFF2-40B4-BE49-F238E27FC236}">
                <a16:creationId xmlns:a16="http://schemas.microsoft.com/office/drawing/2014/main" id="{9FF88E90-BDFA-4023-BD40-543C8532CB10}"/>
              </a:ext>
            </a:extLst>
          </p:cNvPr>
          <p:cNvSpPr txBox="1"/>
          <p:nvPr/>
        </p:nvSpPr>
        <p:spPr>
          <a:xfrm>
            <a:off x="179512" y="1340768"/>
            <a:ext cx="8784976" cy="4467890"/>
          </a:xfrm>
          <a:prstGeom prst="rect">
            <a:avLst/>
          </a:prstGeom>
        </p:spPr>
        <p:txBody>
          <a:bodyPr vert="horz" wrap="square" lIns="0" tIns="12700" rIns="0" bIns="0" rtlCol="0">
            <a:spAutoFit/>
          </a:bodyPr>
          <a:lstStyle/>
          <a:p>
            <a:pPr marL="12700" marR="69850" algn="just">
              <a:lnSpc>
                <a:spcPct val="100000"/>
              </a:lnSpc>
              <a:spcBef>
                <a:spcPts val="100"/>
              </a:spcBef>
            </a:pPr>
            <a:r>
              <a:rPr lang="en-GB" sz="2200" dirty="0">
                <a:latin typeface="+mj-lt"/>
              </a:rPr>
              <a:t>This method provides for a declining periodic expense over the estimated useful life of the asset. It is based on the logic that some assets would lose more value at the early stages of their useful lives rather than the latter.</a:t>
            </a:r>
          </a:p>
          <a:p>
            <a:pPr marL="12700" marR="69850">
              <a:lnSpc>
                <a:spcPct val="100000"/>
              </a:lnSpc>
              <a:spcBef>
                <a:spcPts val="100"/>
              </a:spcBef>
            </a:pPr>
            <a:endParaRPr lang="en-GB" sz="2200" dirty="0"/>
          </a:p>
          <a:p>
            <a:pPr marL="127000">
              <a:spcBef>
                <a:spcPts val="1200"/>
              </a:spcBef>
              <a:buClr>
                <a:srgbClr val="BF9D49"/>
              </a:buClr>
              <a:buSzPct val="68750"/>
              <a:tabLst>
                <a:tab pos="412750" algn="l"/>
              </a:tabLst>
            </a:pPr>
            <a:r>
              <a:rPr lang="en-GB" sz="2200" dirty="0">
                <a:latin typeface="Arial" panose="020B0604020202020204" pitchFamily="34" charset="0"/>
                <a:cs typeface="Arial" panose="020B0604020202020204" pitchFamily="34" charset="0"/>
              </a:rPr>
              <a:t>Depreciation expense = Carrying value (Net book value) x rate of depreciation</a:t>
            </a:r>
          </a:p>
          <a:p>
            <a:pPr marL="127000">
              <a:spcBef>
                <a:spcPts val="1200"/>
              </a:spcBef>
              <a:buClr>
                <a:srgbClr val="BF9D49"/>
              </a:buClr>
              <a:buSzPct val="68750"/>
              <a:tabLst>
                <a:tab pos="412750" algn="l"/>
              </a:tabLst>
            </a:pPr>
            <a:r>
              <a:rPr lang="en-GB" sz="2200" dirty="0">
                <a:latin typeface="Arial" panose="020B0604020202020204" pitchFamily="34" charset="0"/>
                <a:cs typeface="Arial" panose="020B0604020202020204" pitchFamily="34" charset="0"/>
              </a:rPr>
              <a:t>Carrying value = Cost – Accumulated depreciation</a:t>
            </a:r>
          </a:p>
          <a:p>
            <a:pPr marL="127000">
              <a:spcBef>
                <a:spcPts val="1200"/>
              </a:spcBef>
              <a:buClr>
                <a:srgbClr val="BF9D49"/>
              </a:buClr>
              <a:buSzPct val="68750"/>
              <a:tabLst>
                <a:tab pos="412750" algn="l"/>
              </a:tabLst>
            </a:pPr>
            <a:endParaRPr lang="en-GB" sz="2200" dirty="0">
              <a:latin typeface="Arial" panose="020B0604020202020204" pitchFamily="34" charset="0"/>
              <a:cs typeface="Arial" panose="020B0604020202020204" pitchFamily="34" charset="0"/>
            </a:endParaRPr>
          </a:p>
          <a:p>
            <a:pPr marL="127000">
              <a:spcBef>
                <a:spcPts val="1200"/>
              </a:spcBef>
              <a:buClr>
                <a:srgbClr val="BF9D49"/>
              </a:buClr>
              <a:buSzPct val="68750"/>
              <a:tabLst>
                <a:tab pos="412750" algn="l"/>
              </a:tabLst>
            </a:pPr>
            <a:r>
              <a:rPr lang="en-GB" sz="2200" dirty="0">
                <a:latin typeface="Arial" panose="020B0604020202020204" pitchFamily="34" charset="0"/>
                <a:cs typeface="Arial" panose="020B0604020202020204" pitchFamily="34" charset="0"/>
              </a:rPr>
              <a:t>	</a:t>
            </a:r>
          </a:p>
          <a:p>
            <a:pPr marL="12700">
              <a:lnSpc>
                <a:spcPct val="100000"/>
              </a:lnSpc>
              <a:spcBef>
                <a:spcPts val="790"/>
              </a:spcBef>
            </a:pPr>
            <a:r>
              <a:rPr lang="en-GB" sz="2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0549308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E43A16F1-C87B-4C2F-A308-3AEC9FC81729}"/>
              </a:ext>
            </a:extLst>
          </p:cNvPr>
          <p:cNvSpPr/>
          <p:nvPr/>
        </p:nvSpPr>
        <p:spPr>
          <a:xfrm>
            <a:off x="0" y="0"/>
            <a:ext cx="9144001" cy="764704"/>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spc="-5" dirty="0">
                <a:solidFill>
                  <a:schemeClr val="tx2">
                    <a:lumMod val="20000"/>
                    <a:lumOff val="80000"/>
                  </a:schemeClr>
                </a:solidFill>
                <a:latin typeface="Arial" panose="020B0604020202020204" pitchFamily="34" charset="0"/>
                <a:cs typeface="Arial" panose="020B0604020202020204" pitchFamily="34" charset="0"/>
              </a:rPr>
              <a:t>Reducing balance</a:t>
            </a:r>
            <a:r>
              <a:rPr lang="en-GB" sz="3600" spc="-65" dirty="0">
                <a:solidFill>
                  <a:schemeClr val="tx2">
                    <a:lumMod val="20000"/>
                    <a:lumOff val="80000"/>
                  </a:schemeClr>
                </a:solidFill>
                <a:latin typeface="Arial" panose="020B0604020202020204" pitchFamily="34" charset="0"/>
                <a:cs typeface="Arial" panose="020B0604020202020204" pitchFamily="34" charset="0"/>
              </a:rPr>
              <a:t> </a:t>
            </a:r>
            <a:r>
              <a:rPr lang="en-GB" sz="3600" spc="-5" dirty="0">
                <a:solidFill>
                  <a:schemeClr val="tx2">
                    <a:lumMod val="20000"/>
                    <a:lumOff val="80000"/>
                  </a:schemeClr>
                </a:solidFill>
                <a:latin typeface="Arial" panose="020B0604020202020204" pitchFamily="34" charset="0"/>
                <a:cs typeface="Arial" panose="020B0604020202020204" pitchFamily="34" charset="0"/>
              </a:rPr>
              <a:t>method - example</a:t>
            </a:r>
            <a:endParaRPr lang="en-GB" sz="3600" b="1"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5" name="object 46">
            <a:extLst>
              <a:ext uri="{FF2B5EF4-FFF2-40B4-BE49-F238E27FC236}">
                <a16:creationId xmlns:a16="http://schemas.microsoft.com/office/drawing/2014/main" id="{9FF88E90-BDFA-4023-BD40-543C8532CB10}"/>
              </a:ext>
            </a:extLst>
          </p:cNvPr>
          <p:cNvSpPr txBox="1"/>
          <p:nvPr/>
        </p:nvSpPr>
        <p:spPr>
          <a:xfrm>
            <a:off x="179511" y="909275"/>
            <a:ext cx="8769757" cy="1120820"/>
          </a:xfrm>
          <a:prstGeom prst="rect">
            <a:avLst/>
          </a:prstGeom>
        </p:spPr>
        <p:txBody>
          <a:bodyPr vert="horz" wrap="square" lIns="0" tIns="12700" rIns="0" bIns="0" rtlCol="0">
            <a:spAutoFit/>
          </a:bodyPr>
          <a:lstStyle/>
          <a:p>
            <a:pPr marL="12700" marR="69850" algn="just">
              <a:lnSpc>
                <a:spcPct val="100000"/>
              </a:lnSpc>
              <a:spcBef>
                <a:spcPts val="100"/>
              </a:spcBef>
            </a:pPr>
            <a:r>
              <a:rPr lang="en-GB" dirty="0">
                <a:latin typeface="Arial" panose="020B0604020202020204" pitchFamily="34" charset="0"/>
                <a:cs typeface="Arial" panose="020B0604020202020204" pitchFamily="34" charset="0"/>
              </a:rPr>
              <a:t>A company purchases a van for £5,000. The company estimates that the van will lose 40% of its value each year and will have a scrap value of £1,000. Following the reducing balance method, the first five years of depreciation calculations would look like this</a:t>
            </a:r>
          </a:p>
        </p:txBody>
      </p:sp>
      <p:graphicFrame>
        <p:nvGraphicFramePr>
          <p:cNvPr id="3" name="Table 3">
            <a:extLst>
              <a:ext uri="{FF2B5EF4-FFF2-40B4-BE49-F238E27FC236}">
                <a16:creationId xmlns:a16="http://schemas.microsoft.com/office/drawing/2014/main" id="{0D6AB7B3-1C1D-61ED-052B-0236187852D6}"/>
              </a:ext>
            </a:extLst>
          </p:cNvPr>
          <p:cNvGraphicFramePr>
            <a:graphicFrameLocks noGrp="1"/>
          </p:cNvGraphicFramePr>
          <p:nvPr>
            <p:extLst>
              <p:ext uri="{D42A27DB-BD31-4B8C-83A1-F6EECF244321}">
                <p14:modId xmlns:p14="http://schemas.microsoft.com/office/powerpoint/2010/main" val="1060380443"/>
              </p:ext>
            </p:extLst>
          </p:nvPr>
        </p:nvGraphicFramePr>
        <p:xfrm>
          <a:off x="195129" y="2166679"/>
          <a:ext cx="8640961" cy="3134360"/>
        </p:xfrm>
        <a:graphic>
          <a:graphicData uri="http://schemas.openxmlformats.org/drawingml/2006/table">
            <a:tbl>
              <a:tblPr firstRow="1" bandRow="1">
                <a:tableStyleId>{7DF18680-E054-41AD-8BC1-D1AEF772440D}</a:tableStyleId>
              </a:tblPr>
              <a:tblGrid>
                <a:gridCol w="1152129">
                  <a:extLst>
                    <a:ext uri="{9D8B030D-6E8A-4147-A177-3AD203B41FA5}">
                      <a16:colId xmlns:a16="http://schemas.microsoft.com/office/drawing/2014/main" val="1194145133"/>
                    </a:ext>
                  </a:extLst>
                </a:gridCol>
                <a:gridCol w="2520280">
                  <a:extLst>
                    <a:ext uri="{9D8B030D-6E8A-4147-A177-3AD203B41FA5}">
                      <a16:colId xmlns:a16="http://schemas.microsoft.com/office/drawing/2014/main" val="3057935213"/>
                    </a:ext>
                  </a:extLst>
                </a:gridCol>
                <a:gridCol w="1584176">
                  <a:extLst>
                    <a:ext uri="{9D8B030D-6E8A-4147-A177-3AD203B41FA5}">
                      <a16:colId xmlns:a16="http://schemas.microsoft.com/office/drawing/2014/main" val="1045182198"/>
                    </a:ext>
                  </a:extLst>
                </a:gridCol>
                <a:gridCol w="1800200">
                  <a:extLst>
                    <a:ext uri="{9D8B030D-6E8A-4147-A177-3AD203B41FA5}">
                      <a16:colId xmlns:a16="http://schemas.microsoft.com/office/drawing/2014/main" val="1646134145"/>
                    </a:ext>
                  </a:extLst>
                </a:gridCol>
                <a:gridCol w="1584176">
                  <a:extLst>
                    <a:ext uri="{9D8B030D-6E8A-4147-A177-3AD203B41FA5}">
                      <a16:colId xmlns:a16="http://schemas.microsoft.com/office/drawing/2014/main" val="87237272"/>
                    </a:ext>
                  </a:extLst>
                </a:gridCol>
              </a:tblGrid>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r>
                        <a:rPr lang="en-GB" b="0" dirty="0">
                          <a:latin typeface="Arial" panose="020B0604020202020204" pitchFamily="34" charset="0"/>
                          <a:cs typeface="Arial" panose="020B0604020202020204" pitchFamily="34" charset="0"/>
                        </a:rPr>
                        <a:t>Calculation 1</a:t>
                      </a:r>
                    </a:p>
                  </a:txBody>
                  <a:tcPr/>
                </a:tc>
                <a:tc>
                  <a:txBody>
                    <a:bodyPr/>
                    <a:lstStyle/>
                    <a:p>
                      <a:pPr algn="ctr"/>
                      <a:r>
                        <a:rPr lang="en-GB" b="0" dirty="0">
                          <a:latin typeface="Arial" panose="020B0604020202020204" pitchFamily="34" charset="0"/>
                          <a:cs typeface="Arial" panose="020B0604020202020204" pitchFamily="34" charset="0"/>
                        </a:rPr>
                        <a:t>Depreciation charge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latin typeface="Arial" panose="020B0604020202020204" pitchFamily="34" charset="0"/>
                          <a:cs typeface="Arial" panose="020B0604020202020204" pitchFamily="34" charset="0"/>
                        </a:rPr>
                        <a:t>Calculation 2</a:t>
                      </a:r>
                    </a:p>
                    <a:p>
                      <a:endParaRPr lang="en-GB" dirty="0">
                        <a:latin typeface="Arial" panose="020B0604020202020204" pitchFamily="34" charset="0"/>
                        <a:cs typeface="Arial" panose="020B0604020202020204" pitchFamily="34" charset="0"/>
                      </a:endParaRPr>
                    </a:p>
                  </a:txBody>
                  <a:tcPr/>
                </a:tc>
                <a:tc>
                  <a:txBody>
                    <a:bodyPr/>
                    <a:lstStyle/>
                    <a:p>
                      <a:pPr algn="ctr"/>
                      <a:r>
                        <a:rPr lang="en-GB" b="0" dirty="0">
                          <a:latin typeface="Arial" panose="020B0604020202020204" pitchFamily="34" charset="0"/>
                          <a:cs typeface="Arial" panose="020B0604020202020204" pitchFamily="34" charset="0"/>
                        </a:rPr>
                        <a:t>Carrying value (£)</a:t>
                      </a:r>
                    </a:p>
                  </a:txBody>
                  <a:tcPr/>
                </a:tc>
                <a:extLst>
                  <a:ext uri="{0D108BD9-81ED-4DB2-BD59-A6C34878D82A}">
                    <a16:rowId xmlns:a16="http://schemas.microsoft.com/office/drawing/2014/main" val="1807509462"/>
                  </a:ext>
                </a:extLst>
              </a:tr>
              <a:tr h="370840">
                <a:tc>
                  <a:txBody>
                    <a:bodyPr/>
                    <a:lstStyle/>
                    <a:p>
                      <a:r>
                        <a:rPr lang="en-GB" dirty="0">
                          <a:latin typeface="Arial" panose="020B0604020202020204" pitchFamily="34" charset="0"/>
                          <a:cs typeface="Arial" panose="020B0604020202020204" pitchFamily="34" charset="0"/>
                        </a:rPr>
                        <a:t>Initial purchase</a:t>
                      </a: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a:p>
                  </a:txBody>
                  <a:tcPr/>
                </a:tc>
                <a:tc>
                  <a:txBody>
                    <a:bodyPr/>
                    <a:lstStyle/>
                    <a:p>
                      <a:pPr algn="r"/>
                      <a:endParaRPr lang="en-GB"/>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5,000</a:t>
                      </a:r>
                    </a:p>
                    <a:p>
                      <a:endParaRPr lang="en-GB" dirty="0"/>
                    </a:p>
                  </a:txBody>
                  <a:tcPr/>
                </a:tc>
                <a:extLst>
                  <a:ext uri="{0D108BD9-81ED-4DB2-BD59-A6C34878D82A}">
                    <a16:rowId xmlns:a16="http://schemas.microsoft.com/office/drawing/2014/main" val="635280935"/>
                  </a:ext>
                </a:extLst>
              </a:tr>
              <a:tr h="370840">
                <a:tc>
                  <a:txBody>
                    <a:bodyPr/>
                    <a:lstStyle/>
                    <a:p>
                      <a:r>
                        <a:rPr lang="en-GB" dirty="0">
                          <a:latin typeface="Arial" panose="020B0604020202020204" pitchFamily="34" charset="0"/>
                          <a:cs typeface="Arial" panose="020B0604020202020204" pitchFamily="34" charset="0"/>
                        </a:rPr>
                        <a:t>Year1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(5,000 – 1,000) x 0.4 =</a:t>
                      </a:r>
                    </a:p>
                  </a:txBody>
                  <a:tcPr/>
                </a:tc>
                <a:tc>
                  <a:txBody>
                    <a:bodyPr/>
                    <a:lstStyle/>
                    <a:p>
                      <a:pPr algn="r"/>
                      <a:r>
                        <a:rPr lang="en-GB" dirty="0">
                          <a:latin typeface="Arial" panose="020B0604020202020204" pitchFamily="34" charset="0"/>
                          <a:cs typeface="Arial" panose="020B0604020202020204" pitchFamily="34" charset="0"/>
                        </a:rPr>
                        <a:t>1,600</a:t>
                      </a:r>
                    </a:p>
                  </a:txBody>
                  <a:tcPr/>
                </a:tc>
                <a:tc>
                  <a:txBody>
                    <a:bodyPr/>
                    <a:lstStyle/>
                    <a:p>
                      <a:pPr algn="r"/>
                      <a:r>
                        <a:rPr lang="en-GB" dirty="0">
                          <a:latin typeface="Arial" panose="020B0604020202020204" pitchFamily="34" charset="0"/>
                          <a:cs typeface="Arial" panose="020B0604020202020204" pitchFamily="34" charset="0"/>
                        </a:rPr>
                        <a:t>5,000 – 1,600</a:t>
                      </a:r>
                    </a:p>
                  </a:txBody>
                  <a:tcPr/>
                </a:tc>
                <a:tc>
                  <a:txBody>
                    <a:bodyPr/>
                    <a:lstStyle/>
                    <a:p>
                      <a:pPr algn="r"/>
                      <a:r>
                        <a:rPr lang="en-GB" dirty="0">
                          <a:latin typeface="Arial" panose="020B0604020202020204" pitchFamily="34" charset="0"/>
                          <a:cs typeface="Arial" panose="020B0604020202020204" pitchFamily="34" charset="0"/>
                        </a:rPr>
                        <a:t>3,400</a:t>
                      </a:r>
                    </a:p>
                  </a:txBody>
                  <a:tcPr/>
                </a:tc>
                <a:extLst>
                  <a:ext uri="{0D108BD9-81ED-4DB2-BD59-A6C34878D82A}">
                    <a16:rowId xmlns:a16="http://schemas.microsoft.com/office/drawing/2014/main" val="285733487"/>
                  </a:ext>
                </a:extLst>
              </a:tr>
              <a:tr h="370840">
                <a:tc>
                  <a:txBody>
                    <a:bodyPr/>
                    <a:lstStyle/>
                    <a:p>
                      <a:r>
                        <a:rPr lang="en-GB" dirty="0">
                          <a:latin typeface="Arial" panose="020B0604020202020204" pitchFamily="34" charset="0"/>
                          <a:cs typeface="Arial" panose="020B0604020202020204" pitchFamily="34" charset="0"/>
                        </a:rPr>
                        <a:t>Year 2</a:t>
                      </a:r>
                    </a:p>
                  </a:txBody>
                  <a:tcPr/>
                </a:tc>
                <a:tc>
                  <a:txBody>
                    <a:bodyPr/>
                    <a:lstStyle/>
                    <a:p>
                      <a:r>
                        <a:rPr lang="en-GB" dirty="0">
                          <a:latin typeface="Arial" panose="020B0604020202020204" pitchFamily="34" charset="0"/>
                          <a:cs typeface="Arial" panose="020B0604020202020204" pitchFamily="34" charset="0"/>
                        </a:rPr>
                        <a:t>(3,400 – 1,000) x 0.4 =</a:t>
                      </a:r>
                    </a:p>
                  </a:txBody>
                  <a:tcPr/>
                </a:tc>
                <a:tc>
                  <a:txBody>
                    <a:bodyPr/>
                    <a:lstStyle/>
                    <a:p>
                      <a:pPr algn="r"/>
                      <a:r>
                        <a:rPr lang="en-GB" dirty="0">
                          <a:latin typeface="Arial" panose="020B0604020202020204" pitchFamily="34" charset="0"/>
                          <a:cs typeface="Arial" panose="020B0604020202020204" pitchFamily="34" charset="0"/>
                        </a:rPr>
                        <a:t>960</a:t>
                      </a:r>
                    </a:p>
                  </a:txBody>
                  <a:tcPr/>
                </a:tc>
                <a:tc>
                  <a:txBody>
                    <a:bodyPr/>
                    <a:lstStyle/>
                    <a:p>
                      <a:pPr algn="r"/>
                      <a:r>
                        <a:rPr lang="en-GB" dirty="0">
                          <a:latin typeface="Arial" panose="020B0604020202020204" pitchFamily="34" charset="0"/>
                          <a:cs typeface="Arial" panose="020B0604020202020204" pitchFamily="34" charset="0"/>
                        </a:rPr>
                        <a:t>3,400 - 960</a:t>
                      </a:r>
                    </a:p>
                  </a:txBody>
                  <a:tcPr/>
                </a:tc>
                <a:tc>
                  <a:txBody>
                    <a:bodyPr/>
                    <a:lstStyle/>
                    <a:p>
                      <a:pPr algn="r"/>
                      <a:r>
                        <a:rPr lang="en-GB" dirty="0">
                          <a:latin typeface="Arial" panose="020B0604020202020204" pitchFamily="34" charset="0"/>
                          <a:cs typeface="Arial" panose="020B0604020202020204" pitchFamily="34" charset="0"/>
                        </a:rPr>
                        <a:t>2,440</a:t>
                      </a:r>
                    </a:p>
                  </a:txBody>
                  <a:tcPr/>
                </a:tc>
                <a:extLst>
                  <a:ext uri="{0D108BD9-81ED-4DB2-BD59-A6C34878D82A}">
                    <a16:rowId xmlns:a16="http://schemas.microsoft.com/office/drawing/2014/main" val="2858714490"/>
                  </a:ext>
                </a:extLst>
              </a:tr>
              <a:tr h="370840">
                <a:tc>
                  <a:txBody>
                    <a:bodyPr/>
                    <a:lstStyle/>
                    <a:p>
                      <a:r>
                        <a:rPr lang="en-GB" dirty="0">
                          <a:latin typeface="Arial" panose="020B0604020202020204" pitchFamily="34" charset="0"/>
                          <a:cs typeface="Arial" panose="020B0604020202020204" pitchFamily="34" charset="0"/>
                        </a:rPr>
                        <a:t>Year 3</a:t>
                      </a:r>
                    </a:p>
                  </a:txBody>
                  <a:tcPr/>
                </a:tc>
                <a:tc>
                  <a:txBody>
                    <a:bodyPr/>
                    <a:lstStyle/>
                    <a:p>
                      <a:r>
                        <a:rPr lang="en-GB" dirty="0">
                          <a:latin typeface="Arial" panose="020B0604020202020204" pitchFamily="34" charset="0"/>
                          <a:cs typeface="Arial" panose="020B0604020202020204" pitchFamily="34" charset="0"/>
                        </a:rPr>
                        <a:t>(2,440 – 1,000) x 0.4 =</a:t>
                      </a:r>
                    </a:p>
                  </a:txBody>
                  <a:tcPr/>
                </a:tc>
                <a:tc>
                  <a:txBody>
                    <a:bodyPr/>
                    <a:lstStyle/>
                    <a:p>
                      <a:pPr algn="r"/>
                      <a:r>
                        <a:rPr lang="en-GB" dirty="0">
                          <a:latin typeface="Arial" panose="020B0604020202020204" pitchFamily="34" charset="0"/>
                          <a:cs typeface="Arial" panose="020B0604020202020204" pitchFamily="34" charset="0"/>
                        </a:rPr>
                        <a:t>576</a:t>
                      </a:r>
                    </a:p>
                  </a:txBody>
                  <a:tcPr/>
                </a:tc>
                <a:tc>
                  <a:txBody>
                    <a:bodyPr/>
                    <a:lstStyle/>
                    <a:p>
                      <a:pPr algn="r"/>
                      <a:r>
                        <a:rPr lang="en-GB" dirty="0">
                          <a:latin typeface="Arial" panose="020B0604020202020204" pitchFamily="34" charset="0"/>
                          <a:cs typeface="Arial" panose="020B0604020202020204" pitchFamily="34" charset="0"/>
                        </a:rPr>
                        <a:t>2,440 - 576</a:t>
                      </a:r>
                    </a:p>
                  </a:txBody>
                  <a:tcPr/>
                </a:tc>
                <a:tc>
                  <a:txBody>
                    <a:bodyPr/>
                    <a:lstStyle/>
                    <a:p>
                      <a:pPr algn="r"/>
                      <a:r>
                        <a:rPr lang="en-GB" dirty="0">
                          <a:latin typeface="Arial" panose="020B0604020202020204" pitchFamily="34" charset="0"/>
                          <a:cs typeface="Arial" panose="020B0604020202020204" pitchFamily="34" charset="0"/>
                        </a:rPr>
                        <a:t>1,864</a:t>
                      </a:r>
                    </a:p>
                  </a:txBody>
                  <a:tcPr/>
                </a:tc>
                <a:extLst>
                  <a:ext uri="{0D108BD9-81ED-4DB2-BD59-A6C34878D82A}">
                    <a16:rowId xmlns:a16="http://schemas.microsoft.com/office/drawing/2014/main" val="2939225008"/>
                  </a:ext>
                </a:extLst>
              </a:tr>
              <a:tr h="370840">
                <a:tc>
                  <a:txBody>
                    <a:bodyPr/>
                    <a:lstStyle/>
                    <a:p>
                      <a:r>
                        <a:rPr lang="en-GB" dirty="0">
                          <a:latin typeface="Arial" panose="020B0604020202020204" pitchFamily="34" charset="0"/>
                          <a:cs typeface="Arial" panose="020B0604020202020204" pitchFamily="34" charset="0"/>
                        </a:rPr>
                        <a:t>Year 4</a:t>
                      </a:r>
                    </a:p>
                  </a:txBody>
                  <a:tcPr/>
                </a:tc>
                <a:tc>
                  <a:txBody>
                    <a:bodyPr/>
                    <a:lstStyle/>
                    <a:p>
                      <a:r>
                        <a:rPr lang="en-GB" dirty="0">
                          <a:latin typeface="Arial" panose="020B0604020202020204" pitchFamily="34" charset="0"/>
                          <a:cs typeface="Arial" panose="020B0604020202020204" pitchFamily="34" charset="0"/>
                        </a:rPr>
                        <a:t>(1,864 – 1,000) x 0.4 =</a:t>
                      </a:r>
                    </a:p>
                  </a:txBody>
                  <a:tcPr/>
                </a:tc>
                <a:tc>
                  <a:txBody>
                    <a:bodyPr/>
                    <a:lstStyle/>
                    <a:p>
                      <a:pPr algn="r"/>
                      <a:r>
                        <a:rPr lang="en-GB" dirty="0">
                          <a:latin typeface="Arial" panose="020B0604020202020204" pitchFamily="34" charset="0"/>
                          <a:cs typeface="Arial" panose="020B0604020202020204" pitchFamily="34" charset="0"/>
                        </a:rPr>
                        <a:t>346</a:t>
                      </a:r>
                    </a:p>
                  </a:txBody>
                  <a:tcPr/>
                </a:tc>
                <a:tc>
                  <a:txBody>
                    <a:bodyPr/>
                    <a:lstStyle/>
                    <a:p>
                      <a:pPr algn="r"/>
                      <a:r>
                        <a:rPr lang="en-GB" dirty="0">
                          <a:latin typeface="Arial" panose="020B0604020202020204" pitchFamily="34" charset="0"/>
                          <a:cs typeface="Arial" panose="020B0604020202020204" pitchFamily="34" charset="0"/>
                        </a:rPr>
                        <a:t>1,864 - 346</a:t>
                      </a:r>
                    </a:p>
                  </a:txBody>
                  <a:tcPr/>
                </a:tc>
                <a:tc>
                  <a:txBody>
                    <a:bodyPr/>
                    <a:lstStyle/>
                    <a:p>
                      <a:pPr algn="r"/>
                      <a:r>
                        <a:rPr lang="en-GB" dirty="0">
                          <a:latin typeface="Arial" panose="020B0604020202020204" pitchFamily="34" charset="0"/>
                          <a:cs typeface="Arial" panose="020B0604020202020204" pitchFamily="34" charset="0"/>
                        </a:rPr>
                        <a:t>1,518</a:t>
                      </a:r>
                    </a:p>
                  </a:txBody>
                  <a:tcPr/>
                </a:tc>
                <a:extLst>
                  <a:ext uri="{0D108BD9-81ED-4DB2-BD59-A6C34878D82A}">
                    <a16:rowId xmlns:a16="http://schemas.microsoft.com/office/drawing/2014/main" val="1587433143"/>
                  </a:ext>
                </a:extLst>
              </a:tr>
              <a:tr h="370840">
                <a:tc>
                  <a:txBody>
                    <a:bodyPr/>
                    <a:lstStyle/>
                    <a:p>
                      <a:r>
                        <a:rPr lang="en-GB" dirty="0">
                          <a:latin typeface="Arial" panose="020B0604020202020204" pitchFamily="34" charset="0"/>
                          <a:cs typeface="Arial" panose="020B0604020202020204" pitchFamily="34" charset="0"/>
                        </a:rPr>
                        <a:t>Year 5</a:t>
                      </a:r>
                    </a:p>
                  </a:txBody>
                  <a:tcPr/>
                </a:tc>
                <a:tc>
                  <a:txBody>
                    <a:bodyPr/>
                    <a:lstStyle/>
                    <a:p>
                      <a:r>
                        <a:rPr lang="en-GB" dirty="0">
                          <a:latin typeface="Arial" panose="020B0604020202020204" pitchFamily="34" charset="0"/>
                          <a:cs typeface="Arial" panose="020B0604020202020204" pitchFamily="34" charset="0"/>
                        </a:rPr>
                        <a:t>(1,518 – 1,000) x 0.4 =</a:t>
                      </a:r>
                    </a:p>
                  </a:txBody>
                  <a:tcPr/>
                </a:tc>
                <a:tc>
                  <a:txBody>
                    <a:bodyPr/>
                    <a:lstStyle/>
                    <a:p>
                      <a:pPr algn="r"/>
                      <a:r>
                        <a:rPr lang="en-GB" dirty="0">
                          <a:latin typeface="Arial" panose="020B0604020202020204" pitchFamily="34" charset="0"/>
                          <a:cs typeface="Arial" panose="020B0604020202020204" pitchFamily="34" charset="0"/>
                        </a:rPr>
                        <a:t>207</a:t>
                      </a:r>
                    </a:p>
                  </a:txBody>
                  <a:tcPr/>
                </a:tc>
                <a:tc>
                  <a:txBody>
                    <a:bodyPr/>
                    <a:lstStyle/>
                    <a:p>
                      <a:pPr algn="r"/>
                      <a:r>
                        <a:rPr lang="en-GB" dirty="0">
                          <a:latin typeface="Arial" panose="020B0604020202020204" pitchFamily="34" charset="0"/>
                          <a:cs typeface="Arial" panose="020B0604020202020204" pitchFamily="34" charset="0"/>
                        </a:rPr>
                        <a:t>1,518 - 207</a:t>
                      </a:r>
                    </a:p>
                  </a:txBody>
                  <a:tcPr/>
                </a:tc>
                <a:tc>
                  <a:txBody>
                    <a:bodyPr/>
                    <a:lstStyle/>
                    <a:p>
                      <a:pPr algn="r"/>
                      <a:r>
                        <a:rPr lang="en-GB" dirty="0">
                          <a:latin typeface="Arial" panose="020B0604020202020204" pitchFamily="34" charset="0"/>
                          <a:cs typeface="Arial" panose="020B0604020202020204" pitchFamily="34" charset="0"/>
                        </a:rPr>
                        <a:t>1,311</a:t>
                      </a:r>
                    </a:p>
                  </a:txBody>
                  <a:tcPr/>
                </a:tc>
                <a:extLst>
                  <a:ext uri="{0D108BD9-81ED-4DB2-BD59-A6C34878D82A}">
                    <a16:rowId xmlns:a16="http://schemas.microsoft.com/office/drawing/2014/main" val="1147276867"/>
                  </a:ext>
                </a:extLst>
              </a:tr>
            </a:tbl>
          </a:graphicData>
        </a:graphic>
      </p:graphicFrame>
    </p:spTree>
    <p:extLst>
      <p:ext uri="{BB962C8B-B14F-4D97-AF65-F5344CB8AC3E}">
        <p14:creationId xmlns:p14="http://schemas.microsoft.com/office/powerpoint/2010/main" val="375121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6D46DE3C-934D-456B-9FA9-6E1DE1F9CAA4}"/>
              </a:ext>
            </a:extLst>
          </p:cNvPr>
          <p:cNvSpPr/>
          <p:nvPr/>
        </p:nvSpPr>
        <p:spPr>
          <a:xfrm>
            <a:off x="0" y="0"/>
            <a:ext cx="9144001" cy="506575"/>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spc="-5" dirty="0">
                <a:solidFill>
                  <a:schemeClr val="tx2">
                    <a:lumMod val="20000"/>
                    <a:lumOff val="80000"/>
                  </a:schemeClr>
                </a:solidFill>
                <a:latin typeface="+mj-lt"/>
              </a:rPr>
              <a:t>Accounting for depreciation</a:t>
            </a:r>
            <a:endParaRPr lang="en-GB" sz="3600" b="1" dirty="0">
              <a:solidFill>
                <a:schemeClr val="tx2">
                  <a:lumMod val="20000"/>
                  <a:lumOff val="80000"/>
                </a:schemeClr>
              </a:solidFill>
              <a:latin typeface="+mj-lt"/>
            </a:endParaRPr>
          </a:p>
        </p:txBody>
      </p:sp>
      <p:sp>
        <p:nvSpPr>
          <p:cNvPr id="54" name="TextBox 53">
            <a:extLst>
              <a:ext uri="{FF2B5EF4-FFF2-40B4-BE49-F238E27FC236}">
                <a16:creationId xmlns:a16="http://schemas.microsoft.com/office/drawing/2014/main" id="{49B7451F-2E25-4318-BD5E-FFFB3205D588}"/>
              </a:ext>
            </a:extLst>
          </p:cNvPr>
          <p:cNvSpPr txBox="1"/>
          <p:nvPr/>
        </p:nvSpPr>
        <p:spPr>
          <a:xfrm>
            <a:off x="179512" y="624603"/>
            <a:ext cx="8640960" cy="1754326"/>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The accounting entries for depreciation is straightforward and the same regardless of the method used to calculate the depreciation. To account for the annual depreciation, debit depreciation expenses account and credit the accumulated depreciation expenses account. Using the example on slide 14, the accounting entries are shown below</a:t>
            </a:r>
          </a:p>
          <a:p>
            <a:pPr algn="just"/>
            <a:endParaRPr lang="en-GB" dirty="0"/>
          </a:p>
        </p:txBody>
      </p:sp>
      <p:graphicFrame>
        <p:nvGraphicFramePr>
          <p:cNvPr id="2" name="Table 2">
            <a:extLst>
              <a:ext uri="{FF2B5EF4-FFF2-40B4-BE49-F238E27FC236}">
                <a16:creationId xmlns:a16="http://schemas.microsoft.com/office/drawing/2014/main" id="{6F6739E0-9983-35F8-56C5-7EF9ABC2691C}"/>
              </a:ext>
            </a:extLst>
          </p:cNvPr>
          <p:cNvGraphicFramePr>
            <a:graphicFrameLocks noGrp="1"/>
          </p:cNvGraphicFramePr>
          <p:nvPr>
            <p:extLst>
              <p:ext uri="{D42A27DB-BD31-4B8C-83A1-F6EECF244321}">
                <p14:modId xmlns:p14="http://schemas.microsoft.com/office/powerpoint/2010/main" val="3583954051"/>
              </p:ext>
            </p:extLst>
          </p:nvPr>
        </p:nvGraphicFramePr>
        <p:xfrm>
          <a:off x="323528" y="2131060"/>
          <a:ext cx="8352930" cy="1010920"/>
        </p:xfrm>
        <a:graphic>
          <a:graphicData uri="http://schemas.openxmlformats.org/drawingml/2006/table">
            <a:tbl>
              <a:tblPr firstRow="1" bandRow="1">
                <a:tableStyleId>{7DF18680-E054-41AD-8BC1-D1AEF772440D}</a:tableStyleId>
              </a:tblPr>
              <a:tblGrid>
                <a:gridCol w="792088">
                  <a:extLst>
                    <a:ext uri="{9D8B030D-6E8A-4147-A177-3AD203B41FA5}">
                      <a16:colId xmlns:a16="http://schemas.microsoft.com/office/drawing/2014/main" val="1948272127"/>
                    </a:ext>
                  </a:extLst>
                </a:gridCol>
                <a:gridCol w="1992222">
                  <a:extLst>
                    <a:ext uri="{9D8B030D-6E8A-4147-A177-3AD203B41FA5}">
                      <a16:colId xmlns:a16="http://schemas.microsoft.com/office/drawing/2014/main" val="223532470"/>
                    </a:ext>
                  </a:extLst>
                </a:gridCol>
                <a:gridCol w="1392155">
                  <a:extLst>
                    <a:ext uri="{9D8B030D-6E8A-4147-A177-3AD203B41FA5}">
                      <a16:colId xmlns:a16="http://schemas.microsoft.com/office/drawing/2014/main" val="4259159572"/>
                    </a:ext>
                  </a:extLst>
                </a:gridCol>
                <a:gridCol w="1296143">
                  <a:extLst>
                    <a:ext uri="{9D8B030D-6E8A-4147-A177-3AD203B41FA5}">
                      <a16:colId xmlns:a16="http://schemas.microsoft.com/office/drawing/2014/main" val="1461045483"/>
                    </a:ext>
                  </a:extLst>
                </a:gridCol>
                <a:gridCol w="1800200">
                  <a:extLst>
                    <a:ext uri="{9D8B030D-6E8A-4147-A177-3AD203B41FA5}">
                      <a16:colId xmlns:a16="http://schemas.microsoft.com/office/drawing/2014/main" val="4085197152"/>
                    </a:ext>
                  </a:extLst>
                </a:gridCol>
                <a:gridCol w="1080122">
                  <a:extLst>
                    <a:ext uri="{9D8B030D-6E8A-4147-A177-3AD203B41FA5}">
                      <a16:colId xmlns:a16="http://schemas.microsoft.com/office/drawing/2014/main" val="1892103095"/>
                    </a:ext>
                  </a:extLst>
                </a:gridCol>
              </a:tblGrid>
              <a:tr h="370840">
                <a:tc>
                  <a:txBody>
                    <a:bodyPr/>
                    <a:lstStyle/>
                    <a:p>
                      <a:endParaRPr lang="en-GB" dirty="0"/>
                    </a:p>
                  </a:txBody>
                  <a:tcPr/>
                </a:tc>
                <a:tc>
                  <a:txBody>
                    <a:bodyPr/>
                    <a:lstStyle/>
                    <a:p>
                      <a:endParaRPr lang="en-GB" dirty="0">
                        <a:latin typeface="Arial" panose="020B0604020202020204" pitchFamily="34" charset="0"/>
                        <a:cs typeface="Arial" panose="020B0604020202020204" pitchFamily="34" charset="0"/>
                      </a:endParaRPr>
                    </a:p>
                  </a:txBody>
                  <a:tcPr/>
                </a:tc>
                <a:tc gridSpan="2">
                  <a:txBody>
                    <a:bodyPr/>
                    <a:lstStyle/>
                    <a:p>
                      <a:pPr algn="ctr"/>
                      <a:r>
                        <a:rPr lang="en-GB" dirty="0">
                          <a:latin typeface="Arial" panose="020B0604020202020204" pitchFamily="34" charset="0"/>
                          <a:cs typeface="Arial" panose="020B0604020202020204" pitchFamily="34" charset="0"/>
                        </a:rPr>
                        <a:t>Depreciation account</a:t>
                      </a:r>
                    </a:p>
                  </a:txBody>
                  <a:tcPr/>
                </a:tc>
                <a:tc hMerge="1">
                  <a:txBody>
                    <a:bodyPr/>
                    <a:lstStyle/>
                    <a:p>
                      <a:endParaRPr lang="en-GB" dirty="0"/>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25435032"/>
                  </a:ext>
                </a:extLst>
              </a:tr>
              <a:tr h="370840">
                <a:tc>
                  <a:txBody>
                    <a:bodyPr/>
                    <a:lstStyle/>
                    <a:p>
                      <a:endParaRPr lang="en-GB" dirty="0"/>
                    </a:p>
                  </a:txBody>
                  <a:tcPr/>
                </a:tc>
                <a:tc>
                  <a:txBody>
                    <a:bodyPr/>
                    <a:lstStyle/>
                    <a:p>
                      <a:r>
                        <a:rPr lang="en-GB" dirty="0">
                          <a:latin typeface="Arial" panose="020B0604020202020204" pitchFamily="34" charset="0"/>
                          <a:cs typeface="Arial" panose="020B0604020202020204" pitchFamily="34" charset="0"/>
                        </a:rPr>
                        <a:t>Accumulated depreciation a/c</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4,400</a:t>
                      </a:r>
                    </a:p>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4584448"/>
                  </a:ext>
                </a:extLst>
              </a:tr>
            </a:tbl>
          </a:graphicData>
        </a:graphic>
      </p:graphicFrame>
      <p:graphicFrame>
        <p:nvGraphicFramePr>
          <p:cNvPr id="3" name="Table 2">
            <a:extLst>
              <a:ext uri="{FF2B5EF4-FFF2-40B4-BE49-F238E27FC236}">
                <a16:creationId xmlns:a16="http://schemas.microsoft.com/office/drawing/2014/main" id="{DB0C93F1-D43B-AB71-C6E2-9C34B0E02058}"/>
              </a:ext>
            </a:extLst>
          </p:cNvPr>
          <p:cNvGraphicFramePr>
            <a:graphicFrameLocks noGrp="1"/>
          </p:cNvGraphicFramePr>
          <p:nvPr>
            <p:extLst>
              <p:ext uri="{D42A27DB-BD31-4B8C-83A1-F6EECF244321}">
                <p14:modId xmlns:p14="http://schemas.microsoft.com/office/powerpoint/2010/main" val="1062699709"/>
              </p:ext>
            </p:extLst>
          </p:nvPr>
        </p:nvGraphicFramePr>
        <p:xfrm>
          <a:off x="323528" y="3573016"/>
          <a:ext cx="8352930" cy="1280160"/>
        </p:xfrm>
        <a:graphic>
          <a:graphicData uri="http://schemas.openxmlformats.org/drawingml/2006/table">
            <a:tbl>
              <a:tblPr firstRow="1" bandRow="1">
                <a:tableStyleId>{7DF18680-E054-41AD-8BC1-D1AEF772440D}</a:tableStyleId>
              </a:tblPr>
              <a:tblGrid>
                <a:gridCol w="792088">
                  <a:extLst>
                    <a:ext uri="{9D8B030D-6E8A-4147-A177-3AD203B41FA5}">
                      <a16:colId xmlns:a16="http://schemas.microsoft.com/office/drawing/2014/main" val="1948272127"/>
                    </a:ext>
                  </a:extLst>
                </a:gridCol>
                <a:gridCol w="1656184">
                  <a:extLst>
                    <a:ext uri="{9D8B030D-6E8A-4147-A177-3AD203B41FA5}">
                      <a16:colId xmlns:a16="http://schemas.microsoft.com/office/drawing/2014/main" val="223532470"/>
                    </a:ext>
                  </a:extLst>
                </a:gridCol>
                <a:gridCol w="1728193">
                  <a:extLst>
                    <a:ext uri="{9D8B030D-6E8A-4147-A177-3AD203B41FA5}">
                      <a16:colId xmlns:a16="http://schemas.microsoft.com/office/drawing/2014/main" val="4259159572"/>
                    </a:ext>
                  </a:extLst>
                </a:gridCol>
                <a:gridCol w="1008111">
                  <a:extLst>
                    <a:ext uri="{9D8B030D-6E8A-4147-A177-3AD203B41FA5}">
                      <a16:colId xmlns:a16="http://schemas.microsoft.com/office/drawing/2014/main" val="1461045483"/>
                    </a:ext>
                  </a:extLst>
                </a:gridCol>
                <a:gridCol w="2088232">
                  <a:extLst>
                    <a:ext uri="{9D8B030D-6E8A-4147-A177-3AD203B41FA5}">
                      <a16:colId xmlns:a16="http://schemas.microsoft.com/office/drawing/2014/main" val="4085197152"/>
                    </a:ext>
                  </a:extLst>
                </a:gridCol>
                <a:gridCol w="1080122">
                  <a:extLst>
                    <a:ext uri="{9D8B030D-6E8A-4147-A177-3AD203B41FA5}">
                      <a16:colId xmlns:a16="http://schemas.microsoft.com/office/drawing/2014/main" val="1892103095"/>
                    </a:ext>
                  </a:extLst>
                </a:gridCol>
              </a:tblGrid>
              <a:tr h="370840">
                <a:tc>
                  <a:txBody>
                    <a:bodyPr/>
                    <a:lstStyle/>
                    <a:p>
                      <a:endParaRPr lang="en-GB" dirty="0"/>
                    </a:p>
                  </a:txBody>
                  <a:tcPr/>
                </a:tc>
                <a:tc>
                  <a:txBody>
                    <a:bodyPr/>
                    <a:lstStyle/>
                    <a:p>
                      <a:endParaRPr lang="en-GB" dirty="0"/>
                    </a:p>
                  </a:txBody>
                  <a:tcPr/>
                </a:tc>
                <a:tc gridSpan="2">
                  <a:txBody>
                    <a:bodyPr/>
                    <a:lstStyle/>
                    <a:p>
                      <a:pPr algn="ctr"/>
                      <a:r>
                        <a:rPr lang="en-GB" dirty="0">
                          <a:latin typeface="Arial" panose="020B0604020202020204" pitchFamily="34" charset="0"/>
                          <a:cs typeface="Arial" panose="020B0604020202020204" pitchFamily="34" charset="0"/>
                        </a:rPr>
                        <a:t>Accumulated depreciation account</a:t>
                      </a:r>
                    </a:p>
                  </a:txBody>
                  <a:tcPr/>
                </a:tc>
                <a:tc hMerge="1">
                  <a:txBody>
                    <a:bodyPr/>
                    <a:lstStyle/>
                    <a:p>
                      <a:endParaRPr lang="en-GB" dirty="0"/>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25435032"/>
                  </a:ext>
                </a:extLst>
              </a:tr>
              <a:tr h="370840">
                <a:tc>
                  <a:txBody>
                    <a:bodyPr/>
                    <a:lstStyle/>
                    <a:p>
                      <a:endParaRPr lang="en-GB" dirty="0"/>
                    </a:p>
                  </a:txBody>
                  <a:tcPr/>
                </a:tc>
                <a:tc>
                  <a:txBody>
                    <a:bodyPr/>
                    <a:lstStyle/>
                    <a:p>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 Depreciation a/c</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4,400</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4584448"/>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6DFBF-BB23-47BF-A6F7-FE6B874F5DCC}"/>
              </a:ext>
            </a:extLst>
          </p:cNvPr>
          <p:cNvSpPr>
            <a:spLocks noGrp="1"/>
          </p:cNvSpPr>
          <p:nvPr>
            <p:ph type="title"/>
          </p:nvPr>
        </p:nvSpPr>
        <p:spPr>
          <a:xfrm>
            <a:off x="0" y="2464"/>
            <a:ext cx="9144000" cy="762240"/>
          </a:xfrm>
          <a:solidFill>
            <a:schemeClr val="tx2">
              <a:lumMod val="75000"/>
            </a:schemeClr>
          </a:solidFill>
        </p:spPr>
        <p:txBody>
          <a:bodyPr/>
          <a:lstStyle/>
          <a:p>
            <a:r>
              <a:rPr lang="en-GB" dirty="0">
                <a:solidFill>
                  <a:schemeClr val="tx2">
                    <a:lumMod val="20000"/>
                    <a:lumOff val="80000"/>
                  </a:schemeClr>
                </a:solidFill>
              </a:rPr>
              <a:t>Current</a:t>
            </a:r>
            <a:r>
              <a:rPr lang="en-GB" dirty="0"/>
              <a:t> </a:t>
            </a:r>
            <a:r>
              <a:rPr lang="en-GB" dirty="0">
                <a:solidFill>
                  <a:schemeClr val="tx2">
                    <a:lumMod val="20000"/>
                    <a:lumOff val="80000"/>
                  </a:schemeClr>
                </a:solidFill>
              </a:rPr>
              <a:t>assets</a:t>
            </a:r>
          </a:p>
        </p:txBody>
      </p:sp>
      <p:sp>
        <p:nvSpPr>
          <p:cNvPr id="4" name="Content Placeholder 3">
            <a:extLst>
              <a:ext uri="{FF2B5EF4-FFF2-40B4-BE49-F238E27FC236}">
                <a16:creationId xmlns:a16="http://schemas.microsoft.com/office/drawing/2014/main" id="{2263F48C-C7DB-4BFB-904B-CDE222CBF70D}"/>
              </a:ext>
            </a:extLst>
          </p:cNvPr>
          <p:cNvSpPr>
            <a:spLocks noGrp="1"/>
          </p:cNvSpPr>
          <p:nvPr>
            <p:ph idx="1"/>
          </p:nvPr>
        </p:nvSpPr>
        <p:spPr>
          <a:xfrm>
            <a:off x="107504" y="1268760"/>
            <a:ext cx="8579296" cy="4248473"/>
          </a:xfrm>
        </p:spPr>
        <p:txBody>
          <a:bodyPr>
            <a:normAutofit/>
          </a:bodyPr>
          <a:lstStyle/>
          <a:p>
            <a:pPr algn="just">
              <a:lnSpc>
                <a:spcPct val="90000"/>
              </a:lnSpc>
            </a:pPr>
            <a:r>
              <a:rPr lang="en-GB" sz="2200" b="1" dirty="0">
                <a:solidFill>
                  <a:schemeClr val="tx2">
                    <a:lumMod val="40000"/>
                    <a:lumOff val="60000"/>
                  </a:schemeClr>
                </a:solidFill>
              </a:rPr>
              <a:t>Current assets </a:t>
            </a:r>
          </a:p>
          <a:p>
            <a:pPr lvl="1" algn="just">
              <a:lnSpc>
                <a:spcPct val="90000"/>
              </a:lnSpc>
              <a:buFont typeface="Arial" panose="020B0604020202020204" pitchFamily="34" charset="0"/>
              <a:buChar char="•"/>
            </a:pPr>
            <a:r>
              <a:rPr lang="en-GB" sz="2200" dirty="0"/>
              <a:t>are liquid items that would easily be converted into cash within one year. These assets are more liquid than non-current assets. Cash, Cash at Bank, inventory, and accounts receivable are examples of current assets.</a:t>
            </a:r>
          </a:p>
          <a:p>
            <a:pPr lvl="1" algn="just">
              <a:lnSpc>
                <a:spcPct val="90000"/>
              </a:lnSpc>
              <a:buFont typeface="Arial" panose="020B0604020202020204" pitchFamily="34" charset="0"/>
              <a:buChar char="•"/>
            </a:pPr>
            <a:endParaRPr lang="en-GB" sz="2200" dirty="0"/>
          </a:p>
          <a:p>
            <a:pPr lvl="1" algn="just">
              <a:lnSpc>
                <a:spcPct val="90000"/>
              </a:lnSpc>
              <a:buFont typeface="Arial" panose="020B0604020202020204" pitchFamily="34" charset="0"/>
              <a:buChar char="•"/>
            </a:pPr>
            <a:r>
              <a:rPr lang="en-GB" sz="2200" dirty="0"/>
              <a:t>Current assets are not depreciated and do not require any complex adjustment</a:t>
            </a:r>
          </a:p>
          <a:p>
            <a:pPr lvl="1" algn="just">
              <a:lnSpc>
                <a:spcPct val="90000"/>
              </a:lnSpc>
              <a:buFont typeface="Arial" panose="020B0604020202020204" pitchFamily="34" charset="0"/>
              <a:buChar char="•"/>
            </a:pPr>
            <a:endParaRPr lang="en-GB" sz="2200" dirty="0"/>
          </a:p>
          <a:p>
            <a:pPr lvl="1" algn="just">
              <a:lnSpc>
                <a:spcPct val="90000"/>
              </a:lnSpc>
              <a:buFont typeface="Arial" panose="020B0604020202020204" pitchFamily="34" charset="0"/>
              <a:buChar char="•"/>
            </a:pPr>
            <a:r>
              <a:rPr lang="en-GB" sz="2200" dirty="0"/>
              <a:t>It is worth taking a look at accounts receivable, which are a current asset</a:t>
            </a:r>
          </a:p>
          <a:p>
            <a:endParaRPr lang="en-GB" sz="2000" dirty="0"/>
          </a:p>
          <a:p>
            <a:endParaRPr lang="en-GB" sz="2000" dirty="0"/>
          </a:p>
          <a:p>
            <a:endParaRPr lang="en-GB" dirty="0"/>
          </a:p>
        </p:txBody>
      </p:sp>
    </p:spTree>
    <p:extLst>
      <p:ext uri="{BB962C8B-B14F-4D97-AF65-F5344CB8AC3E}">
        <p14:creationId xmlns:p14="http://schemas.microsoft.com/office/powerpoint/2010/main" val="16969985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3" name="Rectangle 3"/>
          <p:cNvSpPr>
            <a:spLocks noGrp="1" noChangeArrowheads="1"/>
          </p:cNvSpPr>
          <p:nvPr>
            <p:ph idx="4294967295"/>
          </p:nvPr>
        </p:nvSpPr>
        <p:spPr>
          <a:xfrm>
            <a:off x="323528" y="1340768"/>
            <a:ext cx="8568952" cy="4392488"/>
          </a:xfrm>
        </p:spPr>
        <p:txBody>
          <a:bodyPr>
            <a:normAutofit fontScale="92500" lnSpcReduction="20000"/>
          </a:bodyPr>
          <a:lstStyle/>
          <a:p>
            <a:pPr algn="just">
              <a:lnSpc>
                <a:spcPct val="90000"/>
              </a:lnSpc>
            </a:pPr>
            <a:r>
              <a:rPr lang="en-GB" sz="2600" b="1" dirty="0">
                <a:solidFill>
                  <a:schemeClr val="tx2">
                    <a:lumMod val="40000"/>
                    <a:lumOff val="60000"/>
                  </a:schemeClr>
                </a:solidFill>
              </a:rPr>
              <a:t>Accounts receivable</a:t>
            </a:r>
          </a:p>
          <a:p>
            <a:pPr lvl="1" algn="just">
              <a:lnSpc>
                <a:spcPct val="90000"/>
              </a:lnSpc>
            </a:pPr>
            <a:r>
              <a:rPr lang="en-GB" sz="2200" dirty="0"/>
              <a:t>is the amount owed to a company resulting from the company providing goods and/or services on credit. This amount is deemed a current asset has the business expects to receive the benefit in the future in the form of cash from its debtors.</a:t>
            </a:r>
            <a:endParaRPr lang="en-GB" altLang="en-US" sz="2200" dirty="0"/>
          </a:p>
          <a:p>
            <a:pPr algn="just">
              <a:lnSpc>
                <a:spcPct val="90000"/>
              </a:lnSpc>
            </a:pPr>
            <a:endParaRPr lang="en-GB" altLang="en-US" sz="2400" dirty="0"/>
          </a:p>
          <a:p>
            <a:pPr algn="just">
              <a:lnSpc>
                <a:spcPct val="90000"/>
              </a:lnSpc>
            </a:pPr>
            <a:r>
              <a:rPr lang="en-GB" altLang="en-US" sz="2400" dirty="0"/>
              <a:t>The reality is some debtors may be unable to pay the amounts owed to your business and this may result to </a:t>
            </a:r>
            <a:r>
              <a:rPr lang="en-GB" altLang="en-US" sz="2400" b="1" dirty="0">
                <a:solidFill>
                  <a:schemeClr val="tx2">
                    <a:lumMod val="40000"/>
                    <a:lumOff val="60000"/>
                  </a:schemeClr>
                </a:solidFill>
              </a:rPr>
              <a:t>‘irrecoverable debts’</a:t>
            </a:r>
            <a:r>
              <a:rPr lang="en-GB" altLang="en-US" sz="2400" dirty="0">
                <a:solidFill>
                  <a:srgbClr val="C00000"/>
                </a:solidFill>
              </a:rPr>
              <a:t> </a:t>
            </a:r>
            <a:r>
              <a:rPr lang="en-GB" altLang="en-US" sz="2400" dirty="0"/>
              <a:t>These debts are to be written off as expenses to the business are they represent losses.</a:t>
            </a:r>
          </a:p>
          <a:p>
            <a:pPr algn="just">
              <a:lnSpc>
                <a:spcPct val="90000"/>
              </a:lnSpc>
            </a:pPr>
            <a:endParaRPr lang="en-GB" altLang="en-US" sz="2400" dirty="0"/>
          </a:p>
          <a:p>
            <a:pPr algn="just">
              <a:lnSpc>
                <a:spcPct val="90000"/>
              </a:lnSpc>
            </a:pPr>
            <a:r>
              <a:rPr lang="en-GB" altLang="en-US" sz="2400" dirty="0"/>
              <a:t>You may also perceive that not all your debtors may be able to pay their debt when due. If this is the case, it is necessary to make a </a:t>
            </a:r>
            <a:r>
              <a:rPr lang="en-GB" altLang="en-US" sz="2400" dirty="0">
                <a:solidFill>
                  <a:srgbClr val="C00000"/>
                </a:solidFill>
              </a:rPr>
              <a:t>‘</a:t>
            </a:r>
            <a:r>
              <a:rPr lang="en-GB" altLang="en-US" sz="2400" b="1" dirty="0">
                <a:solidFill>
                  <a:schemeClr val="tx2">
                    <a:lumMod val="40000"/>
                    <a:lumOff val="60000"/>
                  </a:schemeClr>
                </a:solidFill>
              </a:rPr>
              <a:t>provision for doubtful debts’ </a:t>
            </a:r>
            <a:r>
              <a:rPr lang="en-GB" altLang="en-US" sz="2400" dirty="0"/>
              <a:t>by reducing your ‘accounts receivable’ by a percentage, for example 5% of trade receivables</a:t>
            </a:r>
            <a:endParaRPr lang="en-GB" altLang="en-US" sz="2400" dirty="0">
              <a:solidFill>
                <a:srgbClr val="C00000"/>
              </a:solidFill>
            </a:endParaRPr>
          </a:p>
          <a:p>
            <a:pPr marL="0" indent="0" algn="just">
              <a:lnSpc>
                <a:spcPct val="90000"/>
              </a:lnSpc>
              <a:buFontTx/>
              <a:buNone/>
            </a:pPr>
            <a:endParaRPr lang="en-GB" altLang="en-US" sz="2400" dirty="0"/>
          </a:p>
        </p:txBody>
      </p:sp>
      <p:sp>
        <p:nvSpPr>
          <p:cNvPr id="8196" name="Slide Number Placeholder 3"/>
          <p:cNvSpPr>
            <a:spLocks noGrp="1"/>
          </p:cNvSpPr>
          <p:nvPr>
            <p:ph type="sldNum" sz="quarter" idx="4294967295"/>
          </p:nvPr>
        </p:nvSpPr>
        <p:spPr>
          <a:xfrm>
            <a:off x="6553200" y="6245225"/>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DD9FF0B0-1499-4927-AD7A-E4CA789EB7F9}" type="slidenum">
              <a:rPr lang="en-US" altLang="en-US" sz="1400"/>
              <a:pPr eaLnBrk="1" hangingPunct="1"/>
              <a:t>15</a:t>
            </a:fld>
            <a:endParaRPr lang="en-US" altLang="en-US" sz="1400"/>
          </a:p>
        </p:txBody>
      </p:sp>
      <p:sp>
        <p:nvSpPr>
          <p:cNvPr id="5" name="Rectangle 4">
            <a:extLst>
              <a:ext uri="{FF2B5EF4-FFF2-40B4-BE49-F238E27FC236}">
                <a16:creationId xmlns:a16="http://schemas.microsoft.com/office/drawing/2014/main" id="{24B1E11C-86E9-418A-BC6E-D57E940B5024}"/>
              </a:ext>
            </a:extLst>
          </p:cNvPr>
          <p:cNvSpPr/>
          <p:nvPr/>
        </p:nvSpPr>
        <p:spPr>
          <a:xfrm>
            <a:off x="0" y="-32273"/>
            <a:ext cx="9144001" cy="1013001"/>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2">
                    <a:lumMod val="20000"/>
                    <a:lumOff val="80000"/>
                  </a:schemeClr>
                </a:solidFill>
                <a:latin typeface="Arial" panose="020B0604020202020204" pitchFamily="34" charset="0"/>
                <a:cs typeface="Arial" panose="020B0604020202020204" pitchFamily="34" charset="0"/>
              </a:rPr>
              <a:t>Accounts receivable</a:t>
            </a:r>
          </a:p>
        </p:txBody>
      </p:sp>
    </p:spTree>
    <p:extLst>
      <p:ext uri="{BB962C8B-B14F-4D97-AF65-F5344CB8AC3E}">
        <p14:creationId xmlns:p14="http://schemas.microsoft.com/office/powerpoint/2010/main" val="25129849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6D46DE3C-934D-456B-9FA9-6E1DE1F9CAA4}"/>
              </a:ext>
            </a:extLst>
          </p:cNvPr>
          <p:cNvSpPr/>
          <p:nvPr/>
        </p:nvSpPr>
        <p:spPr>
          <a:xfrm>
            <a:off x="0" y="116632"/>
            <a:ext cx="9144001" cy="506575"/>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spc="-5" dirty="0">
                <a:solidFill>
                  <a:schemeClr val="tx2">
                    <a:lumMod val="20000"/>
                    <a:lumOff val="80000"/>
                  </a:schemeClr>
                </a:solidFill>
                <a:latin typeface="Arial" panose="020B0604020202020204" pitchFamily="34" charset="0"/>
                <a:cs typeface="Arial" panose="020B0604020202020204" pitchFamily="34" charset="0"/>
              </a:rPr>
              <a:t>Accounting for Irrecoverable debt</a:t>
            </a:r>
            <a:endParaRPr lang="en-GB" sz="3600" b="1" dirty="0">
              <a:solidFill>
                <a:schemeClr val="tx2">
                  <a:lumMod val="20000"/>
                  <a:lumOff val="80000"/>
                </a:schemeClr>
              </a:solidFill>
              <a:latin typeface="Arial" panose="020B0604020202020204" pitchFamily="34" charset="0"/>
              <a:cs typeface="Arial" panose="020B0604020202020204" pitchFamily="34" charset="0"/>
            </a:endParaRPr>
          </a:p>
        </p:txBody>
      </p:sp>
      <p:graphicFrame>
        <p:nvGraphicFramePr>
          <p:cNvPr id="2" name="Table 2">
            <a:extLst>
              <a:ext uri="{FF2B5EF4-FFF2-40B4-BE49-F238E27FC236}">
                <a16:creationId xmlns:a16="http://schemas.microsoft.com/office/drawing/2014/main" id="{40DC9306-6324-EB8A-648C-112B3560267F}"/>
              </a:ext>
            </a:extLst>
          </p:cNvPr>
          <p:cNvGraphicFramePr>
            <a:graphicFrameLocks noGrp="1"/>
          </p:cNvGraphicFramePr>
          <p:nvPr>
            <p:extLst>
              <p:ext uri="{D42A27DB-BD31-4B8C-83A1-F6EECF244321}">
                <p14:modId xmlns:p14="http://schemas.microsoft.com/office/powerpoint/2010/main" val="262592619"/>
              </p:ext>
            </p:extLst>
          </p:nvPr>
        </p:nvGraphicFramePr>
        <p:xfrm>
          <a:off x="251520" y="1340768"/>
          <a:ext cx="8352930" cy="1010920"/>
        </p:xfrm>
        <a:graphic>
          <a:graphicData uri="http://schemas.openxmlformats.org/drawingml/2006/table">
            <a:tbl>
              <a:tblPr firstRow="1" bandRow="1">
                <a:tableStyleId>{7DF18680-E054-41AD-8BC1-D1AEF772440D}</a:tableStyleId>
              </a:tblPr>
              <a:tblGrid>
                <a:gridCol w="792088">
                  <a:extLst>
                    <a:ext uri="{9D8B030D-6E8A-4147-A177-3AD203B41FA5}">
                      <a16:colId xmlns:a16="http://schemas.microsoft.com/office/drawing/2014/main" val="1948272127"/>
                    </a:ext>
                  </a:extLst>
                </a:gridCol>
                <a:gridCol w="2448272">
                  <a:extLst>
                    <a:ext uri="{9D8B030D-6E8A-4147-A177-3AD203B41FA5}">
                      <a16:colId xmlns:a16="http://schemas.microsoft.com/office/drawing/2014/main" val="223532470"/>
                    </a:ext>
                  </a:extLst>
                </a:gridCol>
                <a:gridCol w="936105">
                  <a:extLst>
                    <a:ext uri="{9D8B030D-6E8A-4147-A177-3AD203B41FA5}">
                      <a16:colId xmlns:a16="http://schemas.microsoft.com/office/drawing/2014/main" val="4259159572"/>
                    </a:ext>
                  </a:extLst>
                </a:gridCol>
                <a:gridCol w="1296143">
                  <a:extLst>
                    <a:ext uri="{9D8B030D-6E8A-4147-A177-3AD203B41FA5}">
                      <a16:colId xmlns:a16="http://schemas.microsoft.com/office/drawing/2014/main" val="1461045483"/>
                    </a:ext>
                  </a:extLst>
                </a:gridCol>
                <a:gridCol w="1800200">
                  <a:extLst>
                    <a:ext uri="{9D8B030D-6E8A-4147-A177-3AD203B41FA5}">
                      <a16:colId xmlns:a16="http://schemas.microsoft.com/office/drawing/2014/main" val="4085197152"/>
                    </a:ext>
                  </a:extLst>
                </a:gridCol>
                <a:gridCol w="1080122">
                  <a:extLst>
                    <a:ext uri="{9D8B030D-6E8A-4147-A177-3AD203B41FA5}">
                      <a16:colId xmlns:a16="http://schemas.microsoft.com/office/drawing/2014/main" val="1892103095"/>
                    </a:ext>
                  </a:extLst>
                </a:gridCol>
              </a:tblGrid>
              <a:tr h="370840">
                <a:tc>
                  <a:txBody>
                    <a:bodyPr/>
                    <a:lstStyle/>
                    <a:p>
                      <a:endParaRPr lang="en-GB" dirty="0"/>
                    </a:p>
                  </a:txBody>
                  <a:tcPr/>
                </a:tc>
                <a:tc>
                  <a:txBody>
                    <a:bodyPr/>
                    <a:lstStyle/>
                    <a:p>
                      <a:endParaRPr lang="en-GB" dirty="0">
                        <a:latin typeface="Arial" panose="020B0604020202020204" pitchFamily="34" charset="0"/>
                        <a:cs typeface="Arial" panose="020B0604020202020204" pitchFamily="34" charset="0"/>
                      </a:endParaRPr>
                    </a:p>
                  </a:txBody>
                  <a:tcPr/>
                </a:tc>
                <a:tc gridSpan="2">
                  <a:txBody>
                    <a:bodyPr/>
                    <a:lstStyle/>
                    <a:p>
                      <a:pPr algn="ctr"/>
                      <a:r>
                        <a:rPr lang="en-GB" dirty="0">
                          <a:latin typeface="Arial" panose="020B0604020202020204" pitchFamily="34" charset="0"/>
                          <a:cs typeface="Arial" panose="020B0604020202020204" pitchFamily="34" charset="0"/>
                        </a:rPr>
                        <a:t>Irrecoverable debt account</a:t>
                      </a:r>
                    </a:p>
                  </a:txBody>
                  <a:tcPr/>
                </a:tc>
                <a:tc hMerge="1">
                  <a:txBody>
                    <a:bodyPr/>
                    <a:lstStyle/>
                    <a:p>
                      <a:endParaRPr lang="en-GB" dirty="0"/>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25435032"/>
                  </a:ext>
                </a:extLst>
              </a:tr>
              <a:tr h="370840">
                <a:tc>
                  <a:txBody>
                    <a:bodyPr/>
                    <a:lstStyle/>
                    <a:p>
                      <a:endParaRPr lang="en-GB" dirty="0"/>
                    </a:p>
                  </a:txBody>
                  <a:tcPr/>
                </a:tc>
                <a:tc>
                  <a:txBody>
                    <a:bodyPr/>
                    <a:lstStyle/>
                    <a:p>
                      <a:r>
                        <a:rPr lang="en-GB" dirty="0">
                          <a:latin typeface="Arial" panose="020B0604020202020204" pitchFamily="34" charset="0"/>
                          <a:cs typeface="Arial" panose="020B0604020202020204" pitchFamily="34" charset="0"/>
                        </a:rPr>
                        <a:t>Trade receivables a/c</a:t>
                      </a:r>
                    </a:p>
                  </a:txBody>
                  <a:tcPr/>
                </a:tc>
                <a:tc>
                  <a:txBody>
                    <a:bodyPr/>
                    <a:lstStyle/>
                    <a:p>
                      <a:pPr algn="r"/>
                      <a:r>
                        <a:rPr lang="en-GB" dirty="0" err="1">
                          <a:latin typeface="Arial" panose="020B0604020202020204" pitchFamily="34" charset="0"/>
                          <a:cs typeface="Arial" panose="020B0604020202020204" pitchFamily="34" charset="0"/>
                        </a:rPr>
                        <a:t>xxxx</a:t>
                      </a:r>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4584448"/>
                  </a:ext>
                </a:extLst>
              </a:tr>
            </a:tbl>
          </a:graphicData>
        </a:graphic>
      </p:graphicFrame>
      <p:graphicFrame>
        <p:nvGraphicFramePr>
          <p:cNvPr id="3" name="Table 2">
            <a:extLst>
              <a:ext uri="{FF2B5EF4-FFF2-40B4-BE49-F238E27FC236}">
                <a16:creationId xmlns:a16="http://schemas.microsoft.com/office/drawing/2014/main" id="{1CDC59D5-3680-0409-15DE-1DC7A03FEFFC}"/>
              </a:ext>
            </a:extLst>
          </p:cNvPr>
          <p:cNvGraphicFramePr>
            <a:graphicFrameLocks noGrp="1"/>
          </p:cNvGraphicFramePr>
          <p:nvPr>
            <p:extLst>
              <p:ext uri="{D42A27DB-BD31-4B8C-83A1-F6EECF244321}">
                <p14:modId xmlns:p14="http://schemas.microsoft.com/office/powerpoint/2010/main" val="1268340693"/>
              </p:ext>
            </p:extLst>
          </p:nvPr>
        </p:nvGraphicFramePr>
        <p:xfrm>
          <a:off x="395535" y="3069249"/>
          <a:ext cx="8352930" cy="1010920"/>
        </p:xfrm>
        <a:graphic>
          <a:graphicData uri="http://schemas.openxmlformats.org/drawingml/2006/table">
            <a:tbl>
              <a:tblPr firstRow="1" bandRow="1">
                <a:tableStyleId>{7DF18680-E054-41AD-8BC1-D1AEF772440D}</a:tableStyleId>
              </a:tblPr>
              <a:tblGrid>
                <a:gridCol w="792088">
                  <a:extLst>
                    <a:ext uri="{9D8B030D-6E8A-4147-A177-3AD203B41FA5}">
                      <a16:colId xmlns:a16="http://schemas.microsoft.com/office/drawing/2014/main" val="1948272127"/>
                    </a:ext>
                  </a:extLst>
                </a:gridCol>
                <a:gridCol w="1656184">
                  <a:extLst>
                    <a:ext uri="{9D8B030D-6E8A-4147-A177-3AD203B41FA5}">
                      <a16:colId xmlns:a16="http://schemas.microsoft.com/office/drawing/2014/main" val="223532470"/>
                    </a:ext>
                  </a:extLst>
                </a:gridCol>
                <a:gridCol w="1728193">
                  <a:extLst>
                    <a:ext uri="{9D8B030D-6E8A-4147-A177-3AD203B41FA5}">
                      <a16:colId xmlns:a16="http://schemas.microsoft.com/office/drawing/2014/main" val="4259159572"/>
                    </a:ext>
                  </a:extLst>
                </a:gridCol>
                <a:gridCol w="576064">
                  <a:extLst>
                    <a:ext uri="{9D8B030D-6E8A-4147-A177-3AD203B41FA5}">
                      <a16:colId xmlns:a16="http://schemas.microsoft.com/office/drawing/2014/main" val="1461045483"/>
                    </a:ext>
                  </a:extLst>
                </a:gridCol>
                <a:gridCol w="2520279">
                  <a:extLst>
                    <a:ext uri="{9D8B030D-6E8A-4147-A177-3AD203B41FA5}">
                      <a16:colId xmlns:a16="http://schemas.microsoft.com/office/drawing/2014/main" val="4085197152"/>
                    </a:ext>
                  </a:extLst>
                </a:gridCol>
                <a:gridCol w="1080122">
                  <a:extLst>
                    <a:ext uri="{9D8B030D-6E8A-4147-A177-3AD203B41FA5}">
                      <a16:colId xmlns:a16="http://schemas.microsoft.com/office/drawing/2014/main" val="1892103095"/>
                    </a:ext>
                  </a:extLst>
                </a:gridCol>
              </a:tblGrid>
              <a:tr h="370840">
                <a:tc>
                  <a:txBody>
                    <a:bodyPr/>
                    <a:lstStyle/>
                    <a:p>
                      <a:endParaRPr lang="en-GB" dirty="0"/>
                    </a:p>
                  </a:txBody>
                  <a:tcPr/>
                </a:tc>
                <a:tc>
                  <a:txBody>
                    <a:bodyPr/>
                    <a:lstStyle/>
                    <a:p>
                      <a:endParaRPr lang="en-GB" dirty="0"/>
                    </a:p>
                  </a:txBody>
                  <a:tcPr/>
                </a:tc>
                <a:tc gridSpan="2">
                  <a:txBody>
                    <a:bodyPr/>
                    <a:lstStyle/>
                    <a:p>
                      <a:pPr algn="ctr"/>
                      <a:r>
                        <a:rPr lang="en-GB" dirty="0">
                          <a:latin typeface="Arial" panose="020B0604020202020204" pitchFamily="34" charset="0"/>
                          <a:cs typeface="Arial" panose="020B0604020202020204" pitchFamily="34" charset="0"/>
                        </a:rPr>
                        <a:t>Trade receivables account</a:t>
                      </a:r>
                    </a:p>
                  </a:txBody>
                  <a:tcPr/>
                </a:tc>
                <a:tc hMerge="1">
                  <a:txBody>
                    <a:bodyPr/>
                    <a:lstStyle/>
                    <a:p>
                      <a:endParaRPr lang="en-GB" dirty="0"/>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25435032"/>
                  </a:ext>
                </a:extLst>
              </a:tr>
              <a:tr h="370840">
                <a:tc>
                  <a:txBody>
                    <a:bodyPr/>
                    <a:lstStyle/>
                    <a:p>
                      <a:endParaRPr lang="en-GB" dirty="0"/>
                    </a:p>
                  </a:txBody>
                  <a:tcPr/>
                </a:tc>
                <a:tc>
                  <a:txBody>
                    <a:bodyPr/>
                    <a:lstStyle/>
                    <a:p>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Irrecoverable debt a/c</a:t>
                      </a:r>
                    </a:p>
                  </a:txBody>
                  <a:tcPr/>
                </a:tc>
                <a:tc>
                  <a:txBody>
                    <a:bodyPr/>
                    <a:lstStyle/>
                    <a:p>
                      <a:pPr algn="r"/>
                      <a:r>
                        <a:rPr lang="en-GB" dirty="0" err="1">
                          <a:latin typeface="Arial" panose="020B0604020202020204" pitchFamily="34" charset="0"/>
                          <a:cs typeface="Arial" panose="020B0604020202020204" pitchFamily="34" charset="0"/>
                        </a:rPr>
                        <a:t>xxxx</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4584448"/>
                  </a:ext>
                </a:extLst>
              </a:tr>
            </a:tbl>
          </a:graphicData>
        </a:graphic>
      </p:graphicFrame>
    </p:spTree>
    <p:extLst>
      <p:ext uri="{BB962C8B-B14F-4D97-AF65-F5344CB8AC3E}">
        <p14:creationId xmlns:p14="http://schemas.microsoft.com/office/powerpoint/2010/main" val="18710603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idx="4294967295"/>
          </p:nvPr>
        </p:nvSpPr>
        <p:spPr>
          <a:xfrm>
            <a:off x="251520" y="980728"/>
            <a:ext cx="8640960" cy="4536505"/>
          </a:xfrm>
        </p:spPr>
        <p:txBody>
          <a:bodyPr>
            <a:normAutofit lnSpcReduction="10000"/>
          </a:bodyPr>
          <a:lstStyle/>
          <a:p>
            <a:pPr algn="just">
              <a:lnSpc>
                <a:spcPct val="80000"/>
              </a:lnSpc>
            </a:pPr>
            <a:endParaRPr lang="en-GB" altLang="en-US" sz="2400" b="1" dirty="0"/>
          </a:p>
          <a:p>
            <a:pPr algn="just">
              <a:lnSpc>
                <a:spcPct val="80000"/>
              </a:lnSpc>
            </a:pPr>
            <a:r>
              <a:rPr lang="en-GB" altLang="en-US" sz="2400" dirty="0"/>
              <a:t>Most businesses have liabilities, which are amounts owed or an obligation to pay a certain amount in the future.</a:t>
            </a:r>
          </a:p>
          <a:p>
            <a:pPr algn="just">
              <a:lnSpc>
                <a:spcPct val="80000"/>
              </a:lnSpc>
            </a:pPr>
            <a:endParaRPr lang="en-GB" altLang="en-US" sz="2400" dirty="0"/>
          </a:p>
          <a:p>
            <a:pPr algn="just">
              <a:lnSpc>
                <a:spcPct val="80000"/>
              </a:lnSpc>
            </a:pPr>
            <a:r>
              <a:rPr lang="en-GB" altLang="en-US" sz="2400" dirty="0"/>
              <a:t>Like assets, liabilities can be classified as either non-current or current liabilities.</a:t>
            </a:r>
            <a:endParaRPr lang="en-US" altLang="en-US" sz="2400" dirty="0"/>
          </a:p>
          <a:p>
            <a:pPr algn="just">
              <a:lnSpc>
                <a:spcPct val="80000"/>
              </a:lnSpc>
            </a:pPr>
            <a:endParaRPr lang="en-US" altLang="en-US" sz="2400" dirty="0"/>
          </a:p>
          <a:p>
            <a:pPr algn="just">
              <a:lnSpc>
                <a:spcPct val="80000"/>
              </a:lnSpc>
            </a:pPr>
            <a:r>
              <a:rPr lang="en-US" altLang="en-US" sz="2400" dirty="0"/>
              <a:t>Non-current liabilities are liabilities due for settlement </a:t>
            </a:r>
            <a:r>
              <a:rPr lang="en-US" altLang="en-US" sz="2400" b="1" dirty="0">
                <a:solidFill>
                  <a:schemeClr val="tx2">
                    <a:lumMod val="40000"/>
                    <a:lumOff val="60000"/>
                  </a:schemeClr>
                </a:solidFill>
              </a:rPr>
              <a:t>after one yea</a:t>
            </a:r>
            <a:r>
              <a:rPr lang="en-US" altLang="en-US" sz="2400" dirty="0"/>
              <a:t>r and this is in most cases, a long – term debt</a:t>
            </a:r>
          </a:p>
          <a:p>
            <a:pPr algn="just">
              <a:lnSpc>
                <a:spcPct val="80000"/>
              </a:lnSpc>
            </a:pPr>
            <a:endParaRPr lang="en-GB" altLang="en-US" sz="2400" dirty="0"/>
          </a:p>
          <a:p>
            <a:pPr algn="just">
              <a:lnSpc>
                <a:spcPct val="80000"/>
              </a:lnSpc>
            </a:pPr>
            <a:r>
              <a:rPr lang="en-GB" altLang="en-US" sz="2400" dirty="0"/>
              <a:t>Current liabilities are amounts due for settlement </a:t>
            </a:r>
            <a:r>
              <a:rPr lang="en-GB" altLang="en-US" sz="2400" b="1" dirty="0">
                <a:solidFill>
                  <a:schemeClr val="tx2">
                    <a:lumMod val="40000"/>
                    <a:lumOff val="60000"/>
                  </a:schemeClr>
                </a:solidFill>
              </a:rPr>
              <a:t>within the next twelve months.</a:t>
            </a:r>
            <a:r>
              <a:rPr lang="en-GB" altLang="en-US" sz="2400" dirty="0"/>
              <a:t> Accounts payable, bank overdraft, accruals, unpaid taxes and short-term loans are examples of current liabilities. </a:t>
            </a:r>
          </a:p>
          <a:p>
            <a:pPr marL="0" indent="0" algn="just">
              <a:lnSpc>
                <a:spcPct val="80000"/>
              </a:lnSpc>
              <a:buNone/>
            </a:pPr>
            <a:endParaRPr lang="en-GB" altLang="en-US" sz="2400" dirty="0"/>
          </a:p>
        </p:txBody>
      </p:sp>
      <p:sp>
        <p:nvSpPr>
          <p:cNvPr id="16388" name="Slide Number Placeholder 3"/>
          <p:cNvSpPr>
            <a:spLocks noGrp="1"/>
          </p:cNvSpPr>
          <p:nvPr>
            <p:ph type="sldNum" sz="quarter" idx="4294967295"/>
          </p:nvPr>
        </p:nvSpPr>
        <p:spPr>
          <a:xfrm>
            <a:off x="6553200" y="6245225"/>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8C02AE48-2940-4D93-AD03-1ABF58063529}" type="slidenum">
              <a:rPr lang="en-US" altLang="en-US" sz="1400"/>
              <a:pPr eaLnBrk="1" hangingPunct="1"/>
              <a:t>17</a:t>
            </a:fld>
            <a:endParaRPr lang="en-US" altLang="en-US" sz="1400"/>
          </a:p>
        </p:txBody>
      </p:sp>
      <p:sp>
        <p:nvSpPr>
          <p:cNvPr id="5" name="Rectangle 4">
            <a:extLst>
              <a:ext uri="{FF2B5EF4-FFF2-40B4-BE49-F238E27FC236}">
                <a16:creationId xmlns:a16="http://schemas.microsoft.com/office/drawing/2014/main" id="{81C7C50D-2C57-460A-8244-9DE05E1634F6}"/>
              </a:ext>
            </a:extLst>
          </p:cNvPr>
          <p:cNvSpPr/>
          <p:nvPr/>
        </p:nvSpPr>
        <p:spPr>
          <a:xfrm>
            <a:off x="0" y="180628"/>
            <a:ext cx="9144001" cy="872209"/>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4000" dirty="0">
                <a:solidFill>
                  <a:schemeClr val="tx2">
                    <a:lumMod val="20000"/>
                    <a:lumOff val="80000"/>
                  </a:schemeClr>
                </a:solidFill>
                <a:latin typeface="+mj-lt"/>
              </a:rPr>
              <a:t>Current liabilities</a:t>
            </a:r>
            <a:endParaRPr lang="en-GB" sz="4000" b="1" dirty="0">
              <a:solidFill>
                <a:schemeClr val="tx2">
                  <a:lumMod val="20000"/>
                  <a:lumOff val="80000"/>
                </a:schemeClr>
              </a:solidFill>
              <a:latin typeface="+mj-lt"/>
            </a:endParaRPr>
          </a:p>
        </p:txBody>
      </p:sp>
    </p:spTree>
    <p:extLst>
      <p:ext uri="{BB962C8B-B14F-4D97-AF65-F5344CB8AC3E}">
        <p14:creationId xmlns:p14="http://schemas.microsoft.com/office/powerpoint/2010/main" val="30221383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5B8D7-B080-B59F-ACDB-352ABCA1704B}"/>
              </a:ext>
            </a:extLst>
          </p:cNvPr>
          <p:cNvSpPr>
            <a:spLocks noGrp="1"/>
          </p:cNvSpPr>
          <p:nvPr>
            <p:ph type="title"/>
          </p:nvPr>
        </p:nvSpPr>
        <p:spPr>
          <a:solidFill>
            <a:schemeClr val="tx2">
              <a:lumMod val="75000"/>
            </a:schemeClr>
          </a:solidFill>
        </p:spPr>
        <p:txBody>
          <a:bodyPr/>
          <a:lstStyle/>
          <a:p>
            <a:r>
              <a:rPr lang="en-GB" dirty="0">
                <a:solidFill>
                  <a:schemeClr val="tx2">
                    <a:lumMod val="20000"/>
                    <a:lumOff val="80000"/>
                  </a:schemeClr>
                </a:solidFill>
              </a:rPr>
              <a:t>Assets = capital + liabilities - 1</a:t>
            </a:r>
          </a:p>
        </p:txBody>
      </p:sp>
      <p:graphicFrame>
        <p:nvGraphicFramePr>
          <p:cNvPr id="4" name="Table 4">
            <a:extLst>
              <a:ext uri="{FF2B5EF4-FFF2-40B4-BE49-F238E27FC236}">
                <a16:creationId xmlns:a16="http://schemas.microsoft.com/office/drawing/2014/main" id="{21F1333F-A41F-984E-0408-369CD4A9AC4C}"/>
              </a:ext>
            </a:extLst>
          </p:cNvPr>
          <p:cNvGraphicFramePr>
            <a:graphicFrameLocks noGrp="1"/>
          </p:cNvGraphicFramePr>
          <p:nvPr>
            <p:ph idx="1"/>
            <p:extLst>
              <p:ext uri="{D42A27DB-BD31-4B8C-83A1-F6EECF244321}">
                <p14:modId xmlns:p14="http://schemas.microsoft.com/office/powerpoint/2010/main" val="1008187051"/>
              </p:ext>
            </p:extLst>
          </p:nvPr>
        </p:nvGraphicFramePr>
        <p:xfrm>
          <a:off x="457200" y="1556792"/>
          <a:ext cx="8229600" cy="3818889"/>
        </p:xfrm>
        <a:graphic>
          <a:graphicData uri="http://schemas.openxmlformats.org/drawingml/2006/table">
            <a:tbl>
              <a:tblPr firstRow="1" bandRow="1">
                <a:tableStyleId>{7DF18680-E054-41AD-8BC1-D1AEF772440D}</a:tableStyleId>
              </a:tblPr>
              <a:tblGrid>
                <a:gridCol w="2962672">
                  <a:extLst>
                    <a:ext uri="{9D8B030D-6E8A-4147-A177-3AD203B41FA5}">
                      <a16:colId xmlns:a16="http://schemas.microsoft.com/office/drawing/2014/main" val="348366698"/>
                    </a:ext>
                  </a:extLst>
                </a:gridCol>
                <a:gridCol w="2016224">
                  <a:extLst>
                    <a:ext uri="{9D8B030D-6E8A-4147-A177-3AD203B41FA5}">
                      <a16:colId xmlns:a16="http://schemas.microsoft.com/office/drawing/2014/main" val="4147915001"/>
                    </a:ext>
                  </a:extLst>
                </a:gridCol>
                <a:gridCol w="1440160">
                  <a:extLst>
                    <a:ext uri="{9D8B030D-6E8A-4147-A177-3AD203B41FA5}">
                      <a16:colId xmlns:a16="http://schemas.microsoft.com/office/drawing/2014/main" val="138779753"/>
                    </a:ext>
                  </a:extLst>
                </a:gridCol>
                <a:gridCol w="1810544">
                  <a:extLst>
                    <a:ext uri="{9D8B030D-6E8A-4147-A177-3AD203B41FA5}">
                      <a16:colId xmlns:a16="http://schemas.microsoft.com/office/drawing/2014/main" val="3239596329"/>
                    </a:ext>
                  </a:extLst>
                </a:gridCol>
              </a:tblGrid>
              <a:tr h="368723">
                <a:tc>
                  <a:txBody>
                    <a:bodyPr/>
                    <a:lstStyle/>
                    <a:p>
                      <a:r>
                        <a:rPr lang="en-GB" dirty="0">
                          <a:latin typeface="+mj-lt"/>
                        </a:rPr>
                        <a:t>Transactions</a:t>
                      </a:r>
                      <a:endParaRPr lang="en-GB" dirty="0">
                        <a:latin typeface="+mj-lt"/>
                        <a:cs typeface="Arial" panose="020B0604020202020204" pitchFamily="34" charset="0"/>
                      </a:endParaRPr>
                    </a:p>
                  </a:txBody>
                  <a:tcPr/>
                </a:tc>
                <a:tc>
                  <a:txBody>
                    <a:bodyPr/>
                    <a:lstStyle/>
                    <a:p>
                      <a:endParaRPr lang="en-GB" dirty="0">
                        <a:latin typeface="+mj-lt"/>
                        <a:cs typeface="Arial" panose="020B0604020202020204" pitchFamily="34" charset="0"/>
                      </a:endParaRPr>
                    </a:p>
                  </a:txBody>
                  <a:tcPr/>
                </a:tc>
                <a:tc>
                  <a:txBody>
                    <a:bodyPr/>
                    <a:lstStyle/>
                    <a:p>
                      <a:endParaRPr lang="en-GB">
                        <a:latin typeface="+mj-lt"/>
                        <a:cs typeface="Arial" panose="020B0604020202020204" pitchFamily="34" charset="0"/>
                      </a:endParaRPr>
                    </a:p>
                  </a:txBody>
                  <a:tcPr/>
                </a:tc>
                <a:tc>
                  <a:txBody>
                    <a:bodyPr/>
                    <a:lstStyle/>
                    <a:p>
                      <a:endParaRPr lang="en-GB" dirty="0">
                        <a:latin typeface="+mj-lt"/>
                        <a:cs typeface="Arial" panose="020B0604020202020204" pitchFamily="34" charset="0"/>
                      </a:endParaRPr>
                    </a:p>
                  </a:txBody>
                  <a:tcPr/>
                </a:tc>
                <a:extLst>
                  <a:ext uri="{0D108BD9-81ED-4DB2-BD59-A6C34878D82A}">
                    <a16:rowId xmlns:a16="http://schemas.microsoft.com/office/drawing/2014/main" val="3148060273"/>
                  </a:ext>
                </a:extLst>
              </a:tr>
              <a:tr h="368723">
                <a:tc>
                  <a:txBody>
                    <a:bodyPr/>
                    <a:lstStyle/>
                    <a:p>
                      <a:endParaRPr lang="en-GB" dirty="0">
                        <a:latin typeface="+mj-lt"/>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mj-lt"/>
                        </a:rPr>
                        <a:t>Assets         =</a:t>
                      </a:r>
                      <a:endParaRPr lang="en-GB" dirty="0">
                        <a:latin typeface="+mj-lt"/>
                        <a:cs typeface="Arial" panose="020B0604020202020204" pitchFamily="34" charset="0"/>
                      </a:endParaRPr>
                    </a:p>
                  </a:txBody>
                  <a:tcPr/>
                </a:tc>
                <a:tc>
                  <a:txBody>
                    <a:bodyPr/>
                    <a:lstStyle/>
                    <a:p>
                      <a:r>
                        <a:rPr lang="en-GB" dirty="0">
                          <a:latin typeface="+mj-lt"/>
                        </a:rPr>
                        <a:t>Capital</a:t>
                      </a:r>
                      <a:endParaRPr lang="en-GB" dirty="0">
                        <a:latin typeface="+mj-lt"/>
                        <a:cs typeface="Arial" panose="020B0604020202020204" pitchFamily="34" charset="0"/>
                      </a:endParaRPr>
                    </a:p>
                  </a:txBody>
                  <a:tcPr/>
                </a:tc>
                <a:tc>
                  <a:txBody>
                    <a:bodyPr/>
                    <a:lstStyle/>
                    <a:p>
                      <a:r>
                        <a:rPr lang="en-GB" dirty="0">
                          <a:latin typeface="+mj-lt"/>
                        </a:rPr>
                        <a:t>+    Liabilities</a:t>
                      </a:r>
                      <a:endParaRPr lang="en-GB" dirty="0">
                        <a:latin typeface="+mj-lt"/>
                        <a:cs typeface="Arial" panose="020B0604020202020204" pitchFamily="34" charset="0"/>
                      </a:endParaRPr>
                    </a:p>
                  </a:txBody>
                  <a:tcPr/>
                </a:tc>
                <a:extLst>
                  <a:ext uri="{0D108BD9-81ED-4DB2-BD59-A6C34878D82A}">
                    <a16:rowId xmlns:a16="http://schemas.microsoft.com/office/drawing/2014/main" val="821380163"/>
                  </a:ext>
                </a:extLst>
              </a:tr>
              <a:tr h="368723">
                <a:tc>
                  <a:txBody>
                    <a:bodyPr/>
                    <a:lstStyle/>
                    <a:p>
                      <a:r>
                        <a:rPr lang="en-GB" sz="1400" dirty="0">
                          <a:latin typeface="+mj-lt"/>
                        </a:rPr>
                        <a:t>Owner starts business with 5,000 paid into the business bank account on </a:t>
                      </a:r>
                      <a:r>
                        <a:rPr lang="en-GB" sz="1400" dirty="0" err="1">
                          <a:latin typeface="+mj-lt"/>
                        </a:rPr>
                        <a:t>Ist</a:t>
                      </a:r>
                      <a:r>
                        <a:rPr lang="en-GB" sz="1400" dirty="0">
                          <a:latin typeface="+mj-lt"/>
                        </a:rPr>
                        <a:t> of July</a:t>
                      </a:r>
                      <a:endParaRPr lang="en-GB" sz="1400" dirty="0">
                        <a:latin typeface="+mj-lt"/>
                        <a:cs typeface="Arial" panose="020B0604020202020204" pitchFamily="34" charset="0"/>
                      </a:endParaRPr>
                    </a:p>
                  </a:txBody>
                  <a:tcPr/>
                </a:tc>
                <a:tc>
                  <a:txBody>
                    <a:bodyPr/>
                    <a:lstStyle/>
                    <a:p>
                      <a:pPr algn="r"/>
                      <a:r>
                        <a:rPr lang="en-GB" sz="1400" dirty="0">
                          <a:latin typeface="+mj-lt"/>
                        </a:rPr>
                        <a:t>+ 5,000 (bank a/c)</a:t>
                      </a:r>
                      <a:endParaRPr lang="en-GB" sz="1400" dirty="0">
                        <a:latin typeface="+mj-lt"/>
                        <a:cs typeface="Arial" panose="020B0604020202020204" pitchFamily="34" charset="0"/>
                      </a:endParaRPr>
                    </a:p>
                  </a:txBody>
                  <a:tcPr/>
                </a:tc>
                <a:tc>
                  <a:txBody>
                    <a:bodyPr/>
                    <a:lstStyle/>
                    <a:p>
                      <a:pPr algn="r"/>
                      <a:r>
                        <a:rPr lang="en-GB" sz="1400" dirty="0">
                          <a:latin typeface="+mj-lt"/>
                        </a:rPr>
                        <a:t>+5,000</a:t>
                      </a:r>
                      <a:endParaRPr lang="en-GB" sz="1400" dirty="0">
                        <a:latin typeface="+mj-lt"/>
                        <a:cs typeface="Arial" panose="020B0604020202020204" pitchFamily="34" charset="0"/>
                      </a:endParaRPr>
                    </a:p>
                  </a:txBody>
                  <a:tcPr/>
                </a:tc>
                <a:tc>
                  <a:txBody>
                    <a:bodyPr/>
                    <a:lstStyle/>
                    <a:p>
                      <a:pPr algn="r"/>
                      <a:r>
                        <a:rPr lang="en-GB" sz="1400" dirty="0">
                          <a:latin typeface="+mj-lt"/>
                        </a:rPr>
                        <a:t>0</a:t>
                      </a:r>
                      <a:endParaRPr lang="en-GB" sz="1400" dirty="0">
                        <a:latin typeface="+mj-lt"/>
                        <a:cs typeface="Arial" panose="020B0604020202020204" pitchFamily="34" charset="0"/>
                      </a:endParaRPr>
                    </a:p>
                  </a:txBody>
                  <a:tcPr/>
                </a:tc>
                <a:extLst>
                  <a:ext uri="{0D108BD9-81ED-4DB2-BD59-A6C34878D82A}">
                    <a16:rowId xmlns:a16="http://schemas.microsoft.com/office/drawing/2014/main" val="2237612339"/>
                  </a:ext>
                </a:extLst>
              </a:tr>
              <a:tr h="368723">
                <a:tc>
                  <a:txBody>
                    <a:bodyPr/>
                    <a:lstStyle/>
                    <a:p>
                      <a:r>
                        <a:rPr lang="en-GB" sz="1400" dirty="0">
                          <a:latin typeface="+mj-lt"/>
                        </a:rPr>
                        <a:t>Business buys furniture for £400 on credit from Pearl Ltd on 2</a:t>
                      </a:r>
                      <a:r>
                        <a:rPr lang="en-GB" sz="1400" baseline="30000" dirty="0">
                          <a:latin typeface="+mj-lt"/>
                        </a:rPr>
                        <a:t>nd</a:t>
                      </a:r>
                      <a:r>
                        <a:rPr lang="en-GB" sz="1400" dirty="0">
                          <a:latin typeface="+mj-lt"/>
                        </a:rPr>
                        <a:t> of July</a:t>
                      </a:r>
                      <a:endParaRPr lang="en-GB" sz="1400" dirty="0">
                        <a:latin typeface="+mj-lt"/>
                        <a:cs typeface="Arial" panose="020B0604020202020204" pitchFamily="34" charset="0"/>
                      </a:endParaRPr>
                    </a:p>
                  </a:txBody>
                  <a:tcPr/>
                </a:tc>
                <a:tc>
                  <a:txBody>
                    <a:bodyPr/>
                    <a:lstStyle/>
                    <a:p>
                      <a:pPr algn="r"/>
                      <a:r>
                        <a:rPr lang="en-GB" sz="1400" dirty="0">
                          <a:latin typeface="+mj-lt"/>
                        </a:rPr>
                        <a:t>+400 (furniture a/c)</a:t>
                      </a:r>
                      <a:endParaRPr lang="en-GB" sz="1400" dirty="0">
                        <a:latin typeface="+mj-lt"/>
                        <a:cs typeface="Arial" panose="020B0604020202020204" pitchFamily="34" charset="0"/>
                      </a:endParaRPr>
                    </a:p>
                  </a:txBody>
                  <a:tcPr/>
                </a:tc>
                <a:tc>
                  <a:txBody>
                    <a:bodyPr/>
                    <a:lstStyle/>
                    <a:p>
                      <a:pPr algn="r"/>
                      <a:r>
                        <a:rPr lang="en-GB" sz="1400" dirty="0">
                          <a:latin typeface="+mj-lt"/>
                        </a:rPr>
                        <a:t>0</a:t>
                      </a:r>
                      <a:endParaRPr lang="en-GB" sz="1400" dirty="0">
                        <a:latin typeface="+mj-lt"/>
                        <a:cs typeface="Arial" panose="020B0604020202020204" pitchFamily="34" charset="0"/>
                      </a:endParaRPr>
                    </a:p>
                  </a:txBody>
                  <a:tcPr/>
                </a:tc>
                <a:tc>
                  <a:txBody>
                    <a:bodyPr/>
                    <a:lstStyle/>
                    <a:p>
                      <a:pPr algn="r"/>
                      <a:r>
                        <a:rPr lang="en-GB" sz="1400" dirty="0">
                          <a:latin typeface="+mj-lt"/>
                        </a:rPr>
                        <a:t>+400 (payables a/c: Pearl Ltd)</a:t>
                      </a:r>
                      <a:endParaRPr lang="en-GB" sz="1400" dirty="0">
                        <a:latin typeface="+mj-lt"/>
                        <a:cs typeface="Arial" panose="020B0604020202020204" pitchFamily="34" charset="0"/>
                      </a:endParaRPr>
                    </a:p>
                  </a:txBody>
                  <a:tcPr/>
                </a:tc>
                <a:extLst>
                  <a:ext uri="{0D108BD9-81ED-4DB2-BD59-A6C34878D82A}">
                    <a16:rowId xmlns:a16="http://schemas.microsoft.com/office/drawing/2014/main" val="179475765"/>
                  </a:ext>
                </a:extLst>
              </a:tr>
              <a:tr h="368723">
                <a:tc>
                  <a:txBody>
                    <a:bodyPr/>
                    <a:lstStyle/>
                    <a:p>
                      <a:r>
                        <a:rPr lang="en-GB" sz="1400" dirty="0">
                          <a:latin typeface="+mj-lt"/>
                        </a:rPr>
                        <a:t>Business buys a computer for £600 cash on the 3</a:t>
                      </a:r>
                      <a:r>
                        <a:rPr lang="en-GB" sz="1400" baseline="30000" dirty="0">
                          <a:latin typeface="+mj-lt"/>
                        </a:rPr>
                        <a:t>rd</a:t>
                      </a:r>
                      <a:r>
                        <a:rPr lang="en-GB" sz="1400" dirty="0">
                          <a:latin typeface="+mj-lt"/>
                        </a:rPr>
                        <a:t> of July</a:t>
                      </a:r>
                      <a:endParaRPr lang="en-GB" sz="1400" dirty="0">
                        <a:latin typeface="+mj-lt"/>
                        <a:cs typeface="Arial" panose="020B0604020202020204" pitchFamily="34" charset="0"/>
                      </a:endParaRPr>
                    </a:p>
                  </a:txBody>
                  <a:tcPr/>
                </a:tc>
                <a:tc>
                  <a:txBody>
                    <a:bodyPr/>
                    <a:lstStyle/>
                    <a:p>
                      <a:pPr algn="r"/>
                      <a:r>
                        <a:rPr lang="en-GB" sz="1400" dirty="0">
                          <a:latin typeface="+mj-lt"/>
                        </a:rPr>
                        <a:t>+600 (computer a/c)</a:t>
                      </a:r>
                    </a:p>
                    <a:p>
                      <a:pPr algn="r"/>
                      <a:r>
                        <a:rPr lang="en-GB" sz="1400" dirty="0">
                          <a:latin typeface="+mj-lt"/>
                        </a:rPr>
                        <a:t>-600 bank a/c)</a:t>
                      </a:r>
                      <a:endParaRPr lang="en-GB" sz="1400" dirty="0">
                        <a:latin typeface="+mj-lt"/>
                        <a:cs typeface="Arial" panose="020B0604020202020204" pitchFamily="34" charset="0"/>
                      </a:endParaRPr>
                    </a:p>
                  </a:txBody>
                  <a:tcPr/>
                </a:tc>
                <a:tc>
                  <a:txBody>
                    <a:bodyPr/>
                    <a:lstStyle/>
                    <a:p>
                      <a:pPr algn="r"/>
                      <a:r>
                        <a:rPr lang="en-GB" sz="1400" dirty="0">
                          <a:latin typeface="+mj-lt"/>
                        </a:rPr>
                        <a:t>0</a:t>
                      </a:r>
                      <a:endParaRPr lang="en-GB" sz="1400" dirty="0">
                        <a:latin typeface="+mj-lt"/>
                        <a:cs typeface="Arial" panose="020B0604020202020204" pitchFamily="34" charset="0"/>
                      </a:endParaRPr>
                    </a:p>
                  </a:txBody>
                  <a:tcPr/>
                </a:tc>
                <a:tc>
                  <a:txBody>
                    <a:bodyPr/>
                    <a:lstStyle/>
                    <a:p>
                      <a:pPr algn="r"/>
                      <a:r>
                        <a:rPr lang="en-GB" sz="1400" dirty="0">
                          <a:latin typeface="+mj-lt"/>
                        </a:rPr>
                        <a:t>0</a:t>
                      </a:r>
                      <a:endParaRPr lang="en-GB" sz="1400" dirty="0">
                        <a:latin typeface="+mj-lt"/>
                        <a:cs typeface="Arial" panose="020B0604020202020204" pitchFamily="34" charset="0"/>
                      </a:endParaRPr>
                    </a:p>
                  </a:txBody>
                  <a:tcPr/>
                </a:tc>
                <a:extLst>
                  <a:ext uri="{0D108BD9-81ED-4DB2-BD59-A6C34878D82A}">
                    <a16:rowId xmlns:a16="http://schemas.microsoft.com/office/drawing/2014/main" val="1442788076"/>
                  </a:ext>
                </a:extLst>
              </a:tr>
              <a:tr h="368723">
                <a:tc>
                  <a:txBody>
                    <a:bodyPr/>
                    <a:lstStyle/>
                    <a:p>
                      <a:r>
                        <a:rPr lang="en-GB" sz="1400" dirty="0">
                          <a:latin typeface="+mj-lt"/>
                        </a:rPr>
                        <a:t>Business borrows £5,000 loan from a bank on the 4</a:t>
                      </a:r>
                      <a:r>
                        <a:rPr lang="en-GB" sz="1400" baseline="30000" dirty="0">
                          <a:latin typeface="+mj-lt"/>
                        </a:rPr>
                        <a:t>th</a:t>
                      </a:r>
                      <a:r>
                        <a:rPr lang="en-GB" sz="1400" dirty="0">
                          <a:latin typeface="+mj-lt"/>
                        </a:rPr>
                        <a:t> of July. The money is paid into the bank a/c</a:t>
                      </a:r>
                      <a:endParaRPr lang="en-GB" sz="1400" dirty="0">
                        <a:latin typeface="+mj-lt"/>
                        <a:cs typeface="Arial" panose="020B0604020202020204" pitchFamily="34" charset="0"/>
                      </a:endParaRPr>
                    </a:p>
                  </a:txBody>
                  <a:tcPr/>
                </a:tc>
                <a:tc>
                  <a:txBody>
                    <a:bodyPr/>
                    <a:lstStyle/>
                    <a:p>
                      <a:pPr algn="r"/>
                      <a:r>
                        <a:rPr lang="en-GB" sz="1400" dirty="0">
                          <a:latin typeface="+mj-lt"/>
                        </a:rPr>
                        <a:t>+5,000 (bank a/c)</a:t>
                      </a:r>
                      <a:endParaRPr lang="en-GB" sz="1400" dirty="0">
                        <a:latin typeface="+mj-lt"/>
                        <a:cs typeface="Arial" panose="020B0604020202020204" pitchFamily="34" charset="0"/>
                      </a:endParaRPr>
                    </a:p>
                  </a:txBody>
                  <a:tcPr/>
                </a:tc>
                <a:tc>
                  <a:txBody>
                    <a:bodyPr/>
                    <a:lstStyle/>
                    <a:p>
                      <a:pPr algn="r"/>
                      <a:r>
                        <a:rPr lang="en-GB" sz="1400" dirty="0">
                          <a:latin typeface="+mj-lt"/>
                        </a:rPr>
                        <a:t>0</a:t>
                      </a:r>
                      <a:endParaRPr lang="en-GB" sz="1400" dirty="0">
                        <a:latin typeface="+mj-lt"/>
                        <a:cs typeface="Arial" panose="020B0604020202020204" pitchFamily="34" charset="0"/>
                      </a:endParaRPr>
                    </a:p>
                  </a:txBody>
                  <a:tcPr/>
                </a:tc>
                <a:tc>
                  <a:txBody>
                    <a:bodyPr/>
                    <a:lstStyle/>
                    <a:p>
                      <a:pPr algn="r"/>
                      <a:r>
                        <a:rPr lang="en-GB" sz="1400" dirty="0">
                          <a:latin typeface="+mj-lt"/>
                        </a:rPr>
                        <a:t>+5,000 (bank loan a/c)</a:t>
                      </a:r>
                      <a:endParaRPr lang="en-GB" sz="1400" dirty="0">
                        <a:latin typeface="+mj-lt"/>
                        <a:cs typeface="Arial" panose="020B0604020202020204" pitchFamily="34" charset="0"/>
                      </a:endParaRPr>
                    </a:p>
                  </a:txBody>
                  <a:tcPr/>
                </a:tc>
                <a:extLst>
                  <a:ext uri="{0D108BD9-81ED-4DB2-BD59-A6C34878D82A}">
                    <a16:rowId xmlns:a16="http://schemas.microsoft.com/office/drawing/2014/main" val="3500916962"/>
                  </a:ext>
                </a:extLst>
              </a:tr>
              <a:tr h="368723">
                <a:tc>
                  <a:txBody>
                    <a:bodyPr/>
                    <a:lstStyle/>
                    <a:p>
                      <a:r>
                        <a:rPr lang="en-GB" sz="1400" dirty="0">
                          <a:latin typeface="+mj-lt"/>
                        </a:rPr>
                        <a:t>Totals carried forward (c/f)</a:t>
                      </a:r>
                      <a:endParaRPr lang="en-GB" sz="1400" dirty="0">
                        <a:latin typeface="+mj-lt"/>
                        <a:cs typeface="Arial" panose="020B0604020202020204" pitchFamily="34" charset="0"/>
                      </a:endParaRPr>
                    </a:p>
                  </a:txBody>
                  <a:tcPr/>
                </a:tc>
                <a:tc>
                  <a:txBody>
                    <a:bodyPr/>
                    <a:lstStyle/>
                    <a:p>
                      <a:pPr algn="r"/>
                      <a:r>
                        <a:rPr lang="en-GB" sz="1400" dirty="0">
                          <a:latin typeface="+mj-lt"/>
                        </a:rPr>
                        <a:t>10,400</a:t>
                      </a:r>
                      <a:endParaRPr lang="en-GB" sz="1400" dirty="0">
                        <a:latin typeface="+mj-lt"/>
                        <a:cs typeface="Arial" panose="020B0604020202020204" pitchFamily="34" charset="0"/>
                      </a:endParaRPr>
                    </a:p>
                  </a:txBody>
                  <a:tcPr/>
                </a:tc>
                <a:tc>
                  <a:txBody>
                    <a:bodyPr/>
                    <a:lstStyle/>
                    <a:p>
                      <a:pPr algn="r"/>
                      <a:r>
                        <a:rPr lang="en-GB" sz="1400" dirty="0">
                          <a:latin typeface="+mj-lt"/>
                        </a:rPr>
                        <a:t>5,000</a:t>
                      </a:r>
                      <a:endParaRPr lang="en-GB" sz="1400" dirty="0">
                        <a:latin typeface="+mj-lt"/>
                        <a:cs typeface="Arial" panose="020B0604020202020204" pitchFamily="34" charset="0"/>
                      </a:endParaRPr>
                    </a:p>
                  </a:txBody>
                  <a:tcPr/>
                </a:tc>
                <a:tc>
                  <a:txBody>
                    <a:bodyPr/>
                    <a:lstStyle/>
                    <a:p>
                      <a:pPr algn="r"/>
                      <a:r>
                        <a:rPr lang="en-GB" sz="1400" dirty="0">
                          <a:latin typeface="+mj-lt"/>
                        </a:rPr>
                        <a:t>5,400</a:t>
                      </a:r>
                      <a:endParaRPr lang="en-GB" sz="1400" dirty="0">
                        <a:latin typeface="+mj-lt"/>
                        <a:cs typeface="Arial" panose="020B0604020202020204" pitchFamily="34" charset="0"/>
                      </a:endParaRPr>
                    </a:p>
                  </a:txBody>
                  <a:tcPr/>
                </a:tc>
                <a:extLst>
                  <a:ext uri="{0D108BD9-81ED-4DB2-BD59-A6C34878D82A}">
                    <a16:rowId xmlns:a16="http://schemas.microsoft.com/office/drawing/2014/main" val="2855875123"/>
                  </a:ext>
                </a:extLst>
              </a:tr>
            </a:tbl>
          </a:graphicData>
        </a:graphic>
      </p:graphicFrame>
    </p:spTree>
    <p:extLst>
      <p:ext uri="{BB962C8B-B14F-4D97-AF65-F5344CB8AC3E}">
        <p14:creationId xmlns:p14="http://schemas.microsoft.com/office/powerpoint/2010/main" val="9233358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5B8D7-B080-B59F-ACDB-352ABCA1704B}"/>
              </a:ext>
            </a:extLst>
          </p:cNvPr>
          <p:cNvSpPr>
            <a:spLocks noGrp="1"/>
          </p:cNvSpPr>
          <p:nvPr>
            <p:ph type="title"/>
          </p:nvPr>
        </p:nvSpPr>
        <p:spPr>
          <a:solidFill>
            <a:schemeClr val="tx2">
              <a:lumMod val="75000"/>
            </a:schemeClr>
          </a:solidFill>
        </p:spPr>
        <p:txBody>
          <a:bodyPr/>
          <a:lstStyle/>
          <a:p>
            <a:r>
              <a:rPr lang="en-GB" dirty="0">
                <a:solidFill>
                  <a:schemeClr val="tx2">
                    <a:lumMod val="20000"/>
                    <a:lumOff val="80000"/>
                  </a:schemeClr>
                </a:solidFill>
              </a:rPr>
              <a:t>Assets = capital + liabilities - 2</a:t>
            </a:r>
          </a:p>
        </p:txBody>
      </p:sp>
      <p:graphicFrame>
        <p:nvGraphicFramePr>
          <p:cNvPr id="4" name="Table 4">
            <a:extLst>
              <a:ext uri="{FF2B5EF4-FFF2-40B4-BE49-F238E27FC236}">
                <a16:creationId xmlns:a16="http://schemas.microsoft.com/office/drawing/2014/main" id="{21F1333F-A41F-984E-0408-369CD4A9AC4C}"/>
              </a:ext>
            </a:extLst>
          </p:cNvPr>
          <p:cNvGraphicFramePr>
            <a:graphicFrameLocks noGrp="1"/>
          </p:cNvGraphicFramePr>
          <p:nvPr>
            <p:ph idx="1"/>
            <p:extLst>
              <p:ext uri="{D42A27DB-BD31-4B8C-83A1-F6EECF244321}">
                <p14:modId xmlns:p14="http://schemas.microsoft.com/office/powerpoint/2010/main" val="3474464515"/>
              </p:ext>
            </p:extLst>
          </p:nvPr>
        </p:nvGraphicFramePr>
        <p:xfrm>
          <a:off x="457200" y="1556792"/>
          <a:ext cx="8229600" cy="3450166"/>
        </p:xfrm>
        <a:graphic>
          <a:graphicData uri="http://schemas.openxmlformats.org/drawingml/2006/table">
            <a:tbl>
              <a:tblPr firstRow="1" bandRow="1">
                <a:tableStyleId>{7DF18680-E054-41AD-8BC1-D1AEF772440D}</a:tableStyleId>
              </a:tblPr>
              <a:tblGrid>
                <a:gridCol w="2170584">
                  <a:extLst>
                    <a:ext uri="{9D8B030D-6E8A-4147-A177-3AD203B41FA5}">
                      <a16:colId xmlns:a16="http://schemas.microsoft.com/office/drawing/2014/main" val="348366698"/>
                    </a:ext>
                  </a:extLst>
                </a:gridCol>
                <a:gridCol w="1852316">
                  <a:extLst>
                    <a:ext uri="{9D8B030D-6E8A-4147-A177-3AD203B41FA5}">
                      <a16:colId xmlns:a16="http://schemas.microsoft.com/office/drawing/2014/main" val="4147915001"/>
                    </a:ext>
                  </a:extLst>
                </a:gridCol>
                <a:gridCol w="2103350">
                  <a:extLst>
                    <a:ext uri="{9D8B030D-6E8A-4147-A177-3AD203B41FA5}">
                      <a16:colId xmlns:a16="http://schemas.microsoft.com/office/drawing/2014/main" val="138779753"/>
                    </a:ext>
                  </a:extLst>
                </a:gridCol>
                <a:gridCol w="2103350">
                  <a:extLst>
                    <a:ext uri="{9D8B030D-6E8A-4147-A177-3AD203B41FA5}">
                      <a16:colId xmlns:a16="http://schemas.microsoft.com/office/drawing/2014/main" val="3239596329"/>
                    </a:ext>
                  </a:extLst>
                </a:gridCol>
              </a:tblGrid>
              <a:tr h="368723">
                <a:tc>
                  <a:txBody>
                    <a:bodyPr/>
                    <a:lstStyle/>
                    <a:p>
                      <a:r>
                        <a:rPr lang="en-GB" dirty="0">
                          <a:latin typeface="Arial" panose="020B0604020202020204" pitchFamily="34" charset="0"/>
                          <a:cs typeface="Arial" panose="020B0604020202020204" pitchFamily="34" charset="0"/>
                        </a:rPr>
                        <a:t>Transactions</a:t>
                      </a: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48060273"/>
                  </a:ext>
                </a:extLst>
              </a:tr>
              <a:tr h="368723">
                <a:tc>
                  <a:txBody>
                    <a:bodyPr/>
                    <a:lstStyle/>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Assets         =</a:t>
                      </a:r>
                    </a:p>
                  </a:txBody>
                  <a:tcPr/>
                </a:tc>
                <a:tc>
                  <a:txBody>
                    <a:bodyPr/>
                    <a:lstStyle/>
                    <a:p>
                      <a:r>
                        <a:rPr lang="en-GB" dirty="0">
                          <a:latin typeface="Arial" panose="020B0604020202020204" pitchFamily="34" charset="0"/>
                          <a:cs typeface="Arial" panose="020B0604020202020204" pitchFamily="34" charset="0"/>
                        </a:rPr>
                        <a:t>Capital</a:t>
                      </a:r>
                    </a:p>
                  </a:txBody>
                  <a:tcPr/>
                </a:tc>
                <a:tc>
                  <a:txBody>
                    <a:bodyPr/>
                    <a:lstStyle/>
                    <a:p>
                      <a:r>
                        <a:rPr lang="en-GB" dirty="0">
                          <a:latin typeface="Arial" panose="020B0604020202020204" pitchFamily="34" charset="0"/>
                          <a:cs typeface="Arial" panose="020B0604020202020204" pitchFamily="34" charset="0"/>
                        </a:rPr>
                        <a:t>+    Liabilities</a:t>
                      </a:r>
                    </a:p>
                  </a:txBody>
                  <a:tcPr/>
                </a:tc>
                <a:extLst>
                  <a:ext uri="{0D108BD9-81ED-4DB2-BD59-A6C34878D82A}">
                    <a16:rowId xmlns:a16="http://schemas.microsoft.com/office/drawing/2014/main" val="821380163"/>
                  </a:ext>
                </a:extLst>
              </a:tr>
              <a:tr h="368723">
                <a:tc>
                  <a:txBody>
                    <a:bodyPr/>
                    <a:lstStyle/>
                    <a:p>
                      <a:r>
                        <a:rPr lang="en-GB" sz="1400" dirty="0">
                          <a:latin typeface="Arial" panose="020B0604020202020204" pitchFamily="34" charset="0"/>
                          <a:cs typeface="Arial" panose="020B0604020202020204" pitchFamily="34" charset="0"/>
                        </a:rPr>
                        <a:t>Totals brought forward (b/f)</a:t>
                      </a:r>
                    </a:p>
                  </a:txBody>
                  <a:tcPr/>
                </a:tc>
                <a:tc>
                  <a:txBody>
                    <a:bodyPr/>
                    <a:lstStyle/>
                    <a:p>
                      <a:pPr algn="r"/>
                      <a:r>
                        <a:rPr lang="en-GB" sz="1400" dirty="0">
                          <a:latin typeface="Arial" panose="020B0604020202020204" pitchFamily="34" charset="0"/>
                          <a:cs typeface="Arial" panose="020B0604020202020204" pitchFamily="34" charset="0"/>
                        </a:rPr>
                        <a:t>10,400</a:t>
                      </a:r>
                    </a:p>
                  </a:txBody>
                  <a:tcPr/>
                </a:tc>
                <a:tc>
                  <a:txBody>
                    <a:bodyPr/>
                    <a:lstStyle/>
                    <a:p>
                      <a:pPr algn="r"/>
                      <a:r>
                        <a:rPr lang="en-GB" sz="1400" dirty="0">
                          <a:latin typeface="Arial" panose="020B0604020202020204" pitchFamily="34" charset="0"/>
                          <a:cs typeface="Arial" panose="020B0604020202020204" pitchFamily="34" charset="0"/>
                        </a:rPr>
                        <a:t>5,000</a:t>
                      </a:r>
                    </a:p>
                  </a:txBody>
                  <a:tcPr/>
                </a:tc>
                <a:tc>
                  <a:txBody>
                    <a:bodyPr/>
                    <a:lstStyle/>
                    <a:p>
                      <a:pPr algn="r"/>
                      <a:r>
                        <a:rPr lang="en-GB" sz="1400" dirty="0">
                          <a:latin typeface="Arial" panose="020B0604020202020204" pitchFamily="34" charset="0"/>
                          <a:cs typeface="Arial" panose="020B0604020202020204" pitchFamily="34" charset="0"/>
                        </a:rPr>
                        <a:t>5,400</a:t>
                      </a:r>
                    </a:p>
                  </a:txBody>
                  <a:tcPr/>
                </a:tc>
                <a:extLst>
                  <a:ext uri="{0D108BD9-81ED-4DB2-BD59-A6C34878D82A}">
                    <a16:rowId xmlns:a16="http://schemas.microsoft.com/office/drawing/2014/main" val="2237612339"/>
                  </a:ext>
                </a:extLst>
              </a:tr>
              <a:tr h="368723">
                <a:tc>
                  <a:txBody>
                    <a:bodyPr/>
                    <a:lstStyle/>
                    <a:p>
                      <a:r>
                        <a:rPr lang="en-GB" sz="1400" dirty="0">
                          <a:latin typeface="Arial" panose="020B0604020202020204" pitchFamily="34" charset="0"/>
                          <a:cs typeface="Arial" panose="020B0604020202020204" pitchFamily="34" charset="0"/>
                        </a:rPr>
                        <a:t>Business pays Pearl Ltd £200 on the 5</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of July</a:t>
                      </a:r>
                    </a:p>
                  </a:txBody>
                  <a:tcPr/>
                </a:tc>
                <a:tc>
                  <a:txBody>
                    <a:bodyPr/>
                    <a:lstStyle/>
                    <a:p>
                      <a:pPr algn="r"/>
                      <a:r>
                        <a:rPr lang="en-GB" sz="1400" dirty="0">
                          <a:latin typeface="Arial" panose="020B0604020202020204" pitchFamily="34" charset="0"/>
                          <a:cs typeface="Arial" panose="020B0604020202020204" pitchFamily="34" charset="0"/>
                        </a:rPr>
                        <a:t>-200</a:t>
                      </a:r>
                    </a:p>
                  </a:txBody>
                  <a:tcPr/>
                </a:tc>
                <a:tc>
                  <a:txBody>
                    <a:bodyPr/>
                    <a:lstStyle/>
                    <a:p>
                      <a:pPr algn="r"/>
                      <a:r>
                        <a:rPr lang="en-GB" sz="1400" dirty="0">
                          <a:latin typeface="Arial" panose="020B0604020202020204" pitchFamily="34" charset="0"/>
                          <a:cs typeface="Arial" panose="020B0604020202020204" pitchFamily="34" charset="0"/>
                        </a:rPr>
                        <a:t>0</a:t>
                      </a:r>
                    </a:p>
                  </a:txBody>
                  <a:tcPr/>
                </a:tc>
                <a:tc>
                  <a:txBody>
                    <a:bodyPr/>
                    <a:lstStyle/>
                    <a:p>
                      <a:pPr algn="r"/>
                      <a:r>
                        <a:rPr lang="en-GB" sz="1400" dirty="0">
                          <a:latin typeface="Arial" panose="020B0604020202020204" pitchFamily="34" charset="0"/>
                          <a:cs typeface="Arial" panose="020B0604020202020204" pitchFamily="34" charset="0"/>
                        </a:rPr>
                        <a:t>-200</a:t>
                      </a:r>
                    </a:p>
                  </a:txBody>
                  <a:tcPr/>
                </a:tc>
                <a:extLst>
                  <a:ext uri="{0D108BD9-81ED-4DB2-BD59-A6C34878D82A}">
                    <a16:rowId xmlns:a16="http://schemas.microsoft.com/office/drawing/2014/main" val="179475765"/>
                  </a:ext>
                </a:extLst>
              </a:tr>
              <a:tr h="368723">
                <a:tc>
                  <a:txBody>
                    <a:bodyPr/>
                    <a:lstStyle/>
                    <a:p>
                      <a:r>
                        <a:rPr lang="en-GB" sz="1400" dirty="0">
                          <a:latin typeface="Arial" panose="020B0604020202020204" pitchFamily="34" charset="0"/>
                          <a:cs typeface="Arial" panose="020B0604020202020204" pitchFamily="34" charset="0"/>
                        </a:rPr>
                        <a:t>The owner takes £50 from the bank account for personal spending (Drawings) on the 6</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of July</a:t>
                      </a:r>
                    </a:p>
                  </a:txBody>
                  <a:tcPr/>
                </a:tc>
                <a:tc>
                  <a:txBody>
                    <a:bodyPr/>
                    <a:lstStyle/>
                    <a:p>
                      <a:pPr algn="r"/>
                      <a:r>
                        <a:rPr lang="en-GB" sz="1400" dirty="0">
                          <a:latin typeface="Arial" panose="020B0604020202020204" pitchFamily="34" charset="0"/>
                          <a:cs typeface="Arial" panose="020B0604020202020204" pitchFamily="34" charset="0"/>
                        </a:rPr>
                        <a:t>-50</a:t>
                      </a:r>
                    </a:p>
                  </a:txBody>
                  <a:tcPr/>
                </a:tc>
                <a:tc>
                  <a:txBody>
                    <a:bodyPr/>
                    <a:lstStyle/>
                    <a:p>
                      <a:pPr algn="r"/>
                      <a:r>
                        <a:rPr lang="en-GB" sz="1400" dirty="0">
                          <a:latin typeface="Arial" panose="020B0604020202020204" pitchFamily="34" charset="0"/>
                          <a:cs typeface="Arial" panose="020B0604020202020204" pitchFamily="34" charset="0"/>
                        </a:rPr>
                        <a:t>-50</a:t>
                      </a:r>
                    </a:p>
                  </a:txBody>
                  <a:tcPr/>
                </a:tc>
                <a:tc>
                  <a:txBody>
                    <a:bodyPr/>
                    <a:lstStyle/>
                    <a:p>
                      <a:pPr algn="r"/>
                      <a:r>
                        <a:rPr lang="en-GB" sz="1400" dirty="0">
                          <a:latin typeface="Arial" panose="020B0604020202020204" pitchFamily="34" charset="0"/>
                          <a:cs typeface="Arial" panose="020B0604020202020204" pitchFamily="34" charset="0"/>
                        </a:rPr>
                        <a:t>0</a:t>
                      </a:r>
                    </a:p>
                  </a:txBody>
                  <a:tcPr/>
                </a:tc>
                <a:extLst>
                  <a:ext uri="{0D108BD9-81ED-4DB2-BD59-A6C34878D82A}">
                    <a16:rowId xmlns:a16="http://schemas.microsoft.com/office/drawing/2014/main" val="1442788076"/>
                  </a:ext>
                </a:extLst>
              </a:tr>
              <a:tr h="368723">
                <a:tc>
                  <a:txBody>
                    <a:bodyPr/>
                    <a:lstStyle/>
                    <a:p>
                      <a:r>
                        <a:rPr lang="en-GB" sz="1400" dirty="0">
                          <a:latin typeface="Arial" panose="020B0604020202020204" pitchFamily="34" charset="0"/>
                          <a:cs typeface="Arial" panose="020B0604020202020204" pitchFamily="34" charset="0"/>
                        </a:rPr>
                        <a:t>Summary of overall effects</a:t>
                      </a:r>
                    </a:p>
                  </a:txBody>
                  <a:tcPr/>
                </a:tc>
                <a:tc>
                  <a:txBody>
                    <a:bodyPr/>
                    <a:lstStyle/>
                    <a:p>
                      <a:pPr algn="r"/>
                      <a:r>
                        <a:rPr lang="en-GB" sz="1400" b="1" dirty="0">
                          <a:latin typeface="Arial" panose="020B0604020202020204" pitchFamily="34" charset="0"/>
                          <a:cs typeface="Arial" panose="020B0604020202020204" pitchFamily="34" charset="0"/>
                        </a:rPr>
                        <a:t>10,150</a:t>
                      </a:r>
                    </a:p>
                  </a:txBody>
                  <a:tcPr/>
                </a:tc>
                <a:tc>
                  <a:txBody>
                    <a:bodyPr/>
                    <a:lstStyle/>
                    <a:p>
                      <a:pPr algn="r"/>
                      <a:r>
                        <a:rPr lang="en-GB" sz="1400" b="1" dirty="0">
                          <a:latin typeface="Arial" panose="020B0604020202020204" pitchFamily="34" charset="0"/>
                          <a:cs typeface="Arial" panose="020B0604020202020204" pitchFamily="34" charset="0"/>
                        </a:rPr>
                        <a:t>4,950</a:t>
                      </a:r>
                    </a:p>
                  </a:txBody>
                  <a:tcPr/>
                </a:tc>
                <a:tc>
                  <a:txBody>
                    <a:bodyPr/>
                    <a:lstStyle/>
                    <a:p>
                      <a:pPr algn="r"/>
                      <a:r>
                        <a:rPr lang="en-GB" sz="1400" b="1" dirty="0">
                          <a:latin typeface="Arial" panose="020B0604020202020204" pitchFamily="34" charset="0"/>
                          <a:cs typeface="Arial" panose="020B0604020202020204" pitchFamily="34" charset="0"/>
                        </a:rPr>
                        <a:t>5,200</a:t>
                      </a:r>
                    </a:p>
                  </a:txBody>
                  <a:tcPr/>
                </a:tc>
                <a:extLst>
                  <a:ext uri="{0D108BD9-81ED-4DB2-BD59-A6C34878D82A}">
                    <a16:rowId xmlns:a16="http://schemas.microsoft.com/office/drawing/2014/main" val="3500916962"/>
                  </a:ext>
                </a:extLst>
              </a:tr>
            </a:tbl>
          </a:graphicData>
        </a:graphic>
      </p:graphicFrame>
    </p:spTree>
    <p:extLst>
      <p:ext uri="{BB962C8B-B14F-4D97-AF65-F5344CB8AC3E}">
        <p14:creationId xmlns:p14="http://schemas.microsoft.com/office/powerpoint/2010/main" val="38447290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object 44"/>
          <p:cNvSpPr txBox="1"/>
          <p:nvPr/>
        </p:nvSpPr>
        <p:spPr>
          <a:xfrm>
            <a:off x="600870" y="2270242"/>
            <a:ext cx="1043940" cy="330200"/>
          </a:xfrm>
          <a:prstGeom prst="rect">
            <a:avLst/>
          </a:prstGeom>
        </p:spPr>
        <p:txBody>
          <a:bodyPr vert="horz" wrap="square" lIns="0" tIns="12700" rIns="0" bIns="0" rtlCol="0">
            <a:spAutoFit/>
          </a:bodyPr>
          <a:lstStyle/>
          <a:p>
            <a:pPr marL="12700">
              <a:lnSpc>
                <a:spcPct val="100000"/>
              </a:lnSpc>
              <a:spcBef>
                <a:spcPts val="100"/>
              </a:spcBef>
            </a:pPr>
            <a:r>
              <a:rPr sz="2000" b="1" i="1" spc="10" dirty="0">
                <a:latin typeface="Arial"/>
                <a:cs typeface="Arial"/>
              </a:rPr>
              <a:t>A</a:t>
            </a:r>
            <a:r>
              <a:rPr sz="2000" b="1" i="1" spc="-5" dirty="0">
                <a:latin typeface="Arial"/>
                <a:cs typeface="Arial"/>
              </a:rPr>
              <a:t>c</a:t>
            </a:r>
            <a:r>
              <a:rPr sz="2000" b="1" i="1" spc="5" dirty="0">
                <a:latin typeface="Arial"/>
                <a:cs typeface="Arial"/>
              </a:rPr>
              <a:t>c</a:t>
            </a:r>
            <a:r>
              <a:rPr sz="2000" b="1" i="1" spc="-5" dirty="0">
                <a:latin typeface="Arial"/>
                <a:cs typeface="Arial"/>
              </a:rPr>
              <a:t>o</a:t>
            </a:r>
            <a:r>
              <a:rPr sz="2000" b="1" i="1" spc="5" dirty="0">
                <a:latin typeface="Arial"/>
                <a:cs typeface="Arial"/>
              </a:rPr>
              <a:t>u</a:t>
            </a:r>
            <a:r>
              <a:rPr sz="2000" b="1" i="1" spc="-5" dirty="0">
                <a:latin typeface="Arial"/>
                <a:cs typeface="Arial"/>
              </a:rPr>
              <a:t>nt</a:t>
            </a:r>
            <a:endParaRPr sz="2000" dirty="0">
              <a:latin typeface="Arial"/>
              <a:cs typeface="Arial"/>
            </a:endParaRPr>
          </a:p>
        </p:txBody>
      </p:sp>
      <p:sp>
        <p:nvSpPr>
          <p:cNvPr id="45" name="object 45"/>
          <p:cNvSpPr txBox="1"/>
          <p:nvPr/>
        </p:nvSpPr>
        <p:spPr>
          <a:xfrm>
            <a:off x="6008371" y="2273041"/>
            <a:ext cx="661035" cy="330200"/>
          </a:xfrm>
          <a:prstGeom prst="rect">
            <a:avLst/>
          </a:prstGeom>
        </p:spPr>
        <p:txBody>
          <a:bodyPr vert="horz" wrap="square" lIns="0" tIns="12700" rIns="0" bIns="0" rtlCol="0">
            <a:spAutoFit/>
          </a:bodyPr>
          <a:lstStyle/>
          <a:p>
            <a:pPr marL="12700">
              <a:lnSpc>
                <a:spcPct val="100000"/>
              </a:lnSpc>
              <a:spcBef>
                <a:spcPts val="100"/>
              </a:spcBef>
            </a:pPr>
            <a:r>
              <a:rPr sz="2000" b="1" i="1" dirty="0">
                <a:latin typeface="Arial"/>
                <a:cs typeface="Arial"/>
              </a:rPr>
              <a:t>D</a:t>
            </a:r>
            <a:r>
              <a:rPr sz="2000" b="1" i="1" spc="5" dirty="0">
                <a:latin typeface="Arial"/>
                <a:cs typeface="Arial"/>
              </a:rPr>
              <a:t>e</a:t>
            </a:r>
            <a:r>
              <a:rPr sz="2000" b="1" i="1" spc="-5" dirty="0">
                <a:latin typeface="Arial"/>
                <a:cs typeface="Arial"/>
              </a:rPr>
              <a:t>b</a:t>
            </a:r>
            <a:r>
              <a:rPr sz="2000" b="1" i="1" spc="-10" dirty="0">
                <a:latin typeface="Arial"/>
                <a:cs typeface="Arial"/>
              </a:rPr>
              <a:t>i</a:t>
            </a:r>
            <a:r>
              <a:rPr sz="2000" b="1" i="1" dirty="0">
                <a:latin typeface="Arial"/>
                <a:cs typeface="Arial"/>
              </a:rPr>
              <a:t>t</a:t>
            </a:r>
            <a:endParaRPr sz="2000" dirty="0">
              <a:latin typeface="Arial"/>
              <a:cs typeface="Arial"/>
            </a:endParaRPr>
          </a:p>
        </p:txBody>
      </p:sp>
      <p:sp>
        <p:nvSpPr>
          <p:cNvPr id="46" name="object 46"/>
          <p:cNvSpPr txBox="1"/>
          <p:nvPr/>
        </p:nvSpPr>
        <p:spPr>
          <a:xfrm>
            <a:off x="7794624" y="2273041"/>
            <a:ext cx="760730" cy="330200"/>
          </a:xfrm>
          <a:prstGeom prst="rect">
            <a:avLst/>
          </a:prstGeom>
        </p:spPr>
        <p:txBody>
          <a:bodyPr vert="horz" wrap="square" lIns="0" tIns="12700" rIns="0" bIns="0" rtlCol="0">
            <a:spAutoFit/>
          </a:bodyPr>
          <a:lstStyle/>
          <a:p>
            <a:pPr marL="12700">
              <a:lnSpc>
                <a:spcPct val="100000"/>
              </a:lnSpc>
              <a:spcBef>
                <a:spcPts val="100"/>
              </a:spcBef>
            </a:pPr>
            <a:r>
              <a:rPr sz="2000" b="1" i="1" spc="-5" dirty="0">
                <a:latin typeface="Arial"/>
                <a:cs typeface="Arial"/>
              </a:rPr>
              <a:t>Credit</a:t>
            </a:r>
            <a:endParaRPr sz="2000" dirty="0">
              <a:latin typeface="Arial"/>
              <a:cs typeface="Arial"/>
            </a:endParaRPr>
          </a:p>
        </p:txBody>
      </p:sp>
      <p:sp>
        <p:nvSpPr>
          <p:cNvPr id="47" name="object 47"/>
          <p:cNvSpPr txBox="1"/>
          <p:nvPr/>
        </p:nvSpPr>
        <p:spPr>
          <a:xfrm>
            <a:off x="552450" y="2925454"/>
            <a:ext cx="2952750" cy="320601"/>
          </a:xfrm>
          <a:prstGeom prst="rect">
            <a:avLst/>
          </a:prstGeom>
        </p:spPr>
        <p:txBody>
          <a:bodyPr vert="horz" wrap="square" lIns="0" tIns="12700" rIns="0" bIns="0" rtlCol="0">
            <a:spAutoFit/>
          </a:bodyPr>
          <a:lstStyle/>
          <a:p>
            <a:pPr marL="12700">
              <a:lnSpc>
                <a:spcPct val="100000"/>
              </a:lnSpc>
              <a:spcBef>
                <a:spcPts val="100"/>
              </a:spcBef>
            </a:pPr>
            <a:r>
              <a:rPr lang="en-GB" sz="2000" spc="-5" dirty="0">
                <a:latin typeface="Arial"/>
                <a:cs typeface="Arial"/>
              </a:rPr>
              <a:t>Dr</a:t>
            </a:r>
            <a:r>
              <a:rPr lang="en-GB" sz="2000" dirty="0">
                <a:latin typeface="Arial"/>
                <a:cs typeface="Arial"/>
              </a:rPr>
              <a:t>awings a/c</a:t>
            </a:r>
            <a:endParaRPr sz="2000" dirty="0">
              <a:latin typeface="Arial"/>
              <a:cs typeface="Arial"/>
            </a:endParaRPr>
          </a:p>
        </p:txBody>
      </p:sp>
      <p:sp>
        <p:nvSpPr>
          <p:cNvPr id="48" name="object 48"/>
          <p:cNvSpPr txBox="1"/>
          <p:nvPr/>
        </p:nvSpPr>
        <p:spPr>
          <a:xfrm>
            <a:off x="5861160" y="2915855"/>
            <a:ext cx="803910" cy="330200"/>
          </a:xfrm>
          <a:prstGeom prst="rect">
            <a:avLst/>
          </a:prstGeom>
        </p:spPr>
        <p:txBody>
          <a:bodyPr vert="horz" wrap="square" lIns="0" tIns="12700" rIns="0" bIns="0" rtlCol="0">
            <a:spAutoFit/>
          </a:bodyPr>
          <a:lstStyle/>
          <a:p>
            <a:pPr marL="12700">
              <a:lnSpc>
                <a:spcPct val="100000"/>
              </a:lnSpc>
              <a:spcBef>
                <a:spcPts val="100"/>
              </a:spcBef>
            </a:pPr>
            <a:r>
              <a:rPr lang="en-GB" sz="2000" spc="5" dirty="0">
                <a:latin typeface="Arial"/>
                <a:cs typeface="Arial"/>
              </a:rPr>
              <a:t>£8</a:t>
            </a:r>
            <a:r>
              <a:rPr sz="2000" spc="-10" dirty="0">
                <a:latin typeface="Arial"/>
                <a:cs typeface="Arial"/>
              </a:rPr>
              <a:t>,</a:t>
            </a:r>
            <a:r>
              <a:rPr lang="en-GB" sz="2000" spc="5" dirty="0">
                <a:latin typeface="Arial"/>
                <a:cs typeface="Arial"/>
              </a:rPr>
              <a:t>0</a:t>
            </a:r>
            <a:r>
              <a:rPr sz="2000" spc="-5" dirty="0">
                <a:latin typeface="Arial"/>
                <a:cs typeface="Arial"/>
              </a:rPr>
              <a:t>0</a:t>
            </a:r>
            <a:r>
              <a:rPr sz="2000" dirty="0">
                <a:latin typeface="Arial"/>
                <a:cs typeface="Arial"/>
              </a:rPr>
              <a:t>0</a:t>
            </a:r>
          </a:p>
        </p:txBody>
      </p:sp>
      <p:sp>
        <p:nvSpPr>
          <p:cNvPr id="49" name="object 49"/>
          <p:cNvSpPr txBox="1"/>
          <p:nvPr/>
        </p:nvSpPr>
        <p:spPr>
          <a:xfrm>
            <a:off x="534978" y="3465849"/>
            <a:ext cx="3729990" cy="330200"/>
          </a:xfrm>
          <a:prstGeom prst="rect">
            <a:avLst/>
          </a:prstGeom>
        </p:spPr>
        <p:txBody>
          <a:bodyPr vert="horz" wrap="square" lIns="0" tIns="12700" rIns="0" bIns="0" rtlCol="0">
            <a:spAutoFit/>
          </a:bodyPr>
          <a:lstStyle/>
          <a:p>
            <a:pPr marL="12700">
              <a:lnSpc>
                <a:spcPct val="100000"/>
              </a:lnSpc>
              <a:spcBef>
                <a:spcPts val="100"/>
              </a:spcBef>
            </a:pPr>
            <a:r>
              <a:rPr lang="en-GB" sz="2000" dirty="0">
                <a:latin typeface="Arial"/>
                <a:cs typeface="Arial"/>
              </a:rPr>
              <a:t>Bank a/c</a:t>
            </a:r>
            <a:endParaRPr sz="2000" dirty="0">
              <a:latin typeface="Arial"/>
              <a:cs typeface="Arial"/>
            </a:endParaRPr>
          </a:p>
        </p:txBody>
      </p:sp>
      <p:sp>
        <p:nvSpPr>
          <p:cNvPr id="50" name="object 50"/>
          <p:cNvSpPr txBox="1"/>
          <p:nvPr/>
        </p:nvSpPr>
        <p:spPr>
          <a:xfrm>
            <a:off x="7794624" y="3429000"/>
            <a:ext cx="803910" cy="330200"/>
          </a:xfrm>
          <a:prstGeom prst="rect">
            <a:avLst/>
          </a:prstGeom>
        </p:spPr>
        <p:txBody>
          <a:bodyPr vert="horz" wrap="square" lIns="0" tIns="12700" rIns="0" bIns="0" rtlCol="0">
            <a:spAutoFit/>
          </a:bodyPr>
          <a:lstStyle/>
          <a:p>
            <a:pPr marL="12700">
              <a:lnSpc>
                <a:spcPct val="100000"/>
              </a:lnSpc>
              <a:spcBef>
                <a:spcPts val="100"/>
              </a:spcBef>
            </a:pPr>
            <a:r>
              <a:rPr lang="en-GB" sz="2000" spc="5" dirty="0">
                <a:latin typeface="Arial"/>
                <a:cs typeface="Arial"/>
              </a:rPr>
              <a:t>£</a:t>
            </a:r>
            <a:r>
              <a:rPr lang="en-GB" sz="2000" spc="-5" dirty="0">
                <a:latin typeface="Arial"/>
                <a:cs typeface="Arial"/>
              </a:rPr>
              <a:t>8</a:t>
            </a:r>
            <a:r>
              <a:rPr sz="2000" spc="-10" dirty="0">
                <a:latin typeface="Arial"/>
                <a:cs typeface="Arial"/>
              </a:rPr>
              <a:t>,</a:t>
            </a:r>
            <a:r>
              <a:rPr lang="en-GB" sz="2000" spc="5" dirty="0">
                <a:latin typeface="Arial"/>
                <a:cs typeface="Arial"/>
              </a:rPr>
              <a:t>0</a:t>
            </a:r>
            <a:r>
              <a:rPr sz="2000" spc="5" dirty="0">
                <a:latin typeface="Arial"/>
                <a:cs typeface="Arial"/>
              </a:rPr>
              <a:t>0</a:t>
            </a:r>
            <a:r>
              <a:rPr sz="2000" dirty="0">
                <a:latin typeface="Arial"/>
                <a:cs typeface="Arial"/>
              </a:rPr>
              <a:t>0</a:t>
            </a:r>
          </a:p>
        </p:txBody>
      </p:sp>
      <p:sp>
        <p:nvSpPr>
          <p:cNvPr id="53" name="Rectangle 52">
            <a:extLst>
              <a:ext uri="{FF2B5EF4-FFF2-40B4-BE49-F238E27FC236}">
                <a16:creationId xmlns:a16="http://schemas.microsoft.com/office/drawing/2014/main" id="{6D46DE3C-934D-456B-9FA9-6E1DE1F9CAA4}"/>
              </a:ext>
            </a:extLst>
          </p:cNvPr>
          <p:cNvSpPr/>
          <p:nvPr/>
        </p:nvSpPr>
        <p:spPr>
          <a:xfrm>
            <a:off x="0" y="0"/>
            <a:ext cx="9144001" cy="506575"/>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spc="-5" dirty="0"/>
              <a:t>Accounting for Drawings</a:t>
            </a:r>
            <a:endParaRPr lang="en-GB" sz="3600" b="1" dirty="0"/>
          </a:p>
        </p:txBody>
      </p:sp>
      <p:sp>
        <p:nvSpPr>
          <p:cNvPr id="54" name="TextBox 53">
            <a:extLst>
              <a:ext uri="{FF2B5EF4-FFF2-40B4-BE49-F238E27FC236}">
                <a16:creationId xmlns:a16="http://schemas.microsoft.com/office/drawing/2014/main" id="{49B7451F-2E25-4318-BD5E-FFFB3205D588}"/>
              </a:ext>
            </a:extLst>
          </p:cNvPr>
          <p:cNvSpPr txBox="1"/>
          <p:nvPr/>
        </p:nvSpPr>
        <p:spPr>
          <a:xfrm>
            <a:off x="179512" y="624603"/>
            <a:ext cx="8640960" cy="1200329"/>
          </a:xfrm>
          <a:prstGeom prst="rect">
            <a:avLst/>
          </a:prstGeom>
          <a:noFill/>
        </p:spPr>
        <p:txBody>
          <a:bodyPr wrap="square" rtlCol="0">
            <a:spAutoFit/>
          </a:bodyPr>
          <a:lstStyle/>
          <a:p>
            <a:pPr algn="just"/>
            <a:r>
              <a:rPr lang="en-GB" dirty="0">
                <a:latin typeface="+mj-lt"/>
              </a:rPr>
              <a:t>The accounting entries for drawing is to debit the drawings account and credit the asset account. So for example, if Ben withdraws £8,000 from the business’ bank account for personal use, the accounting entries would be:</a:t>
            </a:r>
          </a:p>
          <a:p>
            <a:pPr algn="just"/>
            <a:endParaRPr lang="en-GB" dirty="0"/>
          </a:p>
        </p:txBody>
      </p:sp>
    </p:spTree>
    <p:extLst>
      <p:ext uri="{BB962C8B-B14F-4D97-AF65-F5344CB8AC3E}">
        <p14:creationId xmlns:p14="http://schemas.microsoft.com/office/powerpoint/2010/main" val="15882323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675B7-2067-B221-840D-40E2D8306FF4}"/>
              </a:ext>
            </a:extLst>
          </p:cNvPr>
          <p:cNvSpPr>
            <a:spLocks noGrp="1"/>
          </p:cNvSpPr>
          <p:nvPr>
            <p:ph type="title"/>
          </p:nvPr>
        </p:nvSpPr>
        <p:spPr>
          <a:solidFill>
            <a:schemeClr val="tx2">
              <a:lumMod val="75000"/>
            </a:schemeClr>
          </a:solidFill>
        </p:spPr>
        <p:txBody>
          <a:bodyPr>
            <a:normAutofit fontScale="90000"/>
          </a:bodyPr>
          <a:lstStyle/>
          <a:p>
            <a:r>
              <a:rPr lang="en-GB" dirty="0">
                <a:solidFill>
                  <a:schemeClr val="tx2">
                    <a:lumMod val="20000"/>
                    <a:lumOff val="80000"/>
                  </a:schemeClr>
                </a:solidFill>
              </a:rPr>
              <a:t>The ‘T’ accounts in the ledger - 1</a:t>
            </a:r>
          </a:p>
        </p:txBody>
      </p:sp>
      <p:graphicFrame>
        <p:nvGraphicFramePr>
          <p:cNvPr id="7" name="Table 7">
            <a:extLst>
              <a:ext uri="{FF2B5EF4-FFF2-40B4-BE49-F238E27FC236}">
                <a16:creationId xmlns:a16="http://schemas.microsoft.com/office/drawing/2014/main" id="{7EC9DB65-12AD-A69B-5014-D31BFDAE14A4}"/>
              </a:ext>
            </a:extLst>
          </p:cNvPr>
          <p:cNvGraphicFramePr>
            <a:graphicFrameLocks noGrp="1"/>
          </p:cNvGraphicFramePr>
          <p:nvPr>
            <p:ph idx="1"/>
            <p:extLst>
              <p:ext uri="{D42A27DB-BD31-4B8C-83A1-F6EECF244321}">
                <p14:modId xmlns:p14="http://schemas.microsoft.com/office/powerpoint/2010/main" val="1137327235"/>
              </p:ext>
            </p:extLst>
          </p:nvPr>
        </p:nvGraphicFramePr>
        <p:xfrm>
          <a:off x="457200" y="1600200"/>
          <a:ext cx="8229600" cy="1911608"/>
        </p:xfrm>
        <a:graphic>
          <a:graphicData uri="http://schemas.openxmlformats.org/drawingml/2006/table">
            <a:tbl>
              <a:tblPr firstRow="1" bandRow="1">
                <a:tableStyleId>{7DF18680-E054-41AD-8BC1-D1AEF772440D}</a:tableStyleId>
              </a:tblPr>
              <a:tblGrid>
                <a:gridCol w="946448">
                  <a:extLst>
                    <a:ext uri="{9D8B030D-6E8A-4147-A177-3AD203B41FA5}">
                      <a16:colId xmlns:a16="http://schemas.microsoft.com/office/drawing/2014/main" val="3054378181"/>
                    </a:ext>
                  </a:extLst>
                </a:gridCol>
                <a:gridCol w="1796752">
                  <a:extLst>
                    <a:ext uri="{9D8B030D-6E8A-4147-A177-3AD203B41FA5}">
                      <a16:colId xmlns:a16="http://schemas.microsoft.com/office/drawing/2014/main" val="209897294"/>
                    </a:ext>
                  </a:extLst>
                </a:gridCol>
                <a:gridCol w="1371600">
                  <a:extLst>
                    <a:ext uri="{9D8B030D-6E8A-4147-A177-3AD203B41FA5}">
                      <a16:colId xmlns:a16="http://schemas.microsoft.com/office/drawing/2014/main" val="2393005404"/>
                    </a:ext>
                  </a:extLst>
                </a:gridCol>
                <a:gridCol w="1371600">
                  <a:extLst>
                    <a:ext uri="{9D8B030D-6E8A-4147-A177-3AD203B41FA5}">
                      <a16:colId xmlns:a16="http://schemas.microsoft.com/office/drawing/2014/main" val="1142590743"/>
                    </a:ext>
                  </a:extLst>
                </a:gridCol>
                <a:gridCol w="1371600">
                  <a:extLst>
                    <a:ext uri="{9D8B030D-6E8A-4147-A177-3AD203B41FA5}">
                      <a16:colId xmlns:a16="http://schemas.microsoft.com/office/drawing/2014/main" val="1353676957"/>
                    </a:ext>
                  </a:extLst>
                </a:gridCol>
                <a:gridCol w="1371600">
                  <a:extLst>
                    <a:ext uri="{9D8B030D-6E8A-4147-A177-3AD203B41FA5}">
                      <a16:colId xmlns:a16="http://schemas.microsoft.com/office/drawing/2014/main" val="202951936"/>
                    </a:ext>
                  </a:extLst>
                </a:gridCol>
              </a:tblGrid>
              <a:tr h="370840">
                <a:tc gridSpan="6">
                  <a:txBody>
                    <a:bodyPr/>
                    <a:lstStyle/>
                    <a:p>
                      <a:pPr algn="ctr"/>
                      <a:r>
                        <a:rPr lang="en-GB" dirty="0">
                          <a:latin typeface="Arial" panose="020B0604020202020204" pitchFamily="34" charset="0"/>
                          <a:cs typeface="Arial" panose="020B0604020202020204" pitchFamily="34" charset="0"/>
                        </a:rPr>
                        <a:t>Bank (asset account)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14407720"/>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Debit</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Credit</a:t>
                      </a:r>
                    </a:p>
                  </a:txBody>
                  <a:tcPr/>
                </a:tc>
                <a:extLst>
                  <a:ext uri="{0D108BD9-81ED-4DB2-BD59-A6C34878D82A}">
                    <a16:rowId xmlns:a16="http://schemas.microsoft.com/office/drawing/2014/main" val="1565819586"/>
                  </a:ext>
                </a:extLst>
              </a:tr>
              <a:tr h="370840">
                <a:tc>
                  <a:txBody>
                    <a:bodyPr/>
                    <a:lstStyle/>
                    <a:p>
                      <a:r>
                        <a:rPr lang="en-GB" dirty="0">
                          <a:latin typeface="Arial" panose="020B0604020202020204" pitchFamily="34" charset="0"/>
                          <a:cs typeface="Arial" panose="020B0604020202020204" pitchFamily="34" charset="0"/>
                        </a:rPr>
                        <a:t>1 July</a:t>
                      </a:r>
                    </a:p>
                  </a:txBody>
                  <a:tcPr/>
                </a:tc>
                <a:tc>
                  <a:txBody>
                    <a:bodyPr/>
                    <a:lstStyle/>
                    <a:p>
                      <a:r>
                        <a:rPr lang="en-GB" dirty="0">
                          <a:latin typeface="Arial" panose="020B0604020202020204" pitchFamily="34" charset="0"/>
                          <a:cs typeface="Arial" panose="020B0604020202020204" pitchFamily="34" charset="0"/>
                        </a:rPr>
                        <a:t>Capital</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5,000</a:t>
                      </a:r>
                    </a:p>
                  </a:txBody>
                  <a:tcPr/>
                </a:tc>
                <a:tc>
                  <a:txBody>
                    <a:bodyPr/>
                    <a:lstStyle/>
                    <a:p>
                      <a:r>
                        <a:rPr lang="en-GB" dirty="0">
                          <a:latin typeface="Arial" panose="020B0604020202020204" pitchFamily="34" charset="0"/>
                          <a:cs typeface="Arial" panose="020B0604020202020204" pitchFamily="34" charset="0"/>
                        </a:rPr>
                        <a:t>3 July</a:t>
                      </a:r>
                    </a:p>
                  </a:txBody>
                  <a:tcPr/>
                </a:tc>
                <a:tc>
                  <a:txBody>
                    <a:bodyPr/>
                    <a:lstStyle/>
                    <a:p>
                      <a:r>
                        <a:rPr lang="en-GB" dirty="0">
                          <a:latin typeface="Arial" panose="020B0604020202020204" pitchFamily="34" charset="0"/>
                          <a:cs typeface="Arial" panose="020B0604020202020204" pitchFamily="34" charset="0"/>
                        </a:rPr>
                        <a:t>Computer</a:t>
                      </a:r>
                    </a:p>
                  </a:txBody>
                  <a:tcPr/>
                </a:tc>
                <a:tc>
                  <a:txBody>
                    <a:bodyPr/>
                    <a:lstStyle/>
                    <a:p>
                      <a:pPr algn="r"/>
                      <a:r>
                        <a:rPr lang="en-GB" dirty="0">
                          <a:latin typeface="Arial" panose="020B0604020202020204" pitchFamily="34" charset="0"/>
                          <a:cs typeface="Arial" panose="020B0604020202020204" pitchFamily="34" charset="0"/>
                        </a:rPr>
                        <a:t>600</a:t>
                      </a:r>
                    </a:p>
                  </a:txBody>
                  <a:tcPr/>
                </a:tc>
                <a:extLst>
                  <a:ext uri="{0D108BD9-81ED-4DB2-BD59-A6C34878D82A}">
                    <a16:rowId xmlns:a16="http://schemas.microsoft.com/office/drawing/2014/main" val="97542740"/>
                  </a:ext>
                </a:extLst>
              </a:tr>
              <a:tr h="428248">
                <a:tc>
                  <a:txBody>
                    <a:bodyPr/>
                    <a:lstStyle/>
                    <a:p>
                      <a:r>
                        <a:rPr lang="en-GB" dirty="0">
                          <a:latin typeface="Arial" panose="020B0604020202020204" pitchFamily="34" charset="0"/>
                          <a:cs typeface="Arial" panose="020B0604020202020204" pitchFamily="34" charset="0"/>
                        </a:rPr>
                        <a:t>4 July</a:t>
                      </a:r>
                    </a:p>
                  </a:txBody>
                  <a:tcPr/>
                </a:tc>
                <a:tc>
                  <a:txBody>
                    <a:bodyPr/>
                    <a:lstStyle/>
                    <a:p>
                      <a:r>
                        <a:rPr lang="en-GB" dirty="0">
                          <a:latin typeface="Arial" panose="020B0604020202020204" pitchFamily="34" charset="0"/>
                          <a:cs typeface="Arial" panose="020B0604020202020204" pitchFamily="34" charset="0"/>
                        </a:rPr>
                        <a:t>Bank loan</a:t>
                      </a:r>
                    </a:p>
                  </a:txBody>
                  <a:tcPr/>
                </a:tc>
                <a:tc>
                  <a:txBody>
                    <a:bodyPr/>
                    <a:lstStyle/>
                    <a:p>
                      <a:pPr algn="r"/>
                      <a:r>
                        <a:rPr lang="en-GB" dirty="0">
                          <a:latin typeface="Arial" panose="020B0604020202020204" pitchFamily="34" charset="0"/>
                          <a:cs typeface="Arial" panose="020B0604020202020204" pitchFamily="34" charset="0"/>
                        </a:rPr>
                        <a:t>5,000</a:t>
                      </a: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74248764"/>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77682687"/>
                  </a:ext>
                </a:extLst>
              </a:tr>
            </a:tbl>
          </a:graphicData>
        </a:graphic>
      </p:graphicFrame>
      <p:graphicFrame>
        <p:nvGraphicFramePr>
          <p:cNvPr id="8" name="Table 7">
            <a:extLst>
              <a:ext uri="{FF2B5EF4-FFF2-40B4-BE49-F238E27FC236}">
                <a16:creationId xmlns:a16="http://schemas.microsoft.com/office/drawing/2014/main" id="{B1A4589A-0DF6-2043-8559-D7DE7F3C0752}"/>
              </a:ext>
            </a:extLst>
          </p:cNvPr>
          <p:cNvGraphicFramePr>
            <a:graphicFrameLocks/>
          </p:cNvGraphicFramePr>
          <p:nvPr>
            <p:extLst>
              <p:ext uri="{D42A27DB-BD31-4B8C-83A1-F6EECF244321}">
                <p14:modId xmlns:p14="http://schemas.microsoft.com/office/powerpoint/2010/main" val="3531565998"/>
              </p:ext>
            </p:extLst>
          </p:nvPr>
        </p:nvGraphicFramePr>
        <p:xfrm>
          <a:off x="457200" y="3522499"/>
          <a:ext cx="8229600" cy="1911608"/>
        </p:xfrm>
        <a:graphic>
          <a:graphicData uri="http://schemas.openxmlformats.org/drawingml/2006/table">
            <a:tbl>
              <a:tblPr firstRow="1" bandRow="1">
                <a:tableStyleId>{7DF18680-E054-41AD-8BC1-D1AEF772440D}</a:tableStyleId>
              </a:tblPr>
              <a:tblGrid>
                <a:gridCol w="946448">
                  <a:extLst>
                    <a:ext uri="{9D8B030D-6E8A-4147-A177-3AD203B41FA5}">
                      <a16:colId xmlns:a16="http://schemas.microsoft.com/office/drawing/2014/main" val="3054378181"/>
                    </a:ext>
                  </a:extLst>
                </a:gridCol>
                <a:gridCol w="1796752">
                  <a:extLst>
                    <a:ext uri="{9D8B030D-6E8A-4147-A177-3AD203B41FA5}">
                      <a16:colId xmlns:a16="http://schemas.microsoft.com/office/drawing/2014/main" val="209897294"/>
                    </a:ext>
                  </a:extLst>
                </a:gridCol>
                <a:gridCol w="1371600">
                  <a:extLst>
                    <a:ext uri="{9D8B030D-6E8A-4147-A177-3AD203B41FA5}">
                      <a16:colId xmlns:a16="http://schemas.microsoft.com/office/drawing/2014/main" val="2393005404"/>
                    </a:ext>
                  </a:extLst>
                </a:gridCol>
                <a:gridCol w="1371600">
                  <a:extLst>
                    <a:ext uri="{9D8B030D-6E8A-4147-A177-3AD203B41FA5}">
                      <a16:colId xmlns:a16="http://schemas.microsoft.com/office/drawing/2014/main" val="1142590743"/>
                    </a:ext>
                  </a:extLst>
                </a:gridCol>
                <a:gridCol w="1371600">
                  <a:extLst>
                    <a:ext uri="{9D8B030D-6E8A-4147-A177-3AD203B41FA5}">
                      <a16:colId xmlns:a16="http://schemas.microsoft.com/office/drawing/2014/main" val="1353676957"/>
                    </a:ext>
                  </a:extLst>
                </a:gridCol>
                <a:gridCol w="1371600">
                  <a:extLst>
                    <a:ext uri="{9D8B030D-6E8A-4147-A177-3AD203B41FA5}">
                      <a16:colId xmlns:a16="http://schemas.microsoft.com/office/drawing/2014/main" val="202951936"/>
                    </a:ext>
                  </a:extLst>
                </a:gridCol>
              </a:tblGrid>
              <a:tr h="370840">
                <a:tc gridSpan="6">
                  <a:txBody>
                    <a:bodyPr/>
                    <a:lstStyle/>
                    <a:p>
                      <a:pPr algn="ctr"/>
                      <a:r>
                        <a:rPr lang="en-GB" dirty="0">
                          <a:latin typeface="Arial" panose="020B0604020202020204" pitchFamily="34" charset="0"/>
                          <a:cs typeface="Arial" panose="020B0604020202020204" pitchFamily="34" charset="0"/>
                        </a:rPr>
                        <a:t>Bank loan (liability account)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14407720"/>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ctr"/>
                      <a:r>
                        <a:rPr lang="en-GB" dirty="0">
                          <a:latin typeface="Arial" panose="020B0604020202020204" pitchFamily="34" charset="0"/>
                          <a:cs typeface="Arial" panose="020B0604020202020204" pitchFamily="34" charset="0"/>
                        </a:rPr>
                        <a:t>Debit</a:t>
                      </a:r>
                    </a:p>
                  </a:txBody>
                  <a:tcPr/>
                </a:tc>
                <a:tc>
                  <a:txBody>
                    <a:bodyPr/>
                    <a:lstStyle/>
                    <a:p>
                      <a:pPr algn="ctr"/>
                      <a:endParaRPr lang="en-GB" dirty="0">
                        <a:latin typeface="Arial" panose="020B0604020202020204" pitchFamily="34" charset="0"/>
                        <a:cs typeface="Arial" panose="020B0604020202020204" pitchFamily="34" charset="0"/>
                      </a:endParaRPr>
                    </a:p>
                  </a:txBody>
                  <a:tcPr/>
                </a:tc>
                <a:tc>
                  <a:txBody>
                    <a:bodyPr/>
                    <a:lstStyle/>
                    <a:p>
                      <a:pPr algn="ctr"/>
                      <a:endParaRPr lang="en-GB" dirty="0">
                        <a:latin typeface="Arial" panose="020B0604020202020204" pitchFamily="34" charset="0"/>
                        <a:cs typeface="Arial" panose="020B0604020202020204" pitchFamily="34" charset="0"/>
                      </a:endParaRPr>
                    </a:p>
                  </a:txBody>
                  <a:tcPr/>
                </a:tc>
                <a:tc>
                  <a:txBody>
                    <a:bodyPr/>
                    <a:lstStyle/>
                    <a:p>
                      <a:pPr algn="ctr"/>
                      <a:r>
                        <a:rPr lang="en-GB" dirty="0">
                          <a:latin typeface="Arial" panose="020B0604020202020204" pitchFamily="34" charset="0"/>
                          <a:cs typeface="Arial" panose="020B0604020202020204" pitchFamily="34" charset="0"/>
                        </a:rPr>
                        <a:t>Credit</a:t>
                      </a:r>
                    </a:p>
                  </a:txBody>
                  <a:tcPr/>
                </a:tc>
                <a:extLst>
                  <a:ext uri="{0D108BD9-81ED-4DB2-BD59-A6C34878D82A}">
                    <a16:rowId xmlns:a16="http://schemas.microsoft.com/office/drawing/2014/main" val="1565819586"/>
                  </a:ext>
                </a:extLst>
              </a:tr>
              <a:tr h="370840">
                <a:tc>
                  <a:txBody>
                    <a:bodyPr/>
                    <a:lstStyle/>
                    <a:p>
                      <a:r>
                        <a:rPr lang="en-GB" dirty="0">
                          <a:latin typeface="Arial" panose="020B0604020202020204" pitchFamily="34" charset="0"/>
                          <a:cs typeface="Arial" panose="020B0604020202020204" pitchFamily="34" charset="0"/>
                        </a:rPr>
                        <a:t>1 July</a:t>
                      </a:r>
                    </a:p>
                  </a:txBody>
                  <a:tcPr/>
                </a:tc>
                <a:tc>
                  <a:txBody>
                    <a:bodyPr/>
                    <a:lstStyle/>
                    <a:p>
                      <a:r>
                        <a:rPr lang="en-GB" dirty="0">
                          <a:latin typeface="Arial" panose="020B0604020202020204" pitchFamily="34" charset="0"/>
                          <a:cs typeface="Arial" panose="020B0604020202020204" pitchFamily="34" charset="0"/>
                        </a:rPr>
                        <a:t>Capital</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5,000</a:t>
                      </a:r>
                    </a:p>
                  </a:txBody>
                  <a:tcPr/>
                </a:tc>
                <a:tc>
                  <a:txBody>
                    <a:bodyPr/>
                    <a:lstStyle/>
                    <a:p>
                      <a:r>
                        <a:rPr lang="en-GB" dirty="0">
                          <a:latin typeface="Arial" panose="020B0604020202020204" pitchFamily="34" charset="0"/>
                          <a:cs typeface="Arial" panose="020B0604020202020204" pitchFamily="34" charset="0"/>
                        </a:rPr>
                        <a:t>3 July</a:t>
                      </a:r>
                    </a:p>
                  </a:txBody>
                  <a:tcPr/>
                </a:tc>
                <a:tc>
                  <a:txBody>
                    <a:bodyPr/>
                    <a:lstStyle/>
                    <a:p>
                      <a:r>
                        <a:rPr lang="en-GB" dirty="0">
                          <a:latin typeface="Arial" panose="020B0604020202020204" pitchFamily="34" charset="0"/>
                          <a:cs typeface="Arial" panose="020B0604020202020204" pitchFamily="34" charset="0"/>
                        </a:rPr>
                        <a:t>Computer</a:t>
                      </a:r>
                    </a:p>
                  </a:txBody>
                  <a:tcPr/>
                </a:tc>
                <a:tc>
                  <a:txBody>
                    <a:bodyPr/>
                    <a:lstStyle/>
                    <a:p>
                      <a:pPr algn="r"/>
                      <a:r>
                        <a:rPr lang="en-GB" dirty="0">
                          <a:latin typeface="Arial" panose="020B0604020202020204" pitchFamily="34" charset="0"/>
                          <a:cs typeface="Arial" panose="020B0604020202020204" pitchFamily="34" charset="0"/>
                        </a:rPr>
                        <a:t>600</a:t>
                      </a:r>
                    </a:p>
                  </a:txBody>
                  <a:tcPr/>
                </a:tc>
                <a:extLst>
                  <a:ext uri="{0D108BD9-81ED-4DB2-BD59-A6C34878D82A}">
                    <a16:rowId xmlns:a16="http://schemas.microsoft.com/office/drawing/2014/main" val="97542740"/>
                  </a:ext>
                </a:extLst>
              </a:tr>
              <a:tr h="428248">
                <a:tc>
                  <a:txBody>
                    <a:bodyPr/>
                    <a:lstStyle/>
                    <a:p>
                      <a:r>
                        <a:rPr lang="en-GB" dirty="0">
                          <a:latin typeface="Arial" panose="020B0604020202020204" pitchFamily="34" charset="0"/>
                          <a:cs typeface="Arial" panose="020B0604020202020204" pitchFamily="34" charset="0"/>
                        </a:rPr>
                        <a:t>4 July</a:t>
                      </a:r>
                    </a:p>
                  </a:txBody>
                  <a:tcPr/>
                </a:tc>
                <a:tc>
                  <a:txBody>
                    <a:bodyPr/>
                    <a:lstStyle/>
                    <a:p>
                      <a:r>
                        <a:rPr lang="en-GB" dirty="0">
                          <a:latin typeface="Arial" panose="020B0604020202020204" pitchFamily="34" charset="0"/>
                          <a:cs typeface="Arial" panose="020B0604020202020204" pitchFamily="34" charset="0"/>
                        </a:rPr>
                        <a:t>Bank loan</a:t>
                      </a:r>
                    </a:p>
                  </a:txBody>
                  <a:tcPr/>
                </a:tc>
                <a:tc>
                  <a:txBody>
                    <a:bodyPr/>
                    <a:lstStyle/>
                    <a:p>
                      <a:pPr algn="r"/>
                      <a:r>
                        <a:rPr lang="en-GB" dirty="0">
                          <a:latin typeface="Arial" panose="020B0604020202020204" pitchFamily="34" charset="0"/>
                          <a:cs typeface="Arial" panose="020B0604020202020204" pitchFamily="34" charset="0"/>
                        </a:rPr>
                        <a:t>5,000</a:t>
                      </a: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74248764"/>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77682687"/>
                  </a:ext>
                </a:extLst>
              </a:tr>
            </a:tbl>
          </a:graphicData>
        </a:graphic>
      </p:graphicFrame>
      <p:graphicFrame>
        <p:nvGraphicFramePr>
          <p:cNvPr id="9" name="Table 7">
            <a:extLst>
              <a:ext uri="{FF2B5EF4-FFF2-40B4-BE49-F238E27FC236}">
                <a16:creationId xmlns:a16="http://schemas.microsoft.com/office/drawing/2014/main" id="{68DB0269-85FF-8A40-1CA9-FB904460953C}"/>
              </a:ext>
            </a:extLst>
          </p:cNvPr>
          <p:cNvGraphicFramePr>
            <a:graphicFrameLocks/>
          </p:cNvGraphicFramePr>
          <p:nvPr>
            <p:extLst>
              <p:ext uri="{D42A27DB-BD31-4B8C-83A1-F6EECF244321}">
                <p14:modId xmlns:p14="http://schemas.microsoft.com/office/powerpoint/2010/main" val="2642771600"/>
              </p:ext>
            </p:extLst>
          </p:nvPr>
        </p:nvGraphicFramePr>
        <p:xfrm>
          <a:off x="486569" y="1601391"/>
          <a:ext cx="8229600" cy="1911608"/>
        </p:xfrm>
        <a:graphic>
          <a:graphicData uri="http://schemas.openxmlformats.org/drawingml/2006/table">
            <a:tbl>
              <a:tblPr firstRow="1" bandRow="1">
                <a:tableStyleId>{7DF18680-E054-41AD-8BC1-D1AEF772440D}</a:tableStyleId>
              </a:tblPr>
              <a:tblGrid>
                <a:gridCol w="946448">
                  <a:extLst>
                    <a:ext uri="{9D8B030D-6E8A-4147-A177-3AD203B41FA5}">
                      <a16:colId xmlns:a16="http://schemas.microsoft.com/office/drawing/2014/main" val="3054378181"/>
                    </a:ext>
                  </a:extLst>
                </a:gridCol>
                <a:gridCol w="1796752">
                  <a:extLst>
                    <a:ext uri="{9D8B030D-6E8A-4147-A177-3AD203B41FA5}">
                      <a16:colId xmlns:a16="http://schemas.microsoft.com/office/drawing/2014/main" val="209897294"/>
                    </a:ext>
                  </a:extLst>
                </a:gridCol>
                <a:gridCol w="1371600">
                  <a:extLst>
                    <a:ext uri="{9D8B030D-6E8A-4147-A177-3AD203B41FA5}">
                      <a16:colId xmlns:a16="http://schemas.microsoft.com/office/drawing/2014/main" val="2393005404"/>
                    </a:ext>
                  </a:extLst>
                </a:gridCol>
                <a:gridCol w="1371600">
                  <a:extLst>
                    <a:ext uri="{9D8B030D-6E8A-4147-A177-3AD203B41FA5}">
                      <a16:colId xmlns:a16="http://schemas.microsoft.com/office/drawing/2014/main" val="1142590743"/>
                    </a:ext>
                  </a:extLst>
                </a:gridCol>
                <a:gridCol w="1371600">
                  <a:extLst>
                    <a:ext uri="{9D8B030D-6E8A-4147-A177-3AD203B41FA5}">
                      <a16:colId xmlns:a16="http://schemas.microsoft.com/office/drawing/2014/main" val="1353676957"/>
                    </a:ext>
                  </a:extLst>
                </a:gridCol>
                <a:gridCol w="1371600">
                  <a:extLst>
                    <a:ext uri="{9D8B030D-6E8A-4147-A177-3AD203B41FA5}">
                      <a16:colId xmlns:a16="http://schemas.microsoft.com/office/drawing/2014/main" val="202951936"/>
                    </a:ext>
                  </a:extLst>
                </a:gridCol>
              </a:tblGrid>
              <a:tr h="370840">
                <a:tc gridSpan="6">
                  <a:txBody>
                    <a:bodyPr/>
                    <a:lstStyle/>
                    <a:p>
                      <a:pPr algn="ctr"/>
                      <a:r>
                        <a:rPr lang="en-GB" dirty="0">
                          <a:latin typeface="Arial" panose="020B0604020202020204" pitchFamily="34" charset="0"/>
                          <a:cs typeface="Arial" panose="020B0604020202020204" pitchFamily="34" charset="0"/>
                        </a:rPr>
                        <a:t>Bank (asset account)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14407720"/>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ctr"/>
                      <a:r>
                        <a:rPr lang="en-GB" dirty="0">
                          <a:latin typeface="Arial" panose="020B0604020202020204" pitchFamily="34" charset="0"/>
                          <a:cs typeface="Arial" panose="020B0604020202020204" pitchFamily="34" charset="0"/>
                        </a:rPr>
                        <a:t>Debit</a:t>
                      </a:r>
                    </a:p>
                  </a:txBody>
                  <a:tcPr/>
                </a:tc>
                <a:tc>
                  <a:txBody>
                    <a:bodyPr/>
                    <a:lstStyle/>
                    <a:p>
                      <a:pPr algn="ctr"/>
                      <a:endParaRPr lang="en-GB" dirty="0">
                        <a:latin typeface="Arial" panose="020B0604020202020204" pitchFamily="34" charset="0"/>
                        <a:cs typeface="Arial" panose="020B0604020202020204" pitchFamily="34" charset="0"/>
                      </a:endParaRPr>
                    </a:p>
                  </a:txBody>
                  <a:tcPr/>
                </a:tc>
                <a:tc>
                  <a:txBody>
                    <a:bodyPr/>
                    <a:lstStyle/>
                    <a:p>
                      <a:pPr algn="ctr"/>
                      <a:endParaRPr lang="en-GB" dirty="0">
                        <a:latin typeface="Arial" panose="020B0604020202020204" pitchFamily="34" charset="0"/>
                        <a:cs typeface="Arial" panose="020B0604020202020204" pitchFamily="34" charset="0"/>
                      </a:endParaRPr>
                    </a:p>
                  </a:txBody>
                  <a:tcPr/>
                </a:tc>
                <a:tc>
                  <a:txBody>
                    <a:bodyPr/>
                    <a:lstStyle/>
                    <a:p>
                      <a:pPr algn="ctr"/>
                      <a:r>
                        <a:rPr lang="en-GB" dirty="0">
                          <a:latin typeface="Arial" panose="020B0604020202020204" pitchFamily="34" charset="0"/>
                          <a:cs typeface="Arial" panose="020B0604020202020204" pitchFamily="34" charset="0"/>
                        </a:rPr>
                        <a:t>Credit</a:t>
                      </a:r>
                    </a:p>
                  </a:txBody>
                  <a:tcPr/>
                </a:tc>
                <a:extLst>
                  <a:ext uri="{0D108BD9-81ED-4DB2-BD59-A6C34878D82A}">
                    <a16:rowId xmlns:a16="http://schemas.microsoft.com/office/drawing/2014/main" val="1565819586"/>
                  </a:ext>
                </a:extLst>
              </a:tr>
              <a:tr h="370840">
                <a:tc>
                  <a:txBody>
                    <a:bodyPr/>
                    <a:lstStyle/>
                    <a:p>
                      <a:r>
                        <a:rPr lang="en-GB" dirty="0">
                          <a:latin typeface="Arial" panose="020B0604020202020204" pitchFamily="34" charset="0"/>
                          <a:cs typeface="Arial" panose="020B0604020202020204" pitchFamily="34" charset="0"/>
                        </a:rPr>
                        <a:t>1 July</a:t>
                      </a:r>
                    </a:p>
                  </a:txBody>
                  <a:tcPr/>
                </a:tc>
                <a:tc>
                  <a:txBody>
                    <a:bodyPr/>
                    <a:lstStyle/>
                    <a:p>
                      <a:r>
                        <a:rPr lang="en-GB" dirty="0">
                          <a:latin typeface="Arial" panose="020B0604020202020204" pitchFamily="34" charset="0"/>
                          <a:cs typeface="Arial" panose="020B0604020202020204" pitchFamily="34" charset="0"/>
                        </a:rPr>
                        <a:t>Capital</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5,000</a:t>
                      </a:r>
                    </a:p>
                  </a:txBody>
                  <a:tcPr/>
                </a:tc>
                <a:tc>
                  <a:txBody>
                    <a:bodyPr/>
                    <a:lstStyle/>
                    <a:p>
                      <a:r>
                        <a:rPr lang="en-GB" dirty="0">
                          <a:latin typeface="Arial" panose="020B0604020202020204" pitchFamily="34" charset="0"/>
                          <a:cs typeface="Arial" panose="020B0604020202020204" pitchFamily="34" charset="0"/>
                        </a:rPr>
                        <a:t>3 July</a:t>
                      </a:r>
                    </a:p>
                  </a:txBody>
                  <a:tcPr/>
                </a:tc>
                <a:tc>
                  <a:txBody>
                    <a:bodyPr/>
                    <a:lstStyle/>
                    <a:p>
                      <a:r>
                        <a:rPr lang="en-GB" dirty="0">
                          <a:latin typeface="Arial" panose="020B0604020202020204" pitchFamily="34" charset="0"/>
                          <a:cs typeface="Arial" panose="020B0604020202020204" pitchFamily="34" charset="0"/>
                        </a:rPr>
                        <a:t>Computer</a:t>
                      </a:r>
                    </a:p>
                  </a:txBody>
                  <a:tcPr/>
                </a:tc>
                <a:tc>
                  <a:txBody>
                    <a:bodyPr/>
                    <a:lstStyle/>
                    <a:p>
                      <a:pPr algn="r"/>
                      <a:r>
                        <a:rPr lang="en-GB" dirty="0">
                          <a:latin typeface="Arial" panose="020B0604020202020204" pitchFamily="34" charset="0"/>
                          <a:cs typeface="Arial" panose="020B0604020202020204" pitchFamily="34" charset="0"/>
                        </a:rPr>
                        <a:t>600</a:t>
                      </a:r>
                    </a:p>
                  </a:txBody>
                  <a:tcPr/>
                </a:tc>
                <a:extLst>
                  <a:ext uri="{0D108BD9-81ED-4DB2-BD59-A6C34878D82A}">
                    <a16:rowId xmlns:a16="http://schemas.microsoft.com/office/drawing/2014/main" val="97542740"/>
                  </a:ext>
                </a:extLst>
              </a:tr>
              <a:tr h="428248">
                <a:tc>
                  <a:txBody>
                    <a:bodyPr/>
                    <a:lstStyle/>
                    <a:p>
                      <a:r>
                        <a:rPr lang="en-GB" dirty="0">
                          <a:latin typeface="Arial" panose="020B0604020202020204" pitchFamily="34" charset="0"/>
                          <a:cs typeface="Arial" panose="020B0604020202020204" pitchFamily="34" charset="0"/>
                        </a:rPr>
                        <a:t>4 July</a:t>
                      </a:r>
                    </a:p>
                  </a:txBody>
                  <a:tcPr/>
                </a:tc>
                <a:tc>
                  <a:txBody>
                    <a:bodyPr/>
                    <a:lstStyle/>
                    <a:p>
                      <a:r>
                        <a:rPr lang="en-GB" dirty="0">
                          <a:latin typeface="Arial" panose="020B0604020202020204" pitchFamily="34" charset="0"/>
                          <a:cs typeface="Arial" panose="020B0604020202020204" pitchFamily="34" charset="0"/>
                        </a:rPr>
                        <a:t>Bank loan</a:t>
                      </a:r>
                    </a:p>
                  </a:txBody>
                  <a:tcPr/>
                </a:tc>
                <a:tc>
                  <a:txBody>
                    <a:bodyPr/>
                    <a:lstStyle/>
                    <a:p>
                      <a:pPr algn="r"/>
                      <a:r>
                        <a:rPr lang="en-GB" dirty="0">
                          <a:latin typeface="Arial" panose="020B0604020202020204" pitchFamily="34" charset="0"/>
                          <a:cs typeface="Arial" panose="020B0604020202020204" pitchFamily="34" charset="0"/>
                        </a:rPr>
                        <a:t>5,000</a:t>
                      </a: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74248764"/>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77682687"/>
                  </a:ext>
                </a:extLst>
              </a:tr>
            </a:tbl>
          </a:graphicData>
        </a:graphic>
      </p:graphicFrame>
    </p:spTree>
    <p:extLst>
      <p:ext uri="{BB962C8B-B14F-4D97-AF65-F5344CB8AC3E}">
        <p14:creationId xmlns:p14="http://schemas.microsoft.com/office/powerpoint/2010/main" val="33021625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675B7-2067-B221-840D-40E2D8306FF4}"/>
              </a:ext>
            </a:extLst>
          </p:cNvPr>
          <p:cNvSpPr>
            <a:spLocks noGrp="1"/>
          </p:cNvSpPr>
          <p:nvPr>
            <p:ph type="title"/>
          </p:nvPr>
        </p:nvSpPr>
        <p:spPr>
          <a:solidFill>
            <a:schemeClr val="tx2">
              <a:lumMod val="75000"/>
            </a:schemeClr>
          </a:solidFill>
        </p:spPr>
        <p:txBody>
          <a:bodyPr>
            <a:normAutofit fontScale="90000"/>
          </a:bodyPr>
          <a:lstStyle/>
          <a:p>
            <a:r>
              <a:rPr lang="en-GB" dirty="0">
                <a:solidFill>
                  <a:schemeClr val="tx2">
                    <a:lumMod val="20000"/>
                    <a:lumOff val="80000"/>
                  </a:schemeClr>
                </a:solidFill>
              </a:rPr>
              <a:t>The ‘T’ accounts in the ledger - 2</a:t>
            </a:r>
          </a:p>
        </p:txBody>
      </p:sp>
      <p:graphicFrame>
        <p:nvGraphicFramePr>
          <p:cNvPr id="7" name="Table 7">
            <a:extLst>
              <a:ext uri="{FF2B5EF4-FFF2-40B4-BE49-F238E27FC236}">
                <a16:creationId xmlns:a16="http://schemas.microsoft.com/office/drawing/2014/main" id="{7EC9DB65-12AD-A69B-5014-D31BFDAE14A4}"/>
              </a:ext>
            </a:extLst>
          </p:cNvPr>
          <p:cNvGraphicFramePr>
            <a:graphicFrameLocks noGrp="1"/>
          </p:cNvGraphicFramePr>
          <p:nvPr>
            <p:ph idx="1"/>
          </p:nvPr>
        </p:nvGraphicFramePr>
        <p:xfrm>
          <a:off x="457200" y="1600200"/>
          <a:ext cx="8229600" cy="1911608"/>
        </p:xfrm>
        <a:graphic>
          <a:graphicData uri="http://schemas.openxmlformats.org/drawingml/2006/table">
            <a:tbl>
              <a:tblPr firstRow="1" bandRow="1">
                <a:tableStyleId>{7DF18680-E054-41AD-8BC1-D1AEF772440D}</a:tableStyleId>
              </a:tblPr>
              <a:tblGrid>
                <a:gridCol w="946448">
                  <a:extLst>
                    <a:ext uri="{9D8B030D-6E8A-4147-A177-3AD203B41FA5}">
                      <a16:colId xmlns:a16="http://schemas.microsoft.com/office/drawing/2014/main" val="3054378181"/>
                    </a:ext>
                  </a:extLst>
                </a:gridCol>
                <a:gridCol w="1796752">
                  <a:extLst>
                    <a:ext uri="{9D8B030D-6E8A-4147-A177-3AD203B41FA5}">
                      <a16:colId xmlns:a16="http://schemas.microsoft.com/office/drawing/2014/main" val="209897294"/>
                    </a:ext>
                  </a:extLst>
                </a:gridCol>
                <a:gridCol w="1371600">
                  <a:extLst>
                    <a:ext uri="{9D8B030D-6E8A-4147-A177-3AD203B41FA5}">
                      <a16:colId xmlns:a16="http://schemas.microsoft.com/office/drawing/2014/main" val="2393005404"/>
                    </a:ext>
                  </a:extLst>
                </a:gridCol>
                <a:gridCol w="1371600">
                  <a:extLst>
                    <a:ext uri="{9D8B030D-6E8A-4147-A177-3AD203B41FA5}">
                      <a16:colId xmlns:a16="http://schemas.microsoft.com/office/drawing/2014/main" val="1142590743"/>
                    </a:ext>
                  </a:extLst>
                </a:gridCol>
                <a:gridCol w="1371600">
                  <a:extLst>
                    <a:ext uri="{9D8B030D-6E8A-4147-A177-3AD203B41FA5}">
                      <a16:colId xmlns:a16="http://schemas.microsoft.com/office/drawing/2014/main" val="1353676957"/>
                    </a:ext>
                  </a:extLst>
                </a:gridCol>
                <a:gridCol w="1371600">
                  <a:extLst>
                    <a:ext uri="{9D8B030D-6E8A-4147-A177-3AD203B41FA5}">
                      <a16:colId xmlns:a16="http://schemas.microsoft.com/office/drawing/2014/main" val="202951936"/>
                    </a:ext>
                  </a:extLst>
                </a:gridCol>
              </a:tblGrid>
              <a:tr h="370840">
                <a:tc gridSpan="6">
                  <a:txBody>
                    <a:bodyPr/>
                    <a:lstStyle/>
                    <a:p>
                      <a:pPr algn="ctr"/>
                      <a:r>
                        <a:rPr lang="en-GB" dirty="0">
                          <a:latin typeface="Arial" panose="020B0604020202020204" pitchFamily="34" charset="0"/>
                          <a:cs typeface="Arial" panose="020B0604020202020204" pitchFamily="34" charset="0"/>
                        </a:rPr>
                        <a:t>Bank (asset account)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14407720"/>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Debit</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Credit</a:t>
                      </a:r>
                    </a:p>
                  </a:txBody>
                  <a:tcPr/>
                </a:tc>
                <a:extLst>
                  <a:ext uri="{0D108BD9-81ED-4DB2-BD59-A6C34878D82A}">
                    <a16:rowId xmlns:a16="http://schemas.microsoft.com/office/drawing/2014/main" val="1565819586"/>
                  </a:ext>
                </a:extLst>
              </a:tr>
              <a:tr h="370840">
                <a:tc>
                  <a:txBody>
                    <a:bodyPr/>
                    <a:lstStyle/>
                    <a:p>
                      <a:r>
                        <a:rPr lang="en-GB" dirty="0">
                          <a:latin typeface="Arial" panose="020B0604020202020204" pitchFamily="34" charset="0"/>
                          <a:cs typeface="Arial" panose="020B0604020202020204" pitchFamily="34" charset="0"/>
                        </a:rPr>
                        <a:t>1 July</a:t>
                      </a:r>
                    </a:p>
                  </a:txBody>
                  <a:tcPr/>
                </a:tc>
                <a:tc>
                  <a:txBody>
                    <a:bodyPr/>
                    <a:lstStyle/>
                    <a:p>
                      <a:r>
                        <a:rPr lang="en-GB" dirty="0">
                          <a:latin typeface="Arial" panose="020B0604020202020204" pitchFamily="34" charset="0"/>
                          <a:cs typeface="Arial" panose="020B0604020202020204" pitchFamily="34" charset="0"/>
                        </a:rPr>
                        <a:t>Capital</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5,000</a:t>
                      </a:r>
                    </a:p>
                  </a:txBody>
                  <a:tcPr/>
                </a:tc>
                <a:tc>
                  <a:txBody>
                    <a:bodyPr/>
                    <a:lstStyle/>
                    <a:p>
                      <a:r>
                        <a:rPr lang="en-GB" dirty="0">
                          <a:latin typeface="Arial" panose="020B0604020202020204" pitchFamily="34" charset="0"/>
                          <a:cs typeface="Arial" panose="020B0604020202020204" pitchFamily="34" charset="0"/>
                        </a:rPr>
                        <a:t>3 July</a:t>
                      </a:r>
                    </a:p>
                  </a:txBody>
                  <a:tcPr/>
                </a:tc>
                <a:tc>
                  <a:txBody>
                    <a:bodyPr/>
                    <a:lstStyle/>
                    <a:p>
                      <a:r>
                        <a:rPr lang="en-GB" dirty="0">
                          <a:latin typeface="Arial" panose="020B0604020202020204" pitchFamily="34" charset="0"/>
                          <a:cs typeface="Arial" panose="020B0604020202020204" pitchFamily="34" charset="0"/>
                        </a:rPr>
                        <a:t>Computer</a:t>
                      </a:r>
                    </a:p>
                  </a:txBody>
                  <a:tcPr/>
                </a:tc>
                <a:tc>
                  <a:txBody>
                    <a:bodyPr/>
                    <a:lstStyle/>
                    <a:p>
                      <a:pPr algn="r"/>
                      <a:r>
                        <a:rPr lang="en-GB" dirty="0">
                          <a:latin typeface="Arial" panose="020B0604020202020204" pitchFamily="34" charset="0"/>
                          <a:cs typeface="Arial" panose="020B0604020202020204" pitchFamily="34" charset="0"/>
                        </a:rPr>
                        <a:t>600</a:t>
                      </a:r>
                    </a:p>
                  </a:txBody>
                  <a:tcPr/>
                </a:tc>
                <a:extLst>
                  <a:ext uri="{0D108BD9-81ED-4DB2-BD59-A6C34878D82A}">
                    <a16:rowId xmlns:a16="http://schemas.microsoft.com/office/drawing/2014/main" val="97542740"/>
                  </a:ext>
                </a:extLst>
              </a:tr>
              <a:tr h="428248">
                <a:tc>
                  <a:txBody>
                    <a:bodyPr/>
                    <a:lstStyle/>
                    <a:p>
                      <a:r>
                        <a:rPr lang="en-GB" dirty="0">
                          <a:latin typeface="Arial" panose="020B0604020202020204" pitchFamily="34" charset="0"/>
                          <a:cs typeface="Arial" panose="020B0604020202020204" pitchFamily="34" charset="0"/>
                        </a:rPr>
                        <a:t>4 July</a:t>
                      </a:r>
                    </a:p>
                  </a:txBody>
                  <a:tcPr/>
                </a:tc>
                <a:tc>
                  <a:txBody>
                    <a:bodyPr/>
                    <a:lstStyle/>
                    <a:p>
                      <a:r>
                        <a:rPr lang="en-GB" dirty="0">
                          <a:latin typeface="Arial" panose="020B0604020202020204" pitchFamily="34" charset="0"/>
                          <a:cs typeface="Arial" panose="020B0604020202020204" pitchFamily="34" charset="0"/>
                        </a:rPr>
                        <a:t>Bank loan</a:t>
                      </a:r>
                    </a:p>
                  </a:txBody>
                  <a:tcPr/>
                </a:tc>
                <a:tc>
                  <a:txBody>
                    <a:bodyPr/>
                    <a:lstStyle/>
                    <a:p>
                      <a:pPr algn="r"/>
                      <a:r>
                        <a:rPr lang="en-GB" dirty="0">
                          <a:latin typeface="Arial" panose="020B0604020202020204" pitchFamily="34" charset="0"/>
                          <a:cs typeface="Arial" panose="020B0604020202020204" pitchFamily="34" charset="0"/>
                        </a:rPr>
                        <a:t>5,000</a:t>
                      </a: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74248764"/>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77682687"/>
                  </a:ext>
                </a:extLst>
              </a:tr>
            </a:tbl>
          </a:graphicData>
        </a:graphic>
      </p:graphicFrame>
      <p:graphicFrame>
        <p:nvGraphicFramePr>
          <p:cNvPr id="8" name="Table 7">
            <a:extLst>
              <a:ext uri="{FF2B5EF4-FFF2-40B4-BE49-F238E27FC236}">
                <a16:creationId xmlns:a16="http://schemas.microsoft.com/office/drawing/2014/main" id="{B1A4589A-0DF6-2043-8559-D7DE7F3C0752}"/>
              </a:ext>
            </a:extLst>
          </p:cNvPr>
          <p:cNvGraphicFramePr>
            <a:graphicFrameLocks/>
          </p:cNvGraphicFramePr>
          <p:nvPr>
            <p:extLst>
              <p:ext uri="{D42A27DB-BD31-4B8C-83A1-F6EECF244321}">
                <p14:modId xmlns:p14="http://schemas.microsoft.com/office/powerpoint/2010/main" val="2858882399"/>
              </p:ext>
            </p:extLst>
          </p:nvPr>
        </p:nvGraphicFramePr>
        <p:xfrm>
          <a:off x="486569" y="4426600"/>
          <a:ext cx="8229600" cy="1112520"/>
        </p:xfrm>
        <a:graphic>
          <a:graphicData uri="http://schemas.openxmlformats.org/drawingml/2006/table">
            <a:tbl>
              <a:tblPr firstRow="1" bandRow="1">
                <a:tableStyleId>{7DF18680-E054-41AD-8BC1-D1AEF772440D}</a:tableStyleId>
              </a:tblPr>
              <a:tblGrid>
                <a:gridCol w="946448">
                  <a:extLst>
                    <a:ext uri="{9D8B030D-6E8A-4147-A177-3AD203B41FA5}">
                      <a16:colId xmlns:a16="http://schemas.microsoft.com/office/drawing/2014/main" val="3054378181"/>
                    </a:ext>
                  </a:extLst>
                </a:gridCol>
                <a:gridCol w="1796752">
                  <a:extLst>
                    <a:ext uri="{9D8B030D-6E8A-4147-A177-3AD203B41FA5}">
                      <a16:colId xmlns:a16="http://schemas.microsoft.com/office/drawing/2014/main" val="209897294"/>
                    </a:ext>
                  </a:extLst>
                </a:gridCol>
                <a:gridCol w="1371600">
                  <a:extLst>
                    <a:ext uri="{9D8B030D-6E8A-4147-A177-3AD203B41FA5}">
                      <a16:colId xmlns:a16="http://schemas.microsoft.com/office/drawing/2014/main" val="2393005404"/>
                    </a:ext>
                  </a:extLst>
                </a:gridCol>
                <a:gridCol w="1371600">
                  <a:extLst>
                    <a:ext uri="{9D8B030D-6E8A-4147-A177-3AD203B41FA5}">
                      <a16:colId xmlns:a16="http://schemas.microsoft.com/office/drawing/2014/main" val="1142590743"/>
                    </a:ext>
                  </a:extLst>
                </a:gridCol>
                <a:gridCol w="1371600">
                  <a:extLst>
                    <a:ext uri="{9D8B030D-6E8A-4147-A177-3AD203B41FA5}">
                      <a16:colId xmlns:a16="http://schemas.microsoft.com/office/drawing/2014/main" val="1353676957"/>
                    </a:ext>
                  </a:extLst>
                </a:gridCol>
                <a:gridCol w="1371600">
                  <a:extLst>
                    <a:ext uri="{9D8B030D-6E8A-4147-A177-3AD203B41FA5}">
                      <a16:colId xmlns:a16="http://schemas.microsoft.com/office/drawing/2014/main" val="202951936"/>
                    </a:ext>
                  </a:extLst>
                </a:gridCol>
              </a:tblGrid>
              <a:tr h="370840">
                <a:tc gridSpan="6">
                  <a:txBody>
                    <a:bodyPr/>
                    <a:lstStyle/>
                    <a:p>
                      <a:pPr algn="ctr"/>
                      <a:r>
                        <a:rPr lang="en-GB" dirty="0">
                          <a:latin typeface="Arial" panose="020B0604020202020204" pitchFamily="34" charset="0"/>
                          <a:cs typeface="Arial" panose="020B0604020202020204" pitchFamily="34" charset="0"/>
                        </a:rPr>
                        <a:t>Bank loan (liability account)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14407720"/>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ctr"/>
                      <a:r>
                        <a:rPr lang="en-GB" dirty="0">
                          <a:latin typeface="Arial" panose="020B0604020202020204" pitchFamily="34" charset="0"/>
                          <a:cs typeface="Arial" panose="020B0604020202020204" pitchFamily="34" charset="0"/>
                        </a:rPr>
                        <a:t>Debit</a:t>
                      </a:r>
                    </a:p>
                  </a:txBody>
                  <a:tcPr/>
                </a:tc>
                <a:tc>
                  <a:txBody>
                    <a:bodyPr/>
                    <a:lstStyle/>
                    <a:p>
                      <a:pPr algn="ctr"/>
                      <a:endParaRPr lang="en-GB" dirty="0">
                        <a:latin typeface="Arial" panose="020B0604020202020204" pitchFamily="34" charset="0"/>
                        <a:cs typeface="Arial" panose="020B0604020202020204" pitchFamily="34" charset="0"/>
                      </a:endParaRPr>
                    </a:p>
                  </a:txBody>
                  <a:tcPr/>
                </a:tc>
                <a:tc>
                  <a:txBody>
                    <a:bodyPr/>
                    <a:lstStyle/>
                    <a:p>
                      <a:pPr algn="ctr"/>
                      <a:endParaRPr lang="en-GB" dirty="0">
                        <a:latin typeface="Arial" panose="020B0604020202020204" pitchFamily="34" charset="0"/>
                        <a:cs typeface="Arial" panose="020B0604020202020204" pitchFamily="34" charset="0"/>
                      </a:endParaRPr>
                    </a:p>
                  </a:txBody>
                  <a:tcPr/>
                </a:tc>
                <a:tc>
                  <a:txBody>
                    <a:bodyPr/>
                    <a:lstStyle/>
                    <a:p>
                      <a:pPr algn="ctr"/>
                      <a:r>
                        <a:rPr lang="en-GB" dirty="0">
                          <a:latin typeface="Arial" panose="020B0604020202020204" pitchFamily="34" charset="0"/>
                          <a:cs typeface="Arial" panose="020B0604020202020204" pitchFamily="34" charset="0"/>
                        </a:rPr>
                        <a:t>Credit</a:t>
                      </a:r>
                    </a:p>
                  </a:txBody>
                  <a:tcPr/>
                </a:tc>
                <a:extLst>
                  <a:ext uri="{0D108BD9-81ED-4DB2-BD59-A6C34878D82A}">
                    <a16:rowId xmlns:a16="http://schemas.microsoft.com/office/drawing/2014/main" val="1565819586"/>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4 July</a:t>
                      </a:r>
                    </a:p>
                  </a:txBody>
                  <a:tcPr/>
                </a:tc>
                <a:tc>
                  <a:txBody>
                    <a:bodyPr/>
                    <a:lstStyle/>
                    <a:p>
                      <a:r>
                        <a:rPr lang="en-GB" dirty="0">
                          <a:latin typeface="Arial" panose="020B0604020202020204" pitchFamily="34" charset="0"/>
                          <a:cs typeface="Arial" panose="020B0604020202020204" pitchFamily="34" charset="0"/>
                        </a:rPr>
                        <a:t>Bank a/c</a:t>
                      </a:r>
                    </a:p>
                  </a:txBody>
                  <a:tcPr/>
                </a:tc>
                <a:tc>
                  <a:txBody>
                    <a:bodyPr/>
                    <a:lstStyle/>
                    <a:p>
                      <a:pPr algn="r"/>
                      <a:r>
                        <a:rPr lang="en-GB" dirty="0">
                          <a:latin typeface="Arial" panose="020B0604020202020204" pitchFamily="34" charset="0"/>
                          <a:cs typeface="Arial" panose="020B0604020202020204" pitchFamily="34" charset="0"/>
                        </a:rPr>
                        <a:t>5,000</a:t>
                      </a:r>
                    </a:p>
                  </a:txBody>
                  <a:tcPr/>
                </a:tc>
                <a:extLst>
                  <a:ext uri="{0D108BD9-81ED-4DB2-BD59-A6C34878D82A}">
                    <a16:rowId xmlns:a16="http://schemas.microsoft.com/office/drawing/2014/main" val="97542740"/>
                  </a:ext>
                </a:extLst>
              </a:tr>
            </a:tbl>
          </a:graphicData>
        </a:graphic>
      </p:graphicFrame>
      <p:graphicFrame>
        <p:nvGraphicFramePr>
          <p:cNvPr id="9" name="Table 7">
            <a:extLst>
              <a:ext uri="{FF2B5EF4-FFF2-40B4-BE49-F238E27FC236}">
                <a16:creationId xmlns:a16="http://schemas.microsoft.com/office/drawing/2014/main" id="{68DB0269-85FF-8A40-1CA9-FB904460953C}"/>
              </a:ext>
            </a:extLst>
          </p:cNvPr>
          <p:cNvGraphicFramePr>
            <a:graphicFrameLocks/>
          </p:cNvGraphicFramePr>
          <p:nvPr>
            <p:extLst>
              <p:ext uri="{D42A27DB-BD31-4B8C-83A1-F6EECF244321}">
                <p14:modId xmlns:p14="http://schemas.microsoft.com/office/powerpoint/2010/main" val="4156286482"/>
              </p:ext>
            </p:extLst>
          </p:nvPr>
        </p:nvGraphicFramePr>
        <p:xfrm>
          <a:off x="486569" y="1601391"/>
          <a:ext cx="8229600" cy="2653288"/>
        </p:xfrm>
        <a:graphic>
          <a:graphicData uri="http://schemas.openxmlformats.org/drawingml/2006/table">
            <a:tbl>
              <a:tblPr firstRow="1" bandRow="1">
                <a:tableStyleId>{7DF18680-E054-41AD-8BC1-D1AEF772440D}</a:tableStyleId>
              </a:tblPr>
              <a:tblGrid>
                <a:gridCol w="946448">
                  <a:extLst>
                    <a:ext uri="{9D8B030D-6E8A-4147-A177-3AD203B41FA5}">
                      <a16:colId xmlns:a16="http://schemas.microsoft.com/office/drawing/2014/main" val="3054378181"/>
                    </a:ext>
                  </a:extLst>
                </a:gridCol>
                <a:gridCol w="1796752">
                  <a:extLst>
                    <a:ext uri="{9D8B030D-6E8A-4147-A177-3AD203B41FA5}">
                      <a16:colId xmlns:a16="http://schemas.microsoft.com/office/drawing/2014/main" val="209897294"/>
                    </a:ext>
                  </a:extLst>
                </a:gridCol>
                <a:gridCol w="1371600">
                  <a:extLst>
                    <a:ext uri="{9D8B030D-6E8A-4147-A177-3AD203B41FA5}">
                      <a16:colId xmlns:a16="http://schemas.microsoft.com/office/drawing/2014/main" val="2393005404"/>
                    </a:ext>
                  </a:extLst>
                </a:gridCol>
                <a:gridCol w="1371600">
                  <a:extLst>
                    <a:ext uri="{9D8B030D-6E8A-4147-A177-3AD203B41FA5}">
                      <a16:colId xmlns:a16="http://schemas.microsoft.com/office/drawing/2014/main" val="1142590743"/>
                    </a:ext>
                  </a:extLst>
                </a:gridCol>
                <a:gridCol w="1371600">
                  <a:extLst>
                    <a:ext uri="{9D8B030D-6E8A-4147-A177-3AD203B41FA5}">
                      <a16:colId xmlns:a16="http://schemas.microsoft.com/office/drawing/2014/main" val="1353676957"/>
                    </a:ext>
                  </a:extLst>
                </a:gridCol>
                <a:gridCol w="1371600">
                  <a:extLst>
                    <a:ext uri="{9D8B030D-6E8A-4147-A177-3AD203B41FA5}">
                      <a16:colId xmlns:a16="http://schemas.microsoft.com/office/drawing/2014/main" val="202951936"/>
                    </a:ext>
                  </a:extLst>
                </a:gridCol>
              </a:tblGrid>
              <a:tr h="370840">
                <a:tc gridSpan="6">
                  <a:txBody>
                    <a:bodyPr/>
                    <a:lstStyle/>
                    <a:p>
                      <a:pPr algn="ctr"/>
                      <a:r>
                        <a:rPr lang="en-GB" dirty="0">
                          <a:latin typeface="Arial" panose="020B0604020202020204" pitchFamily="34" charset="0"/>
                          <a:cs typeface="Arial" panose="020B0604020202020204" pitchFamily="34" charset="0"/>
                        </a:rPr>
                        <a:t>Bank (asset account)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14407720"/>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ctr"/>
                      <a:r>
                        <a:rPr lang="en-GB" dirty="0">
                          <a:latin typeface="Arial" panose="020B0604020202020204" pitchFamily="34" charset="0"/>
                          <a:cs typeface="Arial" panose="020B0604020202020204" pitchFamily="34" charset="0"/>
                        </a:rPr>
                        <a:t>Debit</a:t>
                      </a:r>
                    </a:p>
                  </a:txBody>
                  <a:tcPr/>
                </a:tc>
                <a:tc>
                  <a:txBody>
                    <a:bodyPr/>
                    <a:lstStyle/>
                    <a:p>
                      <a:pPr algn="ctr"/>
                      <a:endParaRPr lang="en-GB" dirty="0">
                        <a:latin typeface="Arial" panose="020B0604020202020204" pitchFamily="34" charset="0"/>
                        <a:cs typeface="Arial" panose="020B0604020202020204" pitchFamily="34" charset="0"/>
                      </a:endParaRPr>
                    </a:p>
                  </a:txBody>
                  <a:tcPr/>
                </a:tc>
                <a:tc>
                  <a:txBody>
                    <a:bodyPr/>
                    <a:lstStyle/>
                    <a:p>
                      <a:pPr algn="ctr"/>
                      <a:endParaRPr lang="en-GB" dirty="0">
                        <a:latin typeface="Arial" panose="020B0604020202020204" pitchFamily="34" charset="0"/>
                        <a:cs typeface="Arial" panose="020B0604020202020204" pitchFamily="34" charset="0"/>
                      </a:endParaRPr>
                    </a:p>
                  </a:txBody>
                  <a:tcPr/>
                </a:tc>
                <a:tc>
                  <a:txBody>
                    <a:bodyPr/>
                    <a:lstStyle/>
                    <a:p>
                      <a:pPr algn="ctr"/>
                      <a:r>
                        <a:rPr lang="en-GB" dirty="0">
                          <a:latin typeface="Arial" panose="020B0604020202020204" pitchFamily="34" charset="0"/>
                          <a:cs typeface="Arial" panose="020B0604020202020204" pitchFamily="34" charset="0"/>
                        </a:rPr>
                        <a:t>Credit</a:t>
                      </a:r>
                    </a:p>
                  </a:txBody>
                  <a:tcPr/>
                </a:tc>
                <a:extLst>
                  <a:ext uri="{0D108BD9-81ED-4DB2-BD59-A6C34878D82A}">
                    <a16:rowId xmlns:a16="http://schemas.microsoft.com/office/drawing/2014/main" val="1565819586"/>
                  </a:ext>
                </a:extLst>
              </a:tr>
              <a:tr h="370840">
                <a:tc>
                  <a:txBody>
                    <a:bodyPr/>
                    <a:lstStyle/>
                    <a:p>
                      <a:r>
                        <a:rPr lang="en-GB" dirty="0">
                          <a:latin typeface="Arial" panose="020B0604020202020204" pitchFamily="34" charset="0"/>
                          <a:cs typeface="Arial" panose="020B0604020202020204" pitchFamily="34" charset="0"/>
                        </a:rPr>
                        <a:t>1 July</a:t>
                      </a:r>
                    </a:p>
                  </a:txBody>
                  <a:tcPr/>
                </a:tc>
                <a:tc>
                  <a:txBody>
                    <a:bodyPr/>
                    <a:lstStyle/>
                    <a:p>
                      <a:r>
                        <a:rPr lang="en-GB" dirty="0">
                          <a:latin typeface="Arial" panose="020B0604020202020204" pitchFamily="34" charset="0"/>
                          <a:cs typeface="Arial" panose="020B0604020202020204" pitchFamily="34" charset="0"/>
                        </a:rPr>
                        <a:t>Capital</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5,000</a:t>
                      </a:r>
                    </a:p>
                  </a:txBody>
                  <a:tcPr/>
                </a:tc>
                <a:tc>
                  <a:txBody>
                    <a:bodyPr/>
                    <a:lstStyle/>
                    <a:p>
                      <a:r>
                        <a:rPr lang="en-GB" dirty="0">
                          <a:latin typeface="Arial" panose="020B0604020202020204" pitchFamily="34" charset="0"/>
                          <a:cs typeface="Arial" panose="020B0604020202020204" pitchFamily="34" charset="0"/>
                        </a:rPr>
                        <a:t>3 July</a:t>
                      </a:r>
                    </a:p>
                  </a:txBody>
                  <a:tcPr/>
                </a:tc>
                <a:tc>
                  <a:txBody>
                    <a:bodyPr/>
                    <a:lstStyle/>
                    <a:p>
                      <a:r>
                        <a:rPr lang="en-GB" dirty="0">
                          <a:latin typeface="Arial" panose="020B0604020202020204" pitchFamily="34" charset="0"/>
                          <a:cs typeface="Arial" panose="020B0604020202020204" pitchFamily="34" charset="0"/>
                        </a:rPr>
                        <a:t>Computer</a:t>
                      </a:r>
                    </a:p>
                  </a:txBody>
                  <a:tcPr/>
                </a:tc>
                <a:tc>
                  <a:txBody>
                    <a:bodyPr/>
                    <a:lstStyle/>
                    <a:p>
                      <a:pPr algn="r"/>
                      <a:r>
                        <a:rPr lang="en-GB" dirty="0">
                          <a:latin typeface="Arial" panose="020B0604020202020204" pitchFamily="34" charset="0"/>
                          <a:cs typeface="Arial" panose="020B0604020202020204" pitchFamily="34" charset="0"/>
                        </a:rPr>
                        <a:t>600</a:t>
                      </a:r>
                    </a:p>
                  </a:txBody>
                  <a:tcPr/>
                </a:tc>
                <a:extLst>
                  <a:ext uri="{0D108BD9-81ED-4DB2-BD59-A6C34878D82A}">
                    <a16:rowId xmlns:a16="http://schemas.microsoft.com/office/drawing/2014/main" val="97542740"/>
                  </a:ext>
                </a:extLst>
              </a:tr>
              <a:tr h="428248">
                <a:tc>
                  <a:txBody>
                    <a:bodyPr/>
                    <a:lstStyle/>
                    <a:p>
                      <a:r>
                        <a:rPr lang="en-GB" dirty="0">
                          <a:latin typeface="Arial" panose="020B0604020202020204" pitchFamily="34" charset="0"/>
                          <a:cs typeface="Arial" panose="020B0604020202020204" pitchFamily="34" charset="0"/>
                        </a:rPr>
                        <a:t>4 July</a:t>
                      </a:r>
                    </a:p>
                  </a:txBody>
                  <a:tcPr/>
                </a:tc>
                <a:tc>
                  <a:txBody>
                    <a:bodyPr/>
                    <a:lstStyle/>
                    <a:p>
                      <a:r>
                        <a:rPr lang="en-GB" dirty="0">
                          <a:latin typeface="Arial" panose="020B0604020202020204" pitchFamily="34" charset="0"/>
                          <a:cs typeface="Arial" panose="020B0604020202020204" pitchFamily="34" charset="0"/>
                        </a:rPr>
                        <a:t>Bank loan</a:t>
                      </a:r>
                    </a:p>
                  </a:txBody>
                  <a:tcPr/>
                </a:tc>
                <a:tc>
                  <a:txBody>
                    <a:bodyPr/>
                    <a:lstStyle/>
                    <a:p>
                      <a:pPr algn="r"/>
                      <a:r>
                        <a:rPr lang="en-GB" dirty="0">
                          <a:latin typeface="Arial" panose="020B0604020202020204" pitchFamily="34" charset="0"/>
                          <a:cs typeface="Arial" panose="020B0604020202020204" pitchFamily="34" charset="0"/>
                        </a:rPr>
                        <a:t>5,000</a:t>
                      </a:r>
                    </a:p>
                  </a:txBody>
                  <a:tcPr/>
                </a:tc>
                <a:tc>
                  <a:txBody>
                    <a:bodyPr/>
                    <a:lstStyle/>
                    <a:p>
                      <a:r>
                        <a:rPr lang="en-GB" dirty="0">
                          <a:latin typeface="Arial" panose="020B0604020202020204" pitchFamily="34" charset="0"/>
                          <a:cs typeface="Arial" panose="020B0604020202020204" pitchFamily="34" charset="0"/>
                        </a:rPr>
                        <a:t>4 July</a:t>
                      </a:r>
                    </a:p>
                  </a:txBody>
                  <a:tcPr/>
                </a:tc>
                <a:tc>
                  <a:txBody>
                    <a:bodyPr/>
                    <a:lstStyle/>
                    <a:p>
                      <a:r>
                        <a:rPr lang="en-GB" dirty="0">
                          <a:latin typeface="Arial" panose="020B0604020202020204" pitchFamily="34" charset="0"/>
                          <a:cs typeface="Arial" panose="020B0604020202020204" pitchFamily="34" charset="0"/>
                        </a:rPr>
                        <a:t>Pearl Ltd</a:t>
                      </a:r>
                    </a:p>
                  </a:txBody>
                  <a:tcPr/>
                </a:tc>
                <a:tc>
                  <a:txBody>
                    <a:bodyPr/>
                    <a:lstStyle/>
                    <a:p>
                      <a:pPr algn="r"/>
                      <a:r>
                        <a:rPr lang="en-GB" dirty="0">
                          <a:latin typeface="Arial" panose="020B0604020202020204" pitchFamily="34" charset="0"/>
                          <a:cs typeface="Arial" panose="020B0604020202020204" pitchFamily="34" charset="0"/>
                        </a:rPr>
                        <a:t>200</a:t>
                      </a:r>
                    </a:p>
                  </a:txBody>
                  <a:tcPr/>
                </a:tc>
                <a:extLst>
                  <a:ext uri="{0D108BD9-81ED-4DB2-BD59-A6C34878D82A}">
                    <a16:rowId xmlns:a16="http://schemas.microsoft.com/office/drawing/2014/main" val="3574248764"/>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6 July</a:t>
                      </a:r>
                    </a:p>
                  </a:txBody>
                  <a:tcPr/>
                </a:tc>
                <a:tc>
                  <a:txBody>
                    <a:bodyPr/>
                    <a:lstStyle/>
                    <a:p>
                      <a:r>
                        <a:rPr lang="en-GB" dirty="0">
                          <a:latin typeface="Arial" panose="020B0604020202020204" pitchFamily="34" charset="0"/>
                          <a:cs typeface="Arial" panose="020B0604020202020204" pitchFamily="34" charset="0"/>
                        </a:rPr>
                        <a:t>Drawings</a:t>
                      </a:r>
                    </a:p>
                  </a:txBody>
                  <a:tcPr/>
                </a:tc>
                <a:tc>
                  <a:txBody>
                    <a:bodyPr/>
                    <a:lstStyle/>
                    <a:p>
                      <a:pPr algn="r"/>
                      <a:r>
                        <a:rPr lang="en-GB" dirty="0">
                          <a:latin typeface="Arial" panose="020B0604020202020204" pitchFamily="34" charset="0"/>
                          <a:cs typeface="Arial" panose="020B0604020202020204" pitchFamily="34" charset="0"/>
                        </a:rPr>
                        <a:t>50</a:t>
                      </a:r>
                    </a:p>
                  </a:txBody>
                  <a:tcPr/>
                </a:tc>
                <a:extLst>
                  <a:ext uri="{0D108BD9-81ED-4DB2-BD59-A6C34878D82A}">
                    <a16:rowId xmlns:a16="http://schemas.microsoft.com/office/drawing/2014/main" val="1677682687"/>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01415301"/>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46781166"/>
                  </a:ext>
                </a:extLst>
              </a:tr>
            </a:tbl>
          </a:graphicData>
        </a:graphic>
      </p:graphicFrame>
    </p:spTree>
    <p:extLst>
      <p:ext uri="{BB962C8B-B14F-4D97-AF65-F5344CB8AC3E}">
        <p14:creationId xmlns:p14="http://schemas.microsoft.com/office/powerpoint/2010/main" val="24973529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675B7-2067-B221-840D-40E2D8306FF4}"/>
              </a:ext>
            </a:extLst>
          </p:cNvPr>
          <p:cNvSpPr>
            <a:spLocks noGrp="1"/>
          </p:cNvSpPr>
          <p:nvPr>
            <p:ph type="title"/>
          </p:nvPr>
        </p:nvSpPr>
        <p:spPr>
          <a:solidFill>
            <a:schemeClr val="tx2">
              <a:lumMod val="75000"/>
            </a:schemeClr>
          </a:solidFill>
        </p:spPr>
        <p:txBody>
          <a:bodyPr>
            <a:normAutofit fontScale="90000"/>
          </a:bodyPr>
          <a:lstStyle/>
          <a:p>
            <a:r>
              <a:rPr lang="en-GB" dirty="0">
                <a:solidFill>
                  <a:schemeClr val="tx2">
                    <a:lumMod val="20000"/>
                    <a:lumOff val="80000"/>
                  </a:schemeClr>
                </a:solidFill>
              </a:rPr>
              <a:t>The ‘T’ accounts in the ledger - 3</a:t>
            </a:r>
          </a:p>
        </p:txBody>
      </p:sp>
      <p:graphicFrame>
        <p:nvGraphicFramePr>
          <p:cNvPr id="7" name="Table 7">
            <a:extLst>
              <a:ext uri="{FF2B5EF4-FFF2-40B4-BE49-F238E27FC236}">
                <a16:creationId xmlns:a16="http://schemas.microsoft.com/office/drawing/2014/main" id="{7EC9DB65-12AD-A69B-5014-D31BFDAE14A4}"/>
              </a:ext>
            </a:extLst>
          </p:cNvPr>
          <p:cNvGraphicFramePr>
            <a:graphicFrameLocks noGrp="1"/>
          </p:cNvGraphicFramePr>
          <p:nvPr>
            <p:ph idx="1"/>
            <p:extLst>
              <p:ext uri="{D42A27DB-BD31-4B8C-83A1-F6EECF244321}">
                <p14:modId xmlns:p14="http://schemas.microsoft.com/office/powerpoint/2010/main" val="3368461997"/>
              </p:ext>
            </p:extLst>
          </p:nvPr>
        </p:nvGraphicFramePr>
        <p:xfrm>
          <a:off x="457200" y="1600200"/>
          <a:ext cx="8229600" cy="1540768"/>
        </p:xfrm>
        <a:graphic>
          <a:graphicData uri="http://schemas.openxmlformats.org/drawingml/2006/table">
            <a:tbl>
              <a:tblPr firstRow="1" bandRow="1">
                <a:tableStyleId>{7DF18680-E054-41AD-8BC1-D1AEF772440D}</a:tableStyleId>
              </a:tblPr>
              <a:tblGrid>
                <a:gridCol w="946448">
                  <a:extLst>
                    <a:ext uri="{9D8B030D-6E8A-4147-A177-3AD203B41FA5}">
                      <a16:colId xmlns:a16="http://schemas.microsoft.com/office/drawing/2014/main" val="3054378181"/>
                    </a:ext>
                  </a:extLst>
                </a:gridCol>
                <a:gridCol w="1796752">
                  <a:extLst>
                    <a:ext uri="{9D8B030D-6E8A-4147-A177-3AD203B41FA5}">
                      <a16:colId xmlns:a16="http://schemas.microsoft.com/office/drawing/2014/main" val="209897294"/>
                    </a:ext>
                  </a:extLst>
                </a:gridCol>
                <a:gridCol w="1371600">
                  <a:extLst>
                    <a:ext uri="{9D8B030D-6E8A-4147-A177-3AD203B41FA5}">
                      <a16:colId xmlns:a16="http://schemas.microsoft.com/office/drawing/2014/main" val="2393005404"/>
                    </a:ext>
                  </a:extLst>
                </a:gridCol>
                <a:gridCol w="1371600">
                  <a:extLst>
                    <a:ext uri="{9D8B030D-6E8A-4147-A177-3AD203B41FA5}">
                      <a16:colId xmlns:a16="http://schemas.microsoft.com/office/drawing/2014/main" val="1142590743"/>
                    </a:ext>
                  </a:extLst>
                </a:gridCol>
                <a:gridCol w="1371600">
                  <a:extLst>
                    <a:ext uri="{9D8B030D-6E8A-4147-A177-3AD203B41FA5}">
                      <a16:colId xmlns:a16="http://schemas.microsoft.com/office/drawing/2014/main" val="1353676957"/>
                    </a:ext>
                  </a:extLst>
                </a:gridCol>
                <a:gridCol w="1371600">
                  <a:extLst>
                    <a:ext uri="{9D8B030D-6E8A-4147-A177-3AD203B41FA5}">
                      <a16:colId xmlns:a16="http://schemas.microsoft.com/office/drawing/2014/main" val="202951936"/>
                    </a:ext>
                  </a:extLst>
                </a:gridCol>
              </a:tblGrid>
              <a:tr h="370840">
                <a:tc gridSpan="6">
                  <a:txBody>
                    <a:bodyPr/>
                    <a:lstStyle/>
                    <a:p>
                      <a:pPr algn="ctr"/>
                      <a:r>
                        <a:rPr lang="en-GB" dirty="0">
                          <a:latin typeface="Arial" panose="020B0604020202020204" pitchFamily="34" charset="0"/>
                          <a:cs typeface="Arial" panose="020B0604020202020204" pitchFamily="34" charset="0"/>
                        </a:rPr>
                        <a:t>Bank (asset account)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14407720"/>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Debit</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Credit</a:t>
                      </a:r>
                    </a:p>
                  </a:txBody>
                  <a:tcPr/>
                </a:tc>
                <a:extLst>
                  <a:ext uri="{0D108BD9-81ED-4DB2-BD59-A6C34878D82A}">
                    <a16:rowId xmlns:a16="http://schemas.microsoft.com/office/drawing/2014/main" val="1565819586"/>
                  </a:ext>
                </a:extLst>
              </a:tr>
              <a:tr h="370840">
                <a:tc>
                  <a:txBody>
                    <a:bodyPr/>
                    <a:lstStyle/>
                    <a:p>
                      <a:r>
                        <a:rPr lang="en-GB" dirty="0">
                          <a:latin typeface="Arial" panose="020B0604020202020204" pitchFamily="34" charset="0"/>
                          <a:cs typeface="Arial" panose="020B0604020202020204" pitchFamily="34" charset="0"/>
                        </a:rPr>
                        <a:t>1 July</a:t>
                      </a:r>
                    </a:p>
                  </a:txBody>
                  <a:tcPr/>
                </a:tc>
                <a:tc>
                  <a:txBody>
                    <a:bodyPr/>
                    <a:lstStyle/>
                    <a:p>
                      <a:r>
                        <a:rPr lang="en-GB" dirty="0">
                          <a:latin typeface="Arial" panose="020B0604020202020204" pitchFamily="34" charset="0"/>
                          <a:cs typeface="Arial" panose="020B0604020202020204" pitchFamily="34" charset="0"/>
                        </a:rPr>
                        <a:t>Capital</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5,000</a:t>
                      </a:r>
                    </a:p>
                  </a:txBody>
                  <a:tcPr/>
                </a:tc>
                <a:tc>
                  <a:txBody>
                    <a:bodyPr/>
                    <a:lstStyle/>
                    <a:p>
                      <a:r>
                        <a:rPr lang="en-GB" dirty="0">
                          <a:latin typeface="Arial" panose="020B0604020202020204" pitchFamily="34" charset="0"/>
                          <a:cs typeface="Arial" panose="020B0604020202020204" pitchFamily="34" charset="0"/>
                        </a:rPr>
                        <a:t>3 July</a:t>
                      </a:r>
                    </a:p>
                  </a:txBody>
                  <a:tcPr/>
                </a:tc>
                <a:tc>
                  <a:txBody>
                    <a:bodyPr/>
                    <a:lstStyle/>
                    <a:p>
                      <a:r>
                        <a:rPr lang="en-GB" dirty="0">
                          <a:latin typeface="Arial" panose="020B0604020202020204" pitchFamily="34" charset="0"/>
                          <a:cs typeface="Arial" panose="020B0604020202020204" pitchFamily="34" charset="0"/>
                        </a:rPr>
                        <a:t>Computer</a:t>
                      </a:r>
                    </a:p>
                  </a:txBody>
                  <a:tcPr/>
                </a:tc>
                <a:tc>
                  <a:txBody>
                    <a:bodyPr/>
                    <a:lstStyle/>
                    <a:p>
                      <a:pPr algn="r"/>
                      <a:r>
                        <a:rPr lang="en-GB" dirty="0">
                          <a:latin typeface="Arial" panose="020B0604020202020204" pitchFamily="34" charset="0"/>
                          <a:cs typeface="Arial" panose="020B0604020202020204" pitchFamily="34" charset="0"/>
                        </a:rPr>
                        <a:t>600</a:t>
                      </a:r>
                    </a:p>
                  </a:txBody>
                  <a:tcPr/>
                </a:tc>
                <a:extLst>
                  <a:ext uri="{0D108BD9-81ED-4DB2-BD59-A6C34878D82A}">
                    <a16:rowId xmlns:a16="http://schemas.microsoft.com/office/drawing/2014/main" val="97542740"/>
                  </a:ext>
                </a:extLst>
              </a:tr>
              <a:tr h="428248">
                <a:tc>
                  <a:txBody>
                    <a:bodyPr/>
                    <a:lstStyle/>
                    <a:p>
                      <a:r>
                        <a:rPr lang="en-GB" dirty="0">
                          <a:latin typeface="Arial" panose="020B0604020202020204" pitchFamily="34" charset="0"/>
                          <a:cs typeface="Arial" panose="020B0604020202020204" pitchFamily="34" charset="0"/>
                        </a:rPr>
                        <a:t>4 July</a:t>
                      </a:r>
                    </a:p>
                  </a:txBody>
                  <a:tcPr/>
                </a:tc>
                <a:tc>
                  <a:txBody>
                    <a:bodyPr/>
                    <a:lstStyle/>
                    <a:p>
                      <a:r>
                        <a:rPr lang="en-GB" dirty="0">
                          <a:latin typeface="Arial" panose="020B0604020202020204" pitchFamily="34" charset="0"/>
                          <a:cs typeface="Arial" panose="020B0604020202020204" pitchFamily="34" charset="0"/>
                        </a:rPr>
                        <a:t>Bank loan</a:t>
                      </a:r>
                    </a:p>
                  </a:txBody>
                  <a:tcPr/>
                </a:tc>
                <a:tc>
                  <a:txBody>
                    <a:bodyPr/>
                    <a:lstStyle/>
                    <a:p>
                      <a:pPr algn="r"/>
                      <a:r>
                        <a:rPr lang="en-GB" dirty="0">
                          <a:latin typeface="Arial" panose="020B0604020202020204" pitchFamily="34" charset="0"/>
                          <a:cs typeface="Arial" panose="020B0604020202020204" pitchFamily="34" charset="0"/>
                        </a:rPr>
                        <a:t>5,000</a:t>
                      </a: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74248764"/>
                  </a:ext>
                </a:extLst>
              </a:tr>
            </a:tbl>
          </a:graphicData>
        </a:graphic>
      </p:graphicFrame>
      <p:graphicFrame>
        <p:nvGraphicFramePr>
          <p:cNvPr id="8" name="Table 7">
            <a:extLst>
              <a:ext uri="{FF2B5EF4-FFF2-40B4-BE49-F238E27FC236}">
                <a16:creationId xmlns:a16="http://schemas.microsoft.com/office/drawing/2014/main" id="{B1A4589A-0DF6-2043-8559-D7DE7F3C0752}"/>
              </a:ext>
            </a:extLst>
          </p:cNvPr>
          <p:cNvGraphicFramePr>
            <a:graphicFrameLocks/>
          </p:cNvGraphicFramePr>
          <p:nvPr>
            <p:extLst>
              <p:ext uri="{D42A27DB-BD31-4B8C-83A1-F6EECF244321}">
                <p14:modId xmlns:p14="http://schemas.microsoft.com/office/powerpoint/2010/main" val="2015928615"/>
              </p:ext>
            </p:extLst>
          </p:nvPr>
        </p:nvGraphicFramePr>
        <p:xfrm>
          <a:off x="457200" y="3715842"/>
          <a:ext cx="8229600" cy="1112520"/>
        </p:xfrm>
        <a:graphic>
          <a:graphicData uri="http://schemas.openxmlformats.org/drawingml/2006/table">
            <a:tbl>
              <a:tblPr firstRow="1" bandRow="1">
                <a:tableStyleId>{7DF18680-E054-41AD-8BC1-D1AEF772440D}</a:tableStyleId>
              </a:tblPr>
              <a:tblGrid>
                <a:gridCol w="946448">
                  <a:extLst>
                    <a:ext uri="{9D8B030D-6E8A-4147-A177-3AD203B41FA5}">
                      <a16:colId xmlns:a16="http://schemas.microsoft.com/office/drawing/2014/main" val="3054378181"/>
                    </a:ext>
                  </a:extLst>
                </a:gridCol>
                <a:gridCol w="1796752">
                  <a:extLst>
                    <a:ext uri="{9D8B030D-6E8A-4147-A177-3AD203B41FA5}">
                      <a16:colId xmlns:a16="http://schemas.microsoft.com/office/drawing/2014/main" val="209897294"/>
                    </a:ext>
                  </a:extLst>
                </a:gridCol>
                <a:gridCol w="1371600">
                  <a:extLst>
                    <a:ext uri="{9D8B030D-6E8A-4147-A177-3AD203B41FA5}">
                      <a16:colId xmlns:a16="http://schemas.microsoft.com/office/drawing/2014/main" val="2393005404"/>
                    </a:ext>
                  </a:extLst>
                </a:gridCol>
                <a:gridCol w="1224136">
                  <a:extLst>
                    <a:ext uri="{9D8B030D-6E8A-4147-A177-3AD203B41FA5}">
                      <a16:colId xmlns:a16="http://schemas.microsoft.com/office/drawing/2014/main" val="1142590743"/>
                    </a:ext>
                  </a:extLst>
                </a:gridCol>
                <a:gridCol w="1519064">
                  <a:extLst>
                    <a:ext uri="{9D8B030D-6E8A-4147-A177-3AD203B41FA5}">
                      <a16:colId xmlns:a16="http://schemas.microsoft.com/office/drawing/2014/main" val="1353676957"/>
                    </a:ext>
                  </a:extLst>
                </a:gridCol>
                <a:gridCol w="1371600">
                  <a:extLst>
                    <a:ext uri="{9D8B030D-6E8A-4147-A177-3AD203B41FA5}">
                      <a16:colId xmlns:a16="http://schemas.microsoft.com/office/drawing/2014/main" val="202951936"/>
                    </a:ext>
                  </a:extLst>
                </a:gridCol>
              </a:tblGrid>
              <a:tr h="370840">
                <a:tc gridSpan="6">
                  <a:txBody>
                    <a:bodyPr/>
                    <a:lstStyle/>
                    <a:p>
                      <a:pPr algn="ctr"/>
                      <a:r>
                        <a:rPr lang="en-GB" dirty="0">
                          <a:latin typeface="Arial" panose="020B0604020202020204" pitchFamily="34" charset="0"/>
                          <a:cs typeface="Arial" panose="020B0604020202020204" pitchFamily="34" charset="0"/>
                        </a:rPr>
                        <a:t>Pearl Ltd (liability account)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14407720"/>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Debit</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Credit</a:t>
                      </a:r>
                    </a:p>
                  </a:txBody>
                  <a:tcPr/>
                </a:tc>
                <a:extLst>
                  <a:ext uri="{0D108BD9-81ED-4DB2-BD59-A6C34878D82A}">
                    <a16:rowId xmlns:a16="http://schemas.microsoft.com/office/drawing/2014/main" val="1565819586"/>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2 July</a:t>
                      </a:r>
                    </a:p>
                  </a:txBody>
                  <a:tcPr/>
                </a:tc>
                <a:tc>
                  <a:txBody>
                    <a:bodyPr/>
                    <a:lstStyle/>
                    <a:p>
                      <a:r>
                        <a:rPr lang="en-GB" dirty="0">
                          <a:latin typeface="Arial" panose="020B0604020202020204" pitchFamily="34" charset="0"/>
                          <a:cs typeface="Arial" panose="020B0604020202020204" pitchFamily="34" charset="0"/>
                        </a:rPr>
                        <a:t>Furniture a/c</a:t>
                      </a:r>
                    </a:p>
                  </a:txBody>
                  <a:tcPr/>
                </a:tc>
                <a:tc>
                  <a:txBody>
                    <a:bodyPr/>
                    <a:lstStyle/>
                    <a:p>
                      <a:pPr algn="r"/>
                      <a:r>
                        <a:rPr lang="en-GB" dirty="0">
                          <a:latin typeface="Arial" panose="020B0604020202020204" pitchFamily="34" charset="0"/>
                          <a:cs typeface="Arial" panose="020B0604020202020204" pitchFamily="34" charset="0"/>
                        </a:rPr>
                        <a:t>5,000</a:t>
                      </a:r>
                    </a:p>
                  </a:txBody>
                  <a:tcPr/>
                </a:tc>
                <a:extLst>
                  <a:ext uri="{0D108BD9-81ED-4DB2-BD59-A6C34878D82A}">
                    <a16:rowId xmlns:a16="http://schemas.microsoft.com/office/drawing/2014/main" val="97542740"/>
                  </a:ext>
                </a:extLst>
              </a:tr>
            </a:tbl>
          </a:graphicData>
        </a:graphic>
      </p:graphicFrame>
      <p:graphicFrame>
        <p:nvGraphicFramePr>
          <p:cNvPr id="9" name="Table 7">
            <a:extLst>
              <a:ext uri="{FF2B5EF4-FFF2-40B4-BE49-F238E27FC236}">
                <a16:creationId xmlns:a16="http://schemas.microsoft.com/office/drawing/2014/main" id="{68DB0269-85FF-8A40-1CA9-FB904460953C}"/>
              </a:ext>
            </a:extLst>
          </p:cNvPr>
          <p:cNvGraphicFramePr>
            <a:graphicFrameLocks/>
          </p:cNvGraphicFramePr>
          <p:nvPr>
            <p:extLst>
              <p:ext uri="{D42A27DB-BD31-4B8C-83A1-F6EECF244321}">
                <p14:modId xmlns:p14="http://schemas.microsoft.com/office/powerpoint/2010/main" val="1202416443"/>
              </p:ext>
            </p:extLst>
          </p:nvPr>
        </p:nvGraphicFramePr>
        <p:xfrm>
          <a:off x="486569" y="1601391"/>
          <a:ext cx="8229600" cy="1540768"/>
        </p:xfrm>
        <a:graphic>
          <a:graphicData uri="http://schemas.openxmlformats.org/drawingml/2006/table">
            <a:tbl>
              <a:tblPr firstRow="1" bandRow="1">
                <a:tableStyleId>{7DF18680-E054-41AD-8BC1-D1AEF772440D}</a:tableStyleId>
              </a:tblPr>
              <a:tblGrid>
                <a:gridCol w="946448">
                  <a:extLst>
                    <a:ext uri="{9D8B030D-6E8A-4147-A177-3AD203B41FA5}">
                      <a16:colId xmlns:a16="http://schemas.microsoft.com/office/drawing/2014/main" val="3054378181"/>
                    </a:ext>
                  </a:extLst>
                </a:gridCol>
                <a:gridCol w="1796752">
                  <a:extLst>
                    <a:ext uri="{9D8B030D-6E8A-4147-A177-3AD203B41FA5}">
                      <a16:colId xmlns:a16="http://schemas.microsoft.com/office/drawing/2014/main" val="209897294"/>
                    </a:ext>
                  </a:extLst>
                </a:gridCol>
                <a:gridCol w="1371600">
                  <a:extLst>
                    <a:ext uri="{9D8B030D-6E8A-4147-A177-3AD203B41FA5}">
                      <a16:colId xmlns:a16="http://schemas.microsoft.com/office/drawing/2014/main" val="2393005404"/>
                    </a:ext>
                  </a:extLst>
                </a:gridCol>
                <a:gridCol w="1371600">
                  <a:extLst>
                    <a:ext uri="{9D8B030D-6E8A-4147-A177-3AD203B41FA5}">
                      <a16:colId xmlns:a16="http://schemas.microsoft.com/office/drawing/2014/main" val="1142590743"/>
                    </a:ext>
                  </a:extLst>
                </a:gridCol>
                <a:gridCol w="1371600">
                  <a:extLst>
                    <a:ext uri="{9D8B030D-6E8A-4147-A177-3AD203B41FA5}">
                      <a16:colId xmlns:a16="http://schemas.microsoft.com/office/drawing/2014/main" val="1353676957"/>
                    </a:ext>
                  </a:extLst>
                </a:gridCol>
                <a:gridCol w="1371600">
                  <a:extLst>
                    <a:ext uri="{9D8B030D-6E8A-4147-A177-3AD203B41FA5}">
                      <a16:colId xmlns:a16="http://schemas.microsoft.com/office/drawing/2014/main" val="202951936"/>
                    </a:ext>
                  </a:extLst>
                </a:gridCol>
              </a:tblGrid>
              <a:tr h="370840">
                <a:tc gridSpan="6">
                  <a:txBody>
                    <a:bodyPr/>
                    <a:lstStyle/>
                    <a:p>
                      <a:pPr algn="ctr"/>
                      <a:r>
                        <a:rPr lang="en-GB" dirty="0">
                          <a:latin typeface="Arial" panose="020B0604020202020204" pitchFamily="34" charset="0"/>
                          <a:cs typeface="Arial" panose="020B0604020202020204" pitchFamily="34" charset="0"/>
                        </a:rPr>
                        <a:t>Furniture (asset account)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14407720"/>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Debit</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Credit</a:t>
                      </a:r>
                    </a:p>
                  </a:txBody>
                  <a:tcPr/>
                </a:tc>
                <a:extLst>
                  <a:ext uri="{0D108BD9-81ED-4DB2-BD59-A6C34878D82A}">
                    <a16:rowId xmlns:a16="http://schemas.microsoft.com/office/drawing/2014/main" val="1565819586"/>
                  </a:ext>
                </a:extLst>
              </a:tr>
              <a:tr h="370840">
                <a:tc>
                  <a:txBody>
                    <a:bodyPr/>
                    <a:lstStyle/>
                    <a:p>
                      <a:r>
                        <a:rPr lang="en-GB" dirty="0">
                          <a:latin typeface="Arial" panose="020B0604020202020204" pitchFamily="34" charset="0"/>
                          <a:cs typeface="Arial" panose="020B0604020202020204" pitchFamily="34" charset="0"/>
                        </a:rPr>
                        <a:t>2 July</a:t>
                      </a:r>
                    </a:p>
                  </a:txBody>
                  <a:tcPr/>
                </a:tc>
                <a:tc>
                  <a:txBody>
                    <a:bodyPr/>
                    <a:lstStyle/>
                    <a:p>
                      <a:r>
                        <a:rPr lang="en-GB" dirty="0">
                          <a:latin typeface="Arial" panose="020B0604020202020204" pitchFamily="34" charset="0"/>
                          <a:cs typeface="Arial" panose="020B0604020202020204" pitchFamily="34" charset="0"/>
                        </a:rPr>
                        <a:t>Pearl Ltd</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400</a:t>
                      </a: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7542740"/>
                  </a:ext>
                </a:extLst>
              </a:tr>
              <a:tr h="428248">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74248764"/>
                  </a:ext>
                </a:extLst>
              </a:tr>
            </a:tbl>
          </a:graphicData>
        </a:graphic>
      </p:graphicFrame>
    </p:spTree>
    <p:extLst>
      <p:ext uri="{BB962C8B-B14F-4D97-AF65-F5344CB8AC3E}">
        <p14:creationId xmlns:p14="http://schemas.microsoft.com/office/powerpoint/2010/main" val="21585692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675B7-2067-B221-840D-40E2D8306FF4}"/>
              </a:ext>
            </a:extLst>
          </p:cNvPr>
          <p:cNvSpPr>
            <a:spLocks noGrp="1"/>
          </p:cNvSpPr>
          <p:nvPr>
            <p:ph type="title"/>
          </p:nvPr>
        </p:nvSpPr>
        <p:spPr>
          <a:solidFill>
            <a:schemeClr val="tx2">
              <a:lumMod val="75000"/>
            </a:schemeClr>
          </a:solidFill>
        </p:spPr>
        <p:txBody>
          <a:bodyPr>
            <a:normAutofit fontScale="90000"/>
          </a:bodyPr>
          <a:lstStyle/>
          <a:p>
            <a:r>
              <a:rPr lang="en-GB" dirty="0">
                <a:solidFill>
                  <a:schemeClr val="tx2">
                    <a:lumMod val="20000"/>
                    <a:lumOff val="80000"/>
                  </a:schemeClr>
                </a:solidFill>
              </a:rPr>
              <a:t>The ‘T’ accounts in the ledger - 4</a:t>
            </a:r>
          </a:p>
        </p:txBody>
      </p:sp>
      <p:graphicFrame>
        <p:nvGraphicFramePr>
          <p:cNvPr id="7" name="Table 7">
            <a:extLst>
              <a:ext uri="{FF2B5EF4-FFF2-40B4-BE49-F238E27FC236}">
                <a16:creationId xmlns:a16="http://schemas.microsoft.com/office/drawing/2014/main" id="{7EC9DB65-12AD-A69B-5014-D31BFDAE14A4}"/>
              </a:ext>
            </a:extLst>
          </p:cNvPr>
          <p:cNvGraphicFramePr>
            <a:graphicFrameLocks noGrp="1"/>
          </p:cNvGraphicFramePr>
          <p:nvPr>
            <p:ph idx="1"/>
          </p:nvPr>
        </p:nvGraphicFramePr>
        <p:xfrm>
          <a:off x="457200" y="1600200"/>
          <a:ext cx="8229600" cy="1540768"/>
        </p:xfrm>
        <a:graphic>
          <a:graphicData uri="http://schemas.openxmlformats.org/drawingml/2006/table">
            <a:tbl>
              <a:tblPr firstRow="1" bandRow="1">
                <a:tableStyleId>{7DF18680-E054-41AD-8BC1-D1AEF772440D}</a:tableStyleId>
              </a:tblPr>
              <a:tblGrid>
                <a:gridCol w="946448">
                  <a:extLst>
                    <a:ext uri="{9D8B030D-6E8A-4147-A177-3AD203B41FA5}">
                      <a16:colId xmlns:a16="http://schemas.microsoft.com/office/drawing/2014/main" val="3054378181"/>
                    </a:ext>
                  </a:extLst>
                </a:gridCol>
                <a:gridCol w="1796752">
                  <a:extLst>
                    <a:ext uri="{9D8B030D-6E8A-4147-A177-3AD203B41FA5}">
                      <a16:colId xmlns:a16="http://schemas.microsoft.com/office/drawing/2014/main" val="209897294"/>
                    </a:ext>
                  </a:extLst>
                </a:gridCol>
                <a:gridCol w="1371600">
                  <a:extLst>
                    <a:ext uri="{9D8B030D-6E8A-4147-A177-3AD203B41FA5}">
                      <a16:colId xmlns:a16="http://schemas.microsoft.com/office/drawing/2014/main" val="2393005404"/>
                    </a:ext>
                  </a:extLst>
                </a:gridCol>
                <a:gridCol w="1371600">
                  <a:extLst>
                    <a:ext uri="{9D8B030D-6E8A-4147-A177-3AD203B41FA5}">
                      <a16:colId xmlns:a16="http://schemas.microsoft.com/office/drawing/2014/main" val="1142590743"/>
                    </a:ext>
                  </a:extLst>
                </a:gridCol>
                <a:gridCol w="1371600">
                  <a:extLst>
                    <a:ext uri="{9D8B030D-6E8A-4147-A177-3AD203B41FA5}">
                      <a16:colId xmlns:a16="http://schemas.microsoft.com/office/drawing/2014/main" val="1353676957"/>
                    </a:ext>
                  </a:extLst>
                </a:gridCol>
                <a:gridCol w="1371600">
                  <a:extLst>
                    <a:ext uri="{9D8B030D-6E8A-4147-A177-3AD203B41FA5}">
                      <a16:colId xmlns:a16="http://schemas.microsoft.com/office/drawing/2014/main" val="202951936"/>
                    </a:ext>
                  </a:extLst>
                </a:gridCol>
              </a:tblGrid>
              <a:tr h="370840">
                <a:tc gridSpan="6">
                  <a:txBody>
                    <a:bodyPr/>
                    <a:lstStyle/>
                    <a:p>
                      <a:pPr algn="ctr"/>
                      <a:r>
                        <a:rPr lang="en-GB" dirty="0">
                          <a:latin typeface="Arial" panose="020B0604020202020204" pitchFamily="34" charset="0"/>
                          <a:cs typeface="Arial" panose="020B0604020202020204" pitchFamily="34" charset="0"/>
                        </a:rPr>
                        <a:t>Bank (asset account)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14407720"/>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Debit</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Credit</a:t>
                      </a:r>
                    </a:p>
                  </a:txBody>
                  <a:tcPr/>
                </a:tc>
                <a:extLst>
                  <a:ext uri="{0D108BD9-81ED-4DB2-BD59-A6C34878D82A}">
                    <a16:rowId xmlns:a16="http://schemas.microsoft.com/office/drawing/2014/main" val="1565819586"/>
                  </a:ext>
                </a:extLst>
              </a:tr>
              <a:tr h="370840">
                <a:tc>
                  <a:txBody>
                    <a:bodyPr/>
                    <a:lstStyle/>
                    <a:p>
                      <a:r>
                        <a:rPr lang="en-GB" dirty="0">
                          <a:latin typeface="Arial" panose="020B0604020202020204" pitchFamily="34" charset="0"/>
                          <a:cs typeface="Arial" panose="020B0604020202020204" pitchFamily="34" charset="0"/>
                        </a:rPr>
                        <a:t>1 July</a:t>
                      </a:r>
                    </a:p>
                  </a:txBody>
                  <a:tcPr/>
                </a:tc>
                <a:tc>
                  <a:txBody>
                    <a:bodyPr/>
                    <a:lstStyle/>
                    <a:p>
                      <a:r>
                        <a:rPr lang="en-GB" dirty="0">
                          <a:latin typeface="Arial" panose="020B0604020202020204" pitchFamily="34" charset="0"/>
                          <a:cs typeface="Arial" panose="020B0604020202020204" pitchFamily="34" charset="0"/>
                        </a:rPr>
                        <a:t>Capital</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5,000</a:t>
                      </a:r>
                    </a:p>
                  </a:txBody>
                  <a:tcPr/>
                </a:tc>
                <a:tc>
                  <a:txBody>
                    <a:bodyPr/>
                    <a:lstStyle/>
                    <a:p>
                      <a:r>
                        <a:rPr lang="en-GB" dirty="0">
                          <a:latin typeface="Arial" panose="020B0604020202020204" pitchFamily="34" charset="0"/>
                          <a:cs typeface="Arial" panose="020B0604020202020204" pitchFamily="34" charset="0"/>
                        </a:rPr>
                        <a:t>3 July</a:t>
                      </a:r>
                    </a:p>
                  </a:txBody>
                  <a:tcPr/>
                </a:tc>
                <a:tc>
                  <a:txBody>
                    <a:bodyPr/>
                    <a:lstStyle/>
                    <a:p>
                      <a:r>
                        <a:rPr lang="en-GB" dirty="0">
                          <a:latin typeface="Arial" panose="020B0604020202020204" pitchFamily="34" charset="0"/>
                          <a:cs typeface="Arial" panose="020B0604020202020204" pitchFamily="34" charset="0"/>
                        </a:rPr>
                        <a:t>Computer</a:t>
                      </a:r>
                    </a:p>
                  </a:txBody>
                  <a:tcPr/>
                </a:tc>
                <a:tc>
                  <a:txBody>
                    <a:bodyPr/>
                    <a:lstStyle/>
                    <a:p>
                      <a:pPr algn="r"/>
                      <a:r>
                        <a:rPr lang="en-GB" dirty="0">
                          <a:latin typeface="Arial" panose="020B0604020202020204" pitchFamily="34" charset="0"/>
                          <a:cs typeface="Arial" panose="020B0604020202020204" pitchFamily="34" charset="0"/>
                        </a:rPr>
                        <a:t>600</a:t>
                      </a:r>
                    </a:p>
                  </a:txBody>
                  <a:tcPr/>
                </a:tc>
                <a:extLst>
                  <a:ext uri="{0D108BD9-81ED-4DB2-BD59-A6C34878D82A}">
                    <a16:rowId xmlns:a16="http://schemas.microsoft.com/office/drawing/2014/main" val="97542740"/>
                  </a:ext>
                </a:extLst>
              </a:tr>
              <a:tr h="428248">
                <a:tc>
                  <a:txBody>
                    <a:bodyPr/>
                    <a:lstStyle/>
                    <a:p>
                      <a:r>
                        <a:rPr lang="en-GB" dirty="0">
                          <a:latin typeface="Arial" panose="020B0604020202020204" pitchFamily="34" charset="0"/>
                          <a:cs typeface="Arial" panose="020B0604020202020204" pitchFamily="34" charset="0"/>
                        </a:rPr>
                        <a:t>4 July</a:t>
                      </a:r>
                    </a:p>
                  </a:txBody>
                  <a:tcPr/>
                </a:tc>
                <a:tc>
                  <a:txBody>
                    <a:bodyPr/>
                    <a:lstStyle/>
                    <a:p>
                      <a:r>
                        <a:rPr lang="en-GB" dirty="0">
                          <a:latin typeface="Arial" panose="020B0604020202020204" pitchFamily="34" charset="0"/>
                          <a:cs typeface="Arial" panose="020B0604020202020204" pitchFamily="34" charset="0"/>
                        </a:rPr>
                        <a:t>Bank loan</a:t>
                      </a:r>
                    </a:p>
                  </a:txBody>
                  <a:tcPr/>
                </a:tc>
                <a:tc>
                  <a:txBody>
                    <a:bodyPr/>
                    <a:lstStyle/>
                    <a:p>
                      <a:pPr algn="r"/>
                      <a:r>
                        <a:rPr lang="en-GB" dirty="0">
                          <a:latin typeface="Arial" panose="020B0604020202020204" pitchFamily="34" charset="0"/>
                          <a:cs typeface="Arial" panose="020B0604020202020204" pitchFamily="34" charset="0"/>
                        </a:rPr>
                        <a:t>5,000</a:t>
                      </a: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74248764"/>
                  </a:ext>
                </a:extLst>
              </a:tr>
            </a:tbl>
          </a:graphicData>
        </a:graphic>
      </p:graphicFrame>
      <p:graphicFrame>
        <p:nvGraphicFramePr>
          <p:cNvPr id="8" name="Table 7">
            <a:extLst>
              <a:ext uri="{FF2B5EF4-FFF2-40B4-BE49-F238E27FC236}">
                <a16:creationId xmlns:a16="http://schemas.microsoft.com/office/drawing/2014/main" id="{B1A4589A-0DF6-2043-8559-D7DE7F3C0752}"/>
              </a:ext>
            </a:extLst>
          </p:cNvPr>
          <p:cNvGraphicFramePr>
            <a:graphicFrameLocks/>
          </p:cNvGraphicFramePr>
          <p:nvPr>
            <p:extLst>
              <p:ext uri="{D42A27DB-BD31-4B8C-83A1-F6EECF244321}">
                <p14:modId xmlns:p14="http://schemas.microsoft.com/office/powerpoint/2010/main" val="4011082246"/>
              </p:ext>
            </p:extLst>
          </p:nvPr>
        </p:nvGraphicFramePr>
        <p:xfrm>
          <a:off x="457200" y="3715842"/>
          <a:ext cx="8229600" cy="1112520"/>
        </p:xfrm>
        <a:graphic>
          <a:graphicData uri="http://schemas.openxmlformats.org/drawingml/2006/table">
            <a:tbl>
              <a:tblPr firstRow="1" bandRow="1">
                <a:tableStyleId>{7DF18680-E054-41AD-8BC1-D1AEF772440D}</a:tableStyleId>
              </a:tblPr>
              <a:tblGrid>
                <a:gridCol w="946448">
                  <a:extLst>
                    <a:ext uri="{9D8B030D-6E8A-4147-A177-3AD203B41FA5}">
                      <a16:colId xmlns:a16="http://schemas.microsoft.com/office/drawing/2014/main" val="3054378181"/>
                    </a:ext>
                  </a:extLst>
                </a:gridCol>
                <a:gridCol w="1796752">
                  <a:extLst>
                    <a:ext uri="{9D8B030D-6E8A-4147-A177-3AD203B41FA5}">
                      <a16:colId xmlns:a16="http://schemas.microsoft.com/office/drawing/2014/main" val="209897294"/>
                    </a:ext>
                  </a:extLst>
                </a:gridCol>
                <a:gridCol w="1371600">
                  <a:extLst>
                    <a:ext uri="{9D8B030D-6E8A-4147-A177-3AD203B41FA5}">
                      <a16:colId xmlns:a16="http://schemas.microsoft.com/office/drawing/2014/main" val="2393005404"/>
                    </a:ext>
                  </a:extLst>
                </a:gridCol>
                <a:gridCol w="1224136">
                  <a:extLst>
                    <a:ext uri="{9D8B030D-6E8A-4147-A177-3AD203B41FA5}">
                      <a16:colId xmlns:a16="http://schemas.microsoft.com/office/drawing/2014/main" val="1142590743"/>
                    </a:ext>
                  </a:extLst>
                </a:gridCol>
                <a:gridCol w="1519064">
                  <a:extLst>
                    <a:ext uri="{9D8B030D-6E8A-4147-A177-3AD203B41FA5}">
                      <a16:colId xmlns:a16="http://schemas.microsoft.com/office/drawing/2014/main" val="1353676957"/>
                    </a:ext>
                  </a:extLst>
                </a:gridCol>
                <a:gridCol w="1371600">
                  <a:extLst>
                    <a:ext uri="{9D8B030D-6E8A-4147-A177-3AD203B41FA5}">
                      <a16:colId xmlns:a16="http://schemas.microsoft.com/office/drawing/2014/main" val="202951936"/>
                    </a:ext>
                  </a:extLst>
                </a:gridCol>
              </a:tblGrid>
              <a:tr h="370840">
                <a:tc gridSpan="6">
                  <a:txBody>
                    <a:bodyPr/>
                    <a:lstStyle/>
                    <a:p>
                      <a:pPr algn="ctr"/>
                      <a:r>
                        <a:rPr lang="en-GB" dirty="0">
                          <a:latin typeface="Arial" panose="020B0604020202020204" pitchFamily="34" charset="0"/>
                          <a:cs typeface="Arial" panose="020B0604020202020204" pitchFamily="34" charset="0"/>
                        </a:rPr>
                        <a:t>Pearl Ltd (liability account)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14407720"/>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Debit</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Credit</a:t>
                      </a:r>
                    </a:p>
                  </a:txBody>
                  <a:tcPr/>
                </a:tc>
                <a:extLst>
                  <a:ext uri="{0D108BD9-81ED-4DB2-BD59-A6C34878D82A}">
                    <a16:rowId xmlns:a16="http://schemas.microsoft.com/office/drawing/2014/main" val="1565819586"/>
                  </a:ext>
                </a:extLst>
              </a:tr>
              <a:tr h="370840">
                <a:tc>
                  <a:txBody>
                    <a:bodyPr/>
                    <a:lstStyle/>
                    <a:p>
                      <a:r>
                        <a:rPr lang="en-GB" dirty="0">
                          <a:latin typeface="Arial" panose="020B0604020202020204" pitchFamily="34" charset="0"/>
                          <a:cs typeface="Arial" panose="020B0604020202020204" pitchFamily="34" charset="0"/>
                        </a:rPr>
                        <a:t>5 </a:t>
                      </a:r>
                      <a:r>
                        <a:rPr lang="en-GB" dirty="0" err="1">
                          <a:latin typeface="Arial" panose="020B0604020202020204" pitchFamily="34" charset="0"/>
                          <a:cs typeface="Arial" panose="020B0604020202020204" pitchFamily="34" charset="0"/>
                        </a:rPr>
                        <a:t>Juy</a:t>
                      </a:r>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Bank a/c</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200</a:t>
                      </a:r>
                    </a:p>
                  </a:txBody>
                  <a:tcPr/>
                </a:tc>
                <a:tc>
                  <a:txBody>
                    <a:bodyPr/>
                    <a:lstStyle/>
                    <a:p>
                      <a:r>
                        <a:rPr lang="en-GB" dirty="0">
                          <a:latin typeface="Arial" panose="020B0604020202020204" pitchFamily="34" charset="0"/>
                          <a:cs typeface="Arial" panose="020B0604020202020204" pitchFamily="34" charset="0"/>
                        </a:rPr>
                        <a:t>2 July</a:t>
                      </a:r>
                    </a:p>
                  </a:txBody>
                  <a:tcPr/>
                </a:tc>
                <a:tc>
                  <a:txBody>
                    <a:bodyPr/>
                    <a:lstStyle/>
                    <a:p>
                      <a:r>
                        <a:rPr lang="en-GB" dirty="0">
                          <a:latin typeface="Arial" panose="020B0604020202020204" pitchFamily="34" charset="0"/>
                          <a:cs typeface="Arial" panose="020B0604020202020204" pitchFamily="34" charset="0"/>
                        </a:rPr>
                        <a:t>Furniture a/c</a:t>
                      </a:r>
                    </a:p>
                  </a:txBody>
                  <a:tcPr/>
                </a:tc>
                <a:tc>
                  <a:txBody>
                    <a:bodyPr/>
                    <a:lstStyle/>
                    <a:p>
                      <a:pPr algn="r"/>
                      <a:r>
                        <a:rPr lang="en-GB" dirty="0">
                          <a:latin typeface="Arial" panose="020B0604020202020204" pitchFamily="34" charset="0"/>
                          <a:cs typeface="Arial" panose="020B0604020202020204" pitchFamily="34" charset="0"/>
                        </a:rPr>
                        <a:t>400</a:t>
                      </a:r>
                    </a:p>
                  </a:txBody>
                  <a:tcPr/>
                </a:tc>
                <a:extLst>
                  <a:ext uri="{0D108BD9-81ED-4DB2-BD59-A6C34878D82A}">
                    <a16:rowId xmlns:a16="http://schemas.microsoft.com/office/drawing/2014/main" val="97542740"/>
                  </a:ext>
                </a:extLst>
              </a:tr>
            </a:tbl>
          </a:graphicData>
        </a:graphic>
      </p:graphicFrame>
      <p:graphicFrame>
        <p:nvGraphicFramePr>
          <p:cNvPr id="9" name="Table 7">
            <a:extLst>
              <a:ext uri="{FF2B5EF4-FFF2-40B4-BE49-F238E27FC236}">
                <a16:creationId xmlns:a16="http://schemas.microsoft.com/office/drawing/2014/main" id="{68DB0269-85FF-8A40-1CA9-FB904460953C}"/>
              </a:ext>
            </a:extLst>
          </p:cNvPr>
          <p:cNvGraphicFramePr>
            <a:graphicFrameLocks/>
          </p:cNvGraphicFramePr>
          <p:nvPr>
            <p:extLst>
              <p:ext uri="{D42A27DB-BD31-4B8C-83A1-F6EECF244321}">
                <p14:modId xmlns:p14="http://schemas.microsoft.com/office/powerpoint/2010/main" val="1980151144"/>
              </p:ext>
            </p:extLst>
          </p:nvPr>
        </p:nvGraphicFramePr>
        <p:xfrm>
          <a:off x="486569" y="1601391"/>
          <a:ext cx="8229600" cy="1540768"/>
        </p:xfrm>
        <a:graphic>
          <a:graphicData uri="http://schemas.openxmlformats.org/drawingml/2006/table">
            <a:tbl>
              <a:tblPr firstRow="1" bandRow="1">
                <a:tableStyleId>{7DF18680-E054-41AD-8BC1-D1AEF772440D}</a:tableStyleId>
              </a:tblPr>
              <a:tblGrid>
                <a:gridCol w="946448">
                  <a:extLst>
                    <a:ext uri="{9D8B030D-6E8A-4147-A177-3AD203B41FA5}">
                      <a16:colId xmlns:a16="http://schemas.microsoft.com/office/drawing/2014/main" val="3054378181"/>
                    </a:ext>
                  </a:extLst>
                </a:gridCol>
                <a:gridCol w="1796752">
                  <a:extLst>
                    <a:ext uri="{9D8B030D-6E8A-4147-A177-3AD203B41FA5}">
                      <a16:colId xmlns:a16="http://schemas.microsoft.com/office/drawing/2014/main" val="209897294"/>
                    </a:ext>
                  </a:extLst>
                </a:gridCol>
                <a:gridCol w="1371600">
                  <a:extLst>
                    <a:ext uri="{9D8B030D-6E8A-4147-A177-3AD203B41FA5}">
                      <a16:colId xmlns:a16="http://schemas.microsoft.com/office/drawing/2014/main" val="2393005404"/>
                    </a:ext>
                  </a:extLst>
                </a:gridCol>
                <a:gridCol w="1371600">
                  <a:extLst>
                    <a:ext uri="{9D8B030D-6E8A-4147-A177-3AD203B41FA5}">
                      <a16:colId xmlns:a16="http://schemas.microsoft.com/office/drawing/2014/main" val="1142590743"/>
                    </a:ext>
                  </a:extLst>
                </a:gridCol>
                <a:gridCol w="1371600">
                  <a:extLst>
                    <a:ext uri="{9D8B030D-6E8A-4147-A177-3AD203B41FA5}">
                      <a16:colId xmlns:a16="http://schemas.microsoft.com/office/drawing/2014/main" val="1353676957"/>
                    </a:ext>
                  </a:extLst>
                </a:gridCol>
                <a:gridCol w="1371600">
                  <a:extLst>
                    <a:ext uri="{9D8B030D-6E8A-4147-A177-3AD203B41FA5}">
                      <a16:colId xmlns:a16="http://schemas.microsoft.com/office/drawing/2014/main" val="202951936"/>
                    </a:ext>
                  </a:extLst>
                </a:gridCol>
              </a:tblGrid>
              <a:tr h="370840">
                <a:tc gridSpan="6">
                  <a:txBody>
                    <a:bodyPr/>
                    <a:lstStyle/>
                    <a:p>
                      <a:pPr algn="ctr"/>
                      <a:r>
                        <a:rPr lang="en-GB" dirty="0">
                          <a:latin typeface="Arial" panose="020B0604020202020204" pitchFamily="34" charset="0"/>
                          <a:cs typeface="Arial" panose="020B0604020202020204" pitchFamily="34" charset="0"/>
                        </a:rPr>
                        <a:t>Computer (asset account)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14407720"/>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Debit</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Credit</a:t>
                      </a:r>
                    </a:p>
                  </a:txBody>
                  <a:tcPr/>
                </a:tc>
                <a:extLst>
                  <a:ext uri="{0D108BD9-81ED-4DB2-BD59-A6C34878D82A}">
                    <a16:rowId xmlns:a16="http://schemas.microsoft.com/office/drawing/2014/main" val="1565819586"/>
                  </a:ext>
                </a:extLst>
              </a:tr>
              <a:tr h="370840">
                <a:tc>
                  <a:txBody>
                    <a:bodyPr/>
                    <a:lstStyle/>
                    <a:p>
                      <a:r>
                        <a:rPr lang="en-GB" dirty="0">
                          <a:latin typeface="Arial" panose="020B0604020202020204" pitchFamily="34" charset="0"/>
                          <a:cs typeface="Arial" panose="020B0604020202020204" pitchFamily="34" charset="0"/>
                        </a:rPr>
                        <a:t>3 July</a:t>
                      </a:r>
                    </a:p>
                  </a:txBody>
                  <a:tcPr/>
                </a:tc>
                <a:tc>
                  <a:txBody>
                    <a:bodyPr/>
                    <a:lstStyle/>
                    <a:p>
                      <a:r>
                        <a:rPr lang="en-GB" dirty="0">
                          <a:latin typeface="Arial" panose="020B0604020202020204" pitchFamily="34" charset="0"/>
                          <a:cs typeface="Arial" panose="020B0604020202020204" pitchFamily="34" charset="0"/>
                        </a:rPr>
                        <a:t>Bank a/c</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600</a:t>
                      </a: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7542740"/>
                  </a:ext>
                </a:extLst>
              </a:tr>
              <a:tr h="428248">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74248764"/>
                  </a:ext>
                </a:extLst>
              </a:tr>
            </a:tbl>
          </a:graphicData>
        </a:graphic>
      </p:graphicFrame>
    </p:spTree>
    <p:extLst>
      <p:ext uri="{BB962C8B-B14F-4D97-AF65-F5344CB8AC3E}">
        <p14:creationId xmlns:p14="http://schemas.microsoft.com/office/powerpoint/2010/main" val="9360917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675B7-2067-B221-840D-40E2D8306FF4}"/>
              </a:ext>
            </a:extLst>
          </p:cNvPr>
          <p:cNvSpPr>
            <a:spLocks noGrp="1"/>
          </p:cNvSpPr>
          <p:nvPr>
            <p:ph type="title"/>
          </p:nvPr>
        </p:nvSpPr>
        <p:spPr>
          <a:solidFill>
            <a:schemeClr val="tx2">
              <a:lumMod val="75000"/>
            </a:schemeClr>
          </a:solidFill>
        </p:spPr>
        <p:txBody>
          <a:bodyPr>
            <a:normAutofit fontScale="90000"/>
          </a:bodyPr>
          <a:lstStyle/>
          <a:p>
            <a:r>
              <a:rPr lang="en-GB" dirty="0">
                <a:solidFill>
                  <a:schemeClr val="tx2">
                    <a:lumMod val="20000"/>
                    <a:lumOff val="80000"/>
                  </a:schemeClr>
                </a:solidFill>
              </a:rPr>
              <a:t>The ‘T’ accounts in the ledger - 5</a:t>
            </a:r>
          </a:p>
        </p:txBody>
      </p:sp>
      <p:graphicFrame>
        <p:nvGraphicFramePr>
          <p:cNvPr id="7" name="Table 7">
            <a:extLst>
              <a:ext uri="{FF2B5EF4-FFF2-40B4-BE49-F238E27FC236}">
                <a16:creationId xmlns:a16="http://schemas.microsoft.com/office/drawing/2014/main" id="{7EC9DB65-12AD-A69B-5014-D31BFDAE14A4}"/>
              </a:ext>
            </a:extLst>
          </p:cNvPr>
          <p:cNvGraphicFramePr>
            <a:graphicFrameLocks noGrp="1"/>
          </p:cNvGraphicFramePr>
          <p:nvPr>
            <p:ph idx="1"/>
          </p:nvPr>
        </p:nvGraphicFramePr>
        <p:xfrm>
          <a:off x="457200" y="1600200"/>
          <a:ext cx="8229600" cy="1540768"/>
        </p:xfrm>
        <a:graphic>
          <a:graphicData uri="http://schemas.openxmlformats.org/drawingml/2006/table">
            <a:tbl>
              <a:tblPr firstRow="1" bandRow="1">
                <a:tableStyleId>{7DF18680-E054-41AD-8BC1-D1AEF772440D}</a:tableStyleId>
              </a:tblPr>
              <a:tblGrid>
                <a:gridCol w="946448">
                  <a:extLst>
                    <a:ext uri="{9D8B030D-6E8A-4147-A177-3AD203B41FA5}">
                      <a16:colId xmlns:a16="http://schemas.microsoft.com/office/drawing/2014/main" val="3054378181"/>
                    </a:ext>
                  </a:extLst>
                </a:gridCol>
                <a:gridCol w="1796752">
                  <a:extLst>
                    <a:ext uri="{9D8B030D-6E8A-4147-A177-3AD203B41FA5}">
                      <a16:colId xmlns:a16="http://schemas.microsoft.com/office/drawing/2014/main" val="209897294"/>
                    </a:ext>
                  </a:extLst>
                </a:gridCol>
                <a:gridCol w="1371600">
                  <a:extLst>
                    <a:ext uri="{9D8B030D-6E8A-4147-A177-3AD203B41FA5}">
                      <a16:colId xmlns:a16="http://schemas.microsoft.com/office/drawing/2014/main" val="2393005404"/>
                    </a:ext>
                  </a:extLst>
                </a:gridCol>
                <a:gridCol w="1371600">
                  <a:extLst>
                    <a:ext uri="{9D8B030D-6E8A-4147-A177-3AD203B41FA5}">
                      <a16:colId xmlns:a16="http://schemas.microsoft.com/office/drawing/2014/main" val="1142590743"/>
                    </a:ext>
                  </a:extLst>
                </a:gridCol>
                <a:gridCol w="1371600">
                  <a:extLst>
                    <a:ext uri="{9D8B030D-6E8A-4147-A177-3AD203B41FA5}">
                      <a16:colId xmlns:a16="http://schemas.microsoft.com/office/drawing/2014/main" val="1353676957"/>
                    </a:ext>
                  </a:extLst>
                </a:gridCol>
                <a:gridCol w="1371600">
                  <a:extLst>
                    <a:ext uri="{9D8B030D-6E8A-4147-A177-3AD203B41FA5}">
                      <a16:colId xmlns:a16="http://schemas.microsoft.com/office/drawing/2014/main" val="202951936"/>
                    </a:ext>
                  </a:extLst>
                </a:gridCol>
              </a:tblGrid>
              <a:tr h="370840">
                <a:tc gridSpan="6">
                  <a:txBody>
                    <a:bodyPr/>
                    <a:lstStyle/>
                    <a:p>
                      <a:pPr algn="ctr"/>
                      <a:r>
                        <a:rPr lang="en-GB" dirty="0">
                          <a:latin typeface="Arial" panose="020B0604020202020204" pitchFamily="34" charset="0"/>
                          <a:cs typeface="Arial" panose="020B0604020202020204" pitchFamily="34" charset="0"/>
                        </a:rPr>
                        <a:t>Bank (asset account)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14407720"/>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Debit</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Credit</a:t>
                      </a:r>
                    </a:p>
                  </a:txBody>
                  <a:tcPr/>
                </a:tc>
                <a:extLst>
                  <a:ext uri="{0D108BD9-81ED-4DB2-BD59-A6C34878D82A}">
                    <a16:rowId xmlns:a16="http://schemas.microsoft.com/office/drawing/2014/main" val="1565819586"/>
                  </a:ext>
                </a:extLst>
              </a:tr>
              <a:tr h="370840">
                <a:tc>
                  <a:txBody>
                    <a:bodyPr/>
                    <a:lstStyle/>
                    <a:p>
                      <a:r>
                        <a:rPr lang="en-GB" dirty="0">
                          <a:latin typeface="Arial" panose="020B0604020202020204" pitchFamily="34" charset="0"/>
                          <a:cs typeface="Arial" panose="020B0604020202020204" pitchFamily="34" charset="0"/>
                        </a:rPr>
                        <a:t>1 July</a:t>
                      </a:r>
                    </a:p>
                  </a:txBody>
                  <a:tcPr/>
                </a:tc>
                <a:tc>
                  <a:txBody>
                    <a:bodyPr/>
                    <a:lstStyle/>
                    <a:p>
                      <a:r>
                        <a:rPr lang="en-GB" dirty="0">
                          <a:latin typeface="Arial" panose="020B0604020202020204" pitchFamily="34" charset="0"/>
                          <a:cs typeface="Arial" panose="020B0604020202020204" pitchFamily="34" charset="0"/>
                        </a:rPr>
                        <a:t>Capital</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5,000</a:t>
                      </a:r>
                    </a:p>
                  </a:txBody>
                  <a:tcPr/>
                </a:tc>
                <a:tc>
                  <a:txBody>
                    <a:bodyPr/>
                    <a:lstStyle/>
                    <a:p>
                      <a:r>
                        <a:rPr lang="en-GB" dirty="0">
                          <a:latin typeface="Arial" panose="020B0604020202020204" pitchFamily="34" charset="0"/>
                          <a:cs typeface="Arial" panose="020B0604020202020204" pitchFamily="34" charset="0"/>
                        </a:rPr>
                        <a:t>3 July</a:t>
                      </a:r>
                    </a:p>
                  </a:txBody>
                  <a:tcPr/>
                </a:tc>
                <a:tc>
                  <a:txBody>
                    <a:bodyPr/>
                    <a:lstStyle/>
                    <a:p>
                      <a:r>
                        <a:rPr lang="en-GB" dirty="0">
                          <a:latin typeface="Arial" panose="020B0604020202020204" pitchFamily="34" charset="0"/>
                          <a:cs typeface="Arial" panose="020B0604020202020204" pitchFamily="34" charset="0"/>
                        </a:rPr>
                        <a:t>Computer</a:t>
                      </a:r>
                    </a:p>
                  </a:txBody>
                  <a:tcPr/>
                </a:tc>
                <a:tc>
                  <a:txBody>
                    <a:bodyPr/>
                    <a:lstStyle/>
                    <a:p>
                      <a:pPr algn="r"/>
                      <a:r>
                        <a:rPr lang="en-GB" dirty="0">
                          <a:latin typeface="Arial" panose="020B0604020202020204" pitchFamily="34" charset="0"/>
                          <a:cs typeface="Arial" panose="020B0604020202020204" pitchFamily="34" charset="0"/>
                        </a:rPr>
                        <a:t>600</a:t>
                      </a:r>
                    </a:p>
                  </a:txBody>
                  <a:tcPr/>
                </a:tc>
                <a:extLst>
                  <a:ext uri="{0D108BD9-81ED-4DB2-BD59-A6C34878D82A}">
                    <a16:rowId xmlns:a16="http://schemas.microsoft.com/office/drawing/2014/main" val="97542740"/>
                  </a:ext>
                </a:extLst>
              </a:tr>
              <a:tr h="428248">
                <a:tc>
                  <a:txBody>
                    <a:bodyPr/>
                    <a:lstStyle/>
                    <a:p>
                      <a:r>
                        <a:rPr lang="en-GB" dirty="0">
                          <a:latin typeface="Arial" panose="020B0604020202020204" pitchFamily="34" charset="0"/>
                          <a:cs typeface="Arial" panose="020B0604020202020204" pitchFamily="34" charset="0"/>
                        </a:rPr>
                        <a:t>4 July</a:t>
                      </a:r>
                    </a:p>
                  </a:txBody>
                  <a:tcPr/>
                </a:tc>
                <a:tc>
                  <a:txBody>
                    <a:bodyPr/>
                    <a:lstStyle/>
                    <a:p>
                      <a:r>
                        <a:rPr lang="en-GB" dirty="0">
                          <a:latin typeface="Arial" panose="020B0604020202020204" pitchFamily="34" charset="0"/>
                          <a:cs typeface="Arial" panose="020B0604020202020204" pitchFamily="34" charset="0"/>
                        </a:rPr>
                        <a:t>Bank loan</a:t>
                      </a:r>
                    </a:p>
                  </a:txBody>
                  <a:tcPr/>
                </a:tc>
                <a:tc>
                  <a:txBody>
                    <a:bodyPr/>
                    <a:lstStyle/>
                    <a:p>
                      <a:pPr algn="r"/>
                      <a:r>
                        <a:rPr lang="en-GB" dirty="0">
                          <a:latin typeface="Arial" panose="020B0604020202020204" pitchFamily="34" charset="0"/>
                          <a:cs typeface="Arial" panose="020B0604020202020204" pitchFamily="34" charset="0"/>
                        </a:rPr>
                        <a:t>5,000</a:t>
                      </a: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74248764"/>
                  </a:ext>
                </a:extLst>
              </a:tr>
            </a:tbl>
          </a:graphicData>
        </a:graphic>
      </p:graphicFrame>
      <p:graphicFrame>
        <p:nvGraphicFramePr>
          <p:cNvPr id="8" name="Table 7">
            <a:extLst>
              <a:ext uri="{FF2B5EF4-FFF2-40B4-BE49-F238E27FC236}">
                <a16:creationId xmlns:a16="http://schemas.microsoft.com/office/drawing/2014/main" id="{B1A4589A-0DF6-2043-8559-D7DE7F3C0752}"/>
              </a:ext>
            </a:extLst>
          </p:cNvPr>
          <p:cNvGraphicFramePr>
            <a:graphicFrameLocks/>
          </p:cNvGraphicFramePr>
          <p:nvPr>
            <p:extLst>
              <p:ext uri="{D42A27DB-BD31-4B8C-83A1-F6EECF244321}">
                <p14:modId xmlns:p14="http://schemas.microsoft.com/office/powerpoint/2010/main" val="3345834939"/>
              </p:ext>
            </p:extLst>
          </p:nvPr>
        </p:nvGraphicFramePr>
        <p:xfrm>
          <a:off x="457200" y="3715842"/>
          <a:ext cx="8229600" cy="1112520"/>
        </p:xfrm>
        <a:graphic>
          <a:graphicData uri="http://schemas.openxmlformats.org/drawingml/2006/table">
            <a:tbl>
              <a:tblPr firstRow="1" bandRow="1">
                <a:tableStyleId>{7DF18680-E054-41AD-8BC1-D1AEF772440D}</a:tableStyleId>
              </a:tblPr>
              <a:tblGrid>
                <a:gridCol w="946448">
                  <a:extLst>
                    <a:ext uri="{9D8B030D-6E8A-4147-A177-3AD203B41FA5}">
                      <a16:colId xmlns:a16="http://schemas.microsoft.com/office/drawing/2014/main" val="3054378181"/>
                    </a:ext>
                  </a:extLst>
                </a:gridCol>
                <a:gridCol w="1796752">
                  <a:extLst>
                    <a:ext uri="{9D8B030D-6E8A-4147-A177-3AD203B41FA5}">
                      <a16:colId xmlns:a16="http://schemas.microsoft.com/office/drawing/2014/main" val="209897294"/>
                    </a:ext>
                  </a:extLst>
                </a:gridCol>
                <a:gridCol w="1227584">
                  <a:extLst>
                    <a:ext uri="{9D8B030D-6E8A-4147-A177-3AD203B41FA5}">
                      <a16:colId xmlns:a16="http://schemas.microsoft.com/office/drawing/2014/main" val="2393005404"/>
                    </a:ext>
                  </a:extLst>
                </a:gridCol>
                <a:gridCol w="1368152">
                  <a:extLst>
                    <a:ext uri="{9D8B030D-6E8A-4147-A177-3AD203B41FA5}">
                      <a16:colId xmlns:a16="http://schemas.microsoft.com/office/drawing/2014/main" val="1142590743"/>
                    </a:ext>
                  </a:extLst>
                </a:gridCol>
                <a:gridCol w="1519064">
                  <a:extLst>
                    <a:ext uri="{9D8B030D-6E8A-4147-A177-3AD203B41FA5}">
                      <a16:colId xmlns:a16="http://schemas.microsoft.com/office/drawing/2014/main" val="1353676957"/>
                    </a:ext>
                  </a:extLst>
                </a:gridCol>
                <a:gridCol w="1371600">
                  <a:extLst>
                    <a:ext uri="{9D8B030D-6E8A-4147-A177-3AD203B41FA5}">
                      <a16:colId xmlns:a16="http://schemas.microsoft.com/office/drawing/2014/main" val="202951936"/>
                    </a:ext>
                  </a:extLst>
                </a:gridCol>
              </a:tblGrid>
              <a:tr h="370840">
                <a:tc gridSpan="6">
                  <a:txBody>
                    <a:bodyPr/>
                    <a:lstStyle/>
                    <a:p>
                      <a:pPr algn="ctr"/>
                      <a:r>
                        <a:rPr lang="en-GB" dirty="0">
                          <a:latin typeface="Arial" panose="020B0604020202020204" pitchFamily="34" charset="0"/>
                          <a:cs typeface="Arial" panose="020B0604020202020204" pitchFamily="34" charset="0"/>
                        </a:rPr>
                        <a:t>Drawings</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14407720"/>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Debit</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Credit</a:t>
                      </a:r>
                    </a:p>
                  </a:txBody>
                  <a:tcPr/>
                </a:tc>
                <a:extLst>
                  <a:ext uri="{0D108BD9-81ED-4DB2-BD59-A6C34878D82A}">
                    <a16:rowId xmlns:a16="http://schemas.microsoft.com/office/drawing/2014/main" val="1565819586"/>
                  </a:ext>
                </a:extLst>
              </a:tr>
              <a:tr h="370840">
                <a:tc>
                  <a:txBody>
                    <a:bodyPr/>
                    <a:lstStyle/>
                    <a:p>
                      <a:r>
                        <a:rPr lang="en-GB" dirty="0">
                          <a:latin typeface="Arial" panose="020B0604020202020204" pitchFamily="34" charset="0"/>
                          <a:cs typeface="Arial" panose="020B0604020202020204" pitchFamily="34" charset="0"/>
                        </a:rPr>
                        <a:t>6 July </a:t>
                      </a:r>
                    </a:p>
                  </a:txBody>
                  <a:tcPr/>
                </a:tc>
                <a:tc>
                  <a:txBody>
                    <a:bodyPr/>
                    <a:lstStyle/>
                    <a:p>
                      <a:r>
                        <a:rPr lang="en-GB" dirty="0">
                          <a:latin typeface="Arial" panose="020B0604020202020204" pitchFamily="34" charset="0"/>
                          <a:cs typeface="Arial" panose="020B0604020202020204" pitchFamily="34" charset="0"/>
                        </a:rPr>
                        <a:t>Bank</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50</a:t>
                      </a: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7542740"/>
                  </a:ext>
                </a:extLst>
              </a:tr>
            </a:tbl>
          </a:graphicData>
        </a:graphic>
      </p:graphicFrame>
      <p:graphicFrame>
        <p:nvGraphicFramePr>
          <p:cNvPr id="9" name="Table 7">
            <a:extLst>
              <a:ext uri="{FF2B5EF4-FFF2-40B4-BE49-F238E27FC236}">
                <a16:creationId xmlns:a16="http://schemas.microsoft.com/office/drawing/2014/main" id="{68DB0269-85FF-8A40-1CA9-FB904460953C}"/>
              </a:ext>
            </a:extLst>
          </p:cNvPr>
          <p:cNvGraphicFramePr>
            <a:graphicFrameLocks/>
          </p:cNvGraphicFramePr>
          <p:nvPr>
            <p:extLst>
              <p:ext uri="{D42A27DB-BD31-4B8C-83A1-F6EECF244321}">
                <p14:modId xmlns:p14="http://schemas.microsoft.com/office/powerpoint/2010/main" val="1111528150"/>
              </p:ext>
            </p:extLst>
          </p:nvPr>
        </p:nvGraphicFramePr>
        <p:xfrm>
          <a:off x="486569" y="1601391"/>
          <a:ext cx="8229600" cy="1540768"/>
        </p:xfrm>
        <a:graphic>
          <a:graphicData uri="http://schemas.openxmlformats.org/drawingml/2006/table">
            <a:tbl>
              <a:tblPr firstRow="1" bandRow="1">
                <a:tableStyleId>{7DF18680-E054-41AD-8BC1-D1AEF772440D}</a:tableStyleId>
              </a:tblPr>
              <a:tblGrid>
                <a:gridCol w="946448">
                  <a:extLst>
                    <a:ext uri="{9D8B030D-6E8A-4147-A177-3AD203B41FA5}">
                      <a16:colId xmlns:a16="http://schemas.microsoft.com/office/drawing/2014/main" val="3054378181"/>
                    </a:ext>
                  </a:extLst>
                </a:gridCol>
                <a:gridCol w="1796752">
                  <a:extLst>
                    <a:ext uri="{9D8B030D-6E8A-4147-A177-3AD203B41FA5}">
                      <a16:colId xmlns:a16="http://schemas.microsoft.com/office/drawing/2014/main" val="209897294"/>
                    </a:ext>
                  </a:extLst>
                </a:gridCol>
                <a:gridCol w="1371600">
                  <a:extLst>
                    <a:ext uri="{9D8B030D-6E8A-4147-A177-3AD203B41FA5}">
                      <a16:colId xmlns:a16="http://schemas.microsoft.com/office/drawing/2014/main" val="2393005404"/>
                    </a:ext>
                  </a:extLst>
                </a:gridCol>
                <a:gridCol w="1371600">
                  <a:extLst>
                    <a:ext uri="{9D8B030D-6E8A-4147-A177-3AD203B41FA5}">
                      <a16:colId xmlns:a16="http://schemas.microsoft.com/office/drawing/2014/main" val="1142590743"/>
                    </a:ext>
                  </a:extLst>
                </a:gridCol>
                <a:gridCol w="1371600">
                  <a:extLst>
                    <a:ext uri="{9D8B030D-6E8A-4147-A177-3AD203B41FA5}">
                      <a16:colId xmlns:a16="http://schemas.microsoft.com/office/drawing/2014/main" val="1353676957"/>
                    </a:ext>
                  </a:extLst>
                </a:gridCol>
                <a:gridCol w="1371600">
                  <a:extLst>
                    <a:ext uri="{9D8B030D-6E8A-4147-A177-3AD203B41FA5}">
                      <a16:colId xmlns:a16="http://schemas.microsoft.com/office/drawing/2014/main" val="202951936"/>
                    </a:ext>
                  </a:extLst>
                </a:gridCol>
              </a:tblGrid>
              <a:tr h="370840">
                <a:tc gridSpan="6">
                  <a:txBody>
                    <a:bodyPr/>
                    <a:lstStyle/>
                    <a:p>
                      <a:pPr algn="ctr"/>
                      <a:r>
                        <a:rPr lang="en-GB" dirty="0">
                          <a:latin typeface="Arial" panose="020B0604020202020204" pitchFamily="34" charset="0"/>
                          <a:cs typeface="Arial" panose="020B0604020202020204" pitchFamily="34" charset="0"/>
                        </a:rPr>
                        <a:t>Capital</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14407720"/>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Debit</a:t>
                      </a: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endParaRPr lang="en-GB">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Credit</a:t>
                      </a:r>
                    </a:p>
                  </a:txBody>
                  <a:tcPr/>
                </a:tc>
                <a:extLst>
                  <a:ext uri="{0D108BD9-81ED-4DB2-BD59-A6C34878D82A}">
                    <a16:rowId xmlns:a16="http://schemas.microsoft.com/office/drawing/2014/main" val="1565819586"/>
                  </a:ext>
                </a:extLst>
              </a:tr>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1 July</a:t>
                      </a:r>
                    </a:p>
                  </a:txBody>
                  <a:tcPr/>
                </a:tc>
                <a:tc>
                  <a:txBody>
                    <a:bodyPr/>
                    <a:lstStyle/>
                    <a:p>
                      <a:r>
                        <a:rPr lang="en-GB" dirty="0">
                          <a:latin typeface="Arial" panose="020B0604020202020204" pitchFamily="34" charset="0"/>
                          <a:cs typeface="Arial" panose="020B0604020202020204" pitchFamily="34" charset="0"/>
                        </a:rPr>
                        <a:t>Bank</a:t>
                      </a:r>
                    </a:p>
                  </a:txBody>
                  <a:tcPr/>
                </a:tc>
                <a:tc>
                  <a:txBody>
                    <a:bodyPr/>
                    <a:lstStyle/>
                    <a:p>
                      <a:pPr algn="r"/>
                      <a:r>
                        <a:rPr lang="en-GB" dirty="0">
                          <a:latin typeface="Arial" panose="020B0604020202020204" pitchFamily="34" charset="0"/>
                          <a:cs typeface="Arial" panose="020B0604020202020204" pitchFamily="34" charset="0"/>
                        </a:rPr>
                        <a:t>5,000</a:t>
                      </a:r>
                    </a:p>
                  </a:txBody>
                  <a:tcPr/>
                </a:tc>
                <a:extLst>
                  <a:ext uri="{0D108BD9-81ED-4DB2-BD59-A6C34878D82A}">
                    <a16:rowId xmlns:a16="http://schemas.microsoft.com/office/drawing/2014/main" val="97542740"/>
                  </a:ext>
                </a:extLst>
              </a:tr>
              <a:tr h="428248">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tc>
                  <a:txBody>
                    <a:bodyPr/>
                    <a:lstStyle/>
                    <a:p>
                      <a:pPr algn="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74248764"/>
                  </a:ext>
                </a:extLst>
              </a:tr>
            </a:tbl>
          </a:graphicData>
        </a:graphic>
      </p:graphicFrame>
    </p:spTree>
    <p:extLst>
      <p:ext uri="{BB962C8B-B14F-4D97-AF65-F5344CB8AC3E}">
        <p14:creationId xmlns:p14="http://schemas.microsoft.com/office/powerpoint/2010/main" val="18428698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4294967295"/>
          </p:nvPr>
        </p:nvSpPr>
        <p:spPr>
          <a:xfrm>
            <a:off x="198849" y="1268760"/>
            <a:ext cx="8693631" cy="4176464"/>
          </a:xfrm>
        </p:spPr>
        <p:txBody>
          <a:bodyPr>
            <a:normAutofit fontScale="92500" lnSpcReduction="10000"/>
          </a:bodyPr>
          <a:lstStyle/>
          <a:p>
            <a:pPr algn="just">
              <a:lnSpc>
                <a:spcPct val="90000"/>
              </a:lnSpc>
            </a:pPr>
            <a:r>
              <a:rPr lang="en-GB" altLang="en-US" sz="2200" b="1" dirty="0">
                <a:solidFill>
                  <a:schemeClr val="tx2">
                    <a:lumMod val="40000"/>
                    <a:lumOff val="60000"/>
                  </a:schemeClr>
                </a:solidFill>
              </a:rPr>
              <a:t>Capital</a:t>
            </a:r>
          </a:p>
          <a:p>
            <a:pPr lvl="1" algn="just">
              <a:lnSpc>
                <a:spcPct val="90000"/>
              </a:lnSpc>
            </a:pPr>
            <a:r>
              <a:rPr lang="en-GB" altLang="en-US" sz="2200" dirty="0"/>
              <a:t>The amount of capital / resource invested in the business by its owner(s).</a:t>
            </a:r>
          </a:p>
          <a:p>
            <a:pPr marL="457200" lvl="1" indent="0" algn="just">
              <a:lnSpc>
                <a:spcPct val="90000"/>
              </a:lnSpc>
              <a:buNone/>
            </a:pPr>
            <a:endParaRPr lang="en-GB" altLang="en-US" sz="2200" dirty="0"/>
          </a:p>
          <a:p>
            <a:pPr lvl="1" algn="just">
              <a:lnSpc>
                <a:spcPct val="90000"/>
              </a:lnSpc>
            </a:pPr>
            <a:r>
              <a:rPr lang="en-GB" altLang="en-US" sz="2200" dirty="0"/>
              <a:t>At times, the owners of a business may choose to make withdrawal from the business for personal use. These withdrawals are often referred to as </a:t>
            </a:r>
            <a:r>
              <a:rPr lang="en-GB" altLang="en-US" sz="2200" dirty="0">
                <a:solidFill>
                  <a:srgbClr val="C00000"/>
                </a:solidFill>
              </a:rPr>
              <a:t>‘</a:t>
            </a:r>
            <a:r>
              <a:rPr lang="en-GB" altLang="en-US" sz="2200" b="1" dirty="0">
                <a:solidFill>
                  <a:schemeClr val="tx2">
                    <a:lumMod val="40000"/>
                    <a:lumOff val="60000"/>
                  </a:schemeClr>
                </a:solidFill>
              </a:rPr>
              <a:t>Drawings’.</a:t>
            </a:r>
          </a:p>
          <a:p>
            <a:pPr lvl="1" algn="just">
              <a:lnSpc>
                <a:spcPct val="90000"/>
              </a:lnSpc>
            </a:pPr>
            <a:endParaRPr lang="en-GB" altLang="en-US" sz="2200" dirty="0">
              <a:solidFill>
                <a:srgbClr val="C00000"/>
              </a:solidFill>
            </a:endParaRPr>
          </a:p>
          <a:p>
            <a:pPr algn="just">
              <a:lnSpc>
                <a:spcPct val="90000"/>
              </a:lnSpc>
            </a:pPr>
            <a:r>
              <a:rPr lang="en-GB" altLang="en-US" sz="2200" dirty="0"/>
              <a:t>Drawings are normally in the form of cash and/or inventory. So at least two of these accounts (cash / inventory accounts)  would be affected by drawings.</a:t>
            </a:r>
          </a:p>
          <a:p>
            <a:pPr algn="just">
              <a:lnSpc>
                <a:spcPct val="90000"/>
              </a:lnSpc>
            </a:pPr>
            <a:endParaRPr lang="en-GB" altLang="en-US" sz="2200" dirty="0"/>
          </a:p>
          <a:p>
            <a:pPr algn="just">
              <a:lnSpc>
                <a:spcPct val="90000"/>
              </a:lnSpc>
            </a:pPr>
            <a:r>
              <a:rPr lang="en-GB" altLang="en-US" sz="2200" dirty="0"/>
              <a:t>While drawings represent a reduction in capital, note that they are not recorded in the capital account.</a:t>
            </a:r>
          </a:p>
        </p:txBody>
      </p:sp>
      <p:sp>
        <p:nvSpPr>
          <p:cNvPr id="15364" name="Slide Number Placeholder 3"/>
          <p:cNvSpPr>
            <a:spLocks noGrp="1"/>
          </p:cNvSpPr>
          <p:nvPr>
            <p:ph type="sldNum" sz="quarter" idx="4294967295"/>
          </p:nvPr>
        </p:nvSpPr>
        <p:spPr>
          <a:xfrm>
            <a:off x="6553200" y="6245225"/>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cs typeface="Arial" charset="0"/>
              </a:defRPr>
            </a:lvl1pPr>
            <a:lvl2pPr marL="742950" indent="-285750" eaLnBrk="0" hangingPunct="0">
              <a:defRPr sz="2400">
                <a:solidFill>
                  <a:schemeClr val="tx1"/>
                </a:solidFill>
                <a:latin typeface="Times New Roman" pitchFamily="18" charset="0"/>
                <a:cs typeface="Arial" charset="0"/>
              </a:defRPr>
            </a:lvl2pPr>
            <a:lvl3pPr marL="1143000" indent="-228600" eaLnBrk="0" hangingPunct="0">
              <a:defRPr sz="2400">
                <a:solidFill>
                  <a:schemeClr val="tx1"/>
                </a:solidFill>
                <a:latin typeface="Times New Roman" pitchFamily="18" charset="0"/>
                <a:cs typeface="Arial" charset="0"/>
              </a:defRPr>
            </a:lvl3pPr>
            <a:lvl4pPr marL="1600200" indent="-228600" eaLnBrk="0" hangingPunct="0">
              <a:defRPr sz="2400">
                <a:solidFill>
                  <a:schemeClr val="tx1"/>
                </a:solidFill>
                <a:latin typeface="Times New Roman" pitchFamily="18" charset="0"/>
                <a:cs typeface="Arial" charset="0"/>
              </a:defRPr>
            </a:lvl4pPr>
            <a:lvl5pPr marL="2057400" indent="-228600" eaLnBrk="0" hangingPunct="0">
              <a:defRPr sz="2400">
                <a:solidFill>
                  <a:schemeClr val="tx1"/>
                </a:solidFill>
                <a:latin typeface="Times New Roman" pitchFamily="18" charset="0"/>
                <a:cs typeface="Arial" charset="0"/>
              </a:defRPr>
            </a:lvl5pPr>
            <a:lvl6pPr marL="2514600" indent="-228600" eaLnBrk="0" fontAlgn="base" hangingPunct="0">
              <a:spcBef>
                <a:spcPct val="0"/>
              </a:spcBef>
              <a:spcAft>
                <a:spcPct val="0"/>
              </a:spcAft>
              <a:defRPr sz="2400">
                <a:solidFill>
                  <a:schemeClr val="tx1"/>
                </a:solidFill>
                <a:latin typeface="Times New Roman" pitchFamily="18" charset="0"/>
                <a:cs typeface="Arial" charset="0"/>
              </a:defRPr>
            </a:lvl6pPr>
            <a:lvl7pPr marL="2971800" indent="-228600" eaLnBrk="0" fontAlgn="base" hangingPunct="0">
              <a:spcBef>
                <a:spcPct val="0"/>
              </a:spcBef>
              <a:spcAft>
                <a:spcPct val="0"/>
              </a:spcAft>
              <a:defRPr sz="2400">
                <a:solidFill>
                  <a:schemeClr val="tx1"/>
                </a:solidFill>
                <a:latin typeface="Times New Roman" pitchFamily="18" charset="0"/>
                <a:cs typeface="Arial" charset="0"/>
              </a:defRPr>
            </a:lvl7pPr>
            <a:lvl8pPr marL="3429000" indent="-228600" eaLnBrk="0" fontAlgn="base" hangingPunct="0">
              <a:spcBef>
                <a:spcPct val="0"/>
              </a:spcBef>
              <a:spcAft>
                <a:spcPct val="0"/>
              </a:spcAft>
              <a:defRPr sz="2400">
                <a:solidFill>
                  <a:schemeClr val="tx1"/>
                </a:solidFill>
                <a:latin typeface="Times New Roman" pitchFamily="18" charset="0"/>
                <a:cs typeface="Arial" charset="0"/>
              </a:defRPr>
            </a:lvl8pPr>
            <a:lvl9pPr marL="3886200" indent="-228600" eaLnBrk="0" fontAlgn="base" hangingPunct="0">
              <a:spcBef>
                <a:spcPct val="0"/>
              </a:spcBef>
              <a:spcAft>
                <a:spcPct val="0"/>
              </a:spcAft>
              <a:defRPr sz="2400">
                <a:solidFill>
                  <a:schemeClr val="tx1"/>
                </a:solidFill>
                <a:latin typeface="Times New Roman" pitchFamily="18" charset="0"/>
                <a:cs typeface="Arial" charset="0"/>
              </a:defRPr>
            </a:lvl9pPr>
          </a:lstStyle>
          <a:p>
            <a:pPr eaLnBrk="1" hangingPunct="1"/>
            <a:fld id="{D7D6C1C8-E5C8-46B0-A17D-F33580056820}" type="slidenum">
              <a:rPr lang="en-US" altLang="en-US" sz="1400"/>
              <a:pPr eaLnBrk="1" hangingPunct="1"/>
              <a:t>26</a:t>
            </a:fld>
            <a:endParaRPr lang="en-US" altLang="en-US" sz="1400"/>
          </a:p>
        </p:txBody>
      </p:sp>
      <p:sp>
        <p:nvSpPr>
          <p:cNvPr id="5" name="Rectangle 4">
            <a:extLst>
              <a:ext uri="{FF2B5EF4-FFF2-40B4-BE49-F238E27FC236}">
                <a16:creationId xmlns:a16="http://schemas.microsoft.com/office/drawing/2014/main" id="{C9B11D33-7226-4798-AC78-9EB33A935E6D}"/>
              </a:ext>
            </a:extLst>
          </p:cNvPr>
          <p:cNvSpPr/>
          <p:nvPr/>
        </p:nvSpPr>
        <p:spPr>
          <a:xfrm>
            <a:off x="-16667" y="-9525"/>
            <a:ext cx="9144001" cy="980728"/>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3600" dirty="0">
                <a:solidFill>
                  <a:schemeClr val="tx2">
                    <a:lumMod val="20000"/>
                    <a:lumOff val="80000"/>
                  </a:schemeClr>
                </a:solidFill>
                <a:latin typeface="Arial" panose="020B0604020202020204" pitchFamily="34" charset="0"/>
                <a:cs typeface="Arial" panose="020B0604020202020204" pitchFamily="34" charset="0"/>
              </a:rPr>
              <a:t>Movement in capital for a sole trader</a:t>
            </a:r>
            <a:endParaRPr lang="en-GB" sz="3600" b="1" dirty="0">
              <a:solidFill>
                <a:schemeClr val="tx2">
                  <a:lumMod val="20000"/>
                  <a:lumOff val="8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68443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34D41-F107-E3A1-8199-454F64E59C09}"/>
              </a:ext>
            </a:extLst>
          </p:cNvPr>
          <p:cNvSpPr>
            <a:spLocks noGrp="1"/>
          </p:cNvSpPr>
          <p:nvPr>
            <p:ph type="title"/>
          </p:nvPr>
        </p:nvSpPr>
        <p:spPr>
          <a:xfrm>
            <a:off x="487069" y="74886"/>
            <a:ext cx="8229600" cy="1143000"/>
          </a:xfrm>
          <a:solidFill>
            <a:schemeClr val="tx2">
              <a:lumMod val="75000"/>
            </a:schemeClr>
          </a:solidFill>
        </p:spPr>
        <p:txBody>
          <a:bodyPr/>
          <a:lstStyle/>
          <a:p>
            <a:r>
              <a:rPr lang="en-GB" dirty="0">
                <a:solidFill>
                  <a:schemeClr val="tx2">
                    <a:lumMod val="20000"/>
                    <a:lumOff val="80000"/>
                  </a:schemeClr>
                </a:solidFill>
              </a:rPr>
              <a:t>Student exercise - 1</a:t>
            </a:r>
          </a:p>
        </p:txBody>
      </p:sp>
      <p:sp>
        <p:nvSpPr>
          <p:cNvPr id="3" name="Content Placeholder 2">
            <a:extLst>
              <a:ext uri="{FF2B5EF4-FFF2-40B4-BE49-F238E27FC236}">
                <a16:creationId xmlns:a16="http://schemas.microsoft.com/office/drawing/2014/main" id="{C86B58A5-A746-E789-A1D0-CC1C75F26D64}"/>
              </a:ext>
            </a:extLst>
          </p:cNvPr>
          <p:cNvSpPr>
            <a:spLocks noGrp="1"/>
          </p:cNvSpPr>
          <p:nvPr>
            <p:ph idx="1"/>
          </p:nvPr>
        </p:nvSpPr>
        <p:spPr>
          <a:xfrm>
            <a:off x="500471" y="1384176"/>
            <a:ext cx="8229600" cy="3917032"/>
          </a:xfrm>
        </p:spPr>
        <p:txBody>
          <a:bodyPr>
            <a:normAutofit/>
          </a:bodyPr>
          <a:lstStyle/>
          <a:p>
            <a:pPr marL="0" indent="0">
              <a:buNone/>
            </a:pPr>
            <a:r>
              <a:rPr lang="en-GB" sz="2000" dirty="0"/>
              <a:t>The following transactions are for sole trader Jenny Hotpoint’s business in May 2022</a:t>
            </a:r>
          </a:p>
          <a:p>
            <a:pPr marL="0" indent="0">
              <a:buNone/>
            </a:pPr>
            <a:endParaRPr lang="en-GB" dirty="0"/>
          </a:p>
        </p:txBody>
      </p:sp>
      <p:graphicFrame>
        <p:nvGraphicFramePr>
          <p:cNvPr id="4" name="Table 4">
            <a:extLst>
              <a:ext uri="{FF2B5EF4-FFF2-40B4-BE49-F238E27FC236}">
                <a16:creationId xmlns:a16="http://schemas.microsoft.com/office/drawing/2014/main" id="{3AFEF60A-3420-CB00-1E57-E2EC9EB364A5}"/>
              </a:ext>
            </a:extLst>
          </p:cNvPr>
          <p:cNvGraphicFramePr>
            <a:graphicFrameLocks noGrp="1"/>
          </p:cNvGraphicFramePr>
          <p:nvPr>
            <p:extLst>
              <p:ext uri="{D42A27DB-BD31-4B8C-83A1-F6EECF244321}">
                <p14:modId xmlns:p14="http://schemas.microsoft.com/office/powerpoint/2010/main" val="1665959616"/>
              </p:ext>
            </p:extLst>
          </p:nvPr>
        </p:nvGraphicFramePr>
        <p:xfrm>
          <a:off x="534380" y="2194596"/>
          <a:ext cx="8075240" cy="3505200"/>
        </p:xfrm>
        <a:graphic>
          <a:graphicData uri="http://schemas.openxmlformats.org/drawingml/2006/table">
            <a:tbl>
              <a:tblPr firstRow="1" bandRow="1">
                <a:tableStyleId>{7DF18680-E054-41AD-8BC1-D1AEF772440D}</a:tableStyleId>
              </a:tblPr>
              <a:tblGrid>
                <a:gridCol w="1296144">
                  <a:extLst>
                    <a:ext uri="{9D8B030D-6E8A-4147-A177-3AD203B41FA5}">
                      <a16:colId xmlns:a16="http://schemas.microsoft.com/office/drawing/2014/main" val="3099740292"/>
                    </a:ext>
                  </a:extLst>
                </a:gridCol>
                <a:gridCol w="6779096">
                  <a:extLst>
                    <a:ext uri="{9D8B030D-6E8A-4147-A177-3AD203B41FA5}">
                      <a16:colId xmlns:a16="http://schemas.microsoft.com/office/drawing/2014/main" val="4019359888"/>
                    </a:ext>
                  </a:extLst>
                </a:gridCol>
              </a:tblGrid>
              <a:tr h="370840">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71607418"/>
                  </a:ext>
                </a:extLst>
              </a:tr>
              <a:tr h="370840">
                <a:tc>
                  <a:txBody>
                    <a:bodyPr/>
                    <a:lstStyle/>
                    <a:p>
                      <a:r>
                        <a:rPr lang="en-GB" dirty="0">
                          <a:latin typeface="Arial" panose="020B0604020202020204" pitchFamily="34" charset="0"/>
                          <a:cs typeface="Arial" panose="020B0604020202020204" pitchFamily="34" charset="0"/>
                        </a:rPr>
                        <a:t>1 May</a:t>
                      </a:r>
                    </a:p>
                  </a:txBody>
                  <a:tcPr/>
                </a:tc>
                <a:tc>
                  <a:txBody>
                    <a:bodyPr/>
                    <a:lstStyle/>
                    <a:p>
                      <a:r>
                        <a:rPr lang="en-GB" dirty="0">
                          <a:latin typeface="Arial" panose="020B0604020202020204" pitchFamily="34" charset="0"/>
                          <a:cs typeface="Arial" panose="020B0604020202020204" pitchFamily="34" charset="0"/>
                        </a:rPr>
                        <a:t>Started business with £70,000, paid into the business bank account</a:t>
                      </a:r>
                    </a:p>
                  </a:txBody>
                  <a:tcPr/>
                </a:tc>
                <a:extLst>
                  <a:ext uri="{0D108BD9-81ED-4DB2-BD59-A6C34878D82A}">
                    <a16:rowId xmlns:a16="http://schemas.microsoft.com/office/drawing/2014/main" val="1085080900"/>
                  </a:ext>
                </a:extLst>
              </a:tr>
              <a:tr h="370840">
                <a:tc>
                  <a:txBody>
                    <a:bodyPr/>
                    <a:lstStyle/>
                    <a:p>
                      <a:r>
                        <a:rPr lang="en-GB" dirty="0">
                          <a:latin typeface="Arial" panose="020B0604020202020204" pitchFamily="34" charset="0"/>
                          <a:cs typeface="Arial" panose="020B0604020202020204" pitchFamily="34" charset="0"/>
                        </a:rPr>
                        <a:t>2 May </a:t>
                      </a:r>
                    </a:p>
                  </a:txBody>
                  <a:tcPr/>
                </a:tc>
                <a:tc>
                  <a:txBody>
                    <a:bodyPr/>
                    <a:lstStyle/>
                    <a:p>
                      <a:r>
                        <a:rPr lang="en-GB" dirty="0">
                          <a:latin typeface="Arial" panose="020B0604020202020204" pitchFamily="34" charset="0"/>
                          <a:cs typeface="Arial" panose="020B0604020202020204" pitchFamily="34" charset="0"/>
                        </a:rPr>
                        <a:t>Purchased hairdryers and other equipment for £45,000 cash</a:t>
                      </a:r>
                    </a:p>
                  </a:txBody>
                  <a:tcPr/>
                </a:tc>
                <a:extLst>
                  <a:ext uri="{0D108BD9-81ED-4DB2-BD59-A6C34878D82A}">
                    <a16:rowId xmlns:a16="http://schemas.microsoft.com/office/drawing/2014/main" val="2202894623"/>
                  </a:ext>
                </a:extLst>
              </a:tr>
              <a:tr h="370840">
                <a:tc>
                  <a:txBody>
                    <a:bodyPr/>
                    <a:lstStyle/>
                    <a:p>
                      <a:r>
                        <a:rPr lang="en-GB" dirty="0">
                          <a:latin typeface="Arial" panose="020B0604020202020204" pitchFamily="34" charset="0"/>
                          <a:cs typeface="Arial" panose="020B0604020202020204" pitchFamily="34" charset="0"/>
                        </a:rPr>
                        <a:t>3 May</a:t>
                      </a:r>
                    </a:p>
                  </a:txBody>
                  <a:tcPr/>
                </a:tc>
                <a:tc>
                  <a:txBody>
                    <a:bodyPr/>
                    <a:lstStyle/>
                    <a:p>
                      <a:r>
                        <a:rPr lang="en-GB" dirty="0">
                          <a:latin typeface="Arial" panose="020B0604020202020204" pitchFamily="34" charset="0"/>
                          <a:cs typeface="Arial" panose="020B0604020202020204" pitchFamily="34" charset="0"/>
                        </a:rPr>
                        <a:t>Bought furniture for the salon for £20,000 cheque</a:t>
                      </a:r>
                    </a:p>
                  </a:txBody>
                  <a:tcPr/>
                </a:tc>
                <a:extLst>
                  <a:ext uri="{0D108BD9-81ED-4DB2-BD59-A6C34878D82A}">
                    <a16:rowId xmlns:a16="http://schemas.microsoft.com/office/drawing/2014/main" val="1875251795"/>
                  </a:ext>
                </a:extLst>
              </a:tr>
              <a:tr h="370840">
                <a:tc>
                  <a:txBody>
                    <a:bodyPr/>
                    <a:lstStyle/>
                    <a:p>
                      <a:r>
                        <a:rPr lang="en-GB" dirty="0">
                          <a:latin typeface="Arial" panose="020B0604020202020204" pitchFamily="34" charset="0"/>
                          <a:cs typeface="Arial" panose="020B0604020202020204" pitchFamily="34" charset="0"/>
                        </a:rPr>
                        <a:t>6 May</a:t>
                      </a:r>
                    </a:p>
                  </a:txBody>
                  <a:tcPr/>
                </a:tc>
                <a:tc>
                  <a:txBody>
                    <a:bodyPr/>
                    <a:lstStyle/>
                    <a:p>
                      <a:r>
                        <a:rPr lang="en-GB" dirty="0">
                          <a:latin typeface="Arial" panose="020B0604020202020204" pitchFamily="34" charset="0"/>
                          <a:cs typeface="Arial" panose="020B0604020202020204" pitchFamily="34" charset="0"/>
                        </a:rPr>
                        <a:t>Purchased some hairdressing supplies inventory (stock) on credit for £3,000</a:t>
                      </a:r>
                    </a:p>
                  </a:txBody>
                  <a:tcPr/>
                </a:tc>
                <a:extLst>
                  <a:ext uri="{0D108BD9-81ED-4DB2-BD59-A6C34878D82A}">
                    <a16:rowId xmlns:a16="http://schemas.microsoft.com/office/drawing/2014/main" val="2569880409"/>
                  </a:ext>
                </a:extLst>
              </a:tr>
              <a:tr h="370840">
                <a:tc>
                  <a:txBody>
                    <a:bodyPr/>
                    <a:lstStyle/>
                    <a:p>
                      <a:r>
                        <a:rPr lang="en-GB" dirty="0">
                          <a:latin typeface="Arial" panose="020B0604020202020204" pitchFamily="34" charset="0"/>
                          <a:cs typeface="Arial" panose="020B0604020202020204" pitchFamily="34" charset="0"/>
                        </a:rPr>
                        <a:t>10 May</a:t>
                      </a:r>
                    </a:p>
                  </a:txBody>
                  <a:tcPr/>
                </a:tc>
                <a:tc>
                  <a:txBody>
                    <a:bodyPr/>
                    <a:lstStyle/>
                    <a:p>
                      <a:r>
                        <a:rPr lang="en-GB" dirty="0">
                          <a:latin typeface="Arial" panose="020B0604020202020204" pitchFamily="34" charset="0"/>
                          <a:cs typeface="Arial" panose="020B0604020202020204" pitchFamily="34" charset="0"/>
                        </a:rPr>
                        <a:t>Returned some faulty furniture and received a refund of £1,500</a:t>
                      </a:r>
                    </a:p>
                  </a:txBody>
                  <a:tcPr/>
                </a:tc>
                <a:extLst>
                  <a:ext uri="{0D108BD9-81ED-4DB2-BD59-A6C34878D82A}">
                    <a16:rowId xmlns:a16="http://schemas.microsoft.com/office/drawing/2014/main" val="1428122747"/>
                  </a:ext>
                </a:extLst>
              </a:tr>
              <a:tr h="370840">
                <a:tc>
                  <a:txBody>
                    <a:bodyPr/>
                    <a:lstStyle/>
                    <a:p>
                      <a:r>
                        <a:rPr lang="en-GB" dirty="0">
                          <a:latin typeface="Arial" panose="020B0604020202020204" pitchFamily="34" charset="0"/>
                          <a:cs typeface="Arial" panose="020B0604020202020204" pitchFamily="34" charset="0"/>
                        </a:rPr>
                        <a:t>11 May </a:t>
                      </a:r>
                    </a:p>
                  </a:txBody>
                  <a:tcPr/>
                </a:tc>
                <a:tc>
                  <a:txBody>
                    <a:bodyPr/>
                    <a:lstStyle/>
                    <a:p>
                      <a:r>
                        <a:rPr lang="en-GB" dirty="0">
                          <a:latin typeface="Arial" panose="020B0604020202020204" pitchFamily="34" charset="0"/>
                          <a:cs typeface="Arial" panose="020B0604020202020204" pitchFamily="34" charset="0"/>
                        </a:rPr>
                        <a:t>Withdrew some cash for personal for use £250</a:t>
                      </a:r>
                    </a:p>
                  </a:txBody>
                  <a:tcPr/>
                </a:tc>
                <a:extLst>
                  <a:ext uri="{0D108BD9-81ED-4DB2-BD59-A6C34878D82A}">
                    <a16:rowId xmlns:a16="http://schemas.microsoft.com/office/drawing/2014/main" val="1633284027"/>
                  </a:ext>
                </a:extLst>
              </a:tr>
              <a:tr h="370840">
                <a:tc>
                  <a:txBody>
                    <a:bodyPr/>
                    <a:lstStyle/>
                    <a:p>
                      <a:r>
                        <a:rPr lang="en-GB" dirty="0">
                          <a:latin typeface="Arial" panose="020B0604020202020204" pitchFamily="34" charset="0"/>
                          <a:cs typeface="Arial" panose="020B0604020202020204" pitchFamily="34" charset="0"/>
                        </a:rPr>
                        <a:t>14 May</a:t>
                      </a:r>
                    </a:p>
                  </a:txBody>
                  <a:tcPr/>
                </a:tc>
                <a:tc>
                  <a:txBody>
                    <a:bodyPr/>
                    <a:lstStyle/>
                    <a:p>
                      <a:r>
                        <a:rPr lang="en-GB" dirty="0">
                          <a:latin typeface="Arial" panose="020B0604020202020204" pitchFamily="34" charset="0"/>
                          <a:cs typeface="Arial" panose="020B0604020202020204" pitchFamily="34" charset="0"/>
                        </a:rPr>
                        <a:t>Paid £1,200 for mirrors for the salon</a:t>
                      </a:r>
                    </a:p>
                  </a:txBody>
                  <a:tcPr/>
                </a:tc>
                <a:extLst>
                  <a:ext uri="{0D108BD9-81ED-4DB2-BD59-A6C34878D82A}">
                    <a16:rowId xmlns:a16="http://schemas.microsoft.com/office/drawing/2014/main" val="3066308717"/>
                  </a:ext>
                </a:extLst>
              </a:tr>
            </a:tbl>
          </a:graphicData>
        </a:graphic>
      </p:graphicFrame>
    </p:spTree>
    <p:extLst>
      <p:ext uri="{BB962C8B-B14F-4D97-AF65-F5344CB8AC3E}">
        <p14:creationId xmlns:p14="http://schemas.microsoft.com/office/powerpoint/2010/main" val="40729284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34D41-F107-E3A1-8199-454F64E59C09}"/>
              </a:ext>
            </a:extLst>
          </p:cNvPr>
          <p:cNvSpPr>
            <a:spLocks noGrp="1"/>
          </p:cNvSpPr>
          <p:nvPr>
            <p:ph type="title"/>
          </p:nvPr>
        </p:nvSpPr>
        <p:spPr>
          <a:xfrm>
            <a:off x="457200" y="236612"/>
            <a:ext cx="8229600" cy="1143000"/>
          </a:xfrm>
          <a:solidFill>
            <a:schemeClr val="tx2">
              <a:lumMod val="75000"/>
            </a:schemeClr>
          </a:solidFill>
        </p:spPr>
        <p:txBody>
          <a:bodyPr>
            <a:normAutofit fontScale="90000"/>
          </a:bodyPr>
          <a:lstStyle/>
          <a:p>
            <a:r>
              <a:rPr lang="en-GB" dirty="0">
                <a:solidFill>
                  <a:schemeClr val="tx2">
                    <a:lumMod val="20000"/>
                    <a:lumOff val="80000"/>
                  </a:schemeClr>
                </a:solidFill>
              </a:rPr>
              <a:t>Student exercise – 1 (continued)</a:t>
            </a:r>
          </a:p>
        </p:txBody>
      </p:sp>
      <p:sp>
        <p:nvSpPr>
          <p:cNvPr id="6" name="Content Placeholder 5">
            <a:extLst>
              <a:ext uri="{FF2B5EF4-FFF2-40B4-BE49-F238E27FC236}">
                <a16:creationId xmlns:a16="http://schemas.microsoft.com/office/drawing/2014/main" id="{6ABE8991-429B-069A-5CBC-A0492EB759D8}"/>
              </a:ext>
            </a:extLst>
          </p:cNvPr>
          <p:cNvSpPr>
            <a:spLocks noGrp="1"/>
          </p:cNvSpPr>
          <p:nvPr>
            <p:ph idx="1"/>
          </p:nvPr>
        </p:nvSpPr>
        <p:spPr>
          <a:xfrm>
            <a:off x="457200" y="1700808"/>
            <a:ext cx="8229600" cy="3917032"/>
          </a:xfrm>
        </p:spPr>
        <p:txBody>
          <a:bodyPr/>
          <a:lstStyle/>
          <a:p>
            <a:r>
              <a:rPr lang="en-GB" dirty="0"/>
              <a:t>Required…</a:t>
            </a:r>
          </a:p>
          <a:p>
            <a:pPr marL="514350" indent="-514350">
              <a:buFont typeface="+mj-lt"/>
              <a:buAutoNum type="arabicPeriod"/>
            </a:pPr>
            <a:r>
              <a:rPr lang="en-GB" dirty="0"/>
              <a:t>Construct an Assets = Capital + Liabilities table to show these transactions</a:t>
            </a:r>
          </a:p>
          <a:p>
            <a:pPr marL="514350" indent="-514350">
              <a:buFont typeface="+mj-lt"/>
              <a:buAutoNum type="arabicPeriod"/>
            </a:pPr>
            <a:r>
              <a:rPr lang="en-GB" dirty="0"/>
              <a:t>Draw up the necessary ‘T’ accounts to record all the transactions in the general ledger </a:t>
            </a:r>
          </a:p>
        </p:txBody>
      </p:sp>
    </p:spTree>
    <p:extLst>
      <p:ext uri="{BB962C8B-B14F-4D97-AF65-F5344CB8AC3E}">
        <p14:creationId xmlns:p14="http://schemas.microsoft.com/office/powerpoint/2010/main" val="17162217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Times New Roman">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www.w3.org/XML/1998/namespace"/>
    <ds:schemaRef ds:uri="http://schemas.microsoft.com/office/2006/metadata/properties"/>
    <ds:schemaRef ds:uri="http://schemas.microsoft.com/office/2006/documentManagement/types"/>
    <ds:schemaRef ds:uri="http://purl.org/dc/dcmitype/"/>
    <ds:schemaRef ds:uri="http://schemas.openxmlformats.org/package/2006/metadata/core-properties"/>
    <ds:schemaRef ds:uri="http://purl.org/dc/terms/"/>
    <ds:schemaRef ds:uri="http://schemas.microsoft.com/office/infopath/2007/PartnerControls"/>
    <ds:schemaRef ds:uri="303dbf9b-b85b-46a0-94f1-894078c07ec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4955</TotalTime>
  <Words>2246</Words>
  <Application>Microsoft Office PowerPoint</Application>
  <PresentationFormat>On-screen Show (4:3)</PresentationFormat>
  <Paragraphs>426</Paragraphs>
  <Slides>28</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ArumSans Regular</vt:lpstr>
      <vt:lpstr>Calibri</vt:lpstr>
      <vt:lpstr>Cambria Math</vt:lpstr>
      <vt:lpstr>Tahoma</vt:lpstr>
      <vt:lpstr>Times New Roman</vt:lpstr>
      <vt:lpstr>20140311PresentationUWTSDTemplate</vt:lpstr>
      <vt:lpstr>Accounting Fundamentals LCBB4001</vt:lpstr>
      <vt:lpstr>PowerPoint Presentation</vt:lpstr>
      <vt:lpstr>PowerPoint Presentation</vt:lpstr>
      <vt:lpstr>PowerPoint Presentation</vt:lpstr>
      <vt:lpstr>Examples of tangible and intangible assets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Current assets</vt:lpstr>
      <vt:lpstr>PowerPoint Presentation</vt:lpstr>
      <vt:lpstr>PowerPoint Presentation</vt:lpstr>
      <vt:lpstr>PowerPoint Presentation</vt:lpstr>
      <vt:lpstr>Assets = capital + liabilities - 1</vt:lpstr>
      <vt:lpstr>Assets = capital + liabilities - 2</vt:lpstr>
      <vt:lpstr>PowerPoint Presentation</vt:lpstr>
      <vt:lpstr>The ‘T’ accounts in the ledger - 1</vt:lpstr>
      <vt:lpstr>The ‘T’ accounts in the ledger - 2</vt:lpstr>
      <vt:lpstr>The ‘T’ accounts in the ledger - 3</vt:lpstr>
      <vt:lpstr>The ‘T’ accounts in the ledger - 4</vt:lpstr>
      <vt:lpstr>The ‘T’ accounts in the ledger - 5</vt:lpstr>
      <vt:lpstr>PowerPoint Presentation</vt:lpstr>
      <vt:lpstr>Student exercise - 1</vt:lpstr>
      <vt:lpstr>Student exercise – 1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Ernest Ovia</dc:creator>
  <cp:lastModifiedBy>David Jenkins</cp:lastModifiedBy>
  <cp:revision>173</cp:revision>
  <cp:lastPrinted>2023-01-07T14:49:20Z</cp:lastPrinted>
  <dcterms:created xsi:type="dcterms:W3CDTF">2015-04-14T15:21:28Z</dcterms:created>
  <dcterms:modified xsi:type="dcterms:W3CDTF">2023-01-31T17:10:12Z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