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69" r:id="rId7"/>
    <p:sldId id="258" r:id="rId8"/>
    <p:sldId id="259" r:id="rId9"/>
    <p:sldId id="260" r:id="rId10"/>
    <p:sldId id="261" r:id="rId11"/>
    <p:sldId id="262" r:id="rId12"/>
    <p:sldId id="263" r:id="rId13"/>
    <p:sldId id="264" r:id="rId14"/>
    <p:sldId id="265" r:id="rId15"/>
    <p:sldId id="266" r:id="rId16"/>
    <p:sldId id="267" r:id="rId17"/>
    <p:sldId id="268"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6C4328-44BF-4349-AC9C-D4C70A138C2B}" v="220" dt="2025-11-16T21:47:51.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E0626-33C1-475F-BCBF-33B8CB3CA89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40E99D-6041-4A77-8C5D-B05FB4E5C12E}">
      <dgm:prSet/>
      <dgm:spPr/>
      <dgm:t>
        <a:bodyPr/>
        <a:lstStyle/>
        <a:p>
          <a:r>
            <a:rPr lang="en-GB"/>
            <a:t>Developmental psychology</a:t>
          </a:r>
          <a:endParaRPr lang="en-US"/>
        </a:p>
      </dgm:t>
    </dgm:pt>
    <dgm:pt modelId="{BC5C5955-E0D3-4B0E-A2AB-7834149B2134}" type="parTrans" cxnId="{DE21682F-5EBC-4132-B384-C9048C328A0B}">
      <dgm:prSet/>
      <dgm:spPr/>
      <dgm:t>
        <a:bodyPr/>
        <a:lstStyle/>
        <a:p>
          <a:endParaRPr lang="en-US"/>
        </a:p>
      </dgm:t>
    </dgm:pt>
    <dgm:pt modelId="{7D78D008-9D5C-4CB4-9043-8ED422F7ECE1}" type="sibTrans" cxnId="{DE21682F-5EBC-4132-B384-C9048C328A0B}">
      <dgm:prSet/>
      <dgm:spPr/>
      <dgm:t>
        <a:bodyPr/>
        <a:lstStyle/>
        <a:p>
          <a:endParaRPr lang="en-US"/>
        </a:p>
      </dgm:t>
    </dgm:pt>
    <dgm:pt modelId="{E9D3E0DB-A643-40B1-989E-C1469191B28B}">
      <dgm:prSet/>
      <dgm:spPr/>
      <dgm:t>
        <a:bodyPr/>
        <a:lstStyle/>
        <a:p>
          <a:r>
            <a:rPr lang="en-GB"/>
            <a:t>Case study </a:t>
          </a:r>
          <a:endParaRPr lang="en-US"/>
        </a:p>
      </dgm:t>
    </dgm:pt>
    <dgm:pt modelId="{1E826896-B3F8-44A2-881D-E31736B37E11}" type="parTrans" cxnId="{B1C8F275-2187-4401-9CDE-EE123E726636}">
      <dgm:prSet/>
      <dgm:spPr/>
      <dgm:t>
        <a:bodyPr/>
        <a:lstStyle/>
        <a:p>
          <a:endParaRPr lang="en-US"/>
        </a:p>
      </dgm:t>
    </dgm:pt>
    <dgm:pt modelId="{F5AB4543-D71E-44FE-B6B5-3B06DCE59F60}" type="sibTrans" cxnId="{B1C8F275-2187-4401-9CDE-EE123E726636}">
      <dgm:prSet/>
      <dgm:spPr/>
      <dgm:t>
        <a:bodyPr/>
        <a:lstStyle/>
        <a:p>
          <a:endParaRPr lang="en-US"/>
        </a:p>
      </dgm:t>
    </dgm:pt>
    <dgm:pt modelId="{7E599A89-3864-4D7D-8EB3-1BE8913811E7}">
      <dgm:prSet/>
      <dgm:spPr/>
      <dgm:t>
        <a:bodyPr/>
        <a:lstStyle/>
        <a:p>
          <a:r>
            <a:rPr lang="en-GB"/>
            <a:t>PIES</a:t>
          </a:r>
          <a:endParaRPr lang="en-US"/>
        </a:p>
      </dgm:t>
    </dgm:pt>
    <dgm:pt modelId="{BF7DC276-7AC3-4AFD-B870-EA1E6958B2B5}" type="parTrans" cxnId="{6CA6CED5-2541-44B6-BF77-7E4E46A2B2E3}">
      <dgm:prSet/>
      <dgm:spPr/>
      <dgm:t>
        <a:bodyPr/>
        <a:lstStyle/>
        <a:p>
          <a:endParaRPr lang="en-US"/>
        </a:p>
      </dgm:t>
    </dgm:pt>
    <dgm:pt modelId="{BC9C889E-C7D6-48F7-B958-92C21EF6493B}" type="sibTrans" cxnId="{6CA6CED5-2541-44B6-BF77-7E4E46A2B2E3}">
      <dgm:prSet/>
      <dgm:spPr/>
      <dgm:t>
        <a:bodyPr/>
        <a:lstStyle/>
        <a:p>
          <a:endParaRPr lang="en-US"/>
        </a:p>
      </dgm:t>
    </dgm:pt>
    <dgm:pt modelId="{8DA76B90-1F7B-46EE-8CE8-0474BC465B90}">
      <dgm:prSet/>
      <dgm:spPr/>
      <dgm:t>
        <a:bodyPr/>
        <a:lstStyle/>
        <a:p>
          <a:r>
            <a:rPr lang="en-GB"/>
            <a:t>Theory’s background</a:t>
          </a:r>
          <a:endParaRPr lang="en-US"/>
        </a:p>
      </dgm:t>
    </dgm:pt>
    <dgm:pt modelId="{B570B8A9-2E01-4E21-BBCA-B5E010D123F8}" type="parTrans" cxnId="{6D7846B1-F274-4DC8-ADA9-B2B6DF7167A8}">
      <dgm:prSet/>
      <dgm:spPr/>
      <dgm:t>
        <a:bodyPr/>
        <a:lstStyle/>
        <a:p>
          <a:endParaRPr lang="en-US"/>
        </a:p>
      </dgm:t>
    </dgm:pt>
    <dgm:pt modelId="{582030DA-E8DB-4BCC-81BE-0DD5A55F3714}" type="sibTrans" cxnId="{6D7846B1-F274-4DC8-ADA9-B2B6DF7167A8}">
      <dgm:prSet/>
      <dgm:spPr/>
      <dgm:t>
        <a:bodyPr/>
        <a:lstStyle/>
        <a:p>
          <a:endParaRPr lang="en-US"/>
        </a:p>
      </dgm:t>
    </dgm:pt>
    <dgm:pt modelId="{08DEF868-887A-4543-A24E-7A5B86AD41F3}">
      <dgm:prSet/>
      <dgm:spPr/>
      <dgm:t>
        <a:bodyPr/>
        <a:lstStyle/>
        <a:p>
          <a:r>
            <a:rPr lang="en-GB"/>
            <a:t>Applying theory to case study</a:t>
          </a:r>
          <a:endParaRPr lang="en-US"/>
        </a:p>
      </dgm:t>
    </dgm:pt>
    <dgm:pt modelId="{1B678183-D2C2-4FE8-A74D-140B452027B8}" type="parTrans" cxnId="{7B32D88C-4E60-4F5D-8722-11FF82EC0F2E}">
      <dgm:prSet/>
      <dgm:spPr/>
      <dgm:t>
        <a:bodyPr/>
        <a:lstStyle/>
        <a:p>
          <a:endParaRPr lang="en-US"/>
        </a:p>
      </dgm:t>
    </dgm:pt>
    <dgm:pt modelId="{277F848B-92EC-4441-8F4C-C3F78B6B9EBF}" type="sibTrans" cxnId="{7B32D88C-4E60-4F5D-8722-11FF82EC0F2E}">
      <dgm:prSet/>
      <dgm:spPr/>
      <dgm:t>
        <a:bodyPr/>
        <a:lstStyle/>
        <a:p>
          <a:endParaRPr lang="en-US"/>
        </a:p>
      </dgm:t>
    </dgm:pt>
    <dgm:pt modelId="{B255F46C-959F-43DE-AD53-BE478D3C3230}">
      <dgm:prSet/>
      <dgm:spPr/>
      <dgm:t>
        <a:bodyPr/>
        <a:lstStyle/>
        <a:p>
          <a:r>
            <a:rPr lang="en-GB"/>
            <a:t>Nature and Nurture</a:t>
          </a:r>
          <a:endParaRPr lang="en-US"/>
        </a:p>
      </dgm:t>
    </dgm:pt>
    <dgm:pt modelId="{4A9F9CBC-E439-4185-BC24-76454B8A904C}" type="parTrans" cxnId="{B0BF88F0-F435-4C46-8BFC-CAB16EA16754}">
      <dgm:prSet/>
      <dgm:spPr/>
      <dgm:t>
        <a:bodyPr/>
        <a:lstStyle/>
        <a:p>
          <a:endParaRPr lang="en-US"/>
        </a:p>
      </dgm:t>
    </dgm:pt>
    <dgm:pt modelId="{55B99181-A7B4-4069-8510-3CB2934FA8A0}" type="sibTrans" cxnId="{B0BF88F0-F435-4C46-8BFC-CAB16EA16754}">
      <dgm:prSet/>
      <dgm:spPr/>
      <dgm:t>
        <a:bodyPr/>
        <a:lstStyle/>
        <a:p>
          <a:endParaRPr lang="en-US"/>
        </a:p>
      </dgm:t>
    </dgm:pt>
    <dgm:pt modelId="{1C1A791E-D1B4-4378-A0D7-43EFB63507BC}">
      <dgm:prSet/>
      <dgm:spPr/>
      <dgm:t>
        <a:bodyPr/>
        <a:lstStyle/>
        <a:p>
          <a:r>
            <a:rPr lang="en-GB"/>
            <a:t>Strengths and Weaknesses</a:t>
          </a:r>
          <a:endParaRPr lang="en-US"/>
        </a:p>
      </dgm:t>
    </dgm:pt>
    <dgm:pt modelId="{A7E05F72-2F4C-48E0-ADE1-2CF282B87691}" type="parTrans" cxnId="{4D5F60B6-1838-4952-BCBB-4C8C25DEF9DE}">
      <dgm:prSet/>
      <dgm:spPr/>
      <dgm:t>
        <a:bodyPr/>
        <a:lstStyle/>
        <a:p>
          <a:endParaRPr lang="en-US"/>
        </a:p>
      </dgm:t>
    </dgm:pt>
    <dgm:pt modelId="{A6311279-18BC-427B-99CB-C999AE96E2C3}" type="sibTrans" cxnId="{4D5F60B6-1838-4952-BCBB-4C8C25DEF9DE}">
      <dgm:prSet/>
      <dgm:spPr/>
      <dgm:t>
        <a:bodyPr/>
        <a:lstStyle/>
        <a:p>
          <a:endParaRPr lang="en-US"/>
        </a:p>
      </dgm:t>
    </dgm:pt>
    <dgm:pt modelId="{3AA64525-9D91-4E92-90EC-411A35AD3505}">
      <dgm:prSet/>
      <dgm:spPr/>
      <dgm:t>
        <a:bodyPr/>
        <a:lstStyle/>
        <a:p>
          <a:r>
            <a:rPr lang="en-GB"/>
            <a:t>Conclusion</a:t>
          </a:r>
          <a:endParaRPr lang="en-US"/>
        </a:p>
      </dgm:t>
    </dgm:pt>
    <dgm:pt modelId="{5CE86AF9-D61D-4AC4-BE74-C3B74974DFC3}" type="parTrans" cxnId="{90F1DA19-3587-4EA0-B4D7-3EC520E3FE0B}">
      <dgm:prSet/>
      <dgm:spPr/>
      <dgm:t>
        <a:bodyPr/>
        <a:lstStyle/>
        <a:p>
          <a:endParaRPr lang="en-US"/>
        </a:p>
      </dgm:t>
    </dgm:pt>
    <dgm:pt modelId="{B5C9D36A-B0A9-4013-9849-ABF5463BA00E}" type="sibTrans" cxnId="{90F1DA19-3587-4EA0-B4D7-3EC520E3FE0B}">
      <dgm:prSet/>
      <dgm:spPr/>
      <dgm:t>
        <a:bodyPr/>
        <a:lstStyle/>
        <a:p>
          <a:endParaRPr lang="en-US"/>
        </a:p>
      </dgm:t>
    </dgm:pt>
    <dgm:pt modelId="{F4BDAF66-3985-44E2-9AC9-4B4606A24DEA}">
      <dgm:prSet/>
      <dgm:spPr/>
      <dgm:t>
        <a:bodyPr/>
        <a:lstStyle/>
        <a:p>
          <a:r>
            <a:rPr lang="en-GB"/>
            <a:t>Reference list</a:t>
          </a:r>
          <a:endParaRPr lang="en-US"/>
        </a:p>
      </dgm:t>
    </dgm:pt>
    <dgm:pt modelId="{80C581C0-7196-4191-9109-32D4218AA19C}" type="parTrans" cxnId="{23D13EF1-ADCD-48F5-B3A1-A54A4FCE51A2}">
      <dgm:prSet/>
      <dgm:spPr/>
      <dgm:t>
        <a:bodyPr/>
        <a:lstStyle/>
        <a:p>
          <a:endParaRPr lang="en-US"/>
        </a:p>
      </dgm:t>
    </dgm:pt>
    <dgm:pt modelId="{07B58752-2075-4066-9A4C-FAF9ACA6D2EF}" type="sibTrans" cxnId="{23D13EF1-ADCD-48F5-B3A1-A54A4FCE51A2}">
      <dgm:prSet/>
      <dgm:spPr/>
      <dgm:t>
        <a:bodyPr/>
        <a:lstStyle/>
        <a:p>
          <a:endParaRPr lang="en-US"/>
        </a:p>
      </dgm:t>
    </dgm:pt>
    <dgm:pt modelId="{9C2035C6-1FD0-4C6A-BDC0-9179C250D2AA}" type="pres">
      <dgm:prSet presAssocID="{4DFE0626-33C1-475F-BCBF-33B8CB3CA890}" presName="linear" presStyleCnt="0">
        <dgm:presLayoutVars>
          <dgm:animLvl val="lvl"/>
          <dgm:resizeHandles val="exact"/>
        </dgm:presLayoutVars>
      </dgm:prSet>
      <dgm:spPr/>
    </dgm:pt>
    <dgm:pt modelId="{57EDB9F7-6B18-4836-8CCE-5DFD98A2567D}" type="pres">
      <dgm:prSet presAssocID="{F440E99D-6041-4A77-8C5D-B05FB4E5C12E}" presName="parentText" presStyleLbl="node1" presStyleIdx="0" presStyleCnt="9">
        <dgm:presLayoutVars>
          <dgm:chMax val="0"/>
          <dgm:bulletEnabled val="1"/>
        </dgm:presLayoutVars>
      </dgm:prSet>
      <dgm:spPr/>
    </dgm:pt>
    <dgm:pt modelId="{210224EB-400E-45E8-8AF7-D08970CA5420}" type="pres">
      <dgm:prSet presAssocID="{7D78D008-9D5C-4CB4-9043-8ED422F7ECE1}" presName="spacer" presStyleCnt="0"/>
      <dgm:spPr/>
    </dgm:pt>
    <dgm:pt modelId="{018FB289-1536-4AB9-98B7-F90E2DAD9D4B}" type="pres">
      <dgm:prSet presAssocID="{E9D3E0DB-A643-40B1-989E-C1469191B28B}" presName="parentText" presStyleLbl="node1" presStyleIdx="1" presStyleCnt="9">
        <dgm:presLayoutVars>
          <dgm:chMax val="0"/>
          <dgm:bulletEnabled val="1"/>
        </dgm:presLayoutVars>
      </dgm:prSet>
      <dgm:spPr/>
    </dgm:pt>
    <dgm:pt modelId="{FB5EC83F-B409-4383-B106-D0D5B521F292}" type="pres">
      <dgm:prSet presAssocID="{F5AB4543-D71E-44FE-B6B5-3B06DCE59F60}" presName="spacer" presStyleCnt="0"/>
      <dgm:spPr/>
    </dgm:pt>
    <dgm:pt modelId="{82E23CC5-7257-4348-B77E-5DB2CD8CB0C9}" type="pres">
      <dgm:prSet presAssocID="{7E599A89-3864-4D7D-8EB3-1BE8913811E7}" presName="parentText" presStyleLbl="node1" presStyleIdx="2" presStyleCnt="9">
        <dgm:presLayoutVars>
          <dgm:chMax val="0"/>
          <dgm:bulletEnabled val="1"/>
        </dgm:presLayoutVars>
      </dgm:prSet>
      <dgm:spPr/>
    </dgm:pt>
    <dgm:pt modelId="{5D2FFC54-C4AC-4252-960A-3BC2D744949A}" type="pres">
      <dgm:prSet presAssocID="{BC9C889E-C7D6-48F7-B958-92C21EF6493B}" presName="spacer" presStyleCnt="0"/>
      <dgm:spPr/>
    </dgm:pt>
    <dgm:pt modelId="{FEEF5145-7330-4E45-B810-3DCA48CD910F}" type="pres">
      <dgm:prSet presAssocID="{8DA76B90-1F7B-46EE-8CE8-0474BC465B90}" presName="parentText" presStyleLbl="node1" presStyleIdx="3" presStyleCnt="9">
        <dgm:presLayoutVars>
          <dgm:chMax val="0"/>
          <dgm:bulletEnabled val="1"/>
        </dgm:presLayoutVars>
      </dgm:prSet>
      <dgm:spPr/>
    </dgm:pt>
    <dgm:pt modelId="{F49CDDE5-2547-4645-AE02-0487CBA0C24B}" type="pres">
      <dgm:prSet presAssocID="{582030DA-E8DB-4BCC-81BE-0DD5A55F3714}" presName="spacer" presStyleCnt="0"/>
      <dgm:spPr/>
    </dgm:pt>
    <dgm:pt modelId="{BB708733-4846-458F-A612-6E8B568339D6}" type="pres">
      <dgm:prSet presAssocID="{08DEF868-887A-4543-A24E-7A5B86AD41F3}" presName="parentText" presStyleLbl="node1" presStyleIdx="4" presStyleCnt="9">
        <dgm:presLayoutVars>
          <dgm:chMax val="0"/>
          <dgm:bulletEnabled val="1"/>
        </dgm:presLayoutVars>
      </dgm:prSet>
      <dgm:spPr/>
    </dgm:pt>
    <dgm:pt modelId="{FC3240A6-1BA7-4274-8CC4-0BE66211DBA6}" type="pres">
      <dgm:prSet presAssocID="{277F848B-92EC-4441-8F4C-C3F78B6B9EBF}" presName="spacer" presStyleCnt="0"/>
      <dgm:spPr/>
    </dgm:pt>
    <dgm:pt modelId="{0030DCBE-E87A-4001-87AF-E5D55FC1FF8C}" type="pres">
      <dgm:prSet presAssocID="{B255F46C-959F-43DE-AD53-BE478D3C3230}" presName="parentText" presStyleLbl="node1" presStyleIdx="5" presStyleCnt="9">
        <dgm:presLayoutVars>
          <dgm:chMax val="0"/>
          <dgm:bulletEnabled val="1"/>
        </dgm:presLayoutVars>
      </dgm:prSet>
      <dgm:spPr/>
    </dgm:pt>
    <dgm:pt modelId="{7CE1C568-A06F-402E-AA81-66C2B8C732D3}" type="pres">
      <dgm:prSet presAssocID="{55B99181-A7B4-4069-8510-3CB2934FA8A0}" presName="spacer" presStyleCnt="0"/>
      <dgm:spPr/>
    </dgm:pt>
    <dgm:pt modelId="{04C89A37-D107-4C88-8FE5-8041822AB78B}" type="pres">
      <dgm:prSet presAssocID="{1C1A791E-D1B4-4378-A0D7-43EFB63507BC}" presName="parentText" presStyleLbl="node1" presStyleIdx="6" presStyleCnt="9">
        <dgm:presLayoutVars>
          <dgm:chMax val="0"/>
          <dgm:bulletEnabled val="1"/>
        </dgm:presLayoutVars>
      </dgm:prSet>
      <dgm:spPr/>
    </dgm:pt>
    <dgm:pt modelId="{2CA66923-4B40-4CEE-B97B-BAB816C62731}" type="pres">
      <dgm:prSet presAssocID="{A6311279-18BC-427B-99CB-C999AE96E2C3}" presName="spacer" presStyleCnt="0"/>
      <dgm:spPr/>
    </dgm:pt>
    <dgm:pt modelId="{25FABDFA-0F8E-4EC1-B098-B987A23147DB}" type="pres">
      <dgm:prSet presAssocID="{3AA64525-9D91-4E92-90EC-411A35AD3505}" presName="parentText" presStyleLbl="node1" presStyleIdx="7" presStyleCnt="9">
        <dgm:presLayoutVars>
          <dgm:chMax val="0"/>
          <dgm:bulletEnabled val="1"/>
        </dgm:presLayoutVars>
      </dgm:prSet>
      <dgm:spPr/>
    </dgm:pt>
    <dgm:pt modelId="{30F27257-DEDE-4295-8DFF-C8BEAFBC6342}" type="pres">
      <dgm:prSet presAssocID="{B5C9D36A-B0A9-4013-9849-ABF5463BA00E}" presName="spacer" presStyleCnt="0"/>
      <dgm:spPr/>
    </dgm:pt>
    <dgm:pt modelId="{4383C841-4FED-4DBA-AA93-CD2C8D2B3605}" type="pres">
      <dgm:prSet presAssocID="{F4BDAF66-3985-44E2-9AC9-4B4606A24DEA}" presName="parentText" presStyleLbl="node1" presStyleIdx="8" presStyleCnt="9">
        <dgm:presLayoutVars>
          <dgm:chMax val="0"/>
          <dgm:bulletEnabled val="1"/>
        </dgm:presLayoutVars>
      </dgm:prSet>
      <dgm:spPr/>
    </dgm:pt>
  </dgm:ptLst>
  <dgm:cxnLst>
    <dgm:cxn modelId="{5EE8D402-CD5B-413F-95A5-90A57EB499FB}" type="presOf" srcId="{B255F46C-959F-43DE-AD53-BE478D3C3230}" destId="{0030DCBE-E87A-4001-87AF-E5D55FC1FF8C}" srcOrd="0" destOrd="0" presId="urn:microsoft.com/office/officeart/2005/8/layout/vList2"/>
    <dgm:cxn modelId="{90F1DA19-3587-4EA0-B4D7-3EC520E3FE0B}" srcId="{4DFE0626-33C1-475F-BCBF-33B8CB3CA890}" destId="{3AA64525-9D91-4E92-90EC-411A35AD3505}" srcOrd="7" destOrd="0" parTransId="{5CE86AF9-D61D-4AC4-BE74-C3B74974DFC3}" sibTransId="{B5C9D36A-B0A9-4013-9849-ABF5463BA00E}"/>
    <dgm:cxn modelId="{DE21682F-5EBC-4132-B384-C9048C328A0B}" srcId="{4DFE0626-33C1-475F-BCBF-33B8CB3CA890}" destId="{F440E99D-6041-4A77-8C5D-B05FB4E5C12E}" srcOrd="0" destOrd="0" parTransId="{BC5C5955-E0D3-4B0E-A2AB-7834149B2134}" sibTransId="{7D78D008-9D5C-4CB4-9043-8ED422F7ECE1}"/>
    <dgm:cxn modelId="{3005D533-3218-418C-BAC4-D71DD77BA718}" type="presOf" srcId="{4DFE0626-33C1-475F-BCBF-33B8CB3CA890}" destId="{9C2035C6-1FD0-4C6A-BDC0-9179C250D2AA}" srcOrd="0" destOrd="0" presId="urn:microsoft.com/office/officeart/2005/8/layout/vList2"/>
    <dgm:cxn modelId="{6B7A0F6A-08FE-4363-8277-B8CA79D37D28}" type="presOf" srcId="{E9D3E0DB-A643-40B1-989E-C1469191B28B}" destId="{018FB289-1536-4AB9-98B7-F90E2DAD9D4B}" srcOrd="0" destOrd="0" presId="urn:microsoft.com/office/officeart/2005/8/layout/vList2"/>
    <dgm:cxn modelId="{9A14896B-208D-41E1-962F-8B92920ECBFD}" type="presOf" srcId="{08DEF868-887A-4543-A24E-7A5B86AD41F3}" destId="{BB708733-4846-458F-A612-6E8B568339D6}" srcOrd="0" destOrd="0" presId="urn:microsoft.com/office/officeart/2005/8/layout/vList2"/>
    <dgm:cxn modelId="{3C0F4355-AA59-4EE0-A3BA-ED7D869DE2CF}" type="presOf" srcId="{1C1A791E-D1B4-4378-A0D7-43EFB63507BC}" destId="{04C89A37-D107-4C88-8FE5-8041822AB78B}" srcOrd="0" destOrd="0" presId="urn:microsoft.com/office/officeart/2005/8/layout/vList2"/>
    <dgm:cxn modelId="{B1C8F275-2187-4401-9CDE-EE123E726636}" srcId="{4DFE0626-33C1-475F-BCBF-33B8CB3CA890}" destId="{E9D3E0DB-A643-40B1-989E-C1469191B28B}" srcOrd="1" destOrd="0" parTransId="{1E826896-B3F8-44A2-881D-E31736B37E11}" sibTransId="{F5AB4543-D71E-44FE-B6B5-3B06DCE59F60}"/>
    <dgm:cxn modelId="{7B32D88C-4E60-4F5D-8722-11FF82EC0F2E}" srcId="{4DFE0626-33C1-475F-BCBF-33B8CB3CA890}" destId="{08DEF868-887A-4543-A24E-7A5B86AD41F3}" srcOrd="4" destOrd="0" parTransId="{1B678183-D2C2-4FE8-A74D-140B452027B8}" sibTransId="{277F848B-92EC-4441-8F4C-C3F78B6B9EBF}"/>
    <dgm:cxn modelId="{BA256793-8BF4-4F7B-AF48-2BF93F10ADC5}" type="presOf" srcId="{7E599A89-3864-4D7D-8EB3-1BE8913811E7}" destId="{82E23CC5-7257-4348-B77E-5DB2CD8CB0C9}" srcOrd="0" destOrd="0" presId="urn:microsoft.com/office/officeart/2005/8/layout/vList2"/>
    <dgm:cxn modelId="{B011CDA1-BA81-4F77-AB2B-599A2D746705}" type="presOf" srcId="{F4BDAF66-3985-44E2-9AC9-4B4606A24DEA}" destId="{4383C841-4FED-4DBA-AA93-CD2C8D2B3605}" srcOrd="0" destOrd="0" presId="urn:microsoft.com/office/officeart/2005/8/layout/vList2"/>
    <dgm:cxn modelId="{EAD697AB-DBF2-4AA7-9707-9D337C964221}" type="presOf" srcId="{8DA76B90-1F7B-46EE-8CE8-0474BC465B90}" destId="{FEEF5145-7330-4E45-B810-3DCA48CD910F}" srcOrd="0" destOrd="0" presId="urn:microsoft.com/office/officeart/2005/8/layout/vList2"/>
    <dgm:cxn modelId="{6D7846B1-F274-4DC8-ADA9-B2B6DF7167A8}" srcId="{4DFE0626-33C1-475F-BCBF-33B8CB3CA890}" destId="{8DA76B90-1F7B-46EE-8CE8-0474BC465B90}" srcOrd="3" destOrd="0" parTransId="{B570B8A9-2E01-4E21-BBCA-B5E010D123F8}" sibTransId="{582030DA-E8DB-4BCC-81BE-0DD5A55F3714}"/>
    <dgm:cxn modelId="{4D5F60B6-1838-4952-BCBB-4C8C25DEF9DE}" srcId="{4DFE0626-33C1-475F-BCBF-33B8CB3CA890}" destId="{1C1A791E-D1B4-4378-A0D7-43EFB63507BC}" srcOrd="6" destOrd="0" parTransId="{A7E05F72-2F4C-48E0-ADE1-2CF282B87691}" sibTransId="{A6311279-18BC-427B-99CB-C999AE96E2C3}"/>
    <dgm:cxn modelId="{6CA6CED5-2541-44B6-BF77-7E4E46A2B2E3}" srcId="{4DFE0626-33C1-475F-BCBF-33B8CB3CA890}" destId="{7E599A89-3864-4D7D-8EB3-1BE8913811E7}" srcOrd="2" destOrd="0" parTransId="{BF7DC276-7AC3-4AFD-B870-EA1E6958B2B5}" sibTransId="{BC9C889E-C7D6-48F7-B958-92C21EF6493B}"/>
    <dgm:cxn modelId="{9BE9B4ED-6989-4A95-8D12-59EEA1F99E26}" type="presOf" srcId="{3AA64525-9D91-4E92-90EC-411A35AD3505}" destId="{25FABDFA-0F8E-4EC1-B098-B987A23147DB}" srcOrd="0" destOrd="0" presId="urn:microsoft.com/office/officeart/2005/8/layout/vList2"/>
    <dgm:cxn modelId="{B0BF88F0-F435-4C46-8BFC-CAB16EA16754}" srcId="{4DFE0626-33C1-475F-BCBF-33B8CB3CA890}" destId="{B255F46C-959F-43DE-AD53-BE478D3C3230}" srcOrd="5" destOrd="0" parTransId="{4A9F9CBC-E439-4185-BC24-76454B8A904C}" sibTransId="{55B99181-A7B4-4069-8510-3CB2934FA8A0}"/>
    <dgm:cxn modelId="{23D13EF1-ADCD-48F5-B3A1-A54A4FCE51A2}" srcId="{4DFE0626-33C1-475F-BCBF-33B8CB3CA890}" destId="{F4BDAF66-3985-44E2-9AC9-4B4606A24DEA}" srcOrd="8" destOrd="0" parTransId="{80C581C0-7196-4191-9109-32D4218AA19C}" sibTransId="{07B58752-2075-4066-9A4C-FAF9ACA6D2EF}"/>
    <dgm:cxn modelId="{6C323BF4-B174-433F-A752-B6215B64A66F}" type="presOf" srcId="{F440E99D-6041-4A77-8C5D-B05FB4E5C12E}" destId="{57EDB9F7-6B18-4836-8CCE-5DFD98A2567D}" srcOrd="0" destOrd="0" presId="urn:microsoft.com/office/officeart/2005/8/layout/vList2"/>
    <dgm:cxn modelId="{4F6998F1-3EEE-4336-B3AA-628203C3856B}" type="presParOf" srcId="{9C2035C6-1FD0-4C6A-BDC0-9179C250D2AA}" destId="{57EDB9F7-6B18-4836-8CCE-5DFD98A2567D}" srcOrd="0" destOrd="0" presId="urn:microsoft.com/office/officeart/2005/8/layout/vList2"/>
    <dgm:cxn modelId="{0F00C0F2-5DFB-4AA6-8F37-D05582213334}" type="presParOf" srcId="{9C2035C6-1FD0-4C6A-BDC0-9179C250D2AA}" destId="{210224EB-400E-45E8-8AF7-D08970CA5420}" srcOrd="1" destOrd="0" presId="urn:microsoft.com/office/officeart/2005/8/layout/vList2"/>
    <dgm:cxn modelId="{484503B3-60F8-4E7F-A765-8D20FC270B59}" type="presParOf" srcId="{9C2035C6-1FD0-4C6A-BDC0-9179C250D2AA}" destId="{018FB289-1536-4AB9-98B7-F90E2DAD9D4B}" srcOrd="2" destOrd="0" presId="urn:microsoft.com/office/officeart/2005/8/layout/vList2"/>
    <dgm:cxn modelId="{A785358B-B4E5-49E5-955F-78927ACFA0DD}" type="presParOf" srcId="{9C2035C6-1FD0-4C6A-BDC0-9179C250D2AA}" destId="{FB5EC83F-B409-4383-B106-D0D5B521F292}" srcOrd="3" destOrd="0" presId="urn:microsoft.com/office/officeart/2005/8/layout/vList2"/>
    <dgm:cxn modelId="{85ABBF52-C7E4-4895-A816-8FCF463DEAE3}" type="presParOf" srcId="{9C2035C6-1FD0-4C6A-BDC0-9179C250D2AA}" destId="{82E23CC5-7257-4348-B77E-5DB2CD8CB0C9}" srcOrd="4" destOrd="0" presId="urn:microsoft.com/office/officeart/2005/8/layout/vList2"/>
    <dgm:cxn modelId="{BC0A92C9-9951-4EFF-9710-6F25BC508B0E}" type="presParOf" srcId="{9C2035C6-1FD0-4C6A-BDC0-9179C250D2AA}" destId="{5D2FFC54-C4AC-4252-960A-3BC2D744949A}" srcOrd="5" destOrd="0" presId="urn:microsoft.com/office/officeart/2005/8/layout/vList2"/>
    <dgm:cxn modelId="{837409D2-F1B0-4180-B850-FECB8D0F8E13}" type="presParOf" srcId="{9C2035C6-1FD0-4C6A-BDC0-9179C250D2AA}" destId="{FEEF5145-7330-4E45-B810-3DCA48CD910F}" srcOrd="6" destOrd="0" presId="urn:microsoft.com/office/officeart/2005/8/layout/vList2"/>
    <dgm:cxn modelId="{1CDD4DEE-A4AA-43B2-8755-4E40BCBF530C}" type="presParOf" srcId="{9C2035C6-1FD0-4C6A-BDC0-9179C250D2AA}" destId="{F49CDDE5-2547-4645-AE02-0487CBA0C24B}" srcOrd="7" destOrd="0" presId="urn:microsoft.com/office/officeart/2005/8/layout/vList2"/>
    <dgm:cxn modelId="{F6BB6DE3-A302-444B-B805-93CA94D3F301}" type="presParOf" srcId="{9C2035C6-1FD0-4C6A-BDC0-9179C250D2AA}" destId="{BB708733-4846-458F-A612-6E8B568339D6}" srcOrd="8" destOrd="0" presId="urn:microsoft.com/office/officeart/2005/8/layout/vList2"/>
    <dgm:cxn modelId="{C74EF925-F4A0-4D1A-8F52-894841ECADAF}" type="presParOf" srcId="{9C2035C6-1FD0-4C6A-BDC0-9179C250D2AA}" destId="{FC3240A6-1BA7-4274-8CC4-0BE66211DBA6}" srcOrd="9" destOrd="0" presId="urn:microsoft.com/office/officeart/2005/8/layout/vList2"/>
    <dgm:cxn modelId="{0F7B96DA-8013-426C-A23C-6945611E4072}" type="presParOf" srcId="{9C2035C6-1FD0-4C6A-BDC0-9179C250D2AA}" destId="{0030DCBE-E87A-4001-87AF-E5D55FC1FF8C}" srcOrd="10" destOrd="0" presId="urn:microsoft.com/office/officeart/2005/8/layout/vList2"/>
    <dgm:cxn modelId="{096DD4B4-48E8-4DB1-854E-55E09709583C}" type="presParOf" srcId="{9C2035C6-1FD0-4C6A-BDC0-9179C250D2AA}" destId="{7CE1C568-A06F-402E-AA81-66C2B8C732D3}" srcOrd="11" destOrd="0" presId="urn:microsoft.com/office/officeart/2005/8/layout/vList2"/>
    <dgm:cxn modelId="{57410547-93E2-42AF-AC72-3FE90DF1828A}" type="presParOf" srcId="{9C2035C6-1FD0-4C6A-BDC0-9179C250D2AA}" destId="{04C89A37-D107-4C88-8FE5-8041822AB78B}" srcOrd="12" destOrd="0" presId="urn:microsoft.com/office/officeart/2005/8/layout/vList2"/>
    <dgm:cxn modelId="{6A540CCC-5C21-4B7B-B242-C5A00660607A}" type="presParOf" srcId="{9C2035C6-1FD0-4C6A-BDC0-9179C250D2AA}" destId="{2CA66923-4B40-4CEE-B97B-BAB816C62731}" srcOrd="13" destOrd="0" presId="urn:microsoft.com/office/officeart/2005/8/layout/vList2"/>
    <dgm:cxn modelId="{BA412BF5-552F-4FC8-9C6A-88FDD5258B6E}" type="presParOf" srcId="{9C2035C6-1FD0-4C6A-BDC0-9179C250D2AA}" destId="{25FABDFA-0F8E-4EC1-B098-B987A23147DB}" srcOrd="14" destOrd="0" presId="urn:microsoft.com/office/officeart/2005/8/layout/vList2"/>
    <dgm:cxn modelId="{D1015F1A-F4E2-454A-B172-9187EBC18781}" type="presParOf" srcId="{9C2035C6-1FD0-4C6A-BDC0-9179C250D2AA}" destId="{30F27257-DEDE-4295-8DFF-C8BEAFBC6342}" srcOrd="15" destOrd="0" presId="urn:microsoft.com/office/officeart/2005/8/layout/vList2"/>
    <dgm:cxn modelId="{D077A104-769F-4F33-88D1-F7D916671703}" type="presParOf" srcId="{9C2035C6-1FD0-4C6A-BDC0-9179C250D2AA}" destId="{4383C841-4FED-4DBA-AA93-CD2C8D2B360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BE5CBB-64E2-4611-9BFE-253469661DB1}"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FACB6BA-1060-4D37-9CF7-0A4D6FE2B702}">
      <dgm:prSet/>
      <dgm:spPr/>
      <dgm:t>
        <a:bodyPr/>
        <a:lstStyle/>
        <a:p>
          <a:pPr>
            <a:lnSpc>
              <a:spcPct val="100000"/>
            </a:lnSpc>
            <a:defRPr cap="all"/>
          </a:pPr>
          <a:r>
            <a:rPr lang="en-US"/>
            <a:t>Amira is a 3-year-old who recently joined the nursery. She displays anxiety at separation, limited verbal communication, and difficulty engaging in group play. </a:t>
          </a:r>
        </a:p>
      </dgm:t>
    </dgm:pt>
    <dgm:pt modelId="{1AF9C012-BBA3-448D-BA76-B8C96860AB7C}" type="parTrans" cxnId="{2673DE4B-910E-431D-ADAB-00C01808CE09}">
      <dgm:prSet/>
      <dgm:spPr/>
      <dgm:t>
        <a:bodyPr/>
        <a:lstStyle/>
        <a:p>
          <a:endParaRPr lang="en-US"/>
        </a:p>
      </dgm:t>
    </dgm:pt>
    <dgm:pt modelId="{84B55A58-C180-4612-9E7A-4C5E51EBBE0D}" type="sibTrans" cxnId="{2673DE4B-910E-431D-ADAB-00C01808CE09}">
      <dgm:prSet/>
      <dgm:spPr/>
      <dgm:t>
        <a:bodyPr/>
        <a:lstStyle/>
        <a:p>
          <a:endParaRPr lang="en-US"/>
        </a:p>
      </dgm:t>
    </dgm:pt>
    <dgm:pt modelId="{3D9604AD-3891-493A-94CE-3047ACFCD280}">
      <dgm:prSet/>
      <dgm:spPr/>
      <dgm:t>
        <a:bodyPr/>
        <a:lstStyle/>
        <a:p>
          <a:pPr>
            <a:lnSpc>
              <a:spcPct val="100000"/>
            </a:lnSpc>
            <a:defRPr cap="all"/>
          </a:pPr>
          <a:r>
            <a:rPr lang="en-US" dirty="0">
              <a:solidFill>
                <a:srgbClr val="00B050"/>
              </a:solidFill>
            </a:rPr>
            <a:t>These</a:t>
          </a:r>
          <a:r>
            <a:rPr lang="en-GB" dirty="0">
              <a:solidFill>
                <a:srgbClr val="00B050"/>
              </a:solidFill>
            </a:rPr>
            <a:t> three</a:t>
          </a:r>
          <a:r>
            <a:rPr lang="en-US" dirty="0">
              <a:solidFill>
                <a:srgbClr val="00B050"/>
              </a:solidFill>
            </a:rPr>
            <a:t> behaviors suggest she may be struggling with emotional regulation, confidence, and social interaction. </a:t>
          </a:r>
        </a:p>
      </dgm:t>
    </dgm:pt>
    <dgm:pt modelId="{F197BFF2-451F-436A-8FF1-2FCB715CB541}" type="parTrans" cxnId="{4CD01BAA-0170-44A3-9BB1-848A86AFF2A3}">
      <dgm:prSet/>
      <dgm:spPr/>
      <dgm:t>
        <a:bodyPr/>
        <a:lstStyle/>
        <a:p>
          <a:endParaRPr lang="en-US"/>
        </a:p>
      </dgm:t>
    </dgm:pt>
    <dgm:pt modelId="{CA1FC563-99BB-418E-8B61-382307078299}" type="sibTrans" cxnId="{4CD01BAA-0170-44A3-9BB1-848A86AFF2A3}">
      <dgm:prSet/>
      <dgm:spPr/>
      <dgm:t>
        <a:bodyPr/>
        <a:lstStyle/>
        <a:p>
          <a:endParaRPr lang="en-US"/>
        </a:p>
      </dgm:t>
    </dgm:pt>
    <dgm:pt modelId="{76CC0C37-0921-4EB3-BAAA-4F426709B0B8}">
      <dgm:prSet/>
      <dgm:spPr/>
      <dgm:t>
        <a:bodyPr/>
        <a:lstStyle/>
        <a:p>
          <a:pPr>
            <a:lnSpc>
              <a:spcPct val="100000"/>
            </a:lnSpc>
            <a:defRPr cap="all"/>
          </a:pPr>
          <a:r>
            <a:rPr lang="en-US"/>
            <a:t>The goal is to support her adjustment and overall wellbeing.</a:t>
          </a:r>
        </a:p>
      </dgm:t>
    </dgm:pt>
    <dgm:pt modelId="{2693833F-401F-4BA8-85D0-FDDCDFC81A2B}" type="parTrans" cxnId="{9BF037D4-CFF9-4754-964E-FCB676BB21A0}">
      <dgm:prSet/>
      <dgm:spPr/>
      <dgm:t>
        <a:bodyPr/>
        <a:lstStyle/>
        <a:p>
          <a:endParaRPr lang="en-US"/>
        </a:p>
      </dgm:t>
    </dgm:pt>
    <dgm:pt modelId="{C42C496D-0624-4CCB-814A-EDC78B0754C3}" type="sibTrans" cxnId="{9BF037D4-CFF9-4754-964E-FCB676BB21A0}">
      <dgm:prSet/>
      <dgm:spPr/>
      <dgm:t>
        <a:bodyPr/>
        <a:lstStyle/>
        <a:p>
          <a:endParaRPr lang="en-US"/>
        </a:p>
      </dgm:t>
    </dgm:pt>
    <dgm:pt modelId="{1A9591A7-9A3E-4FF9-91EC-24F081E35FC0}" type="pres">
      <dgm:prSet presAssocID="{6CBE5CBB-64E2-4611-9BFE-253469661DB1}" presName="root" presStyleCnt="0">
        <dgm:presLayoutVars>
          <dgm:dir/>
          <dgm:resizeHandles val="exact"/>
        </dgm:presLayoutVars>
      </dgm:prSet>
      <dgm:spPr/>
    </dgm:pt>
    <dgm:pt modelId="{3FAA9E6B-C044-4013-8C4C-EF8530810D5B}" type="pres">
      <dgm:prSet presAssocID="{AFACB6BA-1060-4D37-9CF7-0A4D6FE2B702}" presName="compNode" presStyleCnt="0"/>
      <dgm:spPr/>
    </dgm:pt>
    <dgm:pt modelId="{A56D189D-46FB-422C-BA5F-1485EF3C5494}" type="pres">
      <dgm:prSet presAssocID="{AFACB6BA-1060-4D37-9CF7-0A4D6FE2B702}" presName="iconBgRect" presStyleLbl="bgShp" presStyleIdx="0" presStyleCnt="3"/>
      <dgm:spPr/>
    </dgm:pt>
    <dgm:pt modelId="{33E3D2A7-2520-4B96-9E5C-874526EFEB17}" type="pres">
      <dgm:prSet presAssocID="{AFACB6BA-1060-4D37-9CF7-0A4D6FE2B7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rent and Child"/>
        </a:ext>
      </dgm:extLst>
    </dgm:pt>
    <dgm:pt modelId="{61B5F190-1DAF-4CF6-8BCE-B832CBAC876D}" type="pres">
      <dgm:prSet presAssocID="{AFACB6BA-1060-4D37-9CF7-0A4D6FE2B702}" presName="spaceRect" presStyleCnt="0"/>
      <dgm:spPr/>
    </dgm:pt>
    <dgm:pt modelId="{1A009ABB-1164-40AD-B4F7-0517698A1BBA}" type="pres">
      <dgm:prSet presAssocID="{AFACB6BA-1060-4D37-9CF7-0A4D6FE2B702}" presName="textRect" presStyleLbl="revTx" presStyleIdx="0" presStyleCnt="3">
        <dgm:presLayoutVars>
          <dgm:chMax val="1"/>
          <dgm:chPref val="1"/>
        </dgm:presLayoutVars>
      </dgm:prSet>
      <dgm:spPr/>
    </dgm:pt>
    <dgm:pt modelId="{02254CAE-D249-4AAF-B196-492CC6D3ADBE}" type="pres">
      <dgm:prSet presAssocID="{84B55A58-C180-4612-9E7A-4C5E51EBBE0D}" presName="sibTrans" presStyleCnt="0"/>
      <dgm:spPr/>
    </dgm:pt>
    <dgm:pt modelId="{BAB09331-BCEA-4C08-9A6C-C0B0151395AC}" type="pres">
      <dgm:prSet presAssocID="{3D9604AD-3891-493A-94CE-3047ACFCD280}" presName="compNode" presStyleCnt="0"/>
      <dgm:spPr/>
    </dgm:pt>
    <dgm:pt modelId="{78C8137D-6E12-4BBA-B078-09331146F5A0}" type="pres">
      <dgm:prSet presAssocID="{3D9604AD-3891-493A-94CE-3047ACFCD280}" presName="iconBgRect" presStyleLbl="bgShp" presStyleIdx="1" presStyleCnt="3"/>
      <dgm:spPr>
        <a:solidFill>
          <a:srgbClr val="00B050"/>
        </a:solidFill>
      </dgm:spPr>
    </dgm:pt>
    <dgm:pt modelId="{0EA59490-A962-4D73-B925-E438634A7282}" type="pres">
      <dgm:prSet presAssocID="{3D9604AD-3891-493A-94CE-3047ACFCD280}"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Worried face with solid fill with solid fill"/>
        </a:ext>
      </dgm:extLst>
    </dgm:pt>
    <dgm:pt modelId="{575508D6-DFE8-4E0A-80B2-9C981E677EF8}" type="pres">
      <dgm:prSet presAssocID="{3D9604AD-3891-493A-94CE-3047ACFCD280}" presName="spaceRect" presStyleCnt="0"/>
      <dgm:spPr/>
    </dgm:pt>
    <dgm:pt modelId="{5709A7EE-16BB-4B74-BA92-E199FC7513E5}" type="pres">
      <dgm:prSet presAssocID="{3D9604AD-3891-493A-94CE-3047ACFCD280}" presName="textRect" presStyleLbl="revTx" presStyleIdx="1" presStyleCnt="3">
        <dgm:presLayoutVars>
          <dgm:chMax val="1"/>
          <dgm:chPref val="1"/>
        </dgm:presLayoutVars>
      </dgm:prSet>
      <dgm:spPr/>
    </dgm:pt>
    <dgm:pt modelId="{B48A28DD-650E-41DB-B5CB-F5ABEBA88B32}" type="pres">
      <dgm:prSet presAssocID="{CA1FC563-99BB-418E-8B61-382307078299}" presName="sibTrans" presStyleCnt="0"/>
      <dgm:spPr/>
    </dgm:pt>
    <dgm:pt modelId="{59BDD9C2-A70C-476E-AD04-FBCF6F42DB07}" type="pres">
      <dgm:prSet presAssocID="{76CC0C37-0921-4EB3-BAAA-4F426709B0B8}" presName="compNode" presStyleCnt="0"/>
      <dgm:spPr/>
    </dgm:pt>
    <dgm:pt modelId="{D3E2ADF8-6B6E-49BB-AB0E-9E174E4E3E7A}" type="pres">
      <dgm:prSet presAssocID="{76CC0C37-0921-4EB3-BAAA-4F426709B0B8}" presName="iconBgRect" presStyleLbl="bgShp" presStyleIdx="2" presStyleCnt="3"/>
      <dgm:spPr/>
    </dgm:pt>
    <dgm:pt modelId="{1E028C37-5181-4D12-A22A-C0D5E4D77157}" type="pres">
      <dgm:prSet presAssocID="{76CC0C37-0921-4EB3-BAAA-4F426709B0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E9439ECD-D56D-4C56-8649-C2C566310050}" type="pres">
      <dgm:prSet presAssocID="{76CC0C37-0921-4EB3-BAAA-4F426709B0B8}" presName="spaceRect" presStyleCnt="0"/>
      <dgm:spPr/>
    </dgm:pt>
    <dgm:pt modelId="{7F05D55D-5769-4E79-BB3B-4EFF3617A995}" type="pres">
      <dgm:prSet presAssocID="{76CC0C37-0921-4EB3-BAAA-4F426709B0B8}" presName="textRect" presStyleLbl="revTx" presStyleIdx="2" presStyleCnt="3">
        <dgm:presLayoutVars>
          <dgm:chMax val="1"/>
          <dgm:chPref val="1"/>
        </dgm:presLayoutVars>
      </dgm:prSet>
      <dgm:spPr/>
    </dgm:pt>
  </dgm:ptLst>
  <dgm:cxnLst>
    <dgm:cxn modelId="{4B64752E-F82A-4B5E-BB23-71F5F186D2F1}" type="presOf" srcId="{AFACB6BA-1060-4D37-9CF7-0A4D6FE2B702}" destId="{1A009ABB-1164-40AD-B4F7-0517698A1BBA}" srcOrd="0" destOrd="0" presId="urn:microsoft.com/office/officeart/2018/5/layout/IconCircleLabelList"/>
    <dgm:cxn modelId="{2673DE4B-910E-431D-ADAB-00C01808CE09}" srcId="{6CBE5CBB-64E2-4611-9BFE-253469661DB1}" destId="{AFACB6BA-1060-4D37-9CF7-0A4D6FE2B702}" srcOrd="0" destOrd="0" parTransId="{1AF9C012-BBA3-448D-BA76-B8C96860AB7C}" sibTransId="{84B55A58-C180-4612-9E7A-4C5E51EBBE0D}"/>
    <dgm:cxn modelId="{A239F57C-F3A0-47B1-BD85-AAF5638A5D96}" type="presOf" srcId="{76CC0C37-0921-4EB3-BAAA-4F426709B0B8}" destId="{7F05D55D-5769-4E79-BB3B-4EFF3617A995}" srcOrd="0" destOrd="0" presId="urn:microsoft.com/office/officeart/2018/5/layout/IconCircleLabelList"/>
    <dgm:cxn modelId="{FB4B3BA1-0598-4DAB-A6DC-A885C540BDD4}" type="presOf" srcId="{6CBE5CBB-64E2-4611-9BFE-253469661DB1}" destId="{1A9591A7-9A3E-4FF9-91EC-24F081E35FC0}" srcOrd="0" destOrd="0" presId="urn:microsoft.com/office/officeart/2018/5/layout/IconCircleLabelList"/>
    <dgm:cxn modelId="{4CD01BAA-0170-44A3-9BB1-848A86AFF2A3}" srcId="{6CBE5CBB-64E2-4611-9BFE-253469661DB1}" destId="{3D9604AD-3891-493A-94CE-3047ACFCD280}" srcOrd="1" destOrd="0" parTransId="{F197BFF2-451F-436A-8FF1-2FCB715CB541}" sibTransId="{CA1FC563-99BB-418E-8B61-382307078299}"/>
    <dgm:cxn modelId="{651884BC-3B75-4D46-B8C1-58113A9BC907}" type="presOf" srcId="{3D9604AD-3891-493A-94CE-3047ACFCD280}" destId="{5709A7EE-16BB-4B74-BA92-E199FC7513E5}" srcOrd="0" destOrd="0" presId="urn:microsoft.com/office/officeart/2018/5/layout/IconCircleLabelList"/>
    <dgm:cxn modelId="{9BF037D4-CFF9-4754-964E-FCB676BB21A0}" srcId="{6CBE5CBB-64E2-4611-9BFE-253469661DB1}" destId="{76CC0C37-0921-4EB3-BAAA-4F426709B0B8}" srcOrd="2" destOrd="0" parTransId="{2693833F-401F-4BA8-85D0-FDDCDFC81A2B}" sibTransId="{C42C496D-0624-4CCB-814A-EDC78B0754C3}"/>
    <dgm:cxn modelId="{0B4E2B77-9781-454A-8C9F-C05F7AC473A1}" type="presParOf" srcId="{1A9591A7-9A3E-4FF9-91EC-24F081E35FC0}" destId="{3FAA9E6B-C044-4013-8C4C-EF8530810D5B}" srcOrd="0" destOrd="0" presId="urn:microsoft.com/office/officeart/2018/5/layout/IconCircleLabelList"/>
    <dgm:cxn modelId="{9F623EE1-57A5-408A-93C1-0039D75B1988}" type="presParOf" srcId="{3FAA9E6B-C044-4013-8C4C-EF8530810D5B}" destId="{A56D189D-46FB-422C-BA5F-1485EF3C5494}" srcOrd="0" destOrd="0" presId="urn:microsoft.com/office/officeart/2018/5/layout/IconCircleLabelList"/>
    <dgm:cxn modelId="{66098405-3437-4C0B-BA0F-524177D5AF0F}" type="presParOf" srcId="{3FAA9E6B-C044-4013-8C4C-EF8530810D5B}" destId="{33E3D2A7-2520-4B96-9E5C-874526EFEB17}" srcOrd="1" destOrd="0" presId="urn:microsoft.com/office/officeart/2018/5/layout/IconCircleLabelList"/>
    <dgm:cxn modelId="{0D357AF8-2B10-4282-9E28-0757415A7105}" type="presParOf" srcId="{3FAA9E6B-C044-4013-8C4C-EF8530810D5B}" destId="{61B5F190-1DAF-4CF6-8BCE-B832CBAC876D}" srcOrd="2" destOrd="0" presId="urn:microsoft.com/office/officeart/2018/5/layout/IconCircleLabelList"/>
    <dgm:cxn modelId="{98B1BB79-FFE8-49C7-8A69-14A904370EBB}" type="presParOf" srcId="{3FAA9E6B-C044-4013-8C4C-EF8530810D5B}" destId="{1A009ABB-1164-40AD-B4F7-0517698A1BBA}" srcOrd="3" destOrd="0" presId="urn:microsoft.com/office/officeart/2018/5/layout/IconCircleLabelList"/>
    <dgm:cxn modelId="{AE82A182-D833-420C-A962-4563922957AF}" type="presParOf" srcId="{1A9591A7-9A3E-4FF9-91EC-24F081E35FC0}" destId="{02254CAE-D249-4AAF-B196-492CC6D3ADBE}" srcOrd="1" destOrd="0" presId="urn:microsoft.com/office/officeart/2018/5/layout/IconCircleLabelList"/>
    <dgm:cxn modelId="{53FB27E6-586D-459E-BB33-5012FDD3F346}" type="presParOf" srcId="{1A9591A7-9A3E-4FF9-91EC-24F081E35FC0}" destId="{BAB09331-BCEA-4C08-9A6C-C0B0151395AC}" srcOrd="2" destOrd="0" presId="urn:microsoft.com/office/officeart/2018/5/layout/IconCircleLabelList"/>
    <dgm:cxn modelId="{AE07C5CD-D387-47C4-A917-F2E54B41536E}" type="presParOf" srcId="{BAB09331-BCEA-4C08-9A6C-C0B0151395AC}" destId="{78C8137D-6E12-4BBA-B078-09331146F5A0}" srcOrd="0" destOrd="0" presId="urn:microsoft.com/office/officeart/2018/5/layout/IconCircleLabelList"/>
    <dgm:cxn modelId="{7714505B-B0A2-420A-87A2-6654AC3D8BEF}" type="presParOf" srcId="{BAB09331-BCEA-4C08-9A6C-C0B0151395AC}" destId="{0EA59490-A962-4D73-B925-E438634A7282}" srcOrd="1" destOrd="0" presId="urn:microsoft.com/office/officeart/2018/5/layout/IconCircleLabelList"/>
    <dgm:cxn modelId="{EFF8719D-D585-4226-94FA-BFE7C7857269}" type="presParOf" srcId="{BAB09331-BCEA-4C08-9A6C-C0B0151395AC}" destId="{575508D6-DFE8-4E0A-80B2-9C981E677EF8}" srcOrd="2" destOrd="0" presId="urn:microsoft.com/office/officeart/2018/5/layout/IconCircleLabelList"/>
    <dgm:cxn modelId="{C404E4AD-F193-4699-8E3C-ACAF8AE90664}" type="presParOf" srcId="{BAB09331-BCEA-4C08-9A6C-C0B0151395AC}" destId="{5709A7EE-16BB-4B74-BA92-E199FC7513E5}" srcOrd="3" destOrd="0" presId="urn:microsoft.com/office/officeart/2018/5/layout/IconCircleLabelList"/>
    <dgm:cxn modelId="{7C6CB7C8-5433-4F73-8818-98B053B6CCCB}" type="presParOf" srcId="{1A9591A7-9A3E-4FF9-91EC-24F081E35FC0}" destId="{B48A28DD-650E-41DB-B5CB-F5ABEBA88B32}" srcOrd="3" destOrd="0" presId="urn:microsoft.com/office/officeart/2018/5/layout/IconCircleLabelList"/>
    <dgm:cxn modelId="{E65953DC-1E74-4FC2-BB28-D1E9BDB01FA3}" type="presParOf" srcId="{1A9591A7-9A3E-4FF9-91EC-24F081E35FC0}" destId="{59BDD9C2-A70C-476E-AD04-FBCF6F42DB07}" srcOrd="4" destOrd="0" presId="urn:microsoft.com/office/officeart/2018/5/layout/IconCircleLabelList"/>
    <dgm:cxn modelId="{EE47036A-0763-468A-81D9-42ADD2B6F586}" type="presParOf" srcId="{59BDD9C2-A70C-476E-AD04-FBCF6F42DB07}" destId="{D3E2ADF8-6B6E-49BB-AB0E-9E174E4E3E7A}" srcOrd="0" destOrd="0" presId="urn:microsoft.com/office/officeart/2018/5/layout/IconCircleLabelList"/>
    <dgm:cxn modelId="{AB6BB1F5-4AC3-461B-9D9C-C98B9D6960A7}" type="presParOf" srcId="{59BDD9C2-A70C-476E-AD04-FBCF6F42DB07}" destId="{1E028C37-5181-4D12-A22A-C0D5E4D77157}" srcOrd="1" destOrd="0" presId="urn:microsoft.com/office/officeart/2018/5/layout/IconCircleLabelList"/>
    <dgm:cxn modelId="{13B329BF-2DB3-4CF0-ABBD-F2E523F44024}" type="presParOf" srcId="{59BDD9C2-A70C-476E-AD04-FBCF6F42DB07}" destId="{E9439ECD-D56D-4C56-8649-C2C566310050}" srcOrd="2" destOrd="0" presId="urn:microsoft.com/office/officeart/2018/5/layout/IconCircleLabelList"/>
    <dgm:cxn modelId="{AB98FF37-C8FE-46D4-80F9-1CD4FEE0BB1F}" type="presParOf" srcId="{59BDD9C2-A70C-476E-AD04-FBCF6F42DB07}" destId="{7F05D55D-5769-4E79-BB3B-4EFF3617A99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AE1BFE-88A3-4C54-9B87-E8B542FF9E2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23D1508-853F-455C-BD18-B1A703042133}">
      <dgm:prSet/>
      <dgm:spPr/>
      <dgm:t>
        <a:bodyPr/>
        <a:lstStyle/>
        <a:p>
          <a:r>
            <a:rPr lang="en-US"/>
            <a:t>Physical Development: Includes </a:t>
          </a:r>
          <a:r>
            <a:rPr lang="en-GB"/>
            <a:t>physical coordination</a:t>
          </a:r>
          <a:r>
            <a:rPr lang="en-US"/>
            <a:t>, energy level, and </a:t>
          </a:r>
          <a:r>
            <a:rPr lang="en-GB"/>
            <a:t>dynamic body movement</a:t>
          </a:r>
          <a:r>
            <a:rPr lang="en-US"/>
            <a:t>, essential for active play</a:t>
          </a:r>
          <a:r>
            <a:rPr lang="en-GB"/>
            <a:t> and bodily maturation.</a:t>
          </a:r>
          <a:endParaRPr lang="en-US"/>
        </a:p>
      </dgm:t>
    </dgm:pt>
    <dgm:pt modelId="{B4F89925-CEE8-475F-99A0-E27CD780C038}" type="parTrans" cxnId="{1A642EDF-B86C-46C6-8FEB-3722AF4880E1}">
      <dgm:prSet/>
      <dgm:spPr/>
      <dgm:t>
        <a:bodyPr/>
        <a:lstStyle/>
        <a:p>
          <a:endParaRPr lang="en-US"/>
        </a:p>
      </dgm:t>
    </dgm:pt>
    <dgm:pt modelId="{1BCAB4AB-4819-4491-828D-4D6C80FDC525}" type="sibTrans" cxnId="{1A642EDF-B86C-46C6-8FEB-3722AF4880E1}">
      <dgm:prSet/>
      <dgm:spPr/>
      <dgm:t>
        <a:bodyPr/>
        <a:lstStyle/>
        <a:p>
          <a:endParaRPr lang="en-US"/>
        </a:p>
      </dgm:t>
    </dgm:pt>
    <dgm:pt modelId="{C839C6AE-450D-437F-8558-4191735E553D}">
      <dgm:prSet/>
      <dgm:spPr/>
      <dgm:t>
        <a:bodyPr/>
        <a:lstStyle/>
        <a:p>
          <a:r>
            <a:rPr lang="en-US" dirty="0"/>
            <a:t>Intellectual Development: Involves language, problem-solving, and early thinking skills. Amira's limited verbal communication may reflect stress or reduced</a:t>
          </a:r>
          <a:r>
            <a:rPr lang="en-GB" dirty="0"/>
            <a:t> language output</a:t>
          </a:r>
          <a:r>
            <a:rPr lang="en-US" dirty="0"/>
            <a:t>.</a:t>
          </a:r>
        </a:p>
      </dgm:t>
    </dgm:pt>
    <dgm:pt modelId="{B97B8530-DBE8-44EE-B62D-3A0520F7B5B6}" type="parTrans" cxnId="{C3515E47-879C-4DDD-9C0F-2FBB5A0F31BE}">
      <dgm:prSet/>
      <dgm:spPr/>
      <dgm:t>
        <a:bodyPr/>
        <a:lstStyle/>
        <a:p>
          <a:endParaRPr lang="en-US"/>
        </a:p>
      </dgm:t>
    </dgm:pt>
    <dgm:pt modelId="{599CC348-ED47-4475-80D8-8043B34E6D59}" type="sibTrans" cxnId="{C3515E47-879C-4DDD-9C0F-2FBB5A0F31BE}">
      <dgm:prSet/>
      <dgm:spPr/>
      <dgm:t>
        <a:bodyPr/>
        <a:lstStyle/>
        <a:p>
          <a:endParaRPr lang="en-US"/>
        </a:p>
      </dgm:t>
    </dgm:pt>
    <dgm:pt modelId="{BE4DA4FA-8A85-4971-A464-313E8A99D2FA}">
      <dgm:prSet/>
      <dgm:spPr/>
      <dgm:t>
        <a:bodyPr/>
        <a:lstStyle/>
        <a:p>
          <a:r>
            <a:rPr lang="en-US" dirty="0"/>
            <a:t>Emotional Development: </a:t>
          </a:r>
          <a:r>
            <a:rPr lang="en-GB" dirty="0"/>
            <a:t> Links with </a:t>
          </a:r>
          <a:r>
            <a:rPr lang="en-US" dirty="0"/>
            <a:t>recognizing and expressing feelings. Her anxiety during drop-offs</a:t>
          </a:r>
          <a:r>
            <a:rPr lang="en-GB" dirty="0"/>
            <a:t> shows the</a:t>
          </a:r>
          <a:r>
            <a:rPr lang="en-US" dirty="0"/>
            <a:t> difficulty </a:t>
          </a:r>
          <a:r>
            <a:rPr lang="en-GB" dirty="0"/>
            <a:t>controlling</a:t>
          </a:r>
          <a:r>
            <a:rPr lang="en-US" dirty="0"/>
            <a:t> emotions.</a:t>
          </a:r>
        </a:p>
      </dgm:t>
    </dgm:pt>
    <dgm:pt modelId="{60372463-63EF-4FA6-A746-B633154C9510}" type="parTrans" cxnId="{E35A3B03-2965-4FA4-95A3-FB73BD870934}">
      <dgm:prSet/>
      <dgm:spPr/>
      <dgm:t>
        <a:bodyPr/>
        <a:lstStyle/>
        <a:p>
          <a:endParaRPr lang="en-US"/>
        </a:p>
      </dgm:t>
    </dgm:pt>
    <dgm:pt modelId="{E483878B-EBD7-413E-B82B-E1E27AFA73FC}" type="sibTrans" cxnId="{E35A3B03-2965-4FA4-95A3-FB73BD870934}">
      <dgm:prSet/>
      <dgm:spPr/>
      <dgm:t>
        <a:bodyPr/>
        <a:lstStyle/>
        <a:p>
          <a:endParaRPr lang="en-US"/>
        </a:p>
      </dgm:t>
    </dgm:pt>
    <dgm:pt modelId="{FAA1083E-90FE-44D4-AA49-928189412F35}">
      <dgm:prSet/>
      <dgm:spPr/>
      <dgm:t>
        <a:bodyPr/>
        <a:lstStyle/>
        <a:p>
          <a:r>
            <a:rPr lang="en-US"/>
            <a:t>Social Development: Involves interacting with peers. Amira’s </a:t>
          </a:r>
          <a:r>
            <a:rPr lang="en-GB"/>
            <a:t>hesitation</a:t>
          </a:r>
          <a:r>
            <a:rPr lang="en-US"/>
            <a:t> in group play may indicate she does not yet feel secure enough to explore social situations </a:t>
          </a:r>
          <a:r>
            <a:rPr lang="en-GB"/>
            <a:t>and others </a:t>
          </a:r>
          <a:r>
            <a:rPr lang="en-US"/>
            <a:t>(Denham, 2016).</a:t>
          </a:r>
        </a:p>
      </dgm:t>
    </dgm:pt>
    <dgm:pt modelId="{86619490-F37D-4E6F-AB5C-030CFF353911}" type="parTrans" cxnId="{BBF38C0D-FAF7-4423-828E-1C9DBDD0DACD}">
      <dgm:prSet/>
      <dgm:spPr/>
      <dgm:t>
        <a:bodyPr/>
        <a:lstStyle/>
        <a:p>
          <a:endParaRPr lang="en-US"/>
        </a:p>
      </dgm:t>
    </dgm:pt>
    <dgm:pt modelId="{2FEF2C1C-0F56-4759-82FB-F8BD16D6216D}" type="sibTrans" cxnId="{BBF38C0D-FAF7-4423-828E-1C9DBDD0DACD}">
      <dgm:prSet/>
      <dgm:spPr/>
      <dgm:t>
        <a:bodyPr/>
        <a:lstStyle/>
        <a:p>
          <a:endParaRPr lang="en-US"/>
        </a:p>
      </dgm:t>
    </dgm:pt>
    <dgm:pt modelId="{7341784F-B018-4A69-9038-8A38D5E7B511}" type="pres">
      <dgm:prSet presAssocID="{92AE1BFE-88A3-4C54-9B87-E8B542FF9E2C}" presName="diagram" presStyleCnt="0">
        <dgm:presLayoutVars>
          <dgm:dir/>
          <dgm:resizeHandles val="exact"/>
        </dgm:presLayoutVars>
      </dgm:prSet>
      <dgm:spPr/>
    </dgm:pt>
    <dgm:pt modelId="{405C6E7D-7461-4935-8919-DE6F8DA79E70}" type="pres">
      <dgm:prSet presAssocID="{723D1508-853F-455C-BD18-B1A703042133}" presName="node" presStyleLbl="node1" presStyleIdx="0" presStyleCnt="4">
        <dgm:presLayoutVars>
          <dgm:bulletEnabled val="1"/>
        </dgm:presLayoutVars>
      </dgm:prSet>
      <dgm:spPr/>
    </dgm:pt>
    <dgm:pt modelId="{F441F6AE-1ABB-496F-AD43-15304592A18B}" type="pres">
      <dgm:prSet presAssocID="{1BCAB4AB-4819-4491-828D-4D6C80FDC525}" presName="sibTrans" presStyleCnt="0"/>
      <dgm:spPr/>
    </dgm:pt>
    <dgm:pt modelId="{EF749176-AF6C-4EE7-9614-920DDECE38B7}" type="pres">
      <dgm:prSet presAssocID="{C839C6AE-450D-437F-8558-4191735E553D}" presName="node" presStyleLbl="node1" presStyleIdx="1" presStyleCnt="4">
        <dgm:presLayoutVars>
          <dgm:bulletEnabled val="1"/>
        </dgm:presLayoutVars>
      </dgm:prSet>
      <dgm:spPr/>
    </dgm:pt>
    <dgm:pt modelId="{4E7E9AC6-CE48-41A5-8BF9-58ED745EA217}" type="pres">
      <dgm:prSet presAssocID="{599CC348-ED47-4475-80D8-8043B34E6D59}" presName="sibTrans" presStyleCnt="0"/>
      <dgm:spPr/>
    </dgm:pt>
    <dgm:pt modelId="{94D1F61B-985B-4B10-9042-1EEB9221F9DC}" type="pres">
      <dgm:prSet presAssocID="{BE4DA4FA-8A85-4971-A464-313E8A99D2FA}" presName="node" presStyleLbl="node1" presStyleIdx="2" presStyleCnt="4">
        <dgm:presLayoutVars>
          <dgm:bulletEnabled val="1"/>
        </dgm:presLayoutVars>
      </dgm:prSet>
      <dgm:spPr/>
    </dgm:pt>
    <dgm:pt modelId="{2001523E-9D8E-4CAC-998C-9764648760F8}" type="pres">
      <dgm:prSet presAssocID="{E483878B-EBD7-413E-B82B-E1E27AFA73FC}" presName="sibTrans" presStyleCnt="0"/>
      <dgm:spPr/>
    </dgm:pt>
    <dgm:pt modelId="{B82FCF54-4405-44A7-9961-42D5999DCDC1}" type="pres">
      <dgm:prSet presAssocID="{FAA1083E-90FE-44D4-AA49-928189412F35}" presName="node" presStyleLbl="node1" presStyleIdx="3" presStyleCnt="4">
        <dgm:presLayoutVars>
          <dgm:bulletEnabled val="1"/>
        </dgm:presLayoutVars>
      </dgm:prSet>
      <dgm:spPr/>
    </dgm:pt>
  </dgm:ptLst>
  <dgm:cxnLst>
    <dgm:cxn modelId="{E35A3B03-2965-4FA4-95A3-FB73BD870934}" srcId="{92AE1BFE-88A3-4C54-9B87-E8B542FF9E2C}" destId="{BE4DA4FA-8A85-4971-A464-313E8A99D2FA}" srcOrd="2" destOrd="0" parTransId="{60372463-63EF-4FA6-A746-B633154C9510}" sibTransId="{E483878B-EBD7-413E-B82B-E1E27AFA73FC}"/>
    <dgm:cxn modelId="{BBF38C0D-FAF7-4423-828E-1C9DBDD0DACD}" srcId="{92AE1BFE-88A3-4C54-9B87-E8B542FF9E2C}" destId="{FAA1083E-90FE-44D4-AA49-928189412F35}" srcOrd="3" destOrd="0" parTransId="{86619490-F37D-4E6F-AB5C-030CFF353911}" sibTransId="{2FEF2C1C-0F56-4759-82FB-F8BD16D6216D}"/>
    <dgm:cxn modelId="{17BC2127-F522-46A3-BA58-8A1D6EC3BE93}" type="presOf" srcId="{C839C6AE-450D-437F-8558-4191735E553D}" destId="{EF749176-AF6C-4EE7-9614-920DDECE38B7}" srcOrd="0" destOrd="0" presId="urn:microsoft.com/office/officeart/2005/8/layout/default"/>
    <dgm:cxn modelId="{E2520F46-89BA-432B-85D5-E8A097A9D5E9}" type="presOf" srcId="{723D1508-853F-455C-BD18-B1A703042133}" destId="{405C6E7D-7461-4935-8919-DE6F8DA79E70}" srcOrd="0" destOrd="0" presId="urn:microsoft.com/office/officeart/2005/8/layout/default"/>
    <dgm:cxn modelId="{C3515E47-879C-4DDD-9C0F-2FBB5A0F31BE}" srcId="{92AE1BFE-88A3-4C54-9B87-E8B542FF9E2C}" destId="{C839C6AE-450D-437F-8558-4191735E553D}" srcOrd="1" destOrd="0" parTransId="{B97B8530-DBE8-44EE-B62D-3A0520F7B5B6}" sibTransId="{599CC348-ED47-4475-80D8-8043B34E6D59}"/>
    <dgm:cxn modelId="{2D523E75-3CD9-4217-BC2F-34A91CA5E10B}" type="presOf" srcId="{BE4DA4FA-8A85-4971-A464-313E8A99D2FA}" destId="{94D1F61B-985B-4B10-9042-1EEB9221F9DC}" srcOrd="0" destOrd="0" presId="urn:microsoft.com/office/officeart/2005/8/layout/default"/>
    <dgm:cxn modelId="{1413EBB0-61F4-4A6E-B32B-42717AAEB5FE}" type="presOf" srcId="{FAA1083E-90FE-44D4-AA49-928189412F35}" destId="{B82FCF54-4405-44A7-9961-42D5999DCDC1}" srcOrd="0" destOrd="0" presId="urn:microsoft.com/office/officeart/2005/8/layout/default"/>
    <dgm:cxn modelId="{6624ABC9-2A77-4936-ACBB-C6E0930BC64A}" type="presOf" srcId="{92AE1BFE-88A3-4C54-9B87-E8B542FF9E2C}" destId="{7341784F-B018-4A69-9038-8A38D5E7B511}" srcOrd="0" destOrd="0" presId="urn:microsoft.com/office/officeart/2005/8/layout/default"/>
    <dgm:cxn modelId="{1A642EDF-B86C-46C6-8FEB-3722AF4880E1}" srcId="{92AE1BFE-88A3-4C54-9B87-E8B542FF9E2C}" destId="{723D1508-853F-455C-BD18-B1A703042133}" srcOrd="0" destOrd="0" parTransId="{B4F89925-CEE8-475F-99A0-E27CD780C038}" sibTransId="{1BCAB4AB-4819-4491-828D-4D6C80FDC525}"/>
    <dgm:cxn modelId="{350C199A-FF19-4354-8620-0BF4B328C1A6}" type="presParOf" srcId="{7341784F-B018-4A69-9038-8A38D5E7B511}" destId="{405C6E7D-7461-4935-8919-DE6F8DA79E70}" srcOrd="0" destOrd="0" presId="urn:microsoft.com/office/officeart/2005/8/layout/default"/>
    <dgm:cxn modelId="{CEC90EDA-5277-4C36-9697-0000535BB13A}" type="presParOf" srcId="{7341784F-B018-4A69-9038-8A38D5E7B511}" destId="{F441F6AE-1ABB-496F-AD43-15304592A18B}" srcOrd="1" destOrd="0" presId="urn:microsoft.com/office/officeart/2005/8/layout/default"/>
    <dgm:cxn modelId="{6613BC1F-161E-474B-B364-D089F7B007FF}" type="presParOf" srcId="{7341784F-B018-4A69-9038-8A38D5E7B511}" destId="{EF749176-AF6C-4EE7-9614-920DDECE38B7}" srcOrd="2" destOrd="0" presId="urn:microsoft.com/office/officeart/2005/8/layout/default"/>
    <dgm:cxn modelId="{0102AE87-BBDD-434A-90BB-B9DFF81E2FE7}" type="presParOf" srcId="{7341784F-B018-4A69-9038-8A38D5E7B511}" destId="{4E7E9AC6-CE48-41A5-8BF9-58ED745EA217}" srcOrd="3" destOrd="0" presId="urn:microsoft.com/office/officeart/2005/8/layout/default"/>
    <dgm:cxn modelId="{F38C57BD-ADDA-44B5-BB75-91C0A18515AF}" type="presParOf" srcId="{7341784F-B018-4A69-9038-8A38D5E7B511}" destId="{94D1F61B-985B-4B10-9042-1EEB9221F9DC}" srcOrd="4" destOrd="0" presId="urn:microsoft.com/office/officeart/2005/8/layout/default"/>
    <dgm:cxn modelId="{2DDC7034-87DB-49E3-8858-846E9E600E4B}" type="presParOf" srcId="{7341784F-B018-4A69-9038-8A38D5E7B511}" destId="{2001523E-9D8E-4CAC-998C-9764648760F8}" srcOrd="5" destOrd="0" presId="urn:microsoft.com/office/officeart/2005/8/layout/default"/>
    <dgm:cxn modelId="{1EC1FC7F-5386-4853-81E1-3D2D97C54543}" type="presParOf" srcId="{7341784F-B018-4A69-9038-8A38D5E7B511}" destId="{B82FCF54-4405-44A7-9961-42D5999DCDC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4B55A2-973D-4213-A60E-82BD48E4D12F}"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C8E1435-209C-47A4-976B-61921912826B}">
      <dgm:prSet/>
      <dgm:spPr/>
      <dgm:t>
        <a:bodyPr/>
        <a:lstStyle/>
        <a:p>
          <a:r>
            <a:rPr lang="en-US" dirty="0"/>
            <a:t>Amira’s separation anxiety suggests her attachment system is activated when her caregiver leaves, as described by Bowlby (1969).</a:t>
          </a:r>
        </a:p>
      </dgm:t>
    </dgm:pt>
    <dgm:pt modelId="{FCE8F0C2-C188-480C-8EAC-8F06E869992A}" type="parTrans" cxnId="{9F6811DA-B4A0-41C4-8D16-E0F103B28658}">
      <dgm:prSet/>
      <dgm:spPr/>
      <dgm:t>
        <a:bodyPr/>
        <a:lstStyle/>
        <a:p>
          <a:endParaRPr lang="en-US"/>
        </a:p>
      </dgm:t>
    </dgm:pt>
    <dgm:pt modelId="{16455C13-8AE9-48C3-8222-56B6E161D4F1}" type="sibTrans" cxnId="{9F6811DA-B4A0-41C4-8D16-E0F103B28658}">
      <dgm:prSet/>
      <dgm:spPr/>
      <dgm:t>
        <a:bodyPr/>
        <a:lstStyle/>
        <a:p>
          <a:endParaRPr lang="en-US"/>
        </a:p>
      </dgm:t>
    </dgm:pt>
    <dgm:pt modelId="{D5505E13-3BAB-405C-8B6B-3F019D0624A1}">
      <dgm:prSet/>
      <dgm:spPr/>
      <dgm:t>
        <a:bodyPr/>
        <a:lstStyle/>
        <a:p>
          <a:r>
            <a:rPr lang="en-US" dirty="0"/>
            <a:t>Her limited verbal communication may be an emotional response rather than a developmental delay, as strong anxiety can reduce expressive language (Sroufe et al., 2005). </a:t>
          </a:r>
        </a:p>
      </dgm:t>
    </dgm:pt>
    <dgm:pt modelId="{5ABD5A59-BF8B-4003-BD7B-BC3BC023B776}" type="parTrans" cxnId="{EDDC2F3A-7E7F-46AA-8829-D60CB1363453}">
      <dgm:prSet/>
      <dgm:spPr/>
      <dgm:t>
        <a:bodyPr/>
        <a:lstStyle/>
        <a:p>
          <a:endParaRPr lang="en-US"/>
        </a:p>
      </dgm:t>
    </dgm:pt>
    <dgm:pt modelId="{6C158D9D-F30C-4179-8786-58BD16612E81}" type="sibTrans" cxnId="{EDDC2F3A-7E7F-46AA-8829-D60CB1363453}">
      <dgm:prSet/>
      <dgm:spPr/>
      <dgm:t>
        <a:bodyPr/>
        <a:lstStyle/>
        <a:p>
          <a:endParaRPr lang="en-US"/>
        </a:p>
      </dgm:t>
    </dgm:pt>
    <dgm:pt modelId="{73FB88D3-6766-4792-917A-F52C0E5247A6}">
      <dgm:prSet/>
      <dgm:spPr/>
      <dgm:t>
        <a:bodyPr/>
        <a:lstStyle/>
        <a:p>
          <a:r>
            <a:rPr lang="en-US" dirty="0"/>
            <a:t>Her hesitancy in group play indicates she may not yet feel secure enough to explore confidently.</a:t>
          </a:r>
        </a:p>
      </dgm:t>
    </dgm:pt>
    <dgm:pt modelId="{C4591EDD-EA57-42FA-A484-BD665F70B688}" type="parTrans" cxnId="{1897CCF4-15AC-4889-B5A2-596BFB192CF2}">
      <dgm:prSet/>
      <dgm:spPr/>
      <dgm:t>
        <a:bodyPr/>
        <a:lstStyle/>
        <a:p>
          <a:endParaRPr lang="en-US"/>
        </a:p>
      </dgm:t>
    </dgm:pt>
    <dgm:pt modelId="{442E1B67-0805-431C-A653-92CDE6C15768}" type="sibTrans" cxnId="{1897CCF4-15AC-4889-B5A2-596BFB192CF2}">
      <dgm:prSet/>
      <dgm:spPr/>
      <dgm:t>
        <a:bodyPr/>
        <a:lstStyle/>
        <a:p>
          <a:endParaRPr lang="en-US"/>
        </a:p>
      </dgm:t>
    </dgm:pt>
    <dgm:pt modelId="{D8AA4512-AE27-4A6F-BF30-87ED9DF77B3F}" type="pres">
      <dgm:prSet presAssocID="{274B55A2-973D-4213-A60E-82BD48E4D12F}" presName="vert0" presStyleCnt="0">
        <dgm:presLayoutVars>
          <dgm:dir/>
          <dgm:animOne val="branch"/>
          <dgm:animLvl val="lvl"/>
        </dgm:presLayoutVars>
      </dgm:prSet>
      <dgm:spPr/>
    </dgm:pt>
    <dgm:pt modelId="{BFB51C9A-F124-498E-9CED-08587A90A074}" type="pres">
      <dgm:prSet presAssocID="{9C8E1435-209C-47A4-976B-61921912826B}" presName="thickLine" presStyleLbl="alignNode1" presStyleIdx="0" presStyleCnt="3"/>
      <dgm:spPr/>
    </dgm:pt>
    <dgm:pt modelId="{0252DEDE-A18D-4736-81A8-31469622C637}" type="pres">
      <dgm:prSet presAssocID="{9C8E1435-209C-47A4-976B-61921912826B}" presName="horz1" presStyleCnt="0"/>
      <dgm:spPr/>
    </dgm:pt>
    <dgm:pt modelId="{25BF6516-7BB5-4E44-83D9-B2AFA3119EB8}" type="pres">
      <dgm:prSet presAssocID="{9C8E1435-209C-47A4-976B-61921912826B}" presName="tx1" presStyleLbl="revTx" presStyleIdx="0" presStyleCnt="3"/>
      <dgm:spPr/>
    </dgm:pt>
    <dgm:pt modelId="{BD8F26D7-E8A9-4683-BC05-D66B96653CB2}" type="pres">
      <dgm:prSet presAssocID="{9C8E1435-209C-47A4-976B-61921912826B}" presName="vert1" presStyleCnt="0"/>
      <dgm:spPr/>
    </dgm:pt>
    <dgm:pt modelId="{0F938442-6FCD-4721-B9AC-F10C8DCD1365}" type="pres">
      <dgm:prSet presAssocID="{D5505E13-3BAB-405C-8B6B-3F019D0624A1}" presName="thickLine" presStyleLbl="alignNode1" presStyleIdx="1" presStyleCnt="3"/>
      <dgm:spPr/>
    </dgm:pt>
    <dgm:pt modelId="{04DA0390-0B72-43E2-8F91-869580E8787E}" type="pres">
      <dgm:prSet presAssocID="{D5505E13-3BAB-405C-8B6B-3F019D0624A1}" presName="horz1" presStyleCnt="0"/>
      <dgm:spPr/>
    </dgm:pt>
    <dgm:pt modelId="{C9AAF93B-987A-4B8B-960A-328557CCB133}" type="pres">
      <dgm:prSet presAssocID="{D5505E13-3BAB-405C-8B6B-3F019D0624A1}" presName="tx1" presStyleLbl="revTx" presStyleIdx="1" presStyleCnt="3"/>
      <dgm:spPr/>
    </dgm:pt>
    <dgm:pt modelId="{A168CB1C-DA33-4AEF-ADFA-80F6A8C20352}" type="pres">
      <dgm:prSet presAssocID="{D5505E13-3BAB-405C-8B6B-3F019D0624A1}" presName="vert1" presStyleCnt="0"/>
      <dgm:spPr/>
    </dgm:pt>
    <dgm:pt modelId="{924B7C92-7158-454E-A876-E4B448C75E54}" type="pres">
      <dgm:prSet presAssocID="{73FB88D3-6766-4792-917A-F52C0E5247A6}" presName="thickLine" presStyleLbl="alignNode1" presStyleIdx="2" presStyleCnt="3"/>
      <dgm:spPr/>
    </dgm:pt>
    <dgm:pt modelId="{3A244469-D5F7-4BA2-9440-DCF94F2F7524}" type="pres">
      <dgm:prSet presAssocID="{73FB88D3-6766-4792-917A-F52C0E5247A6}" presName="horz1" presStyleCnt="0"/>
      <dgm:spPr/>
    </dgm:pt>
    <dgm:pt modelId="{72710CC4-E011-4B13-922C-20AB073A9F73}" type="pres">
      <dgm:prSet presAssocID="{73FB88D3-6766-4792-917A-F52C0E5247A6}" presName="tx1" presStyleLbl="revTx" presStyleIdx="2" presStyleCnt="3"/>
      <dgm:spPr/>
    </dgm:pt>
    <dgm:pt modelId="{A186B797-256A-43E6-A918-AD87B76A8082}" type="pres">
      <dgm:prSet presAssocID="{73FB88D3-6766-4792-917A-F52C0E5247A6}" presName="vert1" presStyleCnt="0"/>
      <dgm:spPr/>
    </dgm:pt>
  </dgm:ptLst>
  <dgm:cxnLst>
    <dgm:cxn modelId="{4EDECA22-CE10-423F-B177-414BF5047E16}" type="presOf" srcId="{73FB88D3-6766-4792-917A-F52C0E5247A6}" destId="{72710CC4-E011-4B13-922C-20AB073A9F73}" srcOrd="0" destOrd="0" presId="urn:microsoft.com/office/officeart/2008/layout/LinedList"/>
    <dgm:cxn modelId="{EDDC2F3A-7E7F-46AA-8829-D60CB1363453}" srcId="{274B55A2-973D-4213-A60E-82BD48E4D12F}" destId="{D5505E13-3BAB-405C-8B6B-3F019D0624A1}" srcOrd="1" destOrd="0" parTransId="{5ABD5A59-BF8B-4003-BD7B-BC3BC023B776}" sibTransId="{6C158D9D-F30C-4179-8786-58BD16612E81}"/>
    <dgm:cxn modelId="{C328138B-4C39-41D8-BB0A-D9EE7748FFE0}" type="presOf" srcId="{D5505E13-3BAB-405C-8B6B-3F019D0624A1}" destId="{C9AAF93B-987A-4B8B-960A-328557CCB133}" srcOrd="0" destOrd="0" presId="urn:microsoft.com/office/officeart/2008/layout/LinedList"/>
    <dgm:cxn modelId="{FD5DCEC4-B3BF-4C21-B054-BF1723F062AA}" type="presOf" srcId="{9C8E1435-209C-47A4-976B-61921912826B}" destId="{25BF6516-7BB5-4E44-83D9-B2AFA3119EB8}" srcOrd="0" destOrd="0" presId="urn:microsoft.com/office/officeart/2008/layout/LinedList"/>
    <dgm:cxn modelId="{9F6811DA-B4A0-41C4-8D16-E0F103B28658}" srcId="{274B55A2-973D-4213-A60E-82BD48E4D12F}" destId="{9C8E1435-209C-47A4-976B-61921912826B}" srcOrd="0" destOrd="0" parTransId="{FCE8F0C2-C188-480C-8EAC-8F06E869992A}" sibTransId="{16455C13-8AE9-48C3-8222-56B6E161D4F1}"/>
    <dgm:cxn modelId="{1897CCF4-15AC-4889-B5A2-596BFB192CF2}" srcId="{274B55A2-973D-4213-A60E-82BD48E4D12F}" destId="{73FB88D3-6766-4792-917A-F52C0E5247A6}" srcOrd="2" destOrd="0" parTransId="{C4591EDD-EA57-42FA-A484-BD665F70B688}" sibTransId="{442E1B67-0805-431C-A653-92CDE6C15768}"/>
    <dgm:cxn modelId="{A5C934F8-4EDE-48B0-B758-CD7D2A9D7CE0}" type="presOf" srcId="{274B55A2-973D-4213-A60E-82BD48E4D12F}" destId="{D8AA4512-AE27-4A6F-BF30-87ED9DF77B3F}" srcOrd="0" destOrd="0" presId="urn:microsoft.com/office/officeart/2008/layout/LinedList"/>
    <dgm:cxn modelId="{ED25DF92-FD8F-4EEA-9821-3C01793EF0EB}" type="presParOf" srcId="{D8AA4512-AE27-4A6F-BF30-87ED9DF77B3F}" destId="{BFB51C9A-F124-498E-9CED-08587A90A074}" srcOrd="0" destOrd="0" presId="urn:microsoft.com/office/officeart/2008/layout/LinedList"/>
    <dgm:cxn modelId="{5B9ED025-44D0-4597-ABF7-06F2FAC319DC}" type="presParOf" srcId="{D8AA4512-AE27-4A6F-BF30-87ED9DF77B3F}" destId="{0252DEDE-A18D-4736-81A8-31469622C637}" srcOrd="1" destOrd="0" presId="urn:microsoft.com/office/officeart/2008/layout/LinedList"/>
    <dgm:cxn modelId="{4CCFC7F5-62A2-429E-869C-764122D78E53}" type="presParOf" srcId="{0252DEDE-A18D-4736-81A8-31469622C637}" destId="{25BF6516-7BB5-4E44-83D9-B2AFA3119EB8}" srcOrd="0" destOrd="0" presId="urn:microsoft.com/office/officeart/2008/layout/LinedList"/>
    <dgm:cxn modelId="{F60AED30-48CA-445E-8A9F-BD367AA1C836}" type="presParOf" srcId="{0252DEDE-A18D-4736-81A8-31469622C637}" destId="{BD8F26D7-E8A9-4683-BC05-D66B96653CB2}" srcOrd="1" destOrd="0" presId="urn:microsoft.com/office/officeart/2008/layout/LinedList"/>
    <dgm:cxn modelId="{64E546C0-1914-4276-BFFF-0ACE036B9FE5}" type="presParOf" srcId="{D8AA4512-AE27-4A6F-BF30-87ED9DF77B3F}" destId="{0F938442-6FCD-4721-B9AC-F10C8DCD1365}" srcOrd="2" destOrd="0" presId="urn:microsoft.com/office/officeart/2008/layout/LinedList"/>
    <dgm:cxn modelId="{41844267-6E93-4B38-9DCC-14FAE7EA29E9}" type="presParOf" srcId="{D8AA4512-AE27-4A6F-BF30-87ED9DF77B3F}" destId="{04DA0390-0B72-43E2-8F91-869580E8787E}" srcOrd="3" destOrd="0" presId="urn:microsoft.com/office/officeart/2008/layout/LinedList"/>
    <dgm:cxn modelId="{E22A6580-81FA-4B17-9A9A-223F87A202FE}" type="presParOf" srcId="{04DA0390-0B72-43E2-8F91-869580E8787E}" destId="{C9AAF93B-987A-4B8B-960A-328557CCB133}" srcOrd="0" destOrd="0" presId="urn:microsoft.com/office/officeart/2008/layout/LinedList"/>
    <dgm:cxn modelId="{FFD7AE20-D315-4853-BB56-D0E6C02F126D}" type="presParOf" srcId="{04DA0390-0B72-43E2-8F91-869580E8787E}" destId="{A168CB1C-DA33-4AEF-ADFA-80F6A8C20352}" srcOrd="1" destOrd="0" presId="urn:microsoft.com/office/officeart/2008/layout/LinedList"/>
    <dgm:cxn modelId="{7EE43F31-AA28-482A-AD6C-D9064A74333B}" type="presParOf" srcId="{D8AA4512-AE27-4A6F-BF30-87ED9DF77B3F}" destId="{924B7C92-7158-454E-A876-E4B448C75E54}" srcOrd="4" destOrd="0" presId="urn:microsoft.com/office/officeart/2008/layout/LinedList"/>
    <dgm:cxn modelId="{1CCC39FA-717D-4D7F-84F3-6251B7F1181E}" type="presParOf" srcId="{D8AA4512-AE27-4A6F-BF30-87ED9DF77B3F}" destId="{3A244469-D5F7-4BA2-9440-DCF94F2F7524}" srcOrd="5" destOrd="0" presId="urn:microsoft.com/office/officeart/2008/layout/LinedList"/>
    <dgm:cxn modelId="{79774B0D-A9C0-4516-AAF2-0A144E0DE104}" type="presParOf" srcId="{3A244469-D5F7-4BA2-9440-DCF94F2F7524}" destId="{72710CC4-E011-4B13-922C-20AB073A9F73}" srcOrd="0" destOrd="0" presId="urn:microsoft.com/office/officeart/2008/layout/LinedList"/>
    <dgm:cxn modelId="{F510E714-0503-4F62-B903-D6DBE3922F8B}" type="presParOf" srcId="{3A244469-D5F7-4BA2-9440-DCF94F2F7524}" destId="{A186B797-256A-43E6-A918-AD87B76A808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7A2E0B-04E7-4A0B-AB0F-A50F634635E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6419A3F-A333-49D7-8AB7-F486EE0502F4}">
      <dgm:prSet/>
      <dgm:spPr/>
      <dgm:t>
        <a:bodyPr/>
        <a:lstStyle/>
        <a:p>
          <a:pPr>
            <a:defRPr cap="all"/>
          </a:pPr>
          <a:r>
            <a:rPr lang="en-US" dirty="0"/>
            <a:t>Nature: Biological influences such as temperament and stress reactivity may contribute to Amira’s anxious responses. Some children are naturally more sensitive or slow to warm up (Rutter, 2012).</a:t>
          </a:r>
        </a:p>
      </dgm:t>
    </dgm:pt>
    <dgm:pt modelId="{FF6094D7-96AF-4EB5-824D-CB902D7F2BFB}" type="parTrans" cxnId="{05FC0CF1-AAB4-42C1-BEB7-A20D7B571613}">
      <dgm:prSet/>
      <dgm:spPr/>
      <dgm:t>
        <a:bodyPr/>
        <a:lstStyle/>
        <a:p>
          <a:endParaRPr lang="en-US"/>
        </a:p>
      </dgm:t>
    </dgm:pt>
    <dgm:pt modelId="{673318E0-3202-4804-AE2F-FB77B697692A}" type="sibTrans" cxnId="{05FC0CF1-AAB4-42C1-BEB7-A20D7B571613}">
      <dgm:prSet/>
      <dgm:spPr/>
      <dgm:t>
        <a:bodyPr/>
        <a:lstStyle/>
        <a:p>
          <a:endParaRPr lang="en-US"/>
        </a:p>
      </dgm:t>
    </dgm:pt>
    <dgm:pt modelId="{5086BA4E-4B69-4B55-AC16-2C8FD86D71F0}">
      <dgm:prSet/>
      <dgm:spPr/>
      <dgm:t>
        <a:bodyPr/>
        <a:lstStyle/>
        <a:p>
          <a:pPr>
            <a:defRPr cap="all"/>
          </a:pPr>
          <a:r>
            <a:rPr lang="en-US" dirty="0">
              <a:solidFill>
                <a:srgbClr val="00B050"/>
              </a:solidFill>
            </a:rPr>
            <a:t>Nurture: Environmental influences include caregiving style, routines, previous experiences, and cultural expectations. Amira’s adjustment may be influenced by her home environment, past separations, or unfamiliarity with group settings.</a:t>
          </a:r>
        </a:p>
      </dgm:t>
    </dgm:pt>
    <dgm:pt modelId="{1CD48ED0-C289-4DC2-8811-B9DA282916C9}" type="parTrans" cxnId="{7B3583EA-2ADA-4194-938A-786FDBA21FFF}">
      <dgm:prSet/>
      <dgm:spPr/>
      <dgm:t>
        <a:bodyPr/>
        <a:lstStyle/>
        <a:p>
          <a:endParaRPr lang="en-US"/>
        </a:p>
      </dgm:t>
    </dgm:pt>
    <dgm:pt modelId="{D51B6ACC-2887-4F83-9569-02342FDCF2A7}" type="sibTrans" cxnId="{7B3583EA-2ADA-4194-938A-786FDBA21FFF}">
      <dgm:prSet/>
      <dgm:spPr/>
      <dgm:t>
        <a:bodyPr/>
        <a:lstStyle/>
        <a:p>
          <a:endParaRPr lang="en-US"/>
        </a:p>
      </dgm:t>
    </dgm:pt>
    <dgm:pt modelId="{5BEC336F-CD8A-4D41-9652-D016F933DDF8}" type="pres">
      <dgm:prSet presAssocID="{F27A2E0B-04E7-4A0B-AB0F-A50F634635E0}" presName="root" presStyleCnt="0">
        <dgm:presLayoutVars>
          <dgm:dir/>
          <dgm:resizeHandles val="exact"/>
        </dgm:presLayoutVars>
      </dgm:prSet>
      <dgm:spPr/>
    </dgm:pt>
    <dgm:pt modelId="{BCD303BF-9F89-4872-8033-B35CCE09A2DB}" type="pres">
      <dgm:prSet presAssocID="{D6419A3F-A333-49D7-8AB7-F486EE0502F4}" presName="compNode" presStyleCnt="0"/>
      <dgm:spPr/>
    </dgm:pt>
    <dgm:pt modelId="{233FCCD0-D40C-4B51-B6C9-4FBD617DA02B}" type="pres">
      <dgm:prSet presAssocID="{D6419A3F-A333-49D7-8AB7-F486EE0502F4}" presName="iconBgRect" presStyleLbl="bgShp" presStyleIdx="0" presStyleCnt="2"/>
      <dgm:spPr/>
    </dgm:pt>
    <dgm:pt modelId="{8742389E-7365-4292-9EA0-1B056ED8EAF0}" type="pres">
      <dgm:prSet presAssocID="{D6419A3F-A333-49D7-8AB7-F486EE0502F4}" presName="iconRect" presStyleLbl="node1" presStyleIdx="0" presStyleCnt="2" custFlipVert="1" custFlipHor="1" custScaleX="126429" custScaleY="103921" custLinFactX="48713" custLinFactNeighborX="100000" custLinFactNeighborY="69573"/>
      <dgm:spPr>
        <a:noFill/>
        <a:ln>
          <a:noFill/>
        </a:ln>
      </dgm:spPr>
    </dgm:pt>
    <dgm:pt modelId="{FC03C9C7-811D-4130-BC1A-9FAC1C9BAB04}" type="pres">
      <dgm:prSet presAssocID="{D6419A3F-A333-49D7-8AB7-F486EE0502F4}" presName="spaceRect" presStyleCnt="0"/>
      <dgm:spPr/>
    </dgm:pt>
    <dgm:pt modelId="{8BC802F1-27C0-49B7-A856-B4FFE4A68BE9}" type="pres">
      <dgm:prSet presAssocID="{D6419A3F-A333-49D7-8AB7-F486EE0502F4}" presName="textRect" presStyleLbl="revTx" presStyleIdx="0" presStyleCnt="2">
        <dgm:presLayoutVars>
          <dgm:chMax val="1"/>
          <dgm:chPref val="1"/>
        </dgm:presLayoutVars>
      </dgm:prSet>
      <dgm:spPr/>
    </dgm:pt>
    <dgm:pt modelId="{9F2FA25B-5DF1-4770-BE62-0398E051515E}" type="pres">
      <dgm:prSet presAssocID="{673318E0-3202-4804-AE2F-FB77B697692A}" presName="sibTrans" presStyleCnt="0"/>
      <dgm:spPr/>
    </dgm:pt>
    <dgm:pt modelId="{AF148E79-A69A-4945-BADA-6DD77BF6AAC5}" type="pres">
      <dgm:prSet presAssocID="{5086BA4E-4B69-4B55-AC16-2C8FD86D71F0}" presName="compNode" presStyleCnt="0"/>
      <dgm:spPr/>
    </dgm:pt>
    <dgm:pt modelId="{647E09FF-523B-4B41-9DDF-560A657EF385}" type="pres">
      <dgm:prSet presAssocID="{5086BA4E-4B69-4B55-AC16-2C8FD86D71F0}" presName="iconBgRect" presStyleLbl="bgShp" presStyleIdx="1" presStyleCnt="2"/>
      <dgm:spPr>
        <a:solidFill>
          <a:srgbClr val="00B050"/>
        </a:solidFill>
      </dgm:spPr>
    </dgm:pt>
    <dgm:pt modelId="{E4081673-0520-43CC-85C9-FBB3739FF949}" type="pres">
      <dgm:prSet presAssocID="{5086BA4E-4B69-4B55-AC16-2C8FD86D71F0}" presName="iconRect" presStyleLbl="node1" presStyleIdx="1" presStyleCnt="2" custLinFactX="-135280" custLinFactNeighborX="-200000" custLinFactNeighborY="72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99FD4B5D-8357-4B74-B6CE-587211F281BE}" type="pres">
      <dgm:prSet presAssocID="{5086BA4E-4B69-4B55-AC16-2C8FD86D71F0}" presName="spaceRect" presStyleCnt="0"/>
      <dgm:spPr/>
    </dgm:pt>
    <dgm:pt modelId="{4BEF5E61-D80C-4335-9FC6-155D4DF9AE47}" type="pres">
      <dgm:prSet presAssocID="{5086BA4E-4B69-4B55-AC16-2C8FD86D71F0}" presName="textRect" presStyleLbl="revTx" presStyleIdx="1" presStyleCnt="2">
        <dgm:presLayoutVars>
          <dgm:chMax val="1"/>
          <dgm:chPref val="1"/>
        </dgm:presLayoutVars>
      </dgm:prSet>
      <dgm:spPr/>
    </dgm:pt>
  </dgm:ptLst>
  <dgm:cxnLst>
    <dgm:cxn modelId="{D487F106-7339-4576-B06F-76D403E84767}" type="presOf" srcId="{D6419A3F-A333-49D7-8AB7-F486EE0502F4}" destId="{8BC802F1-27C0-49B7-A856-B4FFE4A68BE9}" srcOrd="0" destOrd="0" presId="urn:microsoft.com/office/officeart/2018/5/layout/IconCircleLabelList"/>
    <dgm:cxn modelId="{14C0D508-E914-4C82-B7AF-203226698E0A}" type="presOf" srcId="{F27A2E0B-04E7-4A0B-AB0F-A50F634635E0}" destId="{5BEC336F-CD8A-4D41-9652-D016F933DDF8}" srcOrd="0" destOrd="0" presId="urn:microsoft.com/office/officeart/2018/5/layout/IconCircleLabelList"/>
    <dgm:cxn modelId="{CA3E6AD6-AA7A-4936-BA96-7FDB667D63E1}" type="presOf" srcId="{5086BA4E-4B69-4B55-AC16-2C8FD86D71F0}" destId="{4BEF5E61-D80C-4335-9FC6-155D4DF9AE47}" srcOrd="0" destOrd="0" presId="urn:microsoft.com/office/officeart/2018/5/layout/IconCircleLabelList"/>
    <dgm:cxn modelId="{7B3583EA-2ADA-4194-938A-786FDBA21FFF}" srcId="{F27A2E0B-04E7-4A0B-AB0F-A50F634635E0}" destId="{5086BA4E-4B69-4B55-AC16-2C8FD86D71F0}" srcOrd="1" destOrd="0" parTransId="{1CD48ED0-C289-4DC2-8811-B9DA282916C9}" sibTransId="{D51B6ACC-2887-4F83-9569-02342FDCF2A7}"/>
    <dgm:cxn modelId="{05FC0CF1-AAB4-42C1-BEB7-A20D7B571613}" srcId="{F27A2E0B-04E7-4A0B-AB0F-A50F634635E0}" destId="{D6419A3F-A333-49D7-8AB7-F486EE0502F4}" srcOrd="0" destOrd="0" parTransId="{FF6094D7-96AF-4EB5-824D-CB902D7F2BFB}" sibTransId="{673318E0-3202-4804-AE2F-FB77B697692A}"/>
    <dgm:cxn modelId="{1E8E5329-3DF5-4724-B231-01AFE102DEE6}" type="presParOf" srcId="{5BEC336F-CD8A-4D41-9652-D016F933DDF8}" destId="{BCD303BF-9F89-4872-8033-B35CCE09A2DB}" srcOrd="0" destOrd="0" presId="urn:microsoft.com/office/officeart/2018/5/layout/IconCircleLabelList"/>
    <dgm:cxn modelId="{7FF61B2E-9039-45CE-A3B2-F2059DFD6982}" type="presParOf" srcId="{BCD303BF-9F89-4872-8033-B35CCE09A2DB}" destId="{233FCCD0-D40C-4B51-B6C9-4FBD617DA02B}" srcOrd="0" destOrd="0" presId="urn:microsoft.com/office/officeart/2018/5/layout/IconCircleLabelList"/>
    <dgm:cxn modelId="{8782275C-DB9E-4ABA-9CBF-8973BA8F0EB3}" type="presParOf" srcId="{BCD303BF-9F89-4872-8033-B35CCE09A2DB}" destId="{8742389E-7365-4292-9EA0-1B056ED8EAF0}" srcOrd="1" destOrd="0" presId="urn:microsoft.com/office/officeart/2018/5/layout/IconCircleLabelList"/>
    <dgm:cxn modelId="{74E22707-A213-4A9F-B35C-8797C93CCF4C}" type="presParOf" srcId="{BCD303BF-9F89-4872-8033-B35CCE09A2DB}" destId="{FC03C9C7-811D-4130-BC1A-9FAC1C9BAB04}" srcOrd="2" destOrd="0" presId="urn:microsoft.com/office/officeart/2018/5/layout/IconCircleLabelList"/>
    <dgm:cxn modelId="{0CCBD53F-FDA6-45AF-B598-5411C2B4DA08}" type="presParOf" srcId="{BCD303BF-9F89-4872-8033-B35CCE09A2DB}" destId="{8BC802F1-27C0-49B7-A856-B4FFE4A68BE9}" srcOrd="3" destOrd="0" presId="urn:microsoft.com/office/officeart/2018/5/layout/IconCircleLabelList"/>
    <dgm:cxn modelId="{DEC2142B-BAE1-408D-BF8E-A12B1B499C96}" type="presParOf" srcId="{5BEC336F-CD8A-4D41-9652-D016F933DDF8}" destId="{9F2FA25B-5DF1-4770-BE62-0398E051515E}" srcOrd="1" destOrd="0" presId="urn:microsoft.com/office/officeart/2018/5/layout/IconCircleLabelList"/>
    <dgm:cxn modelId="{C7903C10-C841-4F73-937E-554FF8CA7331}" type="presParOf" srcId="{5BEC336F-CD8A-4D41-9652-D016F933DDF8}" destId="{AF148E79-A69A-4945-BADA-6DD77BF6AAC5}" srcOrd="2" destOrd="0" presId="urn:microsoft.com/office/officeart/2018/5/layout/IconCircleLabelList"/>
    <dgm:cxn modelId="{3EADD6F6-D02C-41BD-92E2-CDE9EDA8E382}" type="presParOf" srcId="{AF148E79-A69A-4945-BADA-6DD77BF6AAC5}" destId="{647E09FF-523B-4B41-9DDF-560A657EF385}" srcOrd="0" destOrd="0" presId="urn:microsoft.com/office/officeart/2018/5/layout/IconCircleLabelList"/>
    <dgm:cxn modelId="{67E81D25-5935-4DA8-919D-6C6B1A4DD315}" type="presParOf" srcId="{AF148E79-A69A-4945-BADA-6DD77BF6AAC5}" destId="{E4081673-0520-43CC-85C9-FBB3739FF949}" srcOrd="1" destOrd="0" presId="urn:microsoft.com/office/officeart/2018/5/layout/IconCircleLabelList"/>
    <dgm:cxn modelId="{D586194A-7E24-4FE8-9B86-28C4F3F92257}" type="presParOf" srcId="{AF148E79-A69A-4945-BADA-6DD77BF6AAC5}" destId="{99FD4B5D-8357-4B74-B6CE-587211F281BE}" srcOrd="2" destOrd="0" presId="urn:microsoft.com/office/officeart/2018/5/layout/IconCircleLabelList"/>
    <dgm:cxn modelId="{CA127529-2885-4362-B0F7-50AABF77C5A7}" type="presParOf" srcId="{AF148E79-A69A-4945-BADA-6DD77BF6AAC5}" destId="{4BEF5E61-D80C-4335-9FC6-155D4DF9AE4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8A189A-14C8-4E20-8C88-B98E0BB1604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349EB1E-6AE1-425F-8B3B-9C22A2A064B8}">
      <dgm:prSet/>
      <dgm:spPr/>
      <dgm:t>
        <a:bodyPr/>
        <a:lstStyle/>
        <a:p>
          <a:r>
            <a:rPr lang="en-GB"/>
            <a:t>Bowlby’s </a:t>
          </a:r>
          <a:r>
            <a:rPr lang="en-US"/>
            <a:t>attachment theory provides a strong framework for understanding Amira’s emotional and social needs. </a:t>
          </a:r>
        </a:p>
      </dgm:t>
    </dgm:pt>
    <dgm:pt modelId="{CAEC40EC-2118-4876-B4FD-0CCDB8D639C1}" type="parTrans" cxnId="{33ADD44D-B2E6-4388-9932-F3A3D83E304E}">
      <dgm:prSet/>
      <dgm:spPr/>
      <dgm:t>
        <a:bodyPr/>
        <a:lstStyle/>
        <a:p>
          <a:endParaRPr lang="en-US"/>
        </a:p>
      </dgm:t>
    </dgm:pt>
    <dgm:pt modelId="{FB50BEF3-8F93-415B-8FAE-B8084E9BAE0F}" type="sibTrans" cxnId="{33ADD44D-B2E6-4388-9932-F3A3D83E304E}">
      <dgm:prSet/>
      <dgm:spPr/>
      <dgm:t>
        <a:bodyPr/>
        <a:lstStyle/>
        <a:p>
          <a:endParaRPr lang="en-US"/>
        </a:p>
      </dgm:t>
    </dgm:pt>
    <dgm:pt modelId="{90F0335D-9A37-46C3-8BBA-CE2C8D759357}">
      <dgm:prSet/>
      <dgm:spPr/>
      <dgm:t>
        <a:bodyPr/>
        <a:lstStyle/>
        <a:p>
          <a:r>
            <a:rPr lang="en-US"/>
            <a:t>By offering consistent relationships, sensitive caregiving, and supportive routines, practitioners can help reduce her anxiety and improve her communication and engagement. </a:t>
          </a:r>
        </a:p>
      </dgm:t>
    </dgm:pt>
    <dgm:pt modelId="{DEF4DF8A-81A7-4B62-B4B0-27E13DA7E284}" type="parTrans" cxnId="{B5A5684C-BE08-44E7-AB11-D4DD8D3D3E7E}">
      <dgm:prSet/>
      <dgm:spPr/>
      <dgm:t>
        <a:bodyPr/>
        <a:lstStyle/>
        <a:p>
          <a:endParaRPr lang="en-US"/>
        </a:p>
      </dgm:t>
    </dgm:pt>
    <dgm:pt modelId="{166BD2AB-5FC3-46B4-BEC1-E7FB2B342991}" type="sibTrans" cxnId="{B5A5684C-BE08-44E7-AB11-D4DD8D3D3E7E}">
      <dgm:prSet/>
      <dgm:spPr/>
      <dgm:t>
        <a:bodyPr/>
        <a:lstStyle/>
        <a:p>
          <a:endParaRPr lang="en-US"/>
        </a:p>
      </dgm:t>
    </dgm:pt>
    <dgm:pt modelId="{6F9BA208-3235-4CF3-91EC-5FDD27EF2008}">
      <dgm:prSet/>
      <dgm:spPr/>
      <dgm:t>
        <a:bodyPr/>
        <a:lstStyle/>
        <a:p>
          <a:r>
            <a:rPr lang="en-US"/>
            <a:t>A holistic approach acknowledging both biological and environmental factors is essential</a:t>
          </a:r>
          <a:r>
            <a:rPr lang="en-GB"/>
            <a:t> for early age development</a:t>
          </a:r>
          <a:r>
            <a:rPr lang="en-US"/>
            <a:t>.</a:t>
          </a:r>
        </a:p>
      </dgm:t>
    </dgm:pt>
    <dgm:pt modelId="{A905EA77-4372-47BF-B13C-BCD0830525AD}" type="parTrans" cxnId="{2CEBD956-3EA5-4C03-A3B9-5FB960475C18}">
      <dgm:prSet/>
      <dgm:spPr/>
      <dgm:t>
        <a:bodyPr/>
        <a:lstStyle/>
        <a:p>
          <a:endParaRPr lang="en-US"/>
        </a:p>
      </dgm:t>
    </dgm:pt>
    <dgm:pt modelId="{87C799DA-C154-4C00-ABEF-419340C99CB6}" type="sibTrans" cxnId="{2CEBD956-3EA5-4C03-A3B9-5FB960475C18}">
      <dgm:prSet/>
      <dgm:spPr/>
      <dgm:t>
        <a:bodyPr/>
        <a:lstStyle/>
        <a:p>
          <a:endParaRPr lang="en-US"/>
        </a:p>
      </dgm:t>
    </dgm:pt>
    <dgm:pt modelId="{35F6CADE-AEE4-4FB9-9D69-669C4B125F18}" type="pres">
      <dgm:prSet presAssocID="{CC8A189A-14C8-4E20-8C88-B98E0BB1604C}" presName="linear" presStyleCnt="0">
        <dgm:presLayoutVars>
          <dgm:animLvl val="lvl"/>
          <dgm:resizeHandles val="exact"/>
        </dgm:presLayoutVars>
      </dgm:prSet>
      <dgm:spPr/>
    </dgm:pt>
    <dgm:pt modelId="{85A090D7-431A-4E5E-8C41-7D1843A89393}" type="pres">
      <dgm:prSet presAssocID="{C349EB1E-6AE1-425F-8B3B-9C22A2A064B8}" presName="parentText" presStyleLbl="node1" presStyleIdx="0" presStyleCnt="3">
        <dgm:presLayoutVars>
          <dgm:chMax val="0"/>
          <dgm:bulletEnabled val="1"/>
        </dgm:presLayoutVars>
      </dgm:prSet>
      <dgm:spPr/>
    </dgm:pt>
    <dgm:pt modelId="{2C0B55E6-9E1C-41F4-B531-3577B411FAD7}" type="pres">
      <dgm:prSet presAssocID="{FB50BEF3-8F93-415B-8FAE-B8084E9BAE0F}" presName="spacer" presStyleCnt="0"/>
      <dgm:spPr/>
    </dgm:pt>
    <dgm:pt modelId="{3E41A11E-669C-46CB-B748-15586C2A1A31}" type="pres">
      <dgm:prSet presAssocID="{90F0335D-9A37-46C3-8BBA-CE2C8D759357}" presName="parentText" presStyleLbl="node1" presStyleIdx="1" presStyleCnt="3">
        <dgm:presLayoutVars>
          <dgm:chMax val="0"/>
          <dgm:bulletEnabled val="1"/>
        </dgm:presLayoutVars>
      </dgm:prSet>
      <dgm:spPr/>
    </dgm:pt>
    <dgm:pt modelId="{91EF9113-0D7A-4489-9169-712579FDEF6B}" type="pres">
      <dgm:prSet presAssocID="{166BD2AB-5FC3-46B4-BEC1-E7FB2B342991}" presName="spacer" presStyleCnt="0"/>
      <dgm:spPr/>
    </dgm:pt>
    <dgm:pt modelId="{1922EE58-4E8F-4141-9F66-7072AA5D2B76}" type="pres">
      <dgm:prSet presAssocID="{6F9BA208-3235-4CF3-91EC-5FDD27EF2008}" presName="parentText" presStyleLbl="node1" presStyleIdx="2" presStyleCnt="3">
        <dgm:presLayoutVars>
          <dgm:chMax val="0"/>
          <dgm:bulletEnabled val="1"/>
        </dgm:presLayoutVars>
      </dgm:prSet>
      <dgm:spPr/>
    </dgm:pt>
  </dgm:ptLst>
  <dgm:cxnLst>
    <dgm:cxn modelId="{B5A5684C-BE08-44E7-AB11-D4DD8D3D3E7E}" srcId="{CC8A189A-14C8-4E20-8C88-B98E0BB1604C}" destId="{90F0335D-9A37-46C3-8BBA-CE2C8D759357}" srcOrd="1" destOrd="0" parTransId="{DEF4DF8A-81A7-4B62-B4B0-27E13DA7E284}" sibTransId="{166BD2AB-5FC3-46B4-BEC1-E7FB2B342991}"/>
    <dgm:cxn modelId="{33ADD44D-B2E6-4388-9932-F3A3D83E304E}" srcId="{CC8A189A-14C8-4E20-8C88-B98E0BB1604C}" destId="{C349EB1E-6AE1-425F-8B3B-9C22A2A064B8}" srcOrd="0" destOrd="0" parTransId="{CAEC40EC-2118-4876-B4FD-0CCDB8D639C1}" sibTransId="{FB50BEF3-8F93-415B-8FAE-B8084E9BAE0F}"/>
    <dgm:cxn modelId="{2CEBD956-3EA5-4C03-A3B9-5FB960475C18}" srcId="{CC8A189A-14C8-4E20-8C88-B98E0BB1604C}" destId="{6F9BA208-3235-4CF3-91EC-5FDD27EF2008}" srcOrd="2" destOrd="0" parTransId="{A905EA77-4372-47BF-B13C-BCD0830525AD}" sibTransId="{87C799DA-C154-4C00-ABEF-419340C99CB6}"/>
    <dgm:cxn modelId="{D8AE7778-55B8-4C6A-A162-4BDFB6297BBE}" type="presOf" srcId="{CC8A189A-14C8-4E20-8C88-B98E0BB1604C}" destId="{35F6CADE-AEE4-4FB9-9D69-669C4B125F18}" srcOrd="0" destOrd="0" presId="urn:microsoft.com/office/officeart/2005/8/layout/vList2"/>
    <dgm:cxn modelId="{5A28F7C4-A620-47CE-84F5-B84908DFEC0D}" type="presOf" srcId="{6F9BA208-3235-4CF3-91EC-5FDD27EF2008}" destId="{1922EE58-4E8F-4141-9F66-7072AA5D2B76}" srcOrd="0" destOrd="0" presId="urn:microsoft.com/office/officeart/2005/8/layout/vList2"/>
    <dgm:cxn modelId="{F4F7D5E3-575C-430D-A9DE-44CF55C53BD9}" type="presOf" srcId="{C349EB1E-6AE1-425F-8B3B-9C22A2A064B8}" destId="{85A090D7-431A-4E5E-8C41-7D1843A89393}" srcOrd="0" destOrd="0" presId="urn:microsoft.com/office/officeart/2005/8/layout/vList2"/>
    <dgm:cxn modelId="{11CEEBF3-5D40-49F6-AAC2-61657978D39C}" type="presOf" srcId="{90F0335D-9A37-46C3-8BBA-CE2C8D759357}" destId="{3E41A11E-669C-46CB-B748-15586C2A1A31}" srcOrd="0" destOrd="0" presId="urn:microsoft.com/office/officeart/2005/8/layout/vList2"/>
    <dgm:cxn modelId="{FB7C84B3-6EF7-470B-91AB-C2202667E65A}" type="presParOf" srcId="{35F6CADE-AEE4-4FB9-9D69-669C4B125F18}" destId="{85A090D7-431A-4E5E-8C41-7D1843A89393}" srcOrd="0" destOrd="0" presId="urn:microsoft.com/office/officeart/2005/8/layout/vList2"/>
    <dgm:cxn modelId="{7843251F-387C-4383-BA46-1830ACB06D7A}" type="presParOf" srcId="{35F6CADE-AEE4-4FB9-9D69-669C4B125F18}" destId="{2C0B55E6-9E1C-41F4-B531-3577B411FAD7}" srcOrd="1" destOrd="0" presId="urn:microsoft.com/office/officeart/2005/8/layout/vList2"/>
    <dgm:cxn modelId="{E7753EFF-9BF5-48D8-9B19-ED070779D229}" type="presParOf" srcId="{35F6CADE-AEE4-4FB9-9D69-669C4B125F18}" destId="{3E41A11E-669C-46CB-B748-15586C2A1A31}" srcOrd="2" destOrd="0" presId="urn:microsoft.com/office/officeart/2005/8/layout/vList2"/>
    <dgm:cxn modelId="{8578F8EA-257D-47A5-9B0B-BC3D8D70ECDE}" type="presParOf" srcId="{35F6CADE-AEE4-4FB9-9D69-669C4B125F18}" destId="{91EF9113-0D7A-4489-9169-712579FDEF6B}" srcOrd="3" destOrd="0" presId="urn:microsoft.com/office/officeart/2005/8/layout/vList2"/>
    <dgm:cxn modelId="{7F7C6AEF-E05D-4E03-871D-BA2C65F973FC}" type="presParOf" srcId="{35F6CADE-AEE4-4FB9-9D69-669C4B125F18}" destId="{1922EE58-4E8F-4141-9F66-7072AA5D2B7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DB9F7-6B18-4836-8CCE-5DFD98A2567D}">
      <dsp:nvSpPr>
        <dsp:cNvPr id="0" name=""/>
        <dsp:cNvSpPr/>
      </dsp:nvSpPr>
      <dsp:spPr>
        <a:xfrm>
          <a:off x="0" y="20662"/>
          <a:ext cx="5175384" cy="55165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Developmental psychology</a:t>
          </a:r>
          <a:endParaRPr lang="en-US" sz="2300" kern="1200"/>
        </a:p>
      </dsp:txBody>
      <dsp:txXfrm>
        <a:off x="26930" y="47592"/>
        <a:ext cx="5121524" cy="497795"/>
      </dsp:txXfrm>
    </dsp:sp>
    <dsp:sp modelId="{018FB289-1536-4AB9-98B7-F90E2DAD9D4B}">
      <dsp:nvSpPr>
        <dsp:cNvPr id="0" name=""/>
        <dsp:cNvSpPr/>
      </dsp:nvSpPr>
      <dsp:spPr>
        <a:xfrm>
          <a:off x="0" y="638557"/>
          <a:ext cx="5175384" cy="551655"/>
        </a:xfrm>
        <a:prstGeom prst="roundRect">
          <a:avLst/>
        </a:prstGeom>
        <a:solidFill>
          <a:schemeClr val="accent2">
            <a:hueOff val="585190"/>
            <a:satOff val="-730"/>
            <a:lumOff val="1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Case study </a:t>
          </a:r>
          <a:endParaRPr lang="en-US" sz="2300" kern="1200"/>
        </a:p>
      </dsp:txBody>
      <dsp:txXfrm>
        <a:off x="26930" y="665487"/>
        <a:ext cx="5121524" cy="497795"/>
      </dsp:txXfrm>
    </dsp:sp>
    <dsp:sp modelId="{82E23CC5-7257-4348-B77E-5DB2CD8CB0C9}">
      <dsp:nvSpPr>
        <dsp:cNvPr id="0" name=""/>
        <dsp:cNvSpPr/>
      </dsp:nvSpPr>
      <dsp:spPr>
        <a:xfrm>
          <a:off x="0" y="1256452"/>
          <a:ext cx="5175384" cy="551655"/>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PIES</a:t>
          </a:r>
          <a:endParaRPr lang="en-US" sz="2300" kern="1200"/>
        </a:p>
      </dsp:txBody>
      <dsp:txXfrm>
        <a:off x="26930" y="1283382"/>
        <a:ext cx="5121524" cy="497795"/>
      </dsp:txXfrm>
    </dsp:sp>
    <dsp:sp modelId="{FEEF5145-7330-4E45-B810-3DCA48CD910F}">
      <dsp:nvSpPr>
        <dsp:cNvPr id="0" name=""/>
        <dsp:cNvSpPr/>
      </dsp:nvSpPr>
      <dsp:spPr>
        <a:xfrm>
          <a:off x="0" y="1874348"/>
          <a:ext cx="5175384" cy="551655"/>
        </a:xfrm>
        <a:prstGeom prst="roundRect">
          <a:avLst/>
        </a:prstGeom>
        <a:solidFill>
          <a:schemeClr val="accent2">
            <a:hueOff val="1755570"/>
            <a:satOff val="-2190"/>
            <a:lumOff val="5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Theory’s background</a:t>
          </a:r>
          <a:endParaRPr lang="en-US" sz="2300" kern="1200"/>
        </a:p>
      </dsp:txBody>
      <dsp:txXfrm>
        <a:off x="26930" y="1901278"/>
        <a:ext cx="5121524" cy="497795"/>
      </dsp:txXfrm>
    </dsp:sp>
    <dsp:sp modelId="{BB708733-4846-458F-A612-6E8B568339D6}">
      <dsp:nvSpPr>
        <dsp:cNvPr id="0" name=""/>
        <dsp:cNvSpPr/>
      </dsp:nvSpPr>
      <dsp:spPr>
        <a:xfrm>
          <a:off x="0" y="2492243"/>
          <a:ext cx="5175384" cy="551655"/>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Applying theory to case study</a:t>
          </a:r>
          <a:endParaRPr lang="en-US" sz="2300" kern="1200"/>
        </a:p>
      </dsp:txBody>
      <dsp:txXfrm>
        <a:off x="26930" y="2519173"/>
        <a:ext cx="5121524" cy="497795"/>
      </dsp:txXfrm>
    </dsp:sp>
    <dsp:sp modelId="{0030DCBE-E87A-4001-87AF-E5D55FC1FF8C}">
      <dsp:nvSpPr>
        <dsp:cNvPr id="0" name=""/>
        <dsp:cNvSpPr/>
      </dsp:nvSpPr>
      <dsp:spPr>
        <a:xfrm>
          <a:off x="0" y="3110138"/>
          <a:ext cx="5175384" cy="551655"/>
        </a:xfrm>
        <a:prstGeom prst="roundRect">
          <a:avLst/>
        </a:prstGeom>
        <a:solidFill>
          <a:schemeClr val="accent2">
            <a:hueOff val="2925949"/>
            <a:satOff val="-3649"/>
            <a:lumOff val="8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Nature and Nurture</a:t>
          </a:r>
          <a:endParaRPr lang="en-US" sz="2300" kern="1200"/>
        </a:p>
      </dsp:txBody>
      <dsp:txXfrm>
        <a:off x="26930" y="3137068"/>
        <a:ext cx="5121524" cy="497795"/>
      </dsp:txXfrm>
    </dsp:sp>
    <dsp:sp modelId="{04C89A37-D107-4C88-8FE5-8041822AB78B}">
      <dsp:nvSpPr>
        <dsp:cNvPr id="0" name=""/>
        <dsp:cNvSpPr/>
      </dsp:nvSpPr>
      <dsp:spPr>
        <a:xfrm>
          <a:off x="0" y="3728033"/>
          <a:ext cx="5175384" cy="551655"/>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Strengths and Weaknesses</a:t>
          </a:r>
          <a:endParaRPr lang="en-US" sz="2300" kern="1200"/>
        </a:p>
      </dsp:txBody>
      <dsp:txXfrm>
        <a:off x="26930" y="3754963"/>
        <a:ext cx="5121524" cy="497795"/>
      </dsp:txXfrm>
    </dsp:sp>
    <dsp:sp modelId="{25FABDFA-0F8E-4EC1-B098-B987A23147DB}">
      <dsp:nvSpPr>
        <dsp:cNvPr id="0" name=""/>
        <dsp:cNvSpPr/>
      </dsp:nvSpPr>
      <dsp:spPr>
        <a:xfrm>
          <a:off x="0" y="4345928"/>
          <a:ext cx="5175384" cy="551655"/>
        </a:xfrm>
        <a:prstGeom prst="roundRect">
          <a:avLst/>
        </a:prstGeom>
        <a:solidFill>
          <a:schemeClr val="accent2">
            <a:hueOff val="4096329"/>
            <a:satOff val="-5109"/>
            <a:lumOff val="120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Conclusion</a:t>
          </a:r>
          <a:endParaRPr lang="en-US" sz="2300" kern="1200"/>
        </a:p>
      </dsp:txBody>
      <dsp:txXfrm>
        <a:off x="26930" y="4372858"/>
        <a:ext cx="5121524" cy="497795"/>
      </dsp:txXfrm>
    </dsp:sp>
    <dsp:sp modelId="{4383C841-4FED-4DBA-AA93-CD2C8D2B3605}">
      <dsp:nvSpPr>
        <dsp:cNvPr id="0" name=""/>
        <dsp:cNvSpPr/>
      </dsp:nvSpPr>
      <dsp:spPr>
        <a:xfrm>
          <a:off x="0" y="4963823"/>
          <a:ext cx="5175384" cy="55165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 list</a:t>
          </a:r>
          <a:endParaRPr lang="en-US" sz="2300" kern="1200"/>
        </a:p>
      </dsp:txBody>
      <dsp:txXfrm>
        <a:off x="26930" y="4990753"/>
        <a:ext cx="5121524"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D189D-46FB-422C-BA5F-1485EF3C5494}">
      <dsp:nvSpPr>
        <dsp:cNvPr id="0" name=""/>
        <dsp:cNvSpPr/>
      </dsp:nvSpPr>
      <dsp:spPr>
        <a:xfrm>
          <a:off x="518185" y="70140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3D2A7-2520-4B96-9E5C-874526EFEB17}">
      <dsp:nvSpPr>
        <dsp:cNvPr id="0" name=""/>
        <dsp:cNvSpPr/>
      </dsp:nvSpPr>
      <dsp:spPr>
        <a:xfrm>
          <a:off x="832623" y="101584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009ABB-1164-40AD-B4F7-0517698A1BBA}">
      <dsp:nvSpPr>
        <dsp:cNvPr id="0" name=""/>
        <dsp:cNvSpPr/>
      </dsp:nvSpPr>
      <dsp:spPr>
        <a:xfrm>
          <a:off x="46529" y="2636402"/>
          <a:ext cx="2418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Amira is a 3-year-old who recently joined the nursery. She displays anxiety at separation, limited verbal communication, and difficulty engaging in group play. </a:t>
          </a:r>
        </a:p>
      </dsp:txBody>
      <dsp:txXfrm>
        <a:off x="46529" y="2636402"/>
        <a:ext cx="2418750" cy="855000"/>
      </dsp:txXfrm>
    </dsp:sp>
    <dsp:sp modelId="{78C8137D-6E12-4BBA-B078-09331146F5A0}">
      <dsp:nvSpPr>
        <dsp:cNvPr id="0" name=""/>
        <dsp:cNvSpPr/>
      </dsp:nvSpPr>
      <dsp:spPr>
        <a:xfrm>
          <a:off x="3360216" y="701402"/>
          <a:ext cx="1475437" cy="1475437"/>
        </a:xfrm>
        <a:prstGeom prst="ellipse">
          <a:avLst/>
        </a:prstGeom>
        <a:solidFill>
          <a:srgbClr val="00B050"/>
        </a:solidFill>
        <a:ln>
          <a:noFill/>
        </a:ln>
        <a:effectLst/>
      </dsp:spPr>
      <dsp:style>
        <a:lnRef idx="0">
          <a:scrgbClr r="0" g="0" b="0"/>
        </a:lnRef>
        <a:fillRef idx="1">
          <a:scrgbClr r="0" g="0" b="0"/>
        </a:fillRef>
        <a:effectRef idx="0">
          <a:scrgbClr r="0" g="0" b="0"/>
        </a:effectRef>
        <a:fontRef idx="minor"/>
      </dsp:style>
    </dsp:sp>
    <dsp:sp modelId="{0EA59490-A962-4D73-B925-E438634A7282}">
      <dsp:nvSpPr>
        <dsp:cNvPr id="0" name=""/>
        <dsp:cNvSpPr/>
      </dsp:nvSpPr>
      <dsp:spPr>
        <a:xfrm>
          <a:off x="3674654" y="1015840"/>
          <a:ext cx="846562" cy="84656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9A7EE-16BB-4B74-BA92-E199FC7513E5}">
      <dsp:nvSpPr>
        <dsp:cNvPr id="0" name=""/>
        <dsp:cNvSpPr/>
      </dsp:nvSpPr>
      <dsp:spPr>
        <a:xfrm>
          <a:off x="2888560" y="2636402"/>
          <a:ext cx="2418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solidFill>
                <a:srgbClr val="00B050"/>
              </a:solidFill>
            </a:rPr>
            <a:t>These</a:t>
          </a:r>
          <a:r>
            <a:rPr lang="en-GB" sz="1100" kern="1200" dirty="0">
              <a:solidFill>
                <a:srgbClr val="00B050"/>
              </a:solidFill>
            </a:rPr>
            <a:t> three</a:t>
          </a:r>
          <a:r>
            <a:rPr lang="en-US" sz="1100" kern="1200" dirty="0">
              <a:solidFill>
                <a:srgbClr val="00B050"/>
              </a:solidFill>
            </a:rPr>
            <a:t> behaviors suggest she may be struggling with emotional regulation, confidence, and social interaction. </a:t>
          </a:r>
        </a:p>
      </dsp:txBody>
      <dsp:txXfrm>
        <a:off x="2888560" y="2636402"/>
        <a:ext cx="2418750" cy="855000"/>
      </dsp:txXfrm>
    </dsp:sp>
    <dsp:sp modelId="{D3E2ADF8-6B6E-49BB-AB0E-9E174E4E3E7A}">
      <dsp:nvSpPr>
        <dsp:cNvPr id="0" name=""/>
        <dsp:cNvSpPr/>
      </dsp:nvSpPr>
      <dsp:spPr>
        <a:xfrm>
          <a:off x="6202248" y="701402"/>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28C37-5181-4D12-A22A-C0D5E4D77157}">
      <dsp:nvSpPr>
        <dsp:cNvPr id="0" name=""/>
        <dsp:cNvSpPr/>
      </dsp:nvSpPr>
      <dsp:spPr>
        <a:xfrm>
          <a:off x="6516685" y="1015840"/>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05D55D-5769-4E79-BB3B-4EFF3617A995}">
      <dsp:nvSpPr>
        <dsp:cNvPr id="0" name=""/>
        <dsp:cNvSpPr/>
      </dsp:nvSpPr>
      <dsp:spPr>
        <a:xfrm>
          <a:off x="5730591" y="2636402"/>
          <a:ext cx="2418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goal is to support her adjustment and overall wellbeing.</a:t>
          </a:r>
        </a:p>
      </dsp:txBody>
      <dsp:txXfrm>
        <a:off x="5730591" y="2636402"/>
        <a:ext cx="2418750" cy="8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C6E7D-7461-4935-8919-DE6F8DA79E70}">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Physical Development: Includes </a:t>
          </a:r>
          <a:r>
            <a:rPr lang="en-GB" sz="1800" kern="1200"/>
            <a:t>physical coordination</a:t>
          </a:r>
          <a:r>
            <a:rPr lang="en-US" sz="1800" kern="1200"/>
            <a:t>, energy level, and </a:t>
          </a:r>
          <a:r>
            <a:rPr lang="en-GB" sz="1800" kern="1200"/>
            <a:t>dynamic body movement</a:t>
          </a:r>
          <a:r>
            <a:rPr lang="en-US" sz="1800" kern="1200"/>
            <a:t>, essential for active play</a:t>
          </a:r>
          <a:r>
            <a:rPr lang="en-GB" sz="1800" kern="1200"/>
            <a:t> and bodily maturation.</a:t>
          </a:r>
          <a:endParaRPr lang="en-US" sz="1800" kern="1200"/>
        </a:p>
      </dsp:txBody>
      <dsp:txXfrm>
        <a:off x="715337" y="2413"/>
        <a:ext cx="3221521" cy="1932912"/>
      </dsp:txXfrm>
    </dsp:sp>
    <dsp:sp modelId="{EF749176-AF6C-4EE7-9614-920DDECE38B7}">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Intellectual Development: Involves language, problem-solving, and early thinking skills. Amira's limited verbal communication may reflect stress or reduced</a:t>
          </a:r>
          <a:r>
            <a:rPr lang="en-GB" sz="1800" kern="1200" dirty="0"/>
            <a:t> language output</a:t>
          </a:r>
          <a:r>
            <a:rPr lang="en-US" sz="1800" kern="1200" dirty="0"/>
            <a:t>.</a:t>
          </a:r>
        </a:p>
      </dsp:txBody>
      <dsp:txXfrm>
        <a:off x="4259011" y="2413"/>
        <a:ext cx="3221521" cy="1932912"/>
      </dsp:txXfrm>
    </dsp:sp>
    <dsp:sp modelId="{94D1F61B-985B-4B10-9042-1EEB9221F9DC}">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Emotional Development: </a:t>
          </a:r>
          <a:r>
            <a:rPr lang="en-GB" sz="1800" kern="1200" dirty="0"/>
            <a:t> Links with </a:t>
          </a:r>
          <a:r>
            <a:rPr lang="en-US" sz="1800" kern="1200" dirty="0"/>
            <a:t>recognizing and expressing feelings. Her anxiety during drop-offs</a:t>
          </a:r>
          <a:r>
            <a:rPr lang="en-GB" sz="1800" kern="1200" dirty="0"/>
            <a:t> shows the</a:t>
          </a:r>
          <a:r>
            <a:rPr lang="en-US" sz="1800" kern="1200" dirty="0"/>
            <a:t> difficulty </a:t>
          </a:r>
          <a:r>
            <a:rPr lang="en-GB" sz="1800" kern="1200" dirty="0"/>
            <a:t>controlling</a:t>
          </a:r>
          <a:r>
            <a:rPr lang="en-US" sz="1800" kern="1200" dirty="0"/>
            <a:t> emotions.</a:t>
          </a:r>
        </a:p>
      </dsp:txBody>
      <dsp:txXfrm>
        <a:off x="715337" y="2257478"/>
        <a:ext cx="3221521" cy="1932912"/>
      </dsp:txXfrm>
    </dsp:sp>
    <dsp:sp modelId="{B82FCF54-4405-44A7-9961-42D5999DCDC1}">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Social Development: Involves interacting with peers. Amira’s </a:t>
          </a:r>
          <a:r>
            <a:rPr lang="en-GB" sz="1800" kern="1200"/>
            <a:t>hesitation</a:t>
          </a:r>
          <a:r>
            <a:rPr lang="en-US" sz="1800" kern="1200"/>
            <a:t> in group play may indicate she does not yet feel secure enough to explore social situations </a:t>
          </a:r>
          <a:r>
            <a:rPr lang="en-GB" sz="1800" kern="1200"/>
            <a:t>and others </a:t>
          </a:r>
          <a:r>
            <a:rPr lang="en-US" sz="1800" kern="1200"/>
            <a:t>(Denham, 2016).</a:t>
          </a:r>
        </a:p>
      </dsp:txBody>
      <dsp:txXfrm>
        <a:off x="4259011" y="2257478"/>
        <a:ext cx="3221521" cy="19329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51C9A-F124-498E-9CED-08587A90A074}">
      <dsp:nvSpPr>
        <dsp:cNvPr id="0" name=""/>
        <dsp:cNvSpPr/>
      </dsp:nvSpPr>
      <dsp:spPr>
        <a:xfrm>
          <a:off x="0" y="2531"/>
          <a:ext cx="45910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F6516-7BB5-4E44-83D9-B2AFA3119EB8}">
      <dsp:nvSpPr>
        <dsp:cNvPr id="0" name=""/>
        <dsp:cNvSpPr/>
      </dsp:nvSpPr>
      <dsp:spPr>
        <a:xfrm>
          <a:off x="0" y="2531"/>
          <a:ext cx="4591050" cy="172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Amira’s separation anxiety suggests her attachment system is activated when her caregiver leaves, as described by Bowlby (1969).</a:t>
          </a:r>
        </a:p>
      </dsp:txBody>
      <dsp:txXfrm>
        <a:off x="0" y="2531"/>
        <a:ext cx="4591050" cy="1726500"/>
      </dsp:txXfrm>
    </dsp:sp>
    <dsp:sp modelId="{0F938442-6FCD-4721-B9AC-F10C8DCD1365}">
      <dsp:nvSpPr>
        <dsp:cNvPr id="0" name=""/>
        <dsp:cNvSpPr/>
      </dsp:nvSpPr>
      <dsp:spPr>
        <a:xfrm>
          <a:off x="0" y="1729032"/>
          <a:ext cx="4591050"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AAF93B-987A-4B8B-960A-328557CCB133}">
      <dsp:nvSpPr>
        <dsp:cNvPr id="0" name=""/>
        <dsp:cNvSpPr/>
      </dsp:nvSpPr>
      <dsp:spPr>
        <a:xfrm>
          <a:off x="0" y="1729032"/>
          <a:ext cx="4591050" cy="172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Her limited verbal communication may be an emotional response rather than a developmental delay, as strong anxiety can reduce expressive language (Sroufe et al., 2005). </a:t>
          </a:r>
        </a:p>
      </dsp:txBody>
      <dsp:txXfrm>
        <a:off x="0" y="1729032"/>
        <a:ext cx="4591050" cy="1726500"/>
      </dsp:txXfrm>
    </dsp:sp>
    <dsp:sp modelId="{924B7C92-7158-454E-A876-E4B448C75E54}">
      <dsp:nvSpPr>
        <dsp:cNvPr id="0" name=""/>
        <dsp:cNvSpPr/>
      </dsp:nvSpPr>
      <dsp:spPr>
        <a:xfrm>
          <a:off x="0" y="3455532"/>
          <a:ext cx="45910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710CC4-E011-4B13-922C-20AB073A9F73}">
      <dsp:nvSpPr>
        <dsp:cNvPr id="0" name=""/>
        <dsp:cNvSpPr/>
      </dsp:nvSpPr>
      <dsp:spPr>
        <a:xfrm>
          <a:off x="0" y="3455532"/>
          <a:ext cx="4591050" cy="172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Her hesitancy in group play indicates she may not yet feel secure enough to explore confidently.</a:t>
          </a:r>
        </a:p>
      </dsp:txBody>
      <dsp:txXfrm>
        <a:off x="0" y="3455532"/>
        <a:ext cx="4591050" cy="1726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FCCD0-D40C-4B51-B6C9-4FBD617DA02B}">
      <dsp:nvSpPr>
        <dsp:cNvPr id="0" name=""/>
        <dsp:cNvSpPr/>
      </dsp:nvSpPr>
      <dsp:spPr>
        <a:xfrm>
          <a:off x="730349" y="3419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42389E-7365-4292-9EA0-1B056ED8EAF0}">
      <dsp:nvSpPr>
        <dsp:cNvPr id="0" name=""/>
        <dsp:cNvSpPr/>
      </dsp:nvSpPr>
      <dsp:spPr>
        <a:xfrm flipH="1" flipV="1">
          <a:off x="2905631" y="1661836"/>
          <a:ext cx="1593005" cy="1309404"/>
        </a:xfrm>
        <a:prstGeom prst="rect">
          <a:avLst/>
        </a:prstGeom>
        <a:no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C802F1-27C0-49B7-A856-B4FFE4A68BE9}">
      <dsp:nvSpPr>
        <dsp:cNvPr id="0" name=""/>
        <dsp:cNvSpPr/>
      </dsp:nvSpPr>
      <dsp:spPr>
        <a:xfrm>
          <a:off x="28349" y="3221919"/>
          <a:ext cx="36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Nature: Biological influences such as temperament and stress reactivity may contribute to Amira’s anxious responses. Some children are naturally more sensitive or slow to warm up (Rutter, 2012).</a:t>
          </a:r>
        </a:p>
      </dsp:txBody>
      <dsp:txXfrm>
        <a:off x="28349" y="3221919"/>
        <a:ext cx="3600000" cy="787500"/>
      </dsp:txXfrm>
    </dsp:sp>
    <dsp:sp modelId="{647E09FF-523B-4B41-9DDF-560A657EF385}">
      <dsp:nvSpPr>
        <dsp:cNvPr id="0" name=""/>
        <dsp:cNvSpPr/>
      </dsp:nvSpPr>
      <dsp:spPr>
        <a:xfrm>
          <a:off x="4960350" y="341918"/>
          <a:ext cx="2196000" cy="2196000"/>
        </a:xfrm>
        <a:prstGeom prst="ellipse">
          <a:avLst/>
        </a:prstGeom>
        <a:solidFill>
          <a:srgbClr val="00B050"/>
        </a:solidFill>
        <a:ln>
          <a:noFill/>
        </a:ln>
        <a:effectLst/>
      </dsp:spPr>
      <dsp:style>
        <a:lnRef idx="0">
          <a:scrgbClr r="0" g="0" b="0"/>
        </a:lnRef>
        <a:fillRef idx="1">
          <a:scrgbClr r="0" g="0" b="0"/>
        </a:fillRef>
        <a:effectRef idx="0">
          <a:scrgbClr r="0" g="0" b="0"/>
        </a:effectRef>
        <a:fontRef idx="minor"/>
      </dsp:style>
    </dsp:sp>
    <dsp:sp modelId="{E4081673-0520-43CC-85C9-FBB3739FF949}">
      <dsp:nvSpPr>
        <dsp:cNvPr id="0" name=""/>
        <dsp:cNvSpPr/>
      </dsp:nvSpPr>
      <dsp:spPr>
        <a:xfrm>
          <a:off x="1203821" y="819054"/>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EF5E61-D80C-4335-9FC6-155D4DF9AE47}">
      <dsp:nvSpPr>
        <dsp:cNvPr id="0" name=""/>
        <dsp:cNvSpPr/>
      </dsp:nvSpPr>
      <dsp:spPr>
        <a:xfrm>
          <a:off x="4258350" y="3221919"/>
          <a:ext cx="36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solidFill>
                <a:srgbClr val="00B050"/>
              </a:solidFill>
            </a:rPr>
            <a:t>Nurture: Environmental influences include caregiving style, routines, previous experiences, and cultural expectations. Amira’s adjustment may be influenced by her home environment, past separations, or unfamiliarity with group settings.</a:t>
          </a:r>
        </a:p>
      </dsp:txBody>
      <dsp:txXfrm>
        <a:off x="4258350" y="3221919"/>
        <a:ext cx="3600000" cy="78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090D7-431A-4E5E-8C41-7D1843A89393}">
      <dsp:nvSpPr>
        <dsp:cNvPr id="0" name=""/>
        <dsp:cNvSpPr/>
      </dsp:nvSpPr>
      <dsp:spPr>
        <a:xfrm>
          <a:off x="0" y="6417"/>
          <a:ext cx="8229600"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Bowlby’s </a:t>
          </a:r>
          <a:r>
            <a:rPr lang="en-US" sz="2600" kern="1200"/>
            <a:t>attachment theory provides a strong framework for understanding Amira’s emotional and social needs. </a:t>
          </a:r>
        </a:p>
      </dsp:txBody>
      <dsp:txXfrm>
        <a:off x="71001" y="77418"/>
        <a:ext cx="8087598" cy="1312454"/>
      </dsp:txXfrm>
    </dsp:sp>
    <dsp:sp modelId="{3E41A11E-669C-46CB-B748-15586C2A1A31}">
      <dsp:nvSpPr>
        <dsp:cNvPr id="0" name=""/>
        <dsp:cNvSpPr/>
      </dsp:nvSpPr>
      <dsp:spPr>
        <a:xfrm>
          <a:off x="0" y="1535753"/>
          <a:ext cx="8229600"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By offering consistent relationships, sensitive caregiving, and supportive routines, practitioners can help reduce her anxiety and improve her communication and engagement. </a:t>
          </a:r>
        </a:p>
      </dsp:txBody>
      <dsp:txXfrm>
        <a:off x="71001" y="1606754"/>
        <a:ext cx="8087598" cy="1312454"/>
      </dsp:txXfrm>
    </dsp:sp>
    <dsp:sp modelId="{1922EE58-4E8F-4141-9F66-7072AA5D2B76}">
      <dsp:nvSpPr>
        <dsp:cNvPr id="0" name=""/>
        <dsp:cNvSpPr/>
      </dsp:nvSpPr>
      <dsp:spPr>
        <a:xfrm>
          <a:off x="0" y="3065089"/>
          <a:ext cx="8229600"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 holistic approach acknowledging both biological and environmental factors is essential</a:t>
          </a:r>
          <a:r>
            <a:rPr lang="en-GB" sz="2600" kern="1200"/>
            <a:t> for early age development</a:t>
          </a:r>
          <a:r>
            <a:rPr lang="en-US" sz="2600" kern="1200"/>
            <a:t>.</a:t>
          </a:r>
        </a:p>
      </dsp:txBody>
      <dsp:txXfrm>
        <a:off x="71001" y="3136090"/>
        <a:ext cx="8087598" cy="13124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5.xml"/><Relationship Id="rId7" Type="http://schemas.openxmlformats.org/officeDocument/2006/relationships/image" Target="../media/image1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70063"/>
            <a:ext cx="7772400" cy="1470025"/>
          </a:xfrm>
        </p:spPr>
        <p:txBody>
          <a:bodyPr>
            <a:noAutofit/>
          </a:bodyPr>
          <a:lstStyle/>
          <a:p>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Psychology in Health and Social Care</a:t>
            </a:r>
            <a:br>
              <a:rPr lang="en-GB" sz="2800" b="1"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LCHS4010</a:t>
            </a:r>
            <a:br>
              <a:rPr lang="en-GB" sz="3200" b="1"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371600" y="3273552"/>
            <a:ext cx="6400800" cy="1752600"/>
          </a:xfrm>
        </p:spPr>
        <p:txBody>
          <a:bodyPr>
            <a:normAutofit/>
          </a:bodyPr>
          <a:lstStyle/>
          <a:p>
            <a:pPr marL="285750" indent="-285750" algn="l">
              <a:buFont typeface="Arial" panose="020B0604020202020204" pitchFamily="34" charset="0"/>
              <a:buChar char="•"/>
            </a:pPr>
            <a:r>
              <a:rPr lang="en-GB" sz="2400" dirty="0">
                <a:solidFill>
                  <a:schemeClr val="tx1"/>
                </a:solidFill>
              </a:rPr>
              <a:t>Student Name: Octavian Nagalisov</a:t>
            </a:r>
          </a:p>
          <a:p>
            <a:pPr marL="285750" indent="-285750" algn="l">
              <a:buFont typeface="Arial" panose="020B0604020202020204" pitchFamily="34" charset="0"/>
              <a:buChar char="•"/>
            </a:pPr>
            <a:r>
              <a:rPr lang="en-GB" sz="2400" dirty="0">
                <a:solidFill>
                  <a:schemeClr val="tx1"/>
                </a:solidFill>
              </a:rPr>
              <a:t>Student ID: 2430584</a:t>
            </a:r>
          </a:p>
          <a:p>
            <a:pPr marL="285750" indent="-285750" algn="l">
              <a:buFont typeface="Arial" panose="020B0604020202020204" pitchFamily="34" charset="0"/>
              <a:buChar char="•"/>
            </a:pPr>
            <a:r>
              <a:rPr lang="en-GB" sz="2400" dirty="0">
                <a:solidFill>
                  <a:schemeClr val="tx1"/>
                </a:solidFill>
              </a:rPr>
              <a:t>Lecturer’s name: Christopher </a:t>
            </a:r>
            <a:r>
              <a:rPr lang="en-GB" sz="2400" dirty="0" err="1">
                <a:solidFill>
                  <a:schemeClr val="tx1"/>
                </a:solidFill>
              </a:rPr>
              <a:t>Mafuva</a:t>
            </a:r>
            <a:endParaRPr sz="2400" dirty="0">
              <a:solidFill>
                <a:schemeClr val="tx1"/>
              </a:solidFill>
            </a:endParaRPr>
          </a:p>
        </p:txBody>
      </p:sp>
      <p:pic>
        <p:nvPicPr>
          <p:cNvPr id="5" name="Picture 2" descr="UWTSD logo | Discover Dylan Thomas">
            <a:extLst>
              <a:ext uri="{FF2B5EF4-FFF2-40B4-BE49-F238E27FC236}">
                <a16:creationId xmlns:a16="http://schemas.microsoft.com/office/drawing/2014/main" id="{47BE3E26-50A5-340A-F64E-5B31EF4936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55119"/>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AI Acknowledgement</a:t>
            </a:r>
          </a:p>
        </p:txBody>
      </p:sp>
      <p:sp>
        <p:nvSpPr>
          <p:cNvPr id="3" name="Content Placeholder 2"/>
          <p:cNvSpPr>
            <a:spLocks noGrp="1"/>
          </p:cNvSpPr>
          <p:nvPr>
            <p:ph idx="1"/>
          </p:nvPr>
        </p:nvSpPr>
        <p:spPr/>
        <p:txBody>
          <a:bodyPr/>
          <a:lstStyle/>
          <a:p>
            <a:r>
              <a:rPr dirty="0"/>
              <a:t>Only grammar and spell-check tools were used.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74E87-35F7-5C6E-D264-92B40D616E40}"/>
              </a:ext>
            </a:extLst>
          </p:cNvPr>
          <p:cNvSpPr>
            <a:spLocks noGrp="1"/>
          </p:cNvSpPr>
          <p:nvPr>
            <p:ph type="title"/>
          </p:nvPr>
        </p:nvSpPr>
        <p:spPr>
          <a:xfrm>
            <a:off x="476250" y="640823"/>
            <a:ext cx="2563994" cy="5583148"/>
          </a:xfrm>
        </p:spPr>
        <p:txBody>
          <a:bodyPr anchor="ctr">
            <a:normAutofit/>
          </a:bodyPr>
          <a:lstStyle/>
          <a:p>
            <a:r>
              <a:rPr lang="en-GB" sz="4700"/>
              <a:t>Overview</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CC384CA5-1FBE-6FB7-6B6B-E239CF1F28D3}"/>
              </a:ext>
            </a:extLst>
          </p:cNvPr>
          <p:cNvGraphicFramePr>
            <a:graphicFrameLocks noGrp="1"/>
          </p:cNvGraphicFramePr>
          <p:nvPr>
            <p:ph idx="1"/>
            <p:extLst>
              <p:ext uri="{D42A27DB-BD31-4B8C-83A1-F6EECF244321}">
                <p14:modId xmlns:p14="http://schemas.microsoft.com/office/powerpoint/2010/main" val="313670748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665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10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03" name="Rectangle 10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7" name="Rectangle 10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dirty="0"/>
              <a:t>What is Developmental Psychology?</a:t>
            </a:r>
          </a:p>
        </p:txBody>
      </p:sp>
      <p:sp>
        <p:nvSpPr>
          <p:cNvPr id="3" name="Content Placeholder 2"/>
          <p:cNvSpPr>
            <a:spLocks noGrp="1"/>
          </p:cNvSpPr>
          <p:nvPr>
            <p:ph idx="1"/>
          </p:nvPr>
        </p:nvSpPr>
        <p:spPr>
          <a:xfrm>
            <a:off x="783771" y="3017522"/>
            <a:ext cx="7455989" cy="3124658"/>
          </a:xfrm>
        </p:spPr>
        <p:txBody>
          <a:bodyPr anchor="ctr">
            <a:normAutofit lnSpcReduction="10000"/>
          </a:bodyPr>
          <a:lstStyle/>
          <a:p>
            <a:r>
              <a:rPr lang="en-GB" sz="2400" dirty="0"/>
              <a:t>Developmental psychology explores how individuals change across physical, cognitive, emotional, and social domains throughout the lifespan (Berk, 2018). </a:t>
            </a:r>
          </a:p>
          <a:p>
            <a:r>
              <a:rPr lang="en-GB" sz="2400" dirty="0"/>
              <a:t>It focuses on understanding how biological maturation and environmental experiences shape development. </a:t>
            </a:r>
          </a:p>
          <a:p>
            <a:r>
              <a:rPr lang="en-GB" sz="2400" dirty="0"/>
              <a:t>In early childhood, developmental psychology helps practitioners recognise typical patterns of growth and identify areas requiring support and farther assist.</a:t>
            </a:r>
          </a:p>
        </p:txBody>
      </p:sp>
      <p:cxnSp>
        <p:nvCxnSpPr>
          <p:cNvPr id="109" name="Straight Connector 10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Case Study: Amira</a:t>
            </a:r>
          </a:p>
        </p:txBody>
      </p:sp>
      <p:graphicFrame>
        <p:nvGraphicFramePr>
          <p:cNvPr id="30" name="Content Placeholder 2">
            <a:extLst>
              <a:ext uri="{FF2B5EF4-FFF2-40B4-BE49-F238E27FC236}">
                <a16:creationId xmlns:a16="http://schemas.microsoft.com/office/drawing/2014/main" id="{154B4D10-11E6-77AF-4F1F-372CA3F6F05A}"/>
              </a:ext>
            </a:extLst>
          </p:cNvPr>
          <p:cNvGraphicFramePr>
            <a:graphicFrameLocks noGrp="1"/>
          </p:cNvGraphicFramePr>
          <p:nvPr>
            <p:ph idx="1"/>
            <p:extLst>
              <p:ext uri="{D42A27DB-BD31-4B8C-83A1-F6EECF244321}">
                <p14:modId xmlns:p14="http://schemas.microsoft.com/office/powerpoint/2010/main" val="393433954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PIES: Holistic Development</a:t>
            </a:r>
          </a:p>
        </p:txBody>
      </p:sp>
      <p:graphicFrame>
        <p:nvGraphicFramePr>
          <p:cNvPr id="45" name="Content Placeholder 2">
            <a:extLst>
              <a:ext uri="{FF2B5EF4-FFF2-40B4-BE49-F238E27FC236}">
                <a16:creationId xmlns:a16="http://schemas.microsoft.com/office/drawing/2014/main" id="{7066BDBE-BC1C-3677-4D16-16664B4E8198}"/>
              </a:ext>
            </a:extLst>
          </p:cNvPr>
          <p:cNvGraphicFramePr>
            <a:graphicFrameLocks noGrp="1"/>
          </p:cNvGraphicFramePr>
          <p:nvPr>
            <p:ph idx="1"/>
            <p:extLst>
              <p:ext uri="{D42A27DB-BD31-4B8C-83A1-F6EECF244321}">
                <p14:modId xmlns:p14="http://schemas.microsoft.com/office/powerpoint/2010/main" val="2660995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400">
                <a:solidFill>
                  <a:srgbClr val="FFFFFF"/>
                </a:solidFill>
              </a:rPr>
              <a:t>Attachment Theory: Background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lnSpcReduction="10000"/>
          </a:bodyPr>
          <a:lstStyle/>
          <a:p>
            <a:pPr>
              <a:lnSpc>
                <a:spcPct val="90000"/>
              </a:lnSpc>
            </a:pPr>
            <a:r>
              <a:rPr lang="en-GB" sz="2800" dirty="0"/>
              <a:t>Bowlby (1969) proposed that children are biologically predisposed to form attachments to caregivers as a means of survival. </a:t>
            </a:r>
          </a:p>
          <a:p>
            <a:pPr>
              <a:lnSpc>
                <a:spcPct val="90000"/>
              </a:lnSpc>
            </a:pPr>
            <a:r>
              <a:rPr lang="en-GB" sz="2800" dirty="0"/>
              <a:t>These attachments provide both a secure base for exploration and a calming space during sadness. </a:t>
            </a:r>
          </a:p>
          <a:p>
            <a:pPr>
              <a:lnSpc>
                <a:spcPct val="90000"/>
              </a:lnSpc>
            </a:pPr>
            <a:r>
              <a:rPr lang="en-GB" sz="2800" dirty="0"/>
              <a:t>Ainsworth’s (1978) research further identified secure and insecure patterns of attachment, building children’s understanding of relationships.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400">
                <a:solidFill>
                  <a:srgbClr val="FFFFFF"/>
                </a:solidFill>
              </a:rPr>
              <a:t>Attachment Theory: Background</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fontScale="92500"/>
          </a:bodyPr>
          <a:lstStyle/>
          <a:p>
            <a:pPr>
              <a:lnSpc>
                <a:spcPct val="90000"/>
              </a:lnSpc>
            </a:pPr>
            <a:r>
              <a:rPr lang="en-GB" sz="2800" dirty="0"/>
              <a:t>Attachment shapes children’s internal working models—mental representations of themselves and others (Bowlby, 1969). </a:t>
            </a:r>
          </a:p>
          <a:p>
            <a:pPr>
              <a:lnSpc>
                <a:spcPct val="90000"/>
              </a:lnSpc>
            </a:pPr>
            <a:r>
              <a:rPr lang="en-GB" sz="2800" dirty="0"/>
              <a:t>Secure attachments promote confidence, emotional stability, and good social skills. Insecure attachments may lead to clinginess, withdrawal, or difficulty adapting to new environments. </a:t>
            </a:r>
          </a:p>
          <a:p>
            <a:pPr>
              <a:lnSpc>
                <a:spcPct val="90000"/>
              </a:lnSpc>
            </a:pPr>
            <a:r>
              <a:rPr lang="en-GB" sz="2800" dirty="0"/>
              <a:t>This theory is widely used in early years practice because of its strong empirical foundation (Cassidy &amp; Shaver,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331105" y="1271016"/>
            <a:ext cx="2346695" cy="4736636"/>
          </a:xfrm>
        </p:spPr>
        <p:txBody>
          <a:bodyPr anchor="t">
            <a:normAutofit/>
          </a:bodyPr>
          <a:lstStyle/>
          <a:p>
            <a:r>
              <a:rPr lang="en-GB" sz="2800" dirty="0">
                <a:solidFill>
                  <a:schemeClr val="bg1"/>
                </a:solidFill>
              </a:rPr>
              <a:t>Applying Attachment Theory to Amira </a:t>
            </a:r>
          </a:p>
        </p:txBody>
      </p:sp>
      <p:graphicFrame>
        <p:nvGraphicFramePr>
          <p:cNvPr id="5" name="Content Placeholder 2">
            <a:extLst>
              <a:ext uri="{FF2B5EF4-FFF2-40B4-BE49-F238E27FC236}">
                <a16:creationId xmlns:a16="http://schemas.microsoft.com/office/drawing/2014/main" id="{CE6F3BB1-FF40-C327-E5CB-30BABC47C269}"/>
              </a:ext>
            </a:extLst>
          </p:cNvPr>
          <p:cNvGraphicFramePr>
            <a:graphicFrameLocks noGrp="1"/>
          </p:cNvGraphicFramePr>
          <p:nvPr>
            <p:ph idx="1"/>
            <p:extLst>
              <p:ext uri="{D42A27DB-BD31-4B8C-83A1-F6EECF244321}">
                <p14:modId xmlns:p14="http://schemas.microsoft.com/office/powerpoint/2010/main" val="1400822699"/>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dirty="0">
                <a:solidFill>
                  <a:srgbClr val="FFFFFF"/>
                </a:solidFill>
              </a:rPr>
              <a:t>Applying Attachment Theory to Amira</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According to Ainsworth (1978), children explore more freely when supported by a consistent, responsive caregiver. </a:t>
            </a:r>
          </a:p>
          <a:p>
            <a:r>
              <a:rPr lang="en-GB" sz="2400" dirty="0"/>
              <a:t>A key-person approach can help Amira develop trust and emotional security. As her sense of safety increases, she is more likely to communicate, participate in peer play, and regulate her emotions effectively.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sz="4100">
                <a:solidFill>
                  <a:srgbClr val="FFFFFF"/>
                </a:solidFill>
              </a:rPr>
              <a:t>Nature and Nurture in Development</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3F97FD-3601-4756-AF19-1F7731015FB0}"/>
              </a:ext>
            </a:extLst>
          </p:cNvPr>
          <p:cNvGraphicFramePr>
            <a:graphicFrameLocks noGrp="1"/>
          </p:cNvGraphicFramePr>
          <p:nvPr>
            <p:ph idx="1"/>
            <p:extLst>
              <p:ext uri="{D42A27DB-BD31-4B8C-83A1-F6EECF244321}">
                <p14:modId xmlns:p14="http://schemas.microsoft.com/office/powerpoint/2010/main" val="4162451745"/>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Smiling with hearts face with solid fill with solid fill">
            <a:extLst>
              <a:ext uri="{FF2B5EF4-FFF2-40B4-BE49-F238E27FC236}">
                <a16:creationId xmlns:a16="http://schemas.microsoft.com/office/drawing/2014/main" id="{31C5A9D4-77B6-2249-C1E9-9F2AB85B6464}"/>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6016752" y="2624328"/>
            <a:ext cx="1243584" cy="124358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5264" y="613954"/>
            <a:ext cx="7457037" cy="1554480"/>
          </a:xfrm>
        </p:spPr>
        <p:txBody>
          <a:bodyPr anchor="ctr">
            <a:normAutofit/>
          </a:bodyPr>
          <a:lstStyle/>
          <a:p>
            <a:r>
              <a:rPr lang="en-GB" sz="4200" dirty="0"/>
              <a:t>Strengths and Weaknesses of Attachment Theory</a:t>
            </a:r>
          </a:p>
        </p:txBody>
      </p:sp>
      <p:sp>
        <p:nvSpPr>
          <p:cNvPr id="3" name="Content Placeholder 2"/>
          <p:cNvSpPr>
            <a:spLocks noGrp="1"/>
          </p:cNvSpPr>
          <p:nvPr>
            <p:ph idx="1"/>
          </p:nvPr>
        </p:nvSpPr>
        <p:spPr>
          <a:xfrm>
            <a:off x="628651" y="2508070"/>
            <a:ext cx="7886700" cy="3634110"/>
          </a:xfrm>
        </p:spPr>
        <p:txBody>
          <a:bodyPr anchor="ctr">
            <a:normAutofit fontScale="85000" lnSpcReduction="10000"/>
          </a:bodyPr>
          <a:lstStyle/>
          <a:p>
            <a:pPr>
              <a:lnSpc>
                <a:spcPct val="90000"/>
              </a:lnSpc>
            </a:pPr>
            <a:r>
              <a:rPr lang="en-GB" sz="2400" dirty="0"/>
              <a:t>Strengths:</a:t>
            </a:r>
          </a:p>
          <a:p>
            <a:pPr>
              <a:lnSpc>
                <a:spcPct val="90000"/>
              </a:lnSpc>
            </a:pPr>
            <a:r>
              <a:rPr lang="en-GB" sz="2400" dirty="0"/>
              <a:t>• Strong research base supporting its validity (Cassidy &amp; Shaver, 2016).</a:t>
            </a:r>
          </a:p>
          <a:p>
            <a:pPr>
              <a:lnSpc>
                <a:spcPct val="90000"/>
              </a:lnSpc>
            </a:pPr>
            <a:r>
              <a:rPr lang="en-GB" sz="2400" dirty="0"/>
              <a:t>• Highly relevant to early years and emotional development.</a:t>
            </a:r>
          </a:p>
          <a:p>
            <a:pPr>
              <a:lnSpc>
                <a:spcPct val="90000"/>
              </a:lnSpc>
            </a:pPr>
            <a:r>
              <a:rPr lang="en-GB" sz="2400" dirty="0"/>
              <a:t>• Provides clear, practical strategies such as the key-person approach.</a:t>
            </a:r>
          </a:p>
          <a:p>
            <a:pPr>
              <a:lnSpc>
                <a:spcPct val="90000"/>
              </a:lnSpc>
            </a:pPr>
            <a:endParaRPr lang="en-GB" sz="2400" dirty="0"/>
          </a:p>
          <a:p>
            <a:pPr>
              <a:lnSpc>
                <a:spcPct val="90000"/>
              </a:lnSpc>
            </a:pPr>
            <a:r>
              <a:rPr lang="en-GB" sz="2400" dirty="0"/>
              <a:t>Weaknesses:</a:t>
            </a:r>
          </a:p>
          <a:p>
            <a:pPr>
              <a:lnSpc>
                <a:spcPct val="90000"/>
              </a:lnSpc>
            </a:pPr>
            <a:r>
              <a:rPr lang="en-GB" sz="2400" dirty="0"/>
              <a:t>• Critics argue it can be culturally biased or Western-centred (Rutter, 2012).</a:t>
            </a:r>
          </a:p>
          <a:p>
            <a:pPr>
              <a:lnSpc>
                <a:spcPct val="90000"/>
              </a:lnSpc>
            </a:pPr>
            <a:r>
              <a:rPr lang="en-GB" sz="2400" dirty="0"/>
              <a:t>• Does not fully explain cognitive or language development.</a:t>
            </a:r>
          </a:p>
          <a:p>
            <a:pPr>
              <a:lnSpc>
                <a:spcPct val="90000"/>
              </a:lnSpc>
            </a:pPr>
            <a:r>
              <a:rPr lang="en-GB" sz="2400" dirty="0"/>
              <a:t>• Risk of overemphasizing early experiences when later environments can also shape development.</a:t>
            </a:r>
          </a:p>
        </p:txBody>
      </p:sp>
      <p:cxnSp>
        <p:nvCxnSpPr>
          <p:cNvPr id="49" name="Straight Connector 4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graphicFrame>
        <p:nvGraphicFramePr>
          <p:cNvPr id="62" name="Content Placeholder 2">
            <a:extLst>
              <a:ext uri="{FF2B5EF4-FFF2-40B4-BE49-F238E27FC236}">
                <a16:creationId xmlns:a16="http://schemas.microsoft.com/office/drawing/2014/main" id="{C1686927-9340-6F5A-7E4E-35B4CFA722CA}"/>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 List</a:t>
            </a:r>
          </a:p>
        </p:txBody>
      </p:sp>
      <p:sp>
        <p:nvSpPr>
          <p:cNvPr id="3" name="Content Placeholder 2"/>
          <p:cNvSpPr>
            <a:spLocks noGrp="1"/>
          </p:cNvSpPr>
          <p:nvPr>
            <p:ph idx="1"/>
          </p:nvPr>
        </p:nvSpPr>
        <p:spPr/>
        <p:txBody>
          <a:bodyPr>
            <a:noAutofit/>
          </a:bodyPr>
          <a:lstStyle/>
          <a:p>
            <a:r>
              <a:rPr sz="2400" dirty="0"/>
              <a:t>Ainsworth, M.D.S. et al. (1978) *Patterns of Attachment*. Lawrence Erlbaum.</a:t>
            </a:r>
          </a:p>
          <a:p>
            <a:r>
              <a:rPr sz="2400" dirty="0"/>
              <a:t>Berk, L. (2018) *Development Through the Lifespan*.</a:t>
            </a:r>
          </a:p>
          <a:p>
            <a:r>
              <a:rPr sz="2400" dirty="0"/>
              <a:t>Bowlby, J. (1969) *Attachment and Loss*. Penguin.</a:t>
            </a:r>
          </a:p>
          <a:p>
            <a:r>
              <a:rPr sz="2400" dirty="0"/>
              <a:t>Cassidy, J. &amp; Shaver, P. (2016) *Handbook of Attachment*. Guilford.</a:t>
            </a:r>
          </a:p>
          <a:p>
            <a:r>
              <a:rPr sz="2400" dirty="0"/>
              <a:t>Denham, S. (2016) *Emotional Development in Young Children*.</a:t>
            </a:r>
          </a:p>
          <a:p>
            <a:r>
              <a:rPr sz="2400" dirty="0"/>
              <a:t>Rutter, M. (2012) ‘Attachment: Where now?’ *Attachment &amp; Human Development*.</a:t>
            </a:r>
          </a:p>
          <a:p>
            <a:r>
              <a:rPr sz="2400" dirty="0"/>
              <a:t>Sroufe, L. et al. (2005) *The Development of the Person*.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5cb2caa-4174-4cb5-9ff4-7bb09569b24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2FCAA8667106B42B6B3176F9AFEA191" ma:contentTypeVersion="6" ma:contentTypeDescription="Create a new document." ma:contentTypeScope="" ma:versionID="34d332aeeef74dfddc3058db24afd5e4">
  <xsd:schema xmlns:xsd="http://www.w3.org/2001/XMLSchema" xmlns:xs="http://www.w3.org/2001/XMLSchema" xmlns:p="http://schemas.microsoft.com/office/2006/metadata/properties" xmlns:ns3="c5cb2caa-4174-4cb5-9ff4-7bb09569b24a" targetNamespace="http://schemas.microsoft.com/office/2006/metadata/properties" ma:root="true" ma:fieldsID="269afa42a7d253ef0eabd3cd870bad31" ns3:_="">
    <xsd:import namespace="c5cb2caa-4174-4cb5-9ff4-7bb09569b24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cb2caa-4174-4cb5-9ff4-7bb09569b24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E52388-C6CE-4A9A-B43C-0CADAF3609FE}">
  <ds:schemaRefs>
    <ds:schemaRef ds:uri="http://www.w3.org/XML/1998/namespace"/>
    <ds:schemaRef ds:uri="http://purl.org/dc/terms/"/>
    <ds:schemaRef ds:uri="http://purl.org/dc/elements/1.1/"/>
    <ds:schemaRef ds:uri="c5cb2caa-4174-4cb5-9ff4-7bb09569b24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9F9AD59C-8DB3-41D1-8FAF-C58A7B337866}">
  <ds:schemaRefs>
    <ds:schemaRef ds:uri="http://schemas.microsoft.com/sharepoint/v3/contenttype/forms"/>
  </ds:schemaRefs>
</ds:datastoreItem>
</file>

<file path=customXml/itemProps3.xml><?xml version="1.0" encoding="utf-8"?>
<ds:datastoreItem xmlns:ds="http://schemas.openxmlformats.org/officeDocument/2006/customXml" ds:itemID="{6FEB43BC-370A-4377-A92B-E9A32A9050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cb2caa-4174-4cb5-9ff4-7bb09569b2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159</TotalTime>
  <Words>888</Words>
  <Application>Microsoft Office PowerPoint</Application>
  <PresentationFormat>On-screen Show (4:3)</PresentationFormat>
  <Paragraphs>69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 Psychology in Health and Social Care LCHS4010 </vt:lpstr>
      <vt:lpstr>AI Acknowledgement</vt:lpstr>
      <vt:lpstr>Overview</vt:lpstr>
      <vt:lpstr>What is Developmental Psychology?</vt:lpstr>
      <vt:lpstr>Case Study: Amira</vt:lpstr>
      <vt:lpstr>PIES: Holistic Development</vt:lpstr>
      <vt:lpstr>Attachment Theory: Background</vt:lpstr>
      <vt:lpstr>Attachment Theory: Background</vt:lpstr>
      <vt:lpstr>Applying Attachment Theory to Amira </vt:lpstr>
      <vt:lpstr>Applying Attachment Theory to Amira</vt:lpstr>
      <vt:lpstr>Nature and Nurture in Development</vt:lpstr>
      <vt:lpstr>Strengths and Weaknesses of Attachment Theory</vt:lpstr>
      <vt:lpstr>Conclusion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Octava</dc:creator>
  <cp:keywords/>
  <dc:description>generated using python-pptx</dc:description>
  <cp:lastModifiedBy>Octavian Nagalisov (2430584)</cp:lastModifiedBy>
  <cp:revision>4</cp:revision>
  <dcterms:created xsi:type="dcterms:W3CDTF">2013-01-27T09:14:16Z</dcterms:created>
  <dcterms:modified xsi:type="dcterms:W3CDTF">2025-11-17T13:04:00Z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0x01010022FCAA8667106B42B6B3176F9AFEA191</vt:lpwstr>
  </property>
</Properties>
</file>